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4" r:id="rId1"/>
  </p:sldMasterIdLst>
  <p:notesMasterIdLst>
    <p:notesMasterId r:id="rId27"/>
  </p:notesMasterIdLst>
  <p:handoutMasterIdLst>
    <p:handoutMasterId r:id="rId28"/>
  </p:handoutMasterIdLst>
  <p:sldIdLst>
    <p:sldId id="312" r:id="rId2"/>
    <p:sldId id="332" r:id="rId3"/>
    <p:sldId id="336" r:id="rId4"/>
    <p:sldId id="335" r:id="rId5"/>
    <p:sldId id="337" r:id="rId6"/>
    <p:sldId id="338" r:id="rId7"/>
    <p:sldId id="339" r:id="rId8"/>
    <p:sldId id="340" r:id="rId9"/>
    <p:sldId id="341" r:id="rId10"/>
    <p:sldId id="342" r:id="rId11"/>
    <p:sldId id="343" r:id="rId12"/>
    <p:sldId id="344" r:id="rId13"/>
    <p:sldId id="345" r:id="rId14"/>
    <p:sldId id="346" r:id="rId15"/>
    <p:sldId id="347" r:id="rId16"/>
    <p:sldId id="349" r:id="rId17"/>
    <p:sldId id="354" r:id="rId18"/>
    <p:sldId id="350" r:id="rId19"/>
    <p:sldId id="355" r:id="rId20"/>
    <p:sldId id="358" r:id="rId21"/>
    <p:sldId id="356" r:id="rId22"/>
    <p:sldId id="351" r:id="rId23"/>
    <p:sldId id="357" r:id="rId24"/>
    <p:sldId id="352" r:id="rId25"/>
    <p:sldId id="319" r:id="rId26"/>
  </p:sldIdLst>
  <p:sldSz cx="9906000" cy="6858000" type="A4"/>
  <p:notesSz cx="6858000" cy="952500"/>
  <p:defaultTextStyle>
    <a:defPPr>
      <a:defRPr lang="en-US"/>
    </a:defPPr>
    <a:lvl1pPr marL="0" algn="l" defTabSz="383906" rtl="0" eaLnBrk="1" latinLnBrk="0" hangingPunct="1">
      <a:defRPr sz="1512" kern="1200">
        <a:solidFill>
          <a:schemeClr val="tx1"/>
        </a:solidFill>
        <a:latin typeface="+mn-lt"/>
        <a:ea typeface="+mn-ea"/>
        <a:cs typeface="+mn-cs"/>
      </a:defRPr>
    </a:lvl1pPr>
    <a:lvl2pPr marL="383906" algn="l" defTabSz="383906" rtl="0" eaLnBrk="1" latinLnBrk="0" hangingPunct="1">
      <a:defRPr sz="1512" kern="1200">
        <a:solidFill>
          <a:schemeClr val="tx1"/>
        </a:solidFill>
        <a:latin typeface="+mn-lt"/>
        <a:ea typeface="+mn-ea"/>
        <a:cs typeface="+mn-cs"/>
      </a:defRPr>
    </a:lvl2pPr>
    <a:lvl3pPr marL="767813" algn="l" defTabSz="383906" rtl="0" eaLnBrk="1" latinLnBrk="0" hangingPunct="1">
      <a:defRPr sz="1512" kern="1200">
        <a:solidFill>
          <a:schemeClr val="tx1"/>
        </a:solidFill>
        <a:latin typeface="+mn-lt"/>
        <a:ea typeface="+mn-ea"/>
        <a:cs typeface="+mn-cs"/>
      </a:defRPr>
    </a:lvl3pPr>
    <a:lvl4pPr marL="1151720" algn="l" defTabSz="383906" rtl="0" eaLnBrk="1" latinLnBrk="0" hangingPunct="1">
      <a:defRPr sz="1512" kern="1200">
        <a:solidFill>
          <a:schemeClr val="tx1"/>
        </a:solidFill>
        <a:latin typeface="+mn-lt"/>
        <a:ea typeface="+mn-ea"/>
        <a:cs typeface="+mn-cs"/>
      </a:defRPr>
    </a:lvl4pPr>
    <a:lvl5pPr marL="1535625" algn="l" defTabSz="383906" rtl="0" eaLnBrk="1" latinLnBrk="0" hangingPunct="1">
      <a:defRPr sz="1512" kern="1200">
        <a:solidFill>
          <a:schemeClr val="tx1"/>
        </a:solidFill>
        <a:latin typeface="+mn-lt"/>
        <a:ea typeface="+mn-ea"/>
        <a:cs typeface="+mn-cs"/>
      </a:defRPr>
    </a:lvl5pPr>
    <a:lvl6pPr marL="1919532" algn="l" defTabSz="383906" rtl="0" eaLnBrk="1" latinLnBrk="0" hangingPunct="1">
      <a:defRPr sz="1512" kern="1200">
        <a:solidFill>
          <a:schemeClr val="tx1"/>
        </a:solidFill>
        <a:latin typeface="+mn-lt"/>
        <a:ea typeface="+mn-ea"/>
        <a:cs typeface="+mn-cs"/>
      </a:defRPr>
    </a:lvl6pPr>
    <a:lvl7pPr marL="2303438" algn="l" defTabSz="383906" rtl="0" eaLnBrk="1" latinLnBrk="0" hangingPunct="1">
      <a:defRPr sz="1512" kern="1200">
        <a:solidFill>
          <a:schemeClr val="tx1"/>
        </a:solidFill>
        <a:latin typeface="+mn-lt"/>
        <a:ea typeface="+mn-ea"/>
        <a:cs typeface="+mn-cs"/>
      </a:defRPr>
    </a:lvl7pPr>
    <a:lvl8pPr marL="2687344" algn="l" defTabSz="383906" rtl="0" eaLnBrk="1" latinLnBrk="0" hangingPunct="1">
      <a:defRPr sz="1512" kern="1200">
        <a:solidFill>
          <a:schemeClr val="tx1"/>
        </a:solidFill>
        <a:latin typeface="+mn-lt"/>
        <a:ea typeface="+mn-ea"/>
        <a:cs typeface="+mn-cs"/>
      </a:defRPr>
    </a:lvl8pPr>
    <a:lvl9pPr marL="3071251" algn="l" defTabSz="383906" rtl="0" eaLnBrk="1" latinLnBrk="0" hangingPunct="1">
      <a:defRPr sz="1512"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121"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39247" autoAdjust="0"/>
    <p:restoredTop sz="68367"/>
  </p:normalViewPr>
  <p:slideViewPr>
    <p:cSldViewPr snapToGrid="0">
      <p:cViewPr varScale="1">
        <p:scale>
          <a:sx n="67" d="100"/>
          <a:sy n="67" d="100"/>
        </p:scale>
        <p:origin x="632" y="168"/>
      </p:cViewPr>
      <p:guideLst>
        <p:guide orient="horz" pos="2160"/>
        <p:guide pos="3121"/>
      </p:guideLst>
    </p:cSldViewPr>
  </p:slideViewPr>
  <p:notesTextViewPr>
    <p:cViewPr>
      <p:scale>
        <a:sx n="1" d="1"/>
        <a:sy n="1" d="1"/>
      </p:scale>
      <p:origin x="0" y="0"/>
    </p:cViewPr>
  </p:notesTextViewPr>
  <p:sorterViewPr>
    <p:cViewPr>
      <p:scale>
        <a:sx n="87" d="100"/>
        <a:sy n="87" d="100"/>
      </p:scale>
      <p:origin x="0" y="0"/>
    </p:cViewPr>
  </p:sorterViewPr>
  <p:notesViewPr>
    <p:cSldViewPr snapToGrid="0">
      <p:cViewPr varScale="1">
        <p:scale>
          <a:sx n="210" d="100"/>
          <a:sy n="210" d="100"/>
        </p:scale>
        <p:origin x="184" y="166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1" Type="http://schemas.openxmlformats.org/officeDocument/2006/relationships/image" Target="../media/image13.gif"/></Relationships>
</file>

<file path=ppt/diagrams/_rels/drawing1.xml.rels><?xml version="1.0" encoding="UTF-8" standalone="yes"?>
<Relationships xmlns="http://schemas.openxmlformats.org/package/2006/relationships"><Relationship Id="rId1" Type="http://schemas.openxmlformats.org/officeDocument/2006/relationships/image" Target="../media/image13.gif"/></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D7D81B-1BD7-934D-B626-2584785F9693}" type="doc">
      <dgm:prSet loTypeId="urn:microsoft.com/office/officeart/2005/8/layout/vList3#2" loCatId="list" qsTypeId="urn:microsoft.com/office/officeart/2005/8/quickstyle/simple4" qsCatId="simple" csTypeId="urn:microsoft.com/office/officeart/2005/8/colors/accent1_2" csCatId="accent1" phldr="1"/>
      <dgm:spPr/>
    </dgm:pt>
    <dgm:pt modelId="{79891111-B354-FD44-AA26-1EB3121D3F96}">
      <dgm:prSet phldrT="[Text]"/>
      <dgm:spPr/>
      <dgm:t>
        <a:bodyPr/>
        <a:lstStyle/>
        <a:p>
          <a:r>
            <a:rPr lang="en-US" dirty="0" err="1"/>
            <a:t>Tywydd</a:t>
          </a:r>
          <a:r>
            <a:rPr lang="en-US" dirty="0"/>
            <a:t>/Weather</a:t>
          </a:r>
        </a:p>
      </dgm:t>
    </dgm:pt>
    <dgm:pt modelId="{8EA4C805-6987-2C48-8FF3-B53F8DC42EAF}" type="parTrans" cxnId="{5F40067E-FFE8-0047-A50C-A0AF9F235B5A}">
      <dgm:prSet/>
      <dgm:spPr/>
      <dgm:t>
        <a:bodyPr/>
        <a:lstStyle/>
        <a:p>
          <a:endParaRPr lang="en-US"/>
        </a:p>
      </dgm:t>
    </dgm:pt>
    <dgm:pt modelId="{D374F074-E7B4-694B-9A1A-CA02AEDCCA26}" type="sibTrans" cxnId="{5F40067E-FFE8-0047-A50C-A0AF9F235B5A}">
      <dgm:prSet/>
      <dgm:spPr/>
      <dgm:t>
        <a:bodyPr/>
        <a:lstStyle/>
        <a:p>
          <a:endParaRPr lang="en-US"/>
        </a:p>
      </dgm:t>
    </dgm:pt>
    <dgm:pt modelId="{172C555B-28B5-9640-AEBF-1677FF6CA5A0}">
      <dgm:prSet phldrT="[Text]"/>
      <dgm:spPr/>
      <dgm:t>
        <a:bodyPr/>
        <a:lstStyle/>
        <a:p>
          <a:r>
            <a:rPr lang="en-US" dirty="0"/>
            <a:t>/</a:t>
          </a:r>
          <a:r>
            <a:rPr lang="en-US" dirty="0" err="1"/>
            <a:t>Echyd</a:t>
          </a:r>
          <a:r>
            <a:rPr lang="en-US" dirty="0"/>
            <a:t> a </a:t>
          </a:r>
          <a:r>
            <a:rPr lang="en-US" dirty="0" err="1"/>
            <a:t>diogelwch</a:t>
          </a:r>
          <a:r>
            <a:rPr lang="en-US" dirty="0"/>
            <a:t>/Health &amp; safety</a:t>
          </a:r>
        </a:p>
      </dgm:t>
    </dgm:pt>
    <dgm:pt modelId="{D582F39E-CDFE-5D41-B941-6EFC04A64F09}" type="parTrans" cxnId="{97C55464-E9CC-2440-B224-1791BE49D261}">
      <dgm:prSet/>
      <dgm:spPr/>
      <dgm:t>
        <a:bodyPr/>
        <a:lstStyle/>
        <a:p>
          <a:endParaRPr lang="en-US"/>
        </a:p>
      </dgm:t>
    </dgm:pt>
    <dgm:pt modelId="{28EC3EF8-D2AC-BE44-B2CB-1D88EA217C31}" type="sibTrans" cxnId="{97C55464-E9CC-2440-B224-1791BE49D261}">
      <dgm:prSet/>
      <dgm:spPr/>
      <dgm:t>
        <a:bodyPr/>
        <a:lstStyle/>
        <a:p>
          <a:endParaRPr lang="en-US"/>
        </a:p>
      </dgm:t>
    </dgm:pt>
    <dgm:pt modelId="{9729F123-E52C-644F-BC12-DA193A790A44}">
      <dgm:prSet phldrT="[Text]"/>
      <dgm:spPr/>
      <dgm:t>
        <a:bodyPr/>
        <a:lstStyle/>
        <a:p>
          <a:r>
            <a:rPr lang="en-US" dirty="0" err="1"/>
            <a:t>Agweddau</a:t>
          </a:r>
          <a:r>
            <a:rPr lang="en-US" dirty="0"/>
            <a:t> staff/Staff attitudes</a:t>
          </a:r>
        </a:p>
      </dgm:t>
    </dgm:pt>
    <dgm:pt modelId="{3ABFB7D3-0587-2840-9949-DE6BD88E5EA1}" type="parTrans" cxnId="{0A88D9A6-4F8F-8E4A-9E76-660CBD79D163}">
      <dgm:prSet/>
      <dgm:spPr/>
      <dgm:t>
        <a:bodyPr/>
        <a:lstStyle/>
        <a:p>
          <a:endParaRPr lang="en-US"/>
        </a:p>
      </dgm:t>
    </dgm:pt>
    <dgm:pt modelId="{04A94BDF-7932-444B-9FFB-16214C77B487}" type="sibTrans" cxnId="{0A88D9A6-4F8F-8E4A-9E76-660CBD79D163}">
      <dgm:prSet/>
      <dgm:spPr/>
      <dgm:t>
        <a:bodyPr/>
        <a:lstStyle/>
        <a:p>
          <a:endParaRPr lang="en-US"/>
        </a:p>
      </dgm:t>
    </dgm:pt>
    <dgm:pt modelId="{BAEE8CBF-62DD-864E-B062-89D742DEE308}" type="pres">
      <dgm:prSet presAssocID="{59D7D81B-1BD7-934D-B626-2584785F9693}" presName="linearFlow" presStyleCnt="0">
        <dgm:presLayoutVars>
          <dgm:dir/>
          <dgm:resizeHandles val="exact"/>
        </dgm:presLayoutVars>
      </dgm:prSet>
      <dgm:spPr/>
    </dgm:pt>
    <dgm:pt modelId="{4790522A-ABE5-E34F-82B0-19962CF4F24D}" type="pres">
      <dgm:prSet presAssocID="{79891111-B354-FD44-AA26-1EB3121D3F96}" presName="composite" presStyleCnt="0"/>
      <dgm:spPr/>
    </dgm:pt>
    <dgm:pt modelId="{280F3322-E863-624D-81F4-F93C298F634D}" type="pres">
      <dgm:prSet presAssocID="{79891111-B354-FD44-AA26-1EB3121D3F96}" presName="imgShp" presStyleLbl="fgImgPlace1" presStyleIdx="0" presStyleCnt="3"/>
      <dgm:spPr/>
    </dgm:pt>
    <dgm:pt modelId="{10501ECE-77A9-EA4C-AAA0-17766BFF8A10}" type="pres">
      <dgm:prSet presAssocID="{79891111-B354-FD44-AA26-1EB3121D3F96}" presName="txShp" presStyleLbl="node1" presStyleIdx="0" presStyleCnt="3">
        <dgm:presLayoutVars>
          <dgm:bulletEnabled val="1"/>
        </dgm:presLayoutVars>
      </dgm:prSet>
      <dgm:spPr/>
    </dgm:pt>
    <dgm:pt modelId="{8830984A-1F36-674B-8591-A2523695A014}" type="pres">
      <dgm:prSet presAssocID="{D374F074-E7B4-694B-9A1A-CA02AEDCCA26}" presName="spacing" presStyleCnt="0"/>
      <dgm:spPr/>
    </dgm:pt>
    <dgm:pt modelId="{526D738F-97ED-9E49-A301-50D7C2AD38A7}" type="pres">
      <dgm:prSet presAssocID="{172C555B-28B5-9640-AEBF-1677FF6CA5A0}" presName="composite" presStyleCnt="0"/>
      <dgm:spPr/>
    </dgm:pt>
    <dgm:pt modelId="{3D5725D5-570A-4943-8EA8-DC37EABAA214}" type="pres">
      <dgm:prSet presAssocID="{172C555B-28B5-9640-AEBF-1677FF6CA5A0}" presName="imgShp" presStyleLbl="fgImgPlace1" presStyleIdx="1" presStyleCnt="3" custScaleX="118736" custScaleY="92179" custLinFactY="-26115" custLinFactNeighborX="-791" custLinFactNeighborY="-100000"/>
      <dgm:spPr>
        <a:blipFill rotWithShape="0">
          <a:blip xmlns:r="http://schemas.openxmlformats.org/officeDocument/2006/relationships" r:embed="rId1"/>
          <a:stretch>
            <a:fillRect/>
          </a:stretch>
        </a:blipFill>
      </dgm:spPr>
    </dgm:pt>
    <dgm:pt modelId="{16E86B52-29F2-1243-BAF0-D77387C7F271}" type="pres">
      <dgm:prSet presAssocID="{172C555B-28B5-9640-AEBF-1677FF6CA5A0}" presName="txShp" presStyleLbl="node1" presStyleIdx="1" presStyleCnt="3">
        <dgm:presLayoutVars>
          <dgm:bulletEnabled val="1"/>
        </dgm:presLayoutVars>
      </dgm:prSet>
      <dgm:spPr/>
    </dgm:pt>
    <dgm:pt modelId="{6B809939-AA77-9547-8933-1958B0632BF1}" type="pres">
      <dgm:prSet presAssocID="{28EC3EF8-D2AC-BE44-B2CB-1D88EA217C31}" presName="spacing" presStyleCnt="0"/>
      <dgm:spPr/>
    </dgm:pt>
    <dgm:pt modelId="{3CFE8102-8851-F64B-8DB3-E1345B58B149}" type="pres">
      <dgm:prSet presAssocID="{9729F123-E52C-644F-BC12-DA193A790A44}" presName="composite" presStyleCnt="0"/>
      <dgm:spPr/>
    </dgm:pt>
    <dgm:pt modelId="{E45C059D-947E-A948-A2A8-0771646620FF}" type="pres">
      <dgm:prSet presAssocID="{9729F123-E52C-644F-BC12-DA193A790A44}" presName="imgShp" presStyleLbl="fgImgPlace1" presStyleIdx="2" presStyleCnt="3"/>
      <dgm:spPr/>
    </dgm:pt>
    <dgm:pt modelId="{3231C6D6-70C1-A046-ADB1-C619F286A98E}" type="pres">
      <dgm:prSet presAssocID="{9729F123-E52C-644F-BC12-DA193A790A44}" presName="txShp" presStyleLbl="node1" presStyleIdx="2" presStyleCnt="3">
        <dgm:presLayoutVars>
          <dgm:bulletEnabled val="1"/>
        </dgm:presLayoutVars>
      </dgm:prSet>
      <dgm:spPr/>
    </dgm:pt>
  </dgm:ptLst>
  <dgm:cxnLst>
    <dgm:cxn modelId="{97C55464-E9CC-2440-B224-1791BE49D261}" srcId="{59D7D81B-1BD7-934D-B626-2584785F9693}" destId="{172C555B-28B5-9640-AEBF-1677FF6CA5A0}" srcOrd="1" destOrd="0" parTransId="{D582F39E-CDFE-5D41-B941-6EFC04A64F09}" sibTransId="{28EC3EF8-D2AC-BE44-B2CB-1D88EA217C31}"/>
    <dgm:cxn modelId="{5F40067E-FFE8-0047-A50C-A0AF9F235B5A}" srcId="{59D7D81B-1BD7-934D-B626-2584785F9693}" destId="{79891111-B354-FD44-AA26-1EB3121D3F96}" srcOrd="0" destOrd="0" parTransId="{8EA4C805-6987-2C48-8FF3-B53F8DC42EAF}" sibTransId="{D374F074-E7B4-694B-9A1A-CA02AEDCCA26}"/>
    <dgm:cxn modelId="{081DB482-26E3-415D-8E69-0B1D5F806698}" type="presOf" srcId="{9729F123-E52C-644F-BC12-DA193A790A44}" destId="{3231C6D6-70C1-A046-ADB1-C619F286A98E}" srcOrd="0" destOrd="0" presId="urn:microsoft.com/office/officeart/2005/8/layout/vList3#2"/>
    <dgm:cxn modelId="{F5EA8783-A152-4FF6-AD1B-305DFE06E73B}" type="presOf" srcId="{172C555B-28B5-9640-AEBF-1677FF6CA5A0}" destId="{16E86B52-29F2-1243-BAF0-D77387C7F271}" srcOrd="0" destOrd="0" presId="urn:microsoft.com/office/officeart/2005/8/layout/vList3#2"/>
    <dgm:cxn modelId="{1B685F90-EEA1-4A49-A1AC-086B1B45517F}" type="presOf" srcId="{79891111-B354-FD44-AA26-1EB3121D3F96}" destId="{10501ECE-77A9-EA4C-AAA0-17766BFF8A10}" srcOrd="0" destOrd="0" presId="urn:microsoft.com/office/officeart/2005/8/layout/vList3#2"/>
    <dgm:cxn modelId="{0A88D9A6-4F8F-8E4A-9E76-660CBD79D163}" srcId="{59D7D81B-1BD7-934D-B626-2584785F9693}" destId="{9729F123-E52C-644F-BC12-DA193A790A44}" srcOrd="2" destOrd="0" parTransId="{3ABFB7D3-0587-2840-9949-DE6BD88E5EA1}" sibTransId="{04A94BDF-7932-444B-9FFB-16214C77B487}"/>
    <dgm:cxn modelId="{CBFC69D8-6888-4476-A98C-A49DD6BFB56C}" type="presOf" srcId="{59D7D81B-1BD7-934D-B626-2584785F9693}" destId="{BAEE8CBF-62DD-864E-B062-89D742DEE308}" srcOrd="0" destOrd="0" presId="urn:microsoft.com/office/officeart/2005/8/layout/vList3#2"/>
    <dgm:cxn modelId="{7289BB3D-9812-4F28-8622-572747AC44B2}" type="presParOf" srcId="{BAEE8CBF-62DD-864E-B062-89D742DEE308}" destId="{4790522A-ABE5-E34F-82B0-19962CF4F24D}" srcOrd="0" destOrd="0" presId="urn:microsoft.com/office/officeart/2005/8/layout/vList3#2"/>
    <dgm:cxn modelId="{97327DBC-B624-465B-AEDD-F07F67AABF89}" type="presParOf" srcId="{4790522A-ABE5-E34F-82B0-19962CF4F24D}" destId="{280F3322-E863-624D-81F4-F93C298F634D}" srcOrd="0" destOrd="0" presId="urn:microsoft.com/office/officeart/2005/8/layout/vList3#2"/>
    <dgm:cxn modelId="{8D2B9888-3C02-4116-A53A-A5835E6ABFCF}" type="presParOf" srcId="{4790522A-ABE5-E34F-82B0-19962CF4F24D}" destId="{10501ECE-77A9-EA4C-AAA0-17766BFF8A10}" srcOrd="1" destOrd="0" presId="urn:microsoft.com/office/officeart/2005/8/layout/vList3#2"/>
    <dgm:cxn modelId="{1BA0C868-41A5-4ED5-84A7-30647A90F5C4}" type="presParOf" srcId="{BAEE8CBF-62DD-864E-B062-89D742DEE308}" destId="{8830984A-1F36-674B-8591-A2523695A014}" srcOrd="1" destOrd="0" presId="urn:microsoft.com/office/officeart/2005/8/layout/vList3#2"/>
    <dgm:cxn modelId="{7F70B2A4-3C0A-4D71-BB5C-1EE44DE1323C}" type="presParOf" srcId="{BAEE8CBF-62DD-864E-B062-89D742DEE308}" destId="{526D738F-97ED-9E49-A301-50D7C2AD38A7}" srcOrd="2" destOrd="0" presId="urn:microsoft.com/office/officeart/2005/8/layout/vList3#2"/>
    <dgm:cxn modelId="{C761731B-0204-4D32-8087-B845F36568C6}" type="presParOf" srcId="{526D738F-97ED-9E49-A301-50D7C2AD38A7}" destId="{3D5725D5-570A-4943-8EA8-DC37EABAA214}" srcOrd="0" destOrd="0" presId="urn:microsoft.com/office/officeart/2005/8/layout/vList3#2"/>
    <dgm:cxn modelId="{EAB979B6-84C6-4F7C-8548-0946E2AC54A7}" type="presParOf" srcId="{526D738F-97ED-9E49-A301-50D7C2AD38A7}" destId="{16E86B52-29F2-1243-BAF0-D77387C7F271}" srcOrd="1" destOrd="0" presId="urn:microsoft.com/office/officeart/2005/8/layout/vList3#2"/>
    <dgm:cxn modelId="{36DAE74D-DEC1-409E-B1AE-BCF77CBC7FE6}" type="presParOf" srcId="{BAEE8CBF-62DD-864E-B062-89D742DEE308}" destId="{6B809939-AA77-9547-8933-1958B0632BF1}" srcOrd="3" destOrd="0" presId="urn:microsoft.com/office/officeart/2005/8/layout/vList3#2"/>
    <dgm:cxn modelId="{E6504208-A128-4120-A7FF-87EB40AA50DD}" type="presParOf" srcId="{BAEE8CBF-62DD-864E-B062-89D742DEE308}" destId="{3CFE8102-8851-F64B-8DB3-E1345B58B149}" srcOrd="4" destOrd="0" presId="urn:microsoft.com/office/officeart/2005/8/layout/vList3#2"/>
    <dgm:cxn modelId="{A40333B4-F899-44C3-8687-4D27BC140A77}" type="presParOf" srcId="{3CFE8102-8851-F64B-8DB3-E1345B58B149}" destId="{E45C059D-947E-A948-A2A8-0771646620FF}" srcOrd="0" destOrd="0" presId="urn:microsoft.com/office/officeart/2005/8/layout/vList3#2"/>
    <dgm:cxn modelId="{A4650C14-40AE-4081-B2CA-EA9EC53F75B0}" type="presParOf" srcId="{3CFE8102-8851-F64B-8DB3-E1345B58B149}" destId="{3231C6D6-70C1-A046-ADB1-C619F286A98E}" srcOrd="1" destOrd="0" presId="urn:microsoft.com/office/officeart/2005/8/layout/vList3#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501ECE-77A9-EA4C-AAA0-17766BFF8A10}">
      <dsp:nvSpPr>
        <dsp:cNvPr id="0" name=""/>
        <dsp:cNvSpPr/>
      </dsp:nvSpPr>
      <dsp:spPr>
        <a:xfrm rot="10800000">
          <a:off x="1547583" y="598"/>
          <a:ext cx="5209352" cy="941812"/>
        </a:xfrm>
        <a:prstGeom prst="homePlat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5313" tIns="99060" rIns="184912" bIns="99060" numCol="1" spcCol="1270" anchor="ctr" anchorCtr="0">
          <a:noAutofit/>
        </a:bodyPr>
        <a:lstStyle/>
        <a:p>
          <a:pPr marL="0" lvl="0" indent="0" algn="ctr" defTabSz="1155700">
            <a:lnSpc>
              <a:spcPct val="90000"/>
            </a:lnSpc>
            <a:spcBef>
              <a:spcPct val="0"/>
            </a:spcBef>
            <a:spcAft>
              <a:spcPct val="35000"/>
            </a:spcAft>
            <a:buNone/>
          </a:pPr>
          <a:r>
            <a:rPr lang="en-US" sz="2600" kern="1200" dirty="0" err="1"/>
            <a:t>Tywydd</a:t>
          </a:r>
          <a:r>
            <a:rPr lang="en-US" sz="2600" kern="1200" dirty="0"/>
            <a:t>/Weather</a:t>
          </a:r>
        </a:p>
      </dsp:txBody>
      <dsp:txXfrm rot="10800000">
        <a:off x="1783036" y="598"/>
        <a:ext cx="4973899" cy="941812"/>
      </dsp:txXfrm>
    </dsp:sp>
    <dsp:sp modelId="{280F3322-E863-624D-81F4-F93C298F634D}">
      <dsp:nvSpPr>
        <dsp:cNvPr id="0" name=""/>
        <dsp:cNvSpPr/>
      </dsp:nvSpPr>
      <dsp:spPr>
        <a:xfrm>
          <a:off x="1076677" y="598"/>
          <a:ext cx="941812" cy="941812"/>
        </a:xfrm>
        <a:prstGeom prst="ellipse">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6E86B52-29F2-1243-BAF0-D77387C7F271}">
      <dsp:nvSpPr>
        <dsp:cNvPr id="0" name=""/>
        <dsp:cNvSpPr/>
      </dsp:nvSpPr>
      <dsp:spPr>
        <a:xfrm rot="10800000">
          <a:off x="1591697" y="1223548"/>
          <a:ext cx="5209352" cy="941812"/>
        </a:xfrm>
        <a:prstGeom prst="homePlat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5313" tIns="99060" rIns="184912" bIns="99060" numCol="1" spcCol="1270" anchor="ctr" anchorCtr="0">
          <a:noAutofit/>
        </a:bodyPr>
        <a:lstStyle/>
        <a:p>
          <a:pPr marL="0" lvl="0" indent="0" algn="ctr" defTabSz="1155700">
            <a:lnSpc>
              <a:spcPct val="90000"/>
            </a:lnSpc>
            <a:spcBef>
              <a:spcPct val="0"/>
            </a:spcBef>
            <a:spcAft>
              <a:spcPct val="35000"/>
            </a:spcAft>
            <a:buNone/>
          </a:pPr>
          <a:r>
            <a:rPr lang="en-US" sz="2600" kern="1200" dirty="0"/>
            <a:t>/</a:t>
          </a:r>
          <a:r>
            <a:rPr lang="en-US" sz="2600" kern="1200" dirty="0" err="1"/>
            <a:t>Echyd</a:t>
          </a:r>
          <a:r>
            <a:rPr lang="en-US" sz="2600" kern="1200" dirty="0"/>
            <a:t> a </a:t>
          </a:r>
          <a:r>
            <a:rPr lang="en-US" sz="2600" kern="1200" dirty="0" err="1"/>
            <a:t>diogelwch</a:t>
          </a:r>
          <a:r>
            <a:rPr lang="en-US" sz="2600" kern="1200" dirty="0"/>
            <a:t>/Health &amp; safety</a:t>
          </a:r>
        </a:p>
      </dsp:txBody>
      <dsp:txXfrm rot="10800000">
        <a:off x="1827150" y="1223548"/>
        <a:ext cx="4973899" cy="941812"/>
      </dsp:txXfrm>
    </dsp:sp>
    <dsp:sp modelId="{3D5725D5-570A-4943-8EA8-DC37EABAA214}">
      <dsp:nvSpPr>
        <dsp:cNvPr id="0" name=""/>
        <dsp:cNvSpPr/>
      </dsp:nvSpPr>
      <dsp:spPr>
        <a:xfrm>
          <a:off x="1025112" y="72611"/>
          <a:ext cx="1118270" cy="868153"/>
        </a:xfrm>
        <a:prstGeom prst="ellipse">
          <a:avLst/>
        </a:prstGeom>
        <a:blipFill rotWithShape="0">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3231C6D6-70C1-A046-ADB1-C619F286A98E}">
      <dsp:nvSpPr>
        <dsp:cNvPr id="0" name=""/>
        <dsp:cNvSpPr/>
      </dsp:nvSpPr>
      <dsp:spPr>
        <a:xfrm rot="10800000">
          <a:off x="1547583" y="2446498"/>
          <a:ext cx="5209352" cy="941812"/>
        </a:xfrm>
        <a:prstGeom prst="homePlat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5313" tIns="99060" rIns="184912" bIns="99060" numCol="1" spcCol="1270" anchor="ctr" anchorCtr="0">
          <a:noAutofit/>
        </a:bodyPr>
        <a:lstStyle/>
        <a:p>
          <a:pPr marL="0" lvl="0" indent="0" algn="ctr" defTabSz="1155700">
            <a:lnSpc>
              <a:spcPct val="90000"/>
            </a:lnSpc>
            <a:spcBef>
              <a:spcPct val="0"/>
            </a:spcBef>
            <a:spcAft>
              <a:spcPct val="35000"/>
            </a:spcAft>
            <a:buNone/>
          </a:pPr>
          <a:r>
            <a:rPr lang="en-US" sz="2600" kern="1200" dirty="0" err="1"/>
            <a:t>Agweddau</a:t>
          </a:r>
          <a:r>
            <a:rPr lang="en-US" sz="2600" kern="1200" dirty="0"/>
            <a:t> staff/Staff attitudes</a:t>
          </a:r>
        </a:p>
      </dsp:txBody>
      <dsp:txXfrm rot="10800000">
        <a:off x="1783036" y="2446498"/>
        <a:ext cx="4973899" cy="941812"/>
      </dsp:txXfrm>
    </dsp:sp>
    <dsp:sp modelId="{E45C059D-947E-A948-A2A8-0771646620FF}">
      <dsp:nvSpPr>
        <dsp:cNvPr id="0" name=""/>
        <dsp:cNvSpPr/>
      </dsp:nvSpPr>
      <dsp:spPr>
        <a:xfrm>
          <a:off x="1076677" y="2446498"/>
          <a:ext cx="941812" cy="941812"/>
        </a:xfrm>
        <a:prstGeom prst="ellipse">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2">
  <dgm:title val=""/>
  <dgm:desc val=""/>
  <dgm:catLst>
    <dgm:cat type="list" pri="14000"/>
    <dgm:cat type="convert" pri="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2555426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6" y="0"/>
            <a:ext cx="2971800" cy="458788"/>
          </a:xfrm>
          <a:prstGeom prst="rect">
            <a:avLst/>
          </a:prstGeom>
        </p:spPr>
        <p:txBody>
          <a:bodyPr vert="horz" lIns="91440" tIns="45720" rIns="91440" bIns="45720" rtlCol="0"/>
          <a:lstStyle>
            <a:lvl1pPr algn="r">
              <a:defRPr sz="1200"/>
            </a:lvl1pPr>
          </a:lstStyle>
          <a:p>
            <a:fld id="{1E2D5867-3427-DE4E-B17E-CF7187FCCB29}" type="datetimeFigureOut">
              <a:rPr lang="en-US" smtClean="0"/>
              <a:t>2/13/19</a:t>
            </a:fld>
            <a:endParaRPr lang="en-US"/>
          </a:p>
        </p:txBody>
      </p:sp>
      <p:sp>
        <p:nvSpPr>
          <p:cNvPr id="4" name="Slide Image Placeholder 3"/>
          <p:cNvSpPr>
            <a:spLocks noGrp="1" noRot="1" noChangeAspect="1"/>
          </p:cNvSpPr>
          <p:nvPr>
            <p:ph type="sldImg" idx="2"/>
          </p:nvPr>
        </p:nvSpPr>
        <p:spPr>
          <a:xfrm>
            <a:off x="1200150" y="1143000"/>
            <a:ext cx="44577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6" y="8685213"/>
            <a:ext cx="2971800" cy="458787"/>
          </a:xfrm>
          <a:prstGeom prst="rect">
            <a:avLst/>
          </a:prstGeom>
        </p:spPr>
        <p:txBody>
          <a:bodyPr vert="horz" lIns="91440" tIns="45720" rIns="91440" bIns="45720" rtlCol="0" anchor="b"/>
          <a:lstStyle>
            <a:lvl1pPr algn="r">
              <a:defRPr sz="1200"/>
            </a:lvl1pPr>
          </a:lstStyle>
          <a:p>
            <a:fld id="{D28BEE66-3738-6544-A113-74D8F7BE6BBC}" type="slidenum">
              <a:rPr lang="en-US" smtClean="0"/>
              <a:t>‹#›</a:t>
            </a:fld>
            <a:endParaRPr lang="en-US"/>
          </a:p>
        </p:txBody>
      </p:sp>
    </p:spTree>
    <p:extLst>
      <p:ext uri="{BB962C8B-B14F-4D97-AF65-F5344CB8AC3E}">
        <p14:creationId xmlns:p14="http://schemas.microsoft.com/office/powerpoint/2010/main" val="1778765353"/>
      </p:ext>
    </p:extLst>
  </p:cSld>
  <p:clrMap bg1="lt1" tx1="dk1" bg2="lt2" tx2="dk2" accent1="accent1" accent2="accent2" accent3="accent3" accent4="accent4" accent5="accent5" accent6="accent6" hlink="hlink" folHlink="folHlink"/>
  <p:hf sldNum="0" hdr="0" ftr="0" dt="0"/>
  <p:notesStyle>
    <a:lvl1pPr marL="0" algn="l" defTabSz="767813" rtl="0" eaLnBrk="1" latinLnBrk="0" hangingPunct="1">
      <a:defRPr sz="1008" kern="1200">
        <a:solidFill>
          <a:schemeClr val="tx1"/>
        </a:solidFill>
        <a:latin typeface="+mn-lt"/>
        <a:ea typeface="+mn-ea"/>
        <a:cs typeface="+mn-cs"/>
      </a:defRPr>
    </a:lvl1pPr>
    <a:lvl2pPr marL="383906" algn="l" defTabSz="767813" rtl="0" eaLnBrk="1" latinLnBrk="0" hangingPunct="1">
      <a:defRPr sz="1008" kern="1200">
        <a:solidFill>
          <a:schemeClr val="tx1"/>
        </a:solidFill>
        <a:latin typeface="+mn-lt"/>
        <a:ea typeface="+mn-ea"/>
        <a:cs typeface="+mn-cs"/>
      </a:defRPr>
    </a:lvl2pPr>
    <a:lvl3pPr marL="767813" algn="l" defTabSz="767813" rtl="0" eaLnBrk="1" latinLnBrk="0" hangingPunct="1">
      <a:defRPr sz="1008" kern="1200">
        <a:solidFill>
          <a:schemeClr val="tx1"/>
        </a:solidFill>
        <a:latin typeface="+mn-lt"/>
        <a:ea typeface="+mn-ea"/>
        <a:cs typeface="+mn-cs"/>
      </a:defRPr>
    </a:lvl3pPr>
    <a:lvl4pPr marL="1151720" algn="l" defTabSz="767813" rtl="0" eaLnBrk="1" latinLnBrk="0" hangingPunct="1">
      <a:defRPr sz="1008" kern="1200">
        <a:solidFill>
          <a:schemeClr val="tx1"/>
        </a:solidFill>
        <a:latin typeface="+mn-lt"/>
        <a:ea typeface="+mn-ea"/>
        <a:cs typeface="+mn-cs"/>
      </a:defRPr>
    </a:lvl4pPr>
    <a:lvl5pPr marL="1535625" algn="l" defTabSz="767813" rtl="0" eaLnBrk="1" latinLnBrk="0" hangingPunct="1">
      <a:defRPr sz="1008" kern="1200">
        <a:solidFill>
          <a:schemeClr val="tx1"/>
        </a:solidFill>
        <a:latin typeface="+mn-lt"/>
        <a:ea typeface="+mn-ea"/>
        <a:cs typeface="+mn-cs"/>
      </a:defRPr>
    </a:lvl5pPr>
    <a:lvl6pPr marL="1919532" algn="l" defTabSz="767813" rtl="0" eaLnBrk="1" latinLnBrk="0" hangingPunct="1">
      <a:defRPr sz="1008" kern="1200">
        <a:solidFill>
          <a:schemeClr val="tx1"/>
        </a:solidFill>
        <a:latin typeface="+mn-lt"/>
        <a:ea typeface="+mn-ea"/>
        <a:cs typeface="+mn-cs"/>
      </a:defRPr>
    </a:lvl6pPr>
    <a:lvl7pPr marL="2303438" algn="l" defTabSz="767813" rtl="0" eaLnBrk="1" latinLnBrk="0" hangingPunct="1">
      <a:defRPr sz="1008" kern="1200">
        <a:solidFill>
          <a:schemeClr val="tx1"/>
        </a:solidFill>
        <a:latin typeface="+mn-lt"/>
        <a:ea typeface="+mn-ea"/>
        <a:cs typeface="+mn-cs"/>
      </a:defRPr>
    </a:lvl7pPr>
    <a:lvl8pPr marL="2687344" algn="l" defTabSz="767813" rtl="0" eaLnBrk="1" latinLnBrk="0" hangingPunct="1">
      <a:defRPr sz="1008" kern="1200">
        <a:solidFill>
          <a:schemeClr val="tx1"/>
        </a:solidFill>
        <a:latin typeface="+mn-lt"/>
        <a:ea typeface="+mn-ea"/>
        <a:cs typeface="+mn-cs"/>
      </a:defRPr>
    </a:lvl8pPr>
    <a:lvl9pPr marL="3071251" algn="l" defTabSz="767813" rtl="0" eaLnBrk="1" latinLnBrk="0" hangingPunct="1">
      <a:defRPr sz="1008"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00150" y="1143000"/>
            <a:ext cx="4457700" cy="30861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970498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2440699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0037562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4438571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1461147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a:noFill/>
          <a:ln/>
        </p:spPr>
        <p:txBody>
          <a:bodyPr/>
          <a:lstStyle/>
          <a:p>
            <a:pPr eaLnBrk="1" hangingPunct="1"/>
            <a:endParaRPr lang="en-GB">
              <a:latin typeface="Calibri"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11372230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a:noFill/>
          <a:ln/>
        </p:spPr>
        <p:txBody>
          <a:bodyPr/>
          <a:lstStyle/>
          <a:p>
            <a:pPr eaLnBrk="1" hangingPunct="1"/>
            <a:endParaRPr lang="en-GB">
              <a:latin typeface="Calibri" pitchFamily="-104" charset="0"/>
              <a:ea typeface="ＭＳ Ｐゴシック" pitchFamily="-104" charset="-128"/>
              <a:cs typeface="ＭＳ Ｐゴシック" pitchFamily="-104" charset="-128"/>
            </a:endParaRPr>
          </a:p>
        </p:txBody>
      </p:sp>
    </p:spTree>
    <p:extLst>
      <p:ext uri="{BB962C8B-B14F-4D97-AF65-F5344CB8AC3E}">
        <p14:creationId xmlns:p14="http://schemas.microsoft.com/office/powerpoint/2010/main" val="11049401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p:spPr>
      </p:sp>
      <p:sp>
        <p:nvSpPr>
          <p:cNvPr id="215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21508" name="Slide Number Placeholder 3"/>
          <p:cNvSpPr>
            <a:spLocks noGrp="1"/>
          </p:cNvSpPr>
          <p:nvPr>
            <p:ph type="sldNum" sz="quarter" idx="5"/>
          </p:nvPr>
        </p:nvSpPr>
        <p:spPr bwMode="auto">
          <a:noFill/>
          <a:ln>
            <a:miter lim="800000"/>
            <a:headEnd/>
            <a:tailEnd/>
          </a:ln>
        </p:spPr>
        <p:txBody>
          <a:bodyPr/>
          <a:lstStyle/>
          <a:p>
            <a:fld id="{9F7E820C-D6D8-514E-83F4-B2050253BB0C}" type="slidenum">
              <a:rPr lang="en-US">
                <a:latin typeface="Times New Roman" pitchFamily="-104" charset="0"/>
                <a:ea typeface="Times New Roman" pitchFamily="-104" charset="0"/>
                <a:cs typeface="Times New Roman" pitchFamily="-104" charset="0"/>
              </a:rPr>
              <a:pPr/>
              <a:t>14</a:t>
            </a:fld>
            <a:endParaRPr lang="en-US">
              <a:latin typeface="Times New Roman" pitchFamily="-104" charset="0"/>
              <a:ea typeface="Times New Roman" pitchFamily="-104" charset="0"/>
              <a:cs typeface="Times New Roman" pitchFamily="-104" charset="0"/>
            </a:endParaRPr>
          </a:p>
        </p:txBody>
      </p:sp>
    </p:spTree>
    <p:extLst>
      <p:ext uri="{BB962C8B-B14F-4D97-AF65-F5344CB8AC3E}">
        <p14:creationId xmlns:p14="http://schemas.microsoft.com/office/powerpoint/2010/main" val="24291461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033E51-E2EE-4B24-90CD-2F9BCBBF549B}" type="slidenum">
              <a:rPr lang="en-GB" smtClean="0"/>
              <a:t>25</a:t>
            </a:fld>
            <a:endParaRPr lang="en-GB"/>
          </a:p>
        </p:txBody>
      </p:sp>
    </p:spTree>
    <p:extLst>
      <p:ext uri="{BB962C8B-B14F-4D97-AF65-F5344CB8AC3E}">
        <p14:creationId xmlns:p14="http://schemas.microsoft.com/office/powerpoint/2010/main" val="16084200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9906000" cy="6858000"/>
          </a:xfrm>
          <a:prstGeom prst="rect">
            <a:avLst/>
          </a:prstGeom>
        </p:spPr>
      </p:pic>
    </p:spTree>
    <p:extLst>
      <p:ext uri="{BB962C8B-B14F-4D97-AF65-F5344CB8AC3E}">
        <p14:creationId xmlns:p14="http://schemas.microsoft.com/office/powerpoint/2010/main" val="430900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9906000" cy="6858000"/>
          </a:xfrm>
          <a:prstGeom prst="rect">
            <a:avLst/>
          </a:prstGeom>
        </p:spPr>
      </p:pic>
    </p:spTree>
    <p:extLst>
      <p:ext uri="{BB962C8B-B14F-4D97-AF65-F5344CB8AC3E}">
        <p14:creationId xmlns:p14="http://schemas.microsoft.com/office/powerpoint/2010/main" val="826837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45872615"/>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 id="2147483766" r:id="rId12"/>
    <p:sldLayoutId id="2147483767" r:id="rId1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hyperlink" Target="http://www.shodor.org/interactivate/activities/ShapeSorter/" TargetMode="Externa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hyperlink" Target="http://www.shodor.org/interactivate/activities/ShapeSorter/" TargetMode="External"/><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hyperlink" Target="http://www.wldps.com/gordons/Carroll.sw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www.wldps.com/gordons/carroll__-_shape.swf"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Layout" Target="../diagrams/layout1.xml"/><Relationship Id="rId7" Type="http://schemas.openxmlformats.org/officeDocument/2006/relationships/image" Target="../media/image1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hyperlink" Target="http://creativestarlearning.co.uk/courses-training/information-or-data-handling-activities-outdoors/" TargetMode="Externa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hyperlink" Target="http://creativestarlearning.co.uk/courses-training/information-or-data-handling-activities-outdoors/" TargetMode="External"/><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outdoormaths.com/" TargetMode="External"/><Relationship Id="rId2" Type="http://schemas.openxmlformats.org/officeDocument/2006/relationships/hyperlink" Target="http://creativestarlearning.co.uk/c/maths-outdoors/" TargetMode="External"/><Relationship Id="rId1" Type="http://schemas.openxmlformats.org/officeDocument/2006/relationships/slideLayout" Target="../slideLayouts/slideLayout2.xml"/><Relationship Id="rId5" Type="http://schemas.openxmlformats.org/officeDocument/2006/relationships/hyperlink" Target="http://www.laughingkidslearn.com/2013/02/maths-outdoors.html" TargetMode="External"/><Relationship Id="rId4" Type="http://schemas.openxmlformats.org/officeDocument/2006/relationships/hyperlink" Target="http://www.early-education.org.uk/sites/default/files/publications/Maths%20is%20everywhere%20(8).pdf"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www.outdoormaths.com/" TargetMode="External"/><Relationship Id="rId2" Type="http://schemas.openxmlformats.org/officeDocument/2006/relationships/hyperlink" Target="http://creativestarlearning.co.uk/c/maths-outdoors/" TargetMode="External"/><Relationship Id="rId1" Type="http://schemas.openxmlformats.org/officeDocument/2006/relationships/slideLayout" Target="../slideLayouts/slideLayout2.xml"/><Relationship Id="rId5" Type="http://schemas.openxmlformats.org/officeDocument/2006/relationships/hyperlink" Target="http://www.laughingkidslearn.com/2013/02/maths-outdoors.html" TargetMode="External"/><Relationship Id="rId4" Type="http://schemas.openxmlformats.org/officeDocument/2006/relationships/hyperlink" Target="http://www.early-education.org.uk/sites/default/files/publications/Maths%20is%20everywhere%20(8).pdf"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www.tes.co.uk/teaching-resource/Teachers-TV-Primary-Maths-Data-Handling-6045041/"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tes.co.uk/teaching-resource/Teachers-TV-Primary-Maths-Data-Handling-6045041/"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6370" y="688129"/>
            <a:ext cx="7042547" cy="1416029"/>
          </a:xfrm>
          <a:prstGeom prst="rect">
            <a:avLst/>
          </a:prstGeom>
          <a:noFill/>
        </p:spPr>
        <p:txBody>
          <a:bodyPr wrap="square" rtlCol="0">
            <a:spAutoFit/>
          </a:bodyPr>
          <a:lstStyle/>
          <a:p>
            <a:pPr algn="ctr"/>
            <a:r>
              <a:rPr lang="en-US" sz="3656" dirty="0">
                <a:solidFill>
                  <a:schemeClr val="bg1"/>
                </a:solidFill>
              </a:rPr>
              <a:t>ECAD4003/C</a:t>
            </a:r>
          </a:p>
          <a:p>
            <a:pPr algn="ctr"/>
            <a:r>
              <a:rPr lang="en-US" sz="3656" dirty="0" err="1">
                <a:solidFill>
                  <a:schemeClr val="bg1"/>
                </a:solidFill>
              </a:rPr>
              <a:t>Sesiwn</a:t>
            </a:r>
            <a:r>
              <a:rPr lang="en-US" sz="3656" dirty="0">
                <a:solidFill>
                  <a:schemeClr val="bg1"/>
                </a:solidFill>
              </a:rPr>
              <a:t> – Session 9</a:t>
            </a:r>
          </a:p>
          <a:p>
            <a:pPr algn="ctr"/>
            <a:endParaRPr lang="en-US" sz="1290" dirty="0">
              <a:solidFill>
                <a:schemeClr val="bg1"/>
              </a:solidFill>
            </a:endParaRPr>
          </a:p>
        </p:txBody>
      </p:sp>
      <p:sp>
        <p:nvSpPr>
          <p:cNvPr id="3" name="TextBox 2"/>
          <p:cNvSpPr txBox="1"/>
          <p:nvPr/>
        </p:nvSpPr>
        <p:spPr>
          <a:xfrm>
            <a:off x="1426370" y="4486111"/>
            <a:ext cx="7042547" cy="830997"/>
          </a:xfrm>
          <a:prstGeom prst="rect">
            <a:avLst/>
          </a:prstGeom>
          <a:noFill/>
        </p:spPr>
        <p:txBody>
          <a:bodyPr wrap="square" rtlCol="0">
            <a:spAutoFit/>
          </a:bodyPr>
          <a:lstStyle/>
          <a:p>
            <a:pPr algn="ctr"/>
            <a:r>
              <a:rPr lang="en-US" sz="2400" dirty="0" err="1">
                <a:solidFill>
                  <a:schemeClr val="bg1"/>
                </a:solidFill>
              </a:rPr>
              <a:t>Trin</a:t>
            </a:r>
            <a:r>
              <a:rPr lang="en-US" sz="2400" dirty="0">
                <a:solidFill>
                  <a:schemeClr val="bg1"/>
                </a:solidFill>
              </a:rPr>
              <a:t> Data a </a:t>
            </a:r>
            <a:r>
              <a:rPr lang="en-US" sz="2400" dirty="0" err="1">
                <a:solidFill>
                  <a:schemeClr val="bg1"/>
                </a:solidFill>
              </a:rPr>
              <a:t>Mathemateg</a:t>
            </a:r>
            <a:r>
              <a:rPr lang="en-US" sz="2400" dirty="0">
                <a:solidFill>
                  <a:schemeClr val="bg1"/>
                </a:solidFill>
              </a:rPr>
              <a:t> </a:t>
            </a:r>
            <a:r>
              <a:rPr lang="en-US" sz="2400" dirty="0" err="1">
                <a:solidFill>
                  <a:schemeClr val="bg1"/>
                </a:solidFill>
              </a:rPr>
              <a:t>Tu</a:t>
            </a:r>
            <a:r>
              <a:rPr lang="en-US" sz="2400" dirty="0">
                <a:solidFill>
                  <a:schemeClr val="bg1"/>
                </a:solidFill>
              </a:rPr>
              <a:t> Allan </a:t>
            </a:r>
          </a:p>
          <a:p>
            <a:pPr algn="ctr"/>
            <a:r>
              <a:rPr lang="en-US" sz="2400" dirty="0">
                <a:solidFill>
                  <a:schemeClr val="bg1"/>
                </a:solidFill>
              </a:rPr>
              <a:t>Data Handling and Outdoor Learning </a:t>
            </a:r>
          </a:p>
        </p:txBody>
      </p:sp>
    </p:spTree>
    <p:extLst>
      <p:ext uri="{BB962C8B-B14F-4D97-AF65-F5344CB8AC3E}">
        <p14:creationId xmlns:p14="http://schemas.microsoft.com/office/powerpoint/2010/main" val="2000857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1609725" y="770663"/>
            <a:ext cx="6686550" cy="874235"/>
          </a:xfrm>
          <a:prstGeom prst="rect">
            <a:avLst/>
          </a:prstGeom>
        </p:spPr>
        <p:txBody>
          <a:bodyPr>
            <a:normAutofit fontScale="40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7800" b="1" dirty="0" err="1">
                <a:solidFill>
                  <a:schemeClr val="accent1">
                    <a:lumMod val="75000"/>
                  </a:schemeClr>
                </a:solidFill>
              </a:rPr>
              <a:t>Amcanion</a:t>
            </a:r>
            <a:r>
              <a:rPr lang="en-GB" sz="7800" b="1" dirty="0">
                <a:solidFill>
                  <a:schemeClr val="accent1">
                    <a:lumMod val="75000"/>
                  </a:schemeClr>
                </a:solidFill>
              </a:rPr>
              <a:t> y </a:t>
            </a:r>
            <a:r>
              <a:rPr lang="en-GB" sz="7800" b="1" dirty="0" err="1">
                <a:solidFill>
                  <a:schemeClr val="accent1">
                    <a:lumMod val="75000"/>
                  </a:schemeClr>
                </a:solidFill>
              </a:rPr>
              <a:t>sesiwn</a:t>
            </a:r>
            <a:r>
              <a:rPr lang="en-GB" sz="7800" b="1" dirty="0">
                <a:solidFill>
                  <a:schemeClr val="accent1">
                    <a:lumMod val="75000"/>
                  </a:schemeClr>
                </a:solidFill>
              </a:rPr>
              <a:t> </a:t>
            </a:r>
            <a:r>
              <a:rPr lang="mr-IN" sz="7800" b="1" dirty="0">
                <a:solidFill>
                  <a:schemeClr val="accent1">
                    <a:lumMod val="75000"/>
                  </a:schemeClr>
                </a:solidFill>
              </a:rPr>
              <a:t>–</a:t>
            </a:r>
            <a:r>
              <a:rPr lang="en-GB" sz="7800" b="1" dirty="0">
                <a:solidFill>
                  <a:schemeClr val="accent1">
                    <a:lumMod val="75000"/>
                  </a:schemeClr>
                </a:solidFill>
              </a:rPr>
              <a:t> Session objectives</a:t>
            </a:r>
            <a:endParaRPr lang="en-US" sz="7800" b="1" dirty="0">
              <a:solidFill>
                <a:schemeClr val="accent1">
                  <a:lumMod val="75000"/>
                </a:schemeClr>
              </a:solidFill>
            </a:endParaRPr>
          </a:p>
        </p:txBody>
      </p:sp>
      <p:sp>
        <p:nvSpPr>
          <p:cNvPr id="4" name="Content Placeholder 8"/>
          <p:cNvSpPr txBox="1">
            <a:spLocks/>
          </p:cNvSpPr>
          <p:nvPr/>
        </p:nvSpPr>
        <p:spPr>
          <a:xfrm>
            <a:off x="543622" y="1825276"/>
            <a:ext cx="4677666" cy="3560535"/>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defTabSz="742950">
              <a:spcBef>
                <a:spcPts val="0"/>
              </a:spcBef>
              <a:buNone/>
              <a:defRPr/>
            </a:pPr>
            <a:endParaRPr lang="en-US" sz="2600" dirty="0"/>
          </a:p>
        </p:txBody>
      </p:sp>
      <p:sp>
        <p:nvSpPr>
          <p:cNvPr id="5" name="Text Placeholder 2"/>
          <p:cNvSpPr txBox="1">
            <a:spLocks/>
          </p:cNvSpPr>
          <p:nvPr/>
        </p:nvSpPr>
        <p:spPr>
          <a:xfrm>
            <a:off x="2254742" y="1345080"/>
            <a:ext cx="4958628" cy="519807"/>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endParaRPr lang="en-US" sz="2275" b="1" dirty="0"/>
          </a:p>
        </p:txBody>
      </p:sp>
      <p:sp>
        <p:nvSpPr>
          <p:cNvPr id="6" name="Content Placeholder 4"/>
          <p:cNvSpPr txBox="1">
            <a:spLocks/>
          </p:cNvSpPr>
          <p:nvPr/>
        </p:nvSpPr>
        <p:spPr>
          <a:xfrm>
            <a:off x="140514" y="1406336"/>
            <a:ext cx="4356389" cy="3459051"/>
          </a:xfrm>
          <a:prstGeom prst="rect">
            <a:avLst/>
          </a:prstGeom>
        </p:spPr>
        <p:txBody>
          <a:bodyPr>
            <a:no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a:lnSpc>
                <a:spcPct val="100000"/>
              </a:lnSpc>
            </a:pPr>
            <a:endParaRPr lang="en-US" sz="2275" dirty="0"/>
          </a:p>
        </p:txBody>
      </p:sp>
      <p:sp>
        <p:nvSpPr>
          <p:cNvPr id="11" name="Content Placeholder 10">
            <a:extLst>
              <a:ext uri="{FF2B5EF4-FFF2-40B4-BE49-F238E27FC236}">
                <a16:creationId xmlns:a16="http://schemas.microsoft.com/office/drawing/2014/main" id="{6168F4DC-788A-654D-8CBD-F41002382476}"/>
              </a:ext>
            </a:extLst>
          </p:cNvPr>
          <p:cNvSpPr>
            <a:spLocks noGrp="1"/>
          </p:cNvSpPr>
          <p:nvPr>
            <p:ph sz="half" idx="1"/>
          </p:nvPr>
        </p:nvSpPr>
        <p:spPr/>
        <p:txBody>
          <a:bodyPr/>
          <a:lstStyle/>
          <a:p>
            <a:r>
              <a:rPr lang="en-US" dirty="0" err="1"/>
              <a:t>Deall</a:t>
            </a:r>
            <a:r>
              <a:rPr lang="en-US" dirty="0"/>
              <a:t> </a:t>
            </a:r>
            <a:r>
              <a:rPr lang="en-US" dirty="0" err="1"/>
              <a:t>trin</a:t>
            </a:r>
            <a:r>
              <a:rPr lang="en-US" dirty="0"/>
              <a:t> data </a:t>
            </a:r>
            <a:r>
              <a:rPr lang="en-US" dirty="0" err="1"/>
              <a:t>yn</a:t>
            </a:r>
            <a:r>
              <a:rPr lang="en-US" dirty="0"/>
              <a:t> </a:t>
            </a:r>
            <a:r>
              <a:rPr lang="en-US" dirty="0" err="1"/>
              <a:t>yr</a:t>
            </a:r>
            <a:r>
              <a:rPr lang="en-US" dirty="0"/>
              <a:t> </a:t>
            </a:r>
            <a:r>
              <a:rPr lang="en-US" dirty="0" err="1"/>
              <a:t>ysgol</a:t>
            </a:r>
            <a:r>
              <a:rPr lang="en-US" dirty="0"/>
              <a:t> </a:t>
            </a:r>
            <a:r>
              <a:rPr lang="en-US" dirty="0" err="1"/>
              <a:t>gynradd</a:t>
            </a:r>
            <a:endParaRPr lang="en-US" dirty="0"/>
          </a:p>
          <a:p>
            <a:r>
              <a:rPr lang="en-US" dirty="0" err="1"/>
              <a:t>Deall</a:t>
            </a:r>
            <a:r>
              <a:rPr lang="en-US" dirty="0"/>
              <a:t> </a:t>
            </a:r>
            <a:r>
              <a:rPr lang="en-US" dirty="0" err="1"/>
              <a:t>sut</a:t>
            </a:r>
            <a:r>
              <a:rPr lang="en-US" dirty="0"/>
              <a:t> </a:t>
            </a:r>
            <a:r>
              <a:rPr lang="en-US" dirty="0" err="1"/>
              <a:t>mae</a:t>
            </a:r>
            <a:r>
              <a:rPr lang="en-US" dirty="0"/>
              <a:t> </a:t>
            </a:r>
            <a:r>
              <a:rPr lang="en-US" dirty="0" err="1"/>
              <a:t>trin</a:t>
            </a:r>
            <a:r>
              <a:rPr lang="en-US" dirty="0"/>
              <a:t> data </a:t>
            </a:r>
            <a:r>
              <a:rPr lang="en-US" dirty="0" err="1"/>
              <a:t>yn</a:t>
            </a:r>
            <a:r>
              <a:rPr lang="en-US" dirty="0"/>
              <a:t> </a:t>
            </a:r>
            <a:r>
              <a:rPr lang="en-US" dirty="0" err="1"/>
              <a:t>cysylltu</a:t>
            </a:r>
            <a:r>
              <a:rPr lang="en-US" dirty="0"/>
              <a:t> </a:t>
            </a:r>
            <a:r>
              <a:rPr lang="en-US" dirty="0" err="1"/>
              <a:t>gyda</a:t>
            </a:r>
            <a:r>
              <a:rPr lang="en-US" dirty="0"/>
              <a:t> </a:t>
            </a:r>
            <a:r>
              <a:rPr lang="en-US" dirty="0" err="1"/>
              <a:t>rhesymu</a:t>
            </a:r>
            <a:r>
              <a:rPr lang="en-US" dirty="0"/>
              <a:t> </a:t>
            </a:r>
            <a:r>
              <a:rPr lang="en-US" dirty="0" err="1"/>
              <a:t>rhifiadol</a:t>
            </a:r>
            <a:endParaRPr lang="en-US" dirty="0"/>
          </a:p>
          <a:p>
            <a:r>
              <a:rPr lang="en-US" dirty="0" err="1"/>
              <a:t>Adnabod</a:t>
            </a:r>
            <a:r>
              <a:rPr lang="en-US" dirty="0"/>
              <a:t> </a:t>
            </a:r>
            <a:r>
              <a:rPr lang="en-US" dirty="0" err="1"/>
              <a:t>ffyrdd</a:t>
            </a:r>
            <a:r>
              <a:rPr lang="en-US" dirty="0"/>
              <a:t> o </a:t>
            </a:r>
            <a:r>
              <a:rPr lang="en-US" dirty="0" err="1"/>
              <a:t>ddefnyddio’r</a:t>
            </a:r>
            <a:r>
              <a:rPr lang="en-US" dirty="0"/>
              <a:t> </a:t>
            </a:r>
            <a:r>
              <a:rPr lang="en-US" dirty="0" err="1"/>
              <a:t>amgylchedd</a:t>
            </a:r>
            <a:r>
              <a:rPr lang="en-US" dirty="0"/>
              <a:t> </a:t>
            </a:r>
            <a:r>
              <a:rPr lang="en-US" dirty="0" err="1"/>
              <a:t>allanol</a:t>
            </a:r>
            <a:r>
              <a:rPr lang="en-US" dirty="0"/>
              <a:t> </a:t>
            </a:r>
            <a:r>
              <a:rPr lang="en-US" dirty="0" err="1"/>
              <a:t>i</a:t>
            </a:r>
            <a:r>
              <a:rPr lang="en-US" dirty="0"/>
              <a:t> </a:t>
            </a:r>
            <a:r>
              <a:rPr lang="en-US" dirty="0" err="1"/>
              <a:t>gefnogi</a:t>
            </a:r>
            <a:r>
              <a:rPr lang="en-US" dirty="0"/>
              <a:t> </a:t>
            </a:r>
            <a:r>
              <a:rPr lang="en-US" dirty="0" err="1"/>
              <a:t>mathemateg</a:t>
            </a:r>
            <a:r>
              <a:rPr lang="en-US" dirty="0"/>
              <a:t> a </a:t>
            </a:r>
            <a:r>
              <a:rPr lang="en-US" dirty="0" err="1"/>
              <a:t>rhifedd</a:t>
            </a:r>
            <a:endParaRPr lang="en-US" dirty="0"/>
          </a:p>
        </p:txBody>
      </p:sp>
      <p:sp>
        <p:nvSpPr>
          <p:cNvPr id="12" name="Content Placeholder 11">
            <a:extLst>
              <a:ext uri="{FF2B5EF4-FFF2-40B4-BE49-F238E27FC236}">
                <a16:creationId xmlns:a16="http://schemas.microsoft.com/office/drawing/2014/main" id="{B08AB9C7-9D81-B441-99B5-BE43DD2E756D}"/>
              </a:ext>
            </a:extLst>
          </p:cNvPr>
          <p:cNvSpPr>
            <a:spLocks noGrp="1"/>
          </p:cNvSpPr>
          <p:nvPr>
            <p:ph sz="half" idx="2"/>
          </p:nvPr>
        </p:nvSpPr>
        <p:spPr/>
        <p:txBody>
          <a:bodyPr/>
          <a:lstStyle/>
          <a:p>
            <a:r>
              <a:rPr lang="en-GB" dirty="0"/>
              <a:t>Understand data handling in the primary school</a:t>
            </a:r>
          </a:p>
          <a:p>
            <a:r>
              <a:rPr lang="en-GB" dirty="0"/>
              <a:t>Understand how data handling links to numerical reasoning </a:t>
            </a:r>
          </a:p>
          <a:p>
            <a:r>
              <a:rPr lang="en-GB" dirty="0"/>
              <a:t>Identify ways of using the outdoor environment to support mathematics and numeracy</a:t>
            </a:r>
          </a:p>
          <a:p>
            <a:pPr marL="0" indent="0">
              <a:buNone/>
            </a:pPr>
            <a:endParaRPr lang="en-US" dirty="0"/>
          </a:p>
        </p:txBody>
      </p:sp>
    </p:spTree>
    <p:extLst>
      <p:ext uri="{BB962C8B-B14F-4D97-AF65-F5344CB8AC3E}">
        <p14:creationId xmlns:p14="http://schemas.microsoft.com/office/powerpoint/2010/main" val="1155595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0824" y="844371"/>
            <a:ext cx="8975848" cy="1423987"/>
          </a:xfrm>
        </p:spPr>
        <p:txBody>
          <a:bodyPr/>
          <a:lstStyle/>
          <a:p>
            <a:r>
              <a:rPr lang="en-GB" b="1" dirty="0" err="1"/>
              <a:t>Cynnydd</a:t>
            </a:r>
            <a:r>
              <a:rPr lang="en-GB" b="1" dirty="0"/>
              <a:t> </a:t>
            </a:r>
            <a:r>
              <a:rPr lang="en-GB" b="1" dirty="0" err="1"/>
              <a:t>wrth</a:t>
            </a:r>
            <a:r>
              <a:rPr lang="en-GB" b="1" dirty="0"/>
              <a:t> </a:t>
            </a:r>
            <a:r>
              <a:rPr lang="en-GB" b="1" dirty="0" err="1"/>
              <a:t>ddidoli</a:t>
            </a:r>
            <a:r>
              <a:rPr lang="en-GB" b="1" dirty="0"/>
              <a:t> a </a:t>
            </a:r>
            <a:r>
              <a:rPr lang="en-GB" b="1" dirty="0" err="1"/>
              <a:t>dosbarthu</a:t>
            </a:r>
            <a:endParaRPr lang="en-GB" b="1" dirty="0"/>
          </a:p>
        </p:txBody>
      </p:sp>
      <p:sp>
        <p:nvSpPr>
          <p:cNvPr id="3" name="Content Placeholder 2"/>
          <p:cNvSpPr>
            <a:spLocks noGrp="1"/>
          </p:cNvSpPr>
          <p:nvPr>
            <p:ph idx="1"/>
          </p:nvPr>
        </p:nvSpPr>
        <p:spPr>
          <a:xfrm>
            <a:off x="687938" y="1962186"/>
            <a:ext cx="9004617" cy="2538413"/>
          </a:xfrm>
        </p:spPr>
        <p:txBody>
          <a:bodyPr>
            <a:normAutofit fontScale="92500" lnSpcReduction="20000"/>
          </a:bodyPr>
          <a:lstStyle/>
          <a:p>
            <a:r>
              <a:rPr lang="en-GB" sz="3250" dirty="0"/>
              <a:t>Un </a:t>
            </a:r>
            <a:r>
              <a:rPr lang="en-GB" sz="3250" dirty="0" err="1"/>
              <a:t>maen</a:t>
            </a:r>
            <a:r>
              <a:rPr lang="en-GB" sz="3250" dirty="0"/>
              <a:t> </a:t>
            </a:r>
            <a:r>
              <a:rPr lang="en-GB" sz="3250" dirty="0" err="1"/>
              <a:t>prawf</a:t>
            </a:r>
            <a:r>
              <a:rPr lang="en-GB" sz="3250" dirty="0"/>
              <a:t> (</a:t>
            </a:r>
            <a:r>
              <a:rPr lang="en-GB" sz="3250" dirty="0" err="1"/>
              <a:t>derbyn</a:t>
            </a:r>
            <a:r>
              <a:rPr lang="en-GB" sz="3250" dirty="0"/>
              <a:t>)</a:t>
            </a:r>
          </a:p>
          <a:p>
            <a:r>
              <a:rPr lang="en-GB" sz="3250" dirty="0" err="1"/>
              <a:t>Dau</a:t>
            </a:r>
            <a:r>
              <a:rPr lang="en-GB" sz="3250" dirty="0"/>
              <a:t> </a:t>
            </a:r>
            <a:r>
              <a:rPr lang="en-GB" sz="3250" dirty="0" err="1"/>
              <a:t>neu</a:t>
            </a:r>
            <a:r>
              <a:rPr lang="en-GB" sz="3250" dirty="0"/>
              <a:t> </a:t>
            </a:r>
            <a:r>
              <a:rPr lang="en-GB" sz="3250" dirty="0" err="1"/>
              <a:t>fwy</a:t>
            </a:r>
            <a:r>
              <a:rPr lang="en-GB" sz="3250" dirty="0"/>
              <a:t> </a:t>
            </a:r>
            <a:r>
              <a:rPr lang="en-GB" sz="3250" dirty="0" err="1"/>
              <a:t>o</a:t>
            </a:r>
            <a:r>
              <a:rPr lang="en-GB" sz="3250" dirty="0"/>
              <a:t> </a:t>
            </a:r>
            <a:r>
              <a:rPr lang="en-GB" sz="3250" dirty="0" err="1"/>
              <a:t>feini</a:t>
            </a:r>
            <a:r>
              <a:rPr lang="en-GB" sz="3250" dirty="0"/>
              <a:t> </a:t>
            </a:r>
            <a:r>
              <a:rPr lang="en-GB" sz="3250" dirty="0" err="1"/>
              <a:t>prawf</a:t>
            </a:r>
            <a:r>
              <a:rPr lang="en-GB" sz="3250" dirty="0"/>
              <a:t> (</a:t>
            </a:r>
            <a:r>
              <a:rPr lang="en-GB" sz="3250" dirty="0" err="1"/>
              <a:t>arwahanol/</a:t>
            </a:r>
            <a:r>
              <a:rPr lang="en-GB" sz="3250" i="1" dirty="0" err="1"/>
              <a:t>discrete</a:t>
            </a:r>
            <a:r>
              <a:rPr lang="en-GB" sz="3250" dirty="0" err="1"/>
              <a:t>)(blwyddyn</a:t>
            </a:r>
            <a:r>
              <a:rPr lang="en-GB" sz="3250" dirty="0"/>
              <a:t> 1)</a:t>
            </a:r>
          </a:p>
          <a:p>
            <a:r>
              <a:rPr lang="en-GB" sz="3250" dirty="0" err="1"/>
              <a:t>Meini</a:t>
            </a:r>
            <a:r>
              <a:rPr lang="en-GB" sz="3250" dirty="0"/>
              <a:t> </a:t>
            </a:r>
            <a:r>
              <a:rPr lang="en-GB" sz="3250" dirty="0" err="1"/>
              <a:t>prawf</a:t>
            </a:r>
            <a:r>
              <a:rPr lang="en-GB" sz="3250" dirty="0"/>
              <a:t> </a:t>
            </a:r>
            <a:r>
              <a:rPr lang="en-GB" sz="3250" dirty="0" err="1"/>
              <a:t>nad</a:t>
            </a:r>
            <a:r>
              <a:rPr lang="en-GB" sz="3250" dirty="0"/>
              <a:t> </a:t>
            </a:r>
            <a:r>
              <a:rPr lang="en-GB" sz="3250" dirty="0" err="1"/>
              <a:t>sy’n</a:t>
            </a:r>
            <a:r>
              <a:rPr lang="en-GB" sz="3250" dirty="0"/>
              <a:t> </a:t>
            </a:r>
            <a:r>
              <a:rPr lang="en-GB" sz="3250" dirty="0" err="1"/>
              <a:t>arwahanol</a:t>
            </a:r>
            <a:r>
              <a:rPr lang="en-GB" sz="3250" dirty="0"/>
              <a:t> (</a:t>
            </a:r>
            <a:r>
              <a:rPr lang="en-GB" sz="3250" dirty="0" err="1"/>
              <a:t>yn</a:t>
            </a:r>
            <a:r>
              <a:rPr lang="en-GB" sz="3250" dirty="0"/>
              <a:t> </a:t>
            </a:r>
            <a:r>
              <a:rPr lang="en-GB" sz="3250" dirty="0" err="1"/>
              <a:t>cael</a:t>
            </a:r>
            <a:r>
              <a:rPr lang="en-GB" sz="3250" dirty="0"/>
              <a:t> </a:t>
            </a:r>
            <a:r>
              <a:rPr lang="en-GB" sz="3250" dirty="0" err="1"/>
              <a:t>eu</a:t>
            </a:r>
            <a:r>
              <a:rPr lang="en-GB" sz="3250" dirty="0"/>
              <a:t> </a:t>
            </a:r>
            <a:r>
              <a:rPr lang="en-GB" sz="3250" dirty="0" err="1"/>
              <a:t>cynrychioli’n</a:t>
            </a:r>
            <a:r>
              <a:rPr lang="en-GB" sz="3250" dirty="0"/>
              <a:t> </a:t>
            </a:r>
            <a:r>
              <a:rPr lang="en-GB" sz="3250" dirty="0" err="1"/>
              <a:t>aml</a:t>
            </a:r>
            <a:r>
              <a:rPr lang="en-GB" sz="3250" dirty="0"/>
              <a:t> </a:t>
            </a:r>
            <a:r>
              <a:rPr lang="en-GB" sz="3250" dirty="0" err="1"/>
              <a:t>gan</a:t>
            </a:r>
            <a:r>
              <a:rPr lang="en-GB" sz="3250" dirty="0"/>
              <a:t> </a:t>
            </a:r>
            <a:r>
              <a:rPr lang="en-GB" sz="3250" dirty="0" err="1"/>
              <a:t>ddiagramau</a:t>
            </a:r>
            <a:r>
              <a:rPr lang="en-GB" sz="3250" dirty="0"/>
              <a:t> Venn a </a:t>
            </a:r>
            <a:r>
              <a:rPr lang="en-GB" sz="3250" dirty="0" err="1"/>
              <a:t>Charroll</a:t>
            </a:r>
            <a:r>
              <a:rPr lang="en-GB" sz="3250" dirty="0"/>
              <a:t>  – </a:t>
            </a:r>
            <a:r>
              <a:rPr lang="en-GB" sz="3250" dirty="0" err="1"/>
              <a:t>blwyddyn</a:t>
            </a:r>
            <a:r>
              <a:rPr lang="en-GB" sz="3250" dirty="0"/>
              <a:t> 3 a 4)</a:t>
            </a:r>
          </a:p>
          <a:p>
            <a:pPr marL="0" indent="0">
              <a:buNone/>
            </a:pPr>
            <a:endParaRPr lang="en-GB" sz="3250" dirty="0"/>
          </a:p>
        </p:txBody>
      </p:sp>
      <p:pic>
        <p:nvPicPr>
          <p:cNvPr id="4" name="Picture 3"/>
          <p:cNvPicPr>
            <a:picLocks noChangeAspect="1"/>
          </p:cNvPicPr>
          <p:nvPr/>
        </p:nvPicPr>
        <p:blipFill>
          <a:blip r:embed="rId2"/>
          <a:stretch>
            <a:fillRect/>
          </a:stretch>
        </p:blipFill>
        <p:spPr>
          <a:xfrm>
            <a:off x="3341414" y="4587004"/>
            <a:ext cx="2847879" cy="1445299"/>
          </a:xfrm>
          <a:prstGeom prst="rect">
            <a:avLst/>
          </a:prstGeom>
        </p:spPr>
      </p:pic>
    </p:spTree>
    <p:extLst>
      <p:ext uri="{BB962C8B-B14F-4D97-AF65-F5344CB8AC3E}">
        <p14:creationId xmlns:p14="http://schemas.microsoft.com/office/powerpoint/2010/main" val="552531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0824" y="844371"/>
            <a:ext cx="8975848" cy="1423987"/>
          </a:xfrm>
        </p:spPr>
        <p:txBody>
          <a:bodyPr/>
          <a:lstStyle/>
          <a:p>
            <a:r>
              <a:rPr lang="en-GB" b="1" dirty="0"/>
              <a:t>Progression in Sorting and Classifying</a:t>
            </a:r>
          </a:p>
        </p:txBody>
      </p:sp>
      <p:sp>
        <p:nvSpPr>
          <p:cNvPr id="3" name="Content Placeholder 2"/>
          <p:cNvSpPr>
            <a:spLocks noGrp="1"/>
          </p:cNvSpPr>
          <p:nvPr>
            <p:ph idx="1"/>
          </p:nvPr>
        </p:nvSpPr>
        <p:spPr>
          <a:xfrm>
            <a:off x="687938" y="1962186"/>
            <a:ext cx="9004617" cy="2538413"/>
          </a:xfrm>
        </p:spPr>
        <p:txBody>
          <a:bodyPr>
            <a:normAutofit/>
          </a:bodyPr>
          <a:lstStyle/>
          <a:p>
            <a:r>
              <a:rPr lang="en-GB" sz="3250" dirty="0"/>
              <a:t>One criterion (reception)</a:t>
            </a:r>
          </a:p>
          <a:p>
            <a:r>
              <a:rPr lang="en-GB" sz="3250" dirty="0"/>
              <a:t>Two or more criteria (usually discrete)(year 1)</a:t>
            </a:r>
          </a:p>
          <a:p>
            <a:r>
              <a:rPr lang="en-GB" sz="3250" dirty="0"/>
              <a:t>Non-discrete criteria (often represented in Venn and Carroll diagrams – year 3 and 4)</a:t>
            </a:r>
          </a:p>
          <a:p>
            <a:pPr marL="0" indent="0">
              <a:buNone/>
            </a:pPr>
            <a:endParaRPr lang="en-GB" sz="3250" dirty="0"/>
          </a:p>
        </p:txBody>
      </p:sp>
      <p:pic>
        <p:nvPicPr>
          <p:cNvPr id="4" name="Picture 3"/>
          <p:cNvPicPr>
            <a:picLocks noChangeAspect="1"/>
          </p:cNvPicPr>
          <p:nvPr/>
        </p:nvPicPr>
        <p:blipFill>
          <a:blip r:embed="rId3"/>
          <a:stretch>
            <a:fillRect/>
          </a:stretch>
        </p:blipFill>
        <p:spPr>
          <a:xfrm>
            <a:off x="2939078" y="4895764"/>
            <a:ext cx="2847879" cy="1445299"/>
          </a:xfrm>
          <a:prstGeom prst="rect">
            <a:avLst/>
          </a:prstGeom>
        </p:spPr>
      </p:pic>
    </p:spTree>
    <p:extLst>
      <p:ext uri="{BB962C8B-B14F-4D97-AF65-F5344CB8AC3E}">
        <p14:creationId xmlns:p14="http://schemas.microsoft.com/office/powerpoint/2010/main" val="1880541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527756" y="1511456"/>
            <a:ext cx="7377180" cy="3593291"/>
          </a:xfrm>
          <a:prstGeom prst="rect">
            <a:avLst/>
          </a:prstGeom>
          <a:noFill/>
        </p:spPr>
        <p:txBody>
          <a:bodyPr wrap="square" rtlCol="0">
            <a:spAutoFit/>
          </a:bodyPr>
          <a:lstStyle/>
          <a:p>
            <a:r>
              <a:rPr lang="en-GB" sz="3250" dirty="0"/>
              <a:t>Sort the objects on your table.</a:t>
            </a:r>
          </a:p>
          <a:p>
            <a:pPr marL="603647" indent="-603647">
              <a:buAutoNum type="arabicParenR"/>
            </a:pPr>
            <a:r>
              <a:rPr lang="en-GB" sz="3250" dirty="0"/>
              <a:t>Use one criterion</a:t>
            </a:r>
          </a:p>
          <a:p>
            <a:pPr marL="603647" indent="-603647">
              <a:buAutoNum type="arabicParenR"/>
            </a:pPr>
            <a:r>
              <a:rPr lang="en-GB" sz="3250" dirty="0"/>
              <a:t>Use more than one criteria</a:t>
            </a:r>
          </a:p>
          <a:p>
            <a:endParaRPr lang="en-GB" sz="3250" dirty="0"/>
          </a:p>
          <a:p>
            <a:r>
              <a:rPr lang="en-GB" sz="3250" dirty="0"/>
              <a:t>Swap with another group.  </a:t>
            </a:r>
          </a:p>
          <a:p>
            <a:r>
              <a:rPr lang="en-GB" sz="3250" dirty="0"/>
              <a:t>Can they guess what your criteria for sorting are?</a:t>
            </a:r>
          </a:p>
        </p:txBody>
      </p:sp>
      <p:pic>
        <p:nvPicPr>
          <p:cNvPr id="2" name="Picture 1"/>
          <p:cNvPicPr>
            <a:picLocks noChangeAspect="1"/>
          </p:cNvPicPr>
          <p:nvPr/>
        </p:nvPicPr>
        <p:blipFill>
          <a:blip r:embed="rId2"/>
          <a:stretch>
            <a:fillRect/>
          </a:stretch>
        </p:blipFill>
        <p:spPr>
          <a:xfrm>
            <a:off x="7766959" y="4487651"/>
            <a:ext cx="1668094" cy="1668094"/>
          </a:xfrm>
          <a:prstGeom prst="rect">
            <a:avLst/>
          </a:prstGeom>
        </p:spPr>
      </p:pic>
      <p:pic>
        <p:nvPicPr>
          <p:cNvPr id="4" name="Picture 3"/>
          <p:cNvPicPr>
            <a:picLocks noChangeAspect="1"/>
          </p:cNvPicPr>
          <p:nvPr/>
        </p:nvPicPr>
        <p:blipFill>
          <a:blip r:embed="rId3"/>
          <a:stretch>
            <a:fillRect/>
          </a:stretch>
        </p:blipFill>
        <p:spPr>
          <a:xfrm>
            <a:off x="7707554" y="1085583"/>
            <a:ext cx="1645887" cy="1095263"/>
          </a:xfrm>
          <a:prstGeom prst="rect">
            <a:avLst/>
          </a:prstGeom>
        </p:spPr>
      </p:pic>
      <p:pic>
        <p:nvPicPr>
          <p:cNvPr id="5" name="Picture 4"/>
          <p:cNvPicPr>
            <a:picLocks noChangeAspect="1"/>
          </p:cNvPicPr>
          <p:nvPr/>
        </p:nvPicPr>
        <p:blipFill>
          <a:blip r:embed="rId4"/>
          <a:stretch>
            <a:fillRect/>
          </a:stretch>
        </p:blipFill>
        <p:spPr>
          <a:xfrm>
            <a:off x="8122277" y="2561863"/>
            <a:ext cx="1231164" cy="1231164"/>
          </a:xfrm>
          <a:prstGeom prst="rect">
            <a:avLst/>
          </a:prstGeom>
        </p:spPr>
      </p:pic>
      <p:sp>
        <p:nvSpPr>
          <p:cNvPr id="6" name="Rectangle 5"/>
          <p:cNvSpPr/>
          <p:nvPr/>
        </p:nvSpPr>
        <p:spPr>
          <a:xfrm>
            <a:off x="1981662" y="5204376"/>
            <a:ext cx="4074064" cy="470642"/>
          </a:xfrm>
          <a:prstGeom prst="rect">
            <a:avLst/>
          </a:prstGeom>
        </p:spPr>
        <p:txBody>
          <a:bodyPr wrap="none">
            <a:spAutoFit/>
          </a:bodyPr>
          <a:lstStyle/>
          <a:p>
            <a:r>
              <a:rPr lang="en-GB" sz="1229" dirty="0">
                <a:hlinkClick r:id="rId5"/>
              </a:rPr>
              <a:t>http://www.shodor.org/interactivate/activities/ShapeSorter/</a:t>
            </a:r>
            <a:endParaRPr lang="en-GB" sz="1229" dirty="0"/>
          </a:p>
          <a:p>
            <a:endParaRPr lang="en-GB" sz="1229" dirty="0"/>
          </a:p>
        </p:txBody>
      </p:sp>
    </p:spTree>
    <p:extLst>
      <p:ext uri="{BB962C8B-B14F-4D97-AF65-F5344CB8AC3E}">
        <p14:creationId xmlns:p14="http://schemas.microsoft.com/office/powerpoint/2010/main" val="9711134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1648" y="913501"/>
            <a:ext cx="7377180" cy="3593291"/>
          </a:xfrm>
          <a:prstGeom prst="rect">
            <a:avLst/>
          </a:prstGeom>
          <a:noFill/>
        </p:spPr>
        <p:txBody>
          <a:bodyPr wrap="square" rtlCol="0">
            <a:spAutoFit/>
          </a:bodyPr>
          <a:lstStyle/>
          <a:p>
            <a:r>
              <a:rPr lang="en-GB" sz="3250" dirty="0" err="1"/>
              <a:t>Didolwch</a:t>
            </a:r>
            <a:r>
              <a:rPr lang="en-GB" sz="3250" dirty="0"/>
              <a:t> </a:t>
            </a:r>
            <a:r>
              <a:rPr lang="en-GB" sz="3250" dirty="0" err="1"/>
              <a:t>y</a:t>
            </a:r>
            <a:r>
              <a:rPr lang="en-GB" sz="3250" dirty="0"/>
              <a:t> </a:t>
            </a:r>
            <a:r>
              <a:rPr lang="en-GB" sz="3250" dirty="0" err="1"/>
              <a:t>pethau</a:t>
            </a:r>
            <a:r>
              <a:rPr lang="en-GB" sz="3250" dirty="0"/>
              <a:t> </a:t>
            </a:r>
            <a:r>
              <a:rPr lang="en-GB" sz="3250" dirty="0" err="1"/>
              <a:t>ar</a:t>
            </a:r>
            <a:r>
              <a:rPr lang="en-GB" sz="3250" dirty="0"/>
              <a:t> </a:t>
            </a:r>
            <a:r>
              <a:rPr lang="en-GB" sz="3250" dirty="0" err="1"/>
              <a:t>eich</a:t>
            </a:r>
            <a:r>
              <a:rPr lang="en-GB" sz="3250" dirty="0"/>
              <a:t> </a:t>
            </a:r>
            <a:r>
              <a:rPr lang="en-GB" sz="3250" dirty="0" err="1"/>
              <a:t>bwrdd</a:t>
            </a:r>
            <a:r>
              <a:rPr lang="en-GB" sz="3250" dirty="0"/>
              <a:t>.</a:t>
            </a:r>
          </a:p>
          <a:p>
            <a:pPr marL="603647" indent="-603647">
              <a:buAutoNum type="arabicParenR"/>
            </a:pPr>
            <a:r>
              <a:rPr lang="en-GB" sz="3250" dirty="0" err="1"/>
              <a:t>Defnyddiwch</a:t>
            </a:r>
            <a:r>
              <a:rPr lang="en-GB" sz="3250" dirty="0"/>
              <a:t> un </a:t>
            </a:r>
            <a:r>
              <a:rPr lang="en-GB" sz="3250" dirty="0" err="1"/>
              <a:t>maen</a:t>
            </a:r>
            <a:r>
              <a:rPr lang="en-GB" sz="3250" dirty="0"/>
              <a:t> </a:t>
            </a:r>
            <a:r>
              <a:rPr lang="en-GB" sz="3250" dirty="0" err="1"/>
              <a:t>prawf</a:t>
            </a:r>
            <a:endParaRPr lang="en-GB" sz="3250" dirty="0"/>
          </a:p>
          <a:p>
            <a:pPr marL="603647" indent="-603647">
              <a:buAutoNum type="arabicParenR"/>
            </a:pPr>
            <a:r>
              <a:rPr lang="en-GB" sz="3250" dirty="0" err="1"/>
              <a:t>Defnyddiwch</a:t>
            </a:r>
            <a:r>
              <a:rPr lang="en-GB" sz="3250" dirty="0"/>
              <a:t> </a:t>
            </a:r>
            <a:r>
              <a:rPr lang="en-GB" sz="3250" dirty="0" err="1"/>
              <a:t>mwy</a:t>
            </a:r>
            <a:r>
              <a:rPr lang="en-GB" sz="3250" dirty="0"/>
              <a:t> nag un </a:t>
            </a:r>
            <a:r>
              <a:rPr lang="en-GB" sz="3250" dirty="0" err="1"/>
              <a:t>maen</a:t>
            </a:r>
            <a:r>
              <a:rPr lang="en-GB" sz="3250" dirty="0"/>
              <a:t> </a:t>
            </a:r>
            <a:r>
              <a:rPr lang="en-GB" sz="3250" dirty="0" err="1"/>
              <a:t>prawf</a:t>
            </a:r>
            <a:r>
              <a:rPr lang="en-GB" sz="3250" dirty="0"/>
              <a:t>.</a:t>
            </a:r>
          </a:p>
          <a:p>
            <a:endParaRPr lang="en-GB" sz="3250" dirty="0"/>
          </a:p>
          <a:p>
            <a:r>
              <a:rPr lang="en-GB" sz="3250" dirty="0" err="1"/>
              <a:t>Cyfnewidiwch</a:t>
            </a:r>
            <a:r>
              <a:rPr lang="en-GB" sz="3250" dirty="0"/>
              <a:t> </a:t>
            </a:r>
            <a:r>
              <a:rPr lang="en-GB" sz="3250" dirty="0" err="1"/>
              <a:t>gyda</a:t>
            </a:r>
            <a:r>
              <a:rPr lang="en-GB" sz="3250" dirty="0"/>
              <a:t> </a:t>
            </a:r>
            <a:r>
              <a:rPr lang="en-GB" sz="3250" dirty="0" err="1"/>
              <a:t>grŵp</a:t>
            </a:r>
            <a:r>
              <a:rPr lang="en-GB" sz="3250" dirty="0"/>
              <a:t> </a:t>
            </a:r>
            <a:r>
              <a:rPr lang="en-GB" sz="3250" dirty="0" err="1"/>
              <a:t>arall</a:t>
            </a:r>
            <a:r>
              <a:rPr lang="en-GB" sz="3250" dirty="0"/>
              <a:t>.  </a:t>
            </a:r>
          </a:p>
          <a:p>
            <a:r>
              <a:rPr lang="en-GB" sz="3250" dirty="0"/>
              <a:t>Allan </a:t>
            </a:r>
            <a:r>
              <a:rPr lang="en-GB" sz="3250" dirty="0" err="1"/>
              <a:t>nhw</a:t>
            </a:r>
            <a:r>
              <a:rPr lang="en-GB" sz="3250" dirty="0"/>
              <a:t> </a:t>
            </a:r>
            <a:r>
              <a:rPr lang="en-GB" sz="3250" dirty="0" err="1"/>
              <a:t>ddyfalu</a:t>
            </a:r>
            <a:r>
              <a:rPr lang="en-GB" sz="3250" dirty="0"/>
              <a:t> </a:t>
            </a:r>
            <a:r>
              <a:rPr lang="en-GB" sz="3250" dirty="0" err="1"/>
              <a:t>beth</a:t>
            </a:r>
            <a:r>
              <a:rPr lang="en-GB" sz="3250" dirty="0"/>
              <a:t> </a:t>
            </a:r>
            <a:r>
              <a:rPr lang="en-GB" sz="3250" dirty="0" err="1"/>
              <a:t>yw</a:t>
            </a:r>
            <a:r>
              <a:rPr lang="en-GB" sz="3250" dirty="0"/>
              <a:t> </a:t>
            </a:r>
            <a:r>
              <a:rPr lang="en-GB" sz="3250" dirty="0" err="1"/>
              <a:t>eich</a:t>
            </a:r>
            <a:r>
              <a:rPr lang="en-GB" sz="3250" dirty="0"/>
              <a:t> </a:t>
            </a:r>
            <a:r>
              <a:rPr lang="en-GB" sz="3250" dirty="0" err="1"/>
              <a:t>meini</a:t>
            </a:r>
            <a:r>
              <a:rPr lang="en-GB" sz="3250" dirty="0"/>
              <a:t> </a:t>
            </a:r>
            <a:r>
              <a:rPr lang="en-GB" sz="3250" dirty="0" err="1"/>
              <a:t>prawf</a:t>
            </a:r>
            <a:r>
              <a:rPr lang="en-GB" sz="3250" dirty="0"/>
              <a:t> </a:t>
            </a:r>
            <a:r>
              <a:rPr lang="en-GB" sz="3250" dirty="0" err="1"/>
              <a:t>ar</a:t>
            </a:r>
            <a:r>
              <a:rPr lang="en-GB" sz="3250" dirty="0"/>
              <a:t> </a:t>
            </a:r>
            <a:r>
              <a:rPr lang="en-GB" sz="3250" dirty="0" err="1"/>
              <a:t>gyfer</a:t>
            </a:r>
            <a:r>
              <a:rPr lang="en-GB" sz="3250" dirty="0"/>
              <a:t> </a:t>
            </a:r>
            <a:r>
              <a:rPr lang="en-GB" sz="3250" dirty="0" err="1"/>
              <a:t>didoli</a:t>
            </a:r>
            <a:r>
              <a:rPr lang="en-GB" sz="3250" dirty="0"/>
              <a:t>?  </a:t>
            </a:r>
          </a:p>
        </p:txBody>
      </p:sp>
      <p:pic>
        <p:nvPicPr>
          <p:cNvPr id="2" name="Picture 1"/>
          <p:cNvPicPr>
            <a:picLocks noChangeAspect="1"/>
          </p:cNvPicPr>
          <p:nvPr/>
        </p:nvPicPr>
        <p:blipFill>
          <a:blip r:embed="rId3"/>
          <a:stretch>
            <a:fillRect/>
          </a:stretch>
        </p:blipFill>
        <p:spPr>
          <a:xfrm>
            <a:off x="7766959" y="4487651"/>
            <a:ext cx="1668094" cy="1668094"/>
          </a:xfrm>
          <a:prstGeom prst="rect">
            <a:avLst/>
          </a:prstGeom>
        </p:spPr>
      </p:pic>
      <p:pic>
        <p:nvPicPr>
          <p:cNvPr id="4" name="Picture 3"/>
          <p:cNvPicPr>
            <a:picLocks noChangeAspect="1"/>
          </p:cNvPicPr>
          <p:nvPr/>
        </p:nvPicPr>
        <p:blipFill>
          <a:blip r:embed="rId4"/>
          <a:stretch>
            <a:fillRect/>
          </a:stretch>
        </p:blipFill>
        <p:spPr>
          <a:xfrm>
            <a:off x="7707554" y="1085583"/>
            <a:ext cx="1645887" cy="1095263"/>
          </a:xfrm>
          <a:prstGeom prst="rect">
            <a:avLst/>
          </a:prstGeom>
        </p:spPr>
      </p:pic>
      <p:pic>
        <p:nvPicPr>
          <p:cNvPr id="5" name="Picture 4"/>
          <p:cNvPicPr>
            <a:picLocks noChangeAspect="1"/>
          </p:cNvPicPr>
          <p:nvPr/>
        </p:nvPicPr>
        <p:blipFill>
          <a:blip r:embed="rId5"/>
          <a:stretch>
            <a:fillRect/>
          </a:stretch>
        </p:blipFill>
        <p:spPr>
          <a:xfrm>
            <a:off x="8122277" y="2561863"/>
            <a:ext cx="1231164" cy="1231164"/>
          </a:xfrm>
          <a:prstGeom prst="rect">
            <a:avLst/>
          </a:prstGeom>
        </p:spPr>
      </p:pic>
      <p:sp>
        <p:nvSpPr>
          <p:cNvPr id="6" name="Rectangle 5"/>
          <p:cNvSpPr/>
          <p:nvPr/>
        </p:nvSpPr>
        <p:spPr>
          <a:xfrm>
            <a:off x="1665046" y="5689918"/>
            <a:ext cx="4074064" cy="470642"/>
          </a:xfrm>
          <a:prstGeom prst="rect">
            <a:avLst/>
          </a:prstGeom>
        </p:spPr>
        <p:txBody>
          <a:bodyPr wrap="none">
            <a:spAutoFit/>
          </a:bodyPr>
          <a:lstStyle/>
          <a:p>
            <a:r>
              <a:rPr lang="en-GB" sz="1229" dirty="0">
                <a:hlinkClick r:id="rId6"/>
              </a:rPr>
              <a:t>http://www.shodor.org/interactivate/activities/ShapeSorter/</a:t>
            </a:r>
            <a:endParaRPr lang="en-GB" sz="1229" dirty="0"/>
          </a:p>
          <a:p>
            <a:endParaRPr lang="en-GB" sz="1229" dirty="0"/>
          </a:p>
        </p:txBody>
      </p:sp>
    </p:spTree>
    <p:extLst>
      <p:ext uri="{BB962C8B-B14F-4D97-AF65-F5344CB8AC3E}">
        <p14:creationId xmlns:p14="http://schemas.microsoft.com/office/powerpoint/2010/main" val="745597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5922" y="954528"/>
            <a:ext cx="6934200" cy="1224492"/>
          </a:xfrm>
        </p:spPr>
        <p:txBody>
          <a:bodyPr>
            <a:normAutofit fontScale="90000"/>
          </a:bodyPr>
          <a:lstStyle/>
          <a:p>
            <a:r>
              <a:rPr lang="en-GB" dirty="0"/>
              <a:t>Y Diagram Carroll</a:t>
            </a:r>
            <a:br>
              <a:rPr lang="en-GB" dirty="0"/>
            </a:br>
            <a:r>
              <a:rPr lang="en-GB" dirty="0"/>
              <a:t>The Carroll Diagram</a:t>
            </a:r>
          </a:p>
        </p:txBody>
      </p:sp>
      <p:sp>
        <p:nvSpPr>
          <p:cNvPr id="6" name="Rectangle 5"/>
          <p:cNvSpPr/>
          <p:nvPr/>
        </p:nvSpPr>
        <p:spPr>
          <a:xfrm>
            <a:off x="1275703" y="2518106"/>
            <a:ext cx="2993320" cy="470642"/>
          </a:xfrm>
          <a:prstGeom prst="rect">
            <a:avLst/>
          </a:prstGeom>
        </p:spPr>
        <p:txBody>
          <a:bodyPr wrap="none">
            <a:spAutoFit/>
          </a:bodyPr>
          <a:lstStyle/>
          <a:p>
            <a:r>
              <a:rPr lang="en-GB" sz="1229" dirty="0">
                <a:hlinkClick r:id="rId3"/>
              </a:rPr>
              <a:t>http://www.wldps.com/gordons/Carroll.swf</a:t>
            </a:r>
            <a:endParaRPr lang="en-GB" sz="1229" dirty="0"/>
          </a:p>
          <a:p>
            <a:endParaRPr lang="en-GB" sz="1229" dirty="0"/>
          </a:p>
        </p:txBody>
      </p:sp>
      <p:sp>
        <p:nvSpPr>
          <p:cNvPr id="7" name="Rectangle 6"/>
          <p:cNvSpPr/>
          <p:nvPr/>
        </p:nvSpPr>
        <p:spPr>
          <a:xfrm>
            <a:off x="1275703" y="3162593"/>
            <a:ext cx="3638432" cy="470642"/>
          </a:xfrm>
          <a:prstGeom prst="rect">
            <a:avLst/>
          </a:prstGeom>
        </p:spPr>
        <p:txBody>
          <a:bodyPr wrap="none">
            <a:spAutoFit/>
          </a:bodyPr>
          <a:lstStyle/>
          <a:p>
            <a:r>
              <a:rPr lang="en-GB" sz="1229" dirty="0">
                <a:hlinkClick r:id="rId4"/>
              </a:rPr>
              <a:t>http://www.wldps.com/gordons/carroll__-_shape.swf</a:t>
            </a:r>
            <a:endParaRPr lang="en-GB" sz="1229" dirty="0"/>
          </a:p>
          <a:p>
            <a:endParaRPr lang="en-GB" sz="1229" dirty="0"/>
          </a:p>
        </p:txBody>
      </p:sp>
      <p:pic>
        <p:nvPicPr>
          <p:cNvPr id="8" name="Picture 7"/>
          <p:cNvPicPr>
            <a:picLocks noChangeAspect="1"/>
          </p:cNvPicPr>
          <p:nvPr/>
        </p:nvPicPr>
        <p:blipFill>
          <a:blip r:embed="rId5"/>
          <a:stretch>
            <a:fillRect/>
          </a:stretch>
        </p:blipFill>
        <p:spPr>
          <a:xfrm>
            <a:off x="6516253" y="2280143"/>
            <a:ext cx="2417274" cy="1253218"/>
          </a:xfrm>
          <a:prstGeom prst="rect">
            <a:avLst/>
          </a:prstGeom>
        </p:spPr>
      </p:pic>
      <p:sp>
        <p:nvSpPr>
          <p:cNvPr id="9" name="TextBox 8"/>
          <p:cNvSpPr txBox="1"/>
          <p:nvPr/>
        </p:nvSpPr>
        <p:spPr>
          <a:xfrm>
            <a:off x="239096" y="5409391"/>
            <a:ext cx="9350078" cy="731611"/>
          </a:xfrm>
          <a:prstGeom prst="rect">
            <a:avLst/>
          </a:prstGeom>
          <a:noFill/>
        </p:spPr>
        <p:txBody>
          <a:bodyPr wrap="square" rtlCol="0">
            <a:spAutoFit/>
          </a:bodyPr>
          <a:lstStyle/>
          <a:p>
            <a:r>
              <a:rPr lang="en-GB" sz="2925" dirty="0"/>
              <a:t>Now try and reorganise your resources into Carroll Diagrams</a:t>
            </a:r>
          </a:p>
          <a:p>
            <a:endParaRPr lang="en-GB" sz="1229" dirty="0"/>
          </a:p>
        </p:txBody>
      </p:sp>
      <p:sp>
        <p:nvSpPr>
          <p:cNvPr id="10" name="TextBox 9">
            <a:extLst>
              <a:ext uri="{FF2B5EF4-FFF2-40B4-BE49-F238E27FC236}">
                <a16:creationId xmlns:a16="http://schemas.microsoft.com/office/drawing/2014/main" id="{E922CFCD-E810-644E-8FDE-4C1778C27FF9}"/>
              </a:ext>
            </a:extLst>
          </p:cNvPr>
          <p:cNvSpPr txBox="1"/>
          <p:nvPr/>
        </p:nvSpPr>
        <p:spPr>
          <a:xfrm>
            <a:off x="239096" y="4399098"/>
            <a:ext cx="9350078" cy="2081980"/>
          </a:xfrm>
          <a:prstGeom prst="rect">
            <a:avLst/>
          </a:prstGeom>
          <a:noFill/>
        </p:spPr>
        <p:txBody>
          <a:bodyPr wrap="square" rtlCol="0">
            <a:spAutoFit/>
          </a:bodyPr>
          <a:lstStyle/>
          <a:p>
            <a:r>
              <a:rPr lang="en-GB" sz="2925" dirty="0" err="1"/>
              <a:t>Nawr</a:t>
            </a:r>
            <a:r>
              <a:rPr lang="en-GB" sz="2925" dirty="0"/>
              <a:t> </a:t>
            </a:r>
            <a:r>
              <a:rPr lang="en-GB" sz="2925" dirty="0" err="1"/>
              <a:t>rhowch</a:t>
            </a:r>
            <a:r>
              <a:rPr lang="en-GB" sz="2925" dirty="0"/>
              <a:t> </a:t>
            </a:r>
            <a:r>
              <a:rPr lang="en-GB" sz="2925" dirty="0" err="1"/>
              <a:t>gynnig</a:t>
            </a:r>
            <a:r>
              <a:rPr lang="en-GB" sz="2925" dirty="0"/>
              <a:t> </a:t>
            </a:r>
            <a:r>
              <a:rPr lang="en-GB" sz="2925" dirty="0" err="1"/>
              <a:t>ar</a:t>
            </a:r>
            <a:r>
              <a:rPr lang="en-GB" sz="2925" dirty="0"/>
              <a:t> ad-</a:t>
            </a:r>
            <a:r>
              <a:rPr lang="en-GB" sz="2925" dirty="0" err="1"/>
              <a:t>drefnu</a:t>
            </a:r>
            <a:r>
              <a:rPr lang="en-GB" sz="2925" dirty="0"/>
              <a:t> </a:t>
            </a:r>
            <a:r>
              <a:rPr lang="en-GB" sz="2925" dirty="0" err="1"/>
              <a:t>eich</a:t>
            </a:r>
            <a:r>
              <a:rPr lang="en-GB" sz="2925" dirty="0"/>
              <a:t> </a:t>
            </a:r>
            <a:r>
              <a:rPr lang="en-GB" sz="2925" dirty="0" err="1"/>
              <a:t>adnoddau</a:t>
            </a:r>
            <a:r>
              <a:rPr lang="en-GB" sz="2925" dirty="0"/>
              <a:t> </a:t>
            </a:r>
            <a:r>
              <a:rPr lang="en-GB" sz="2925" dirty="0" err="1"/>
              <a:t>i</a:t>
            </a:r>
            <a:r>
              <a:rPr lang="en-GB" sz="2925" dirty="0"/>
              <a:t> </a:t>
            </a:r>
            <a:r>
              <a:rPr lang="en-GB" sz="2925" dirty="0" err="1"/>
              <a:t>ddiagramau</a:t>
            </a:r>
            <a:r>
              <a:rPr lang="en-GB" sz="2925" dirty="0"/>
              <a:t> Carroll </a:t>
            </a:r>
          </a:p>
          <a:p>
            <a:endParaRPr lang="en-GB" sz="2925" dirty="0"/>
          </a:p>
          <a:p>
            <a:r>
              <a:rPr lang="en-GB" sz="2925" dirty="0"/>
              <a:t>try and reorganise your resources into Carroll Diagrams</a:t>
            </a:r>
          </a:p>
          <a:p>
            <a:endParaRPr lang="en-GB" sz="1229" dirty="0"/>
          </a:p>
        </p:txBody>
      </p:sp>
    </p:spTree>
    <p:extLst>
      <p:ext uri="{BB962C8B-B14F-4D97-AF65-F5344CB8AC3E}">
        <p14:creationId xmlns:p14="http://schemas.microsoft.com/office/powerpoint/2010/main" val="11804927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5159" y="829372"/>
            <a:ext cx="8641141" cy="1224492"/>
          </a:xfrm>
        </p:spPr>
        <p:txBody>
          <a:bodyPr>
            <a:normAutofit fontScale="90000"/>
          </a:bodyPr>
          <a:lstStyle/>
          <a:p>
            <a:r>
              <a:rPr lang="en-GB" dirty="0"/>
              <a:t>Lewis Carroll (aka Charles Dodgson), </a:t>
            </a:r>
            <a:br>
              <a:rPr lang="en-GB" dirty="0"/>
            </a:br>
            <a:r>
              <a:rPr lang="en-GB" dirty="0"/>
              <a:t>1832-1898</a:t>
            </a:r>
          </a:p>
        </p:txBody>
      </p:sp>
      <p:sp>
        <p:nvSpPr>
          <p:cNvPr id="3" name="Content Placeholder 2"/>
          <p:cNvSpPr>
            <a:spLocks noGrp="1"/>
          </p:cNvSpPr>
          <p:nvPr>
            <p:ph idx="1"/>
          </p:nvPr>
        </p:nvSpPr>
        <p:spPr>
          <a:xfrm>
            <a:off x="1206003" y="2349455"/>
            <a:ext cx="8140204" cy="2538413"/>
          </a:xfrm>
        </p:spPr>
        <p:txBody>
          <a:bodyPr/>
          <a:lstStyle/>
          <a:p>
            <a:r>
              <a:rPr lang="en-GB" dirty="0" err="1"/>
              <a:t>Awdur</a:t>
            </a:r>
            <a:r>
              <a:rPr lang="en-GB" dirty="0"/>
              <a:t> ‘Alice in Wonderland’ a  ‘Through the Looking Glass’</a:t>
            </a:r>
          </a:p>
          <a:p>
            <a:r>
              <a:rPr lang="en-GB" dirty="0" err="1"/>
              <a:t>Mathemategydd</a:t>
            </a:r>
            <a:r>
              <a:rPr lang="en-GB" dirty="0"/>
              <a:t> </a:t>
            </a:r>
            <a:r>
              <a:rPr lang="en-GB" dirty="0" err="1"/>
              <a:t>oedd</a:t>
            </a:r>
            <a:r>
              <a:rPr lang="en-GB" dirty="0"/>
              <a:t> </a:t>
            </a:r>
            <a:r>
              <a:rPr lang="en-GB" dirty="0" err="1"/>
              <a:t>yn</a:t>
            </a:r>
            <a:r>
              <a:rPr lang="en-GB" dirty="0"/>
              <a:t> </a:t>
            </a:r>
            <a:r>
              <a:rPr lang="en-GB" dirty="0" err="1"/>
              <a:t>arbenigo</a:t>
            </a:r>
            <a:r>
              <a:rPr lang="en-GB" dirty="0"/>
              <a:t> </a:t>
            </a:r>
            <a:r>
              <a:rPr lang="en-GB" dirty="0" err="1"/>
              <a:t>mewn</a:t>
            </a:r>
            <a:r>
              <a:rPr lang="en-GB" dirty="0"/>
              <a:t> </a:t>
            </a:r>
            <a:r>
              <a:rPr lang="en-GB" dirty="0" err="1"/>
              <a:t>rhesymeg</a:t>
            </a:r>
            <a:r>
              <a:rPr lang="en-GB" dirty="0"/>
              <a:t> a </a:t>
            </a:r>
            <a:r>
              <a:rPr lang="en-GB" dirty="0" err="1"/>
              <a:t>phosau</a:t>
            </a:r>
            <a:r>
              <a:rPr lang="en-GB" dirty="0"/>
              <a:t> </a:t>
            </a:r>
            <a:r>
              <a:rPr lang="en-GB" dirty="0" err="1"/>
              <a:t>rhesymegol</a:t>
            </a:r>
            <a:r>
              <a:rPr lang="en-GB" dirty="0"/>
              <a:t>. </a:t>
            </a:r>
          </a:p>
          <a:p>
            <a:r>
              <a:rPr lang="en-GB" dirty="0" err="1"/>
              <a:t>Cafodd</a:t>
            </a:r>
            <a:r>
              <a:rPr lang="en-GB" dirty="0"/>
              <a:t> </a:t>
            </a:r>
            <a:r>
              <a:rPr lang="en-GB" dirty="0" err="1"/>
              <a:t>y</a:t>
            </a:r>
            <a:r>
              <a:rPr lang="en-GB" dirty="0"/>
              <a:t> Diagram Carroll </a:t>
            </a:r>
            <a:r>
              <a:rPr lang="en-GB" dirty="0" err="1"/>
              <a:t>ei</a:t>
            </a:r>
            <a:r>
              <a:rPr lang="en-GB" dirty="0"/>
              <a:t> </a:t>
            </a:r>
            <a:r>
              <a:rPr lang="en-GB" dirty="0" err="1"/>
              <a:t>enwi</a:t>
            </a:r>
            <a:r>
              <a:rPr lang="en-GB" dirty="0"/>
              <a:t> </a:t>
            </a:r>
            <a:r>
              <a:rPr lang="en-GB" dirty="0" err="1"/>
              <a:t>ar</a:t>
            </a:r>
            <a:r>
              <a:rPr lang="en-GB" dirty="0"/>
              <a:t> </a:t>
            </a:r>
            <a:r>
              <a:rPr lang="en-GB" dirty="0" err="1"/>
              <a:t>ei</a:t>
            </a:r>
            <a:r>
              <a:rPr lang="en-GB" dirty="0"/>
              <a:t> </a:t>
            </a:r>
            <a:r>
              <a:rPr lang="en-GB" dirty="0" err="1"/>
              <a:t>ôl</a:t>
            </a:r>
            <a:r>
              <a:rPr lang="en-GB" dirty="0"/>
              <a:t>.</a:t>
            </a:r>
          </a:p>
        </p:txBody>
      </p:sp>
      <p:pic>
        <p:nvPicPr>
          <p:cNvPr id="4" name="Picture 3"/>
          <p:cNvPicPr>
            <a:picLocks noChangeAspect="1"/>
          </p:cNvPicPr>
          <p:nvPr/>
        </p:nvPicPr>
        <p:blipFill>
          <a:blip r:embed="rId2"/>
          <a:stretch>
            <a:fillRect/>
          </a:stretch>
        </p:blipFill>
        <p:spPr>
          <a:xfrm>
            <a:off x="7536757" y="3971715"/>
            <a:ext cx="1362075" cy="1656159"/>
          </a:xfrm>
          <a:prstGeom prst="rect">
            <a:avLst/>
          </a:prstGeom>
        </p:spPr>
      </p:pic>
      <p:pic>
        <p:nvPicPr>
          <p:cNvPr id="5" name="Picture 4"/>
          <p:cNvPicPr>
            <a:picLocks noChangeAspect="1"/>
          </p:cNvPicPr>
          <p:nvPr/>
        </p:nvPicPr>
        <p:blipFill>
          <a:blip r:embed="rId3"/>
          <a:stretch>
            <a:fillRect/>
          </a:stretch>
        </p:blipFill>
        <p:spPr>
          <a:xfrm>
            <a:off x="5453558" y="4432370"/>
            <a:ext cx="1149280" cy="1638335"/>
          </a:xfrm>
          <a:prstGeom prst="rect">
            <a:avLst/>
          </a:prstGeom>
        </p:spPr>
      </p:pic>
      <p:pic>
        <p:nvPicPr>
          <p:cNvPr id="6" name="Picture 5"/>
          <p:cNvPicPr>
            <a:picLocks noChangeAspect="1"/>
          </p:cNvPicPr>
          <p:nvPr/>
        </p:nvPicPr>
        <p:blipFill>
          <a:blip r:embed="rId4"/>
          <a:stretch>
            <a:fillRect/>
          </a:stretch>
        </p:blipFill>
        <p:spPr>
          <a:xfrm>
            <a:off x="1896554" y="4699731"/>
            <a:ext cx="2414588" cy="1253728"/>
          </a:xfrm>
          <a:prstGeom prst="rect">
            <a:avLst/>
          </a:prstGeom>
        </p:spPr>
      </p:pic>
    </p:spTree>
    <p:extLst>
      <p:ext uri="{BB962C8B-B14F-4D97-AF65-F5344CB8AC3E}">
        <p14:creationId xmlns:p14="http://schemas.microsoft.com/office/powerpoint/2010/main" val="1383430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5159" y="829372"/>
            <a:ext cx="8641141" cy="1224492"/>
          </a:xfrm>
        </p:spPr>
        <p:txBody>
          <a:bodyPr>
            <a:normAutofit fontScale="90000"/>
          </a:bodyPr>
          <a:lstStyle/>
          <a:p>
            <a:r>
              <a:rPr lang="en-GB" dirty="0"/>
              <a:t>Lewis Carroll (aka Charles Dodgson), </a:t>
            </a:r>
            <a:br>
              <a:rPr lang="en-GB" dirty="0"/>
            </a:br>
            <a:r>
              <a:rPr lang="en-GB" dirty="0"/>
              <a:t>1832-1898</a:t>
            </a:r>
          </a:p>
        </p:txBody>
      </p:sp>
      <p:sp>
        <p:nvSpPr>
          <p:cNvPr id="3" name="Content Placeholder 2"/>
          <p:cNvSpPr>
            <a:spLocks noGrp="1"/>
          </p:cNvSpPr>
          <p:nvPr>
            <p:ph idx="1"/>
          </p:nvPr>
        </p:nvSpPr>
        <p:spPr>
          <a:xfrm>
            <a:off x="1206003" y="2349455"/>
            <a:ext cx="8140204" cy="2538413"/>
          </a:xfrm>
        </p:spPr>
        <p:txBody>
          <a:bodyPr/>
          <a:lstStyle/>
          <a:p>
            <a:r>
              <a:rPr lang="en-GB" dirty="0"/>
              <a:t>The author of ‘Alice in Wonderland’ and ‘Through the Looking Glass’</a:t>
            </a:r>
          </a:p>
          <a:p>
            <a:r>
              <a:rPr lang="en-GB" dirty="0"/>
              <a:t>A mathematician who specialised in logic and logic puzzles</a:t>
            </a:r>
          </a:p>
          <a:p>
            <a:r>
              <a:rPr lang="en-GB" dirty="0"/>
              <a:t>The Carroll Diagram is named after him</a:t>
            </a:r>
          </a:p>
        </p:txBody>
      </p:sp>
      <p:pic>
        <p:nvPicPr>
          <p:cNvPr id="4" name="Picture 3"/>
          <p:cNvPicPr>
            <a:picLocks noChangeAspect="1"/>
          </p:cNvPicPr>
          <p:nvPr/>
        </p:nvPicPr>
        <p:blipFill>
          <a:blip r:embed="rId2"/>
          <a:stretch>
            <a:fillRect/>
          </a:stretch>
        </p:blipFill>
        <p:spPr>
          <a:xfrm>
            <a:off x="7536757" y="3971715"/>
            <a:ext cx="1362075" cy="1656159"/>
          </a:xfrm>
          <a:prstGeom prst="rect">
            <a:avLst/>
          </a:prstGeom>
        </p:spPr>
      </p:pic>
      <p:pic>
        <p:nvPicPr>
          <p:cNvPr id="5" name="Picture 4"/>
          <p:cNvPicPr>
            <a:picLocks noChangeAspect="1"/>
          </p:cNvPicPr>
          <p:nvPr/>
        </p:nvPicPr>
        <p:blipFill>
          <a:blip r:embed="rId3"/>
          <a:stretch>
            <a:fillRect/>
          </a:stretch>
        </p:blipFill>
        <p:spPr>
          <a:xfrm>
            <a:off x="5453558" y="4315124"/>
            <a:ext cx="1149280" cy="1638335"/>
          </a:xfrm>
          <a:prstGeom prst="rect">
            <a:avLst/>
          </a:prstGeom>
        </p:spPr>
      </p:pic>
      <p:pic>
        <p:nvPicPr>
          <p:cNvPr id="6" name="Picture 5"/>
          <p:cNvPicPr>
            <a:picLocks noChangeAspect="1"/>
          </p:cNvPicPr>
          <p:nvPr/>
        </p:nvPicPr>
        <p:blipFill>
          <a:blip r:embed="rId4"/>
          <a:stretch>
            <a:fillRect/>
          </a:stretch>
        </p:blipFill>
        <p:spPr>
          <a:xfrm>
            <a:off x="1896554" y="4699731"/>
            <a:ext cx="2414588" cy="1253728"/>
          </a:xfrm>
          <a:prstGeom prst="rect">
            <a:avLst/>
          </a:prstGeom>
        </p:spPr>
      </p:pic>
    </p:spTree>
    <p:extLst>
      <p:ext uri="{BB962C8B-B14F-4D97-AF65-F5344CB8AC3E}">
        <p14:creationId xmlns:p14="http://schemas.microsoft.com/office/powerpoint/2010/main" val="3226921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24450" y="1083333"/>
            <a:ext cx="6934200" cy="1224492"/>
          </a:xfrm>
        </p:spPr>
        <p:txBody>
          <a:bodyPr/>
          <a:lstStyle/>
          <a:p>
            <a:r>
              <a:rPr lang="en-GB" dirty="0"/>
              <a:t>Stages in Data Handling</a:t>
            </a:r>
          </a:p>
        </p:txBody>
      </p:sp>
      <p:sp>
        <p:nvSpPr>
          <p:cNvPr id="3" name="Content Placeholder 2"/>
          <p:cNvSpPr>
            <a:spLocks noGrp="1"/>
          </p:cNvSpPr>
          <p:nvPr>
            <p:ph idx="1"/>
          </p:nvPr>
        </p:nvSpPr>
        <p:spPr>
          <a:xfrm>
            <a:off x="716924" y="2154220"/>
            <a:ext cx="8140204" cy="2538413"/>
          </a:xfrm>
        </p:spPr>
        <p:txBody>
          <a:bodyPr/>
          <a:lstStyle/>
          <a:p>
            <a:r>
              <a:rPr lang="en-GB" dirty="0"/>
              <a:t>Asking a question</a:t>
            </a:r>
          </a:p>
          <a:p>
            <a:r>
              <a:rPr lang="en-GB" dirty="0"/>
              <a:t>Deciding on the data which best answer the question</a:t>
            </a:r>
          </a:p>
          <a:p>
            <a:r>
              <a:rPr lang="en-GB" dirty="0"/>
              <a:t>Gathering, recording and organising that data</a:t>
            </a:r>
          </a:p>
          <a:p>
            <a:r>
              <a:rPr lang="en-GB" dirty="0"/>
              <a:t>Representing the data</a:t>
            </a:r>
          </a:p>
          <a:p>
            <a:r>
              <a:rPr lang="en-GB" dirty="0"/>
              <a:t>Interpreting the data to answer the question</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12865" y="4262141"/>
            <a:ext cx="2005707" cy="1501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3009" y="949699"/>
            <a:ext cx="1663029" cy="16637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716924" y="4637727"/>
            <a:ext cx="4499556" cy="659796"/>
          </a:xfrm>
          <a:prstGeom prst="rect">
            <a:avLst/>
          </a:prstGeom>
          <a:noFill/>
        </p:spPr>
        <p:txBody>
          <a:bodyPr wrap="square" rtlCol="0">
            <a:spAutoFit/>
          </a:bodyPr>
          <a:lstStyle/>
          <a:p>
            <a:pPr algn="ctr"/>
            <a:r>
              <a:rPr lang="en-GB" sz="1229" b="1" dirty="0"/>
              <a:t>PROGRESSION IN DATA HANDLING WILL OCCUR THROUGH USING THESES STAGES AT DIFFERENT ‘LEVELS’ AND WITH DIFFERING EXPECTATIONS</a:t>
            </a:r>
          </a:p>
        </p:txBody>
      </p:sp>
    </p:spTree>
    <p:extLst>
      <p:ext uri="{BB962C8B-B14F-4D97-AF65-F5344CB8AC3E}">
        <p14:creationId xmlns:p14="http://schemas.microsoft.com/office/powerpoint/2010/main" val="2821694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24450" y="1083333"/>
            <a:ext cx="6934200" cy="1224492"/>
          </a:xfrm>
        </p:spPr>
        <p:txBody>
          <a:bodyPr/>
          <a:lstStyle/>
          <a:p>
            <a:r>
              <a:rPr lang="en-GB" dirty="0" err="1"/>
              <a:t>Camau</a:t>
            </a:r>
            <a:r>
              <a:rPr lang="en-GB" dirty="0"/>
              <a:t> </a:t>
            </a:r>
            <a:r>
              <a:rPr lang="en-GB" dirty="0" err="1"/>
              <a:t>wrth</a:t>
            </a:r>
            <a:r>
              <a:rPr lang="en-GB" dirty="0"/>
              <a:t> </a:t>
            </a:r>
            <a:r>
              <a:rPr lang="en-GB" dirty="0" err="1"/>
              <a:t>drin</a:t>
            </a:r>
            <a:r>
              <a:rPr lang="en-GB" dirty="0"/>
              <a:t> data</a:t>
            </a:r>
          </a:p>
        </p:txBody>
      </p:sp>
      <p:sp>
        <p:nvSpPr>
          <p:cNvPr id="3" name="Content Placeholder 2"/>
          <p:cNvSpPr>
            <a:spLocks noGrp="1"/>
          </p:cNvSpPr>
          <p:nvPr>
            <p:ph idx="1"/>
          </p:nvPr>
        </p:nvSpPr>
        <p:spPr>
          <a:xfrm>
            <a:off x="716924" y="2154220"/>
            <a:ext cx="8140204" cy="2538413"/>
          </a:xfrm>
        </p:spPr>
        <p:txBody>
          <a:bodyPr>
            <a:normAutofit fontScale="92500" lnSpcReduction="10000"/>
          </a:bodyPr>
          <a:lstStyle/>
          <a:p>
            <a:r>
              <a:rPr lang="en-GB" dirty="0" err="1"/>
              <a:t>Gofyn</a:t>
            </a:r>
            <a:r>
              <a:rPr lang="en-GB" dirty="0"/>
              <a:t> </a:t>
            </a:r>
            <a:r>
              <a:rPr lang="en-GB" dirty="0" err="1"/>
              <a:t>cwestiwn</a:t>
            </a:r>
            <a:endParaRPr lang="en-GB" dirty="0"/>
          </a:p>
          <a:p>
            <a:r>
              <a:rPr lang="en-GB" dirty="0" err="1"/>
              <a:t>Penderfynwch</a:t>
            </a:r>
            <a:r>
              <a:rPr lang="en-GB" dirty="0"/>
              <a:t> </a:t>
            </a:r>
            <a:r>
              <a:rPr lang="en-GB" dirty="0" err="1"/>
              <a:t>ar</a:t>
            </a:r>
            <a:r>
              <a:rPr lang="en-GB" dirty="0"/>
              <a:t> </a:t>
            </a:r>
            <a:r>
              <a:rPr lang="en-GB" dirty="0" err="1"/>
              <a:t>y</a:t>
            </a:r>
            <a:r>
              <a:rPr lang="en-GB" dirty="0"/>
              <a:t> data </a:t>
            </a:r>
            <a:r>
              <a:rPr lang="en-GB" dirty="0" err="1"/>
              <a:t>mwyaf</a:t>
            </a:r>
            <a:r>
              <a:rPr lang="en-GB" dirty="0"/>
              <a:t> </a:t>
            </a:r>
            <a:r>
              <a:rPr lang="en-GB" dirty="0" err="1"/>
              <a:t>priodol</a:t>
            </a:r>
            <a:r>
              <a:rPr lang="en-GB" dirty="0"/>
              <a:t> </a:t>
            </a:r>
            <a:r>
              <a:rPr lang="en-GB" dirty="0" err="1"/>
              <a:t>i</a:t>
            </a:r>
            <a:r>
              <a:rPr lang="en-GB" dirty="0"/>
              <a:t> </a:t>
            </a:r>
            <a:r>
              <a:rPr lang="en-GB" dirty="0" err="1"/>
              <a:t>ateb</a:t>
            </a:r>
            <a:r>
              <a:rPr lang="en-GB" dirty="0"/>
              <a:t> </a:t>
            </a:r>
            <a:r>
              <a:rPr lang="en-GB" dirty="0" err="1"/>
              <a:t>eich</a:t>
            </a:r>
            <a:r>
              <a:rPr lang="en-GB" dirty="0"/>
              <a:t> </a:t>
            </a:r>
            <a:r>
              <a:rPr lang="en-GB" dirty="0" err="1"/>
              <a:t>cwestiwn</a:t>
            </a:r>
            <a:r>
              <a:rPr lang="en-GB" dirty="0"/>
              <a:t> </a:t>
            </a:r>
          </a:p>
          <a:p>
            <a:r>
              <a:rPr lang="en-GB" dirty="0" err="1"/>
              <a:t>Casglu</a:t>
            </a:r>
            <a:r>
              <a:rPr lang="en-GB" dirty="0"/>
              <a:t>, </a:t>
            </a:r>
            <a:r>
              <a:rPr lang="en-GB" dirty="0" err="1"/>
              <a:t>cofnodi</a:t>
            </a:r>
            <a:r>
              <a:rPr lang="en-GB" dirty="0"/>
              <a:t> a </a:t>
            </a:r>
            <a:r>
              <a:rPr lang="en-GB" dirty="0" err="1"/>
              <a:t>thefnu’r</a:t>
            </a:r>
            <a:r>
              <a:rPr lang="en-GB" dirty="0"/>
              <a:t> data </a:t>
            </a:r>
            <a:r>
              <a:rPr lang="en-GB" dirty="0" err="1"/>
              <a:t>hwnnw</a:t>
            </a:r>
            <a:endParaRPr lang="en-GB" dirty="0"/>
          </a:p>
          <a:p>
            <a:r>
              <a:rPr lang="en-GB" dirty="0" err="1"/>
              <a:t>Cynrychioli’r</a:t>
            </a:r>
            <a:r>
              <a:rPr lang="en-GB" dirty="0"/>
              <a:t> data</a:t>
            </a:r>
          </a:p>
          <a:p>
            <a:r>
              <a:rPr lang="en-GB" dirty="0" err="1"/>
              <a:t>Dehongli’r</a:t>
            </a:r>
            <a:r>
              <a:rPr lang="en-GB" dirty="0"/>
              <a:t> data </a:t>
            </a:r>
            <a:r>
              <a:rPr lang="en-GB" dirty="0" err="1"/>
              <a:t>er</a:t>
            </a:r>
            <a:r>
              <a:rPr lang="en-GB" dirty="0"/>
              <a:t> </a:t>
            </a:r>
            <a:r>
              <a:rPr lang="en-GB" dirty="0" err="1"/>
              <a:t>mwyn</a:t>
            </a:r>
            <a:r>
              <a:rPr lang="en-GB" dirty="0"/>
              <a:t> </a:t>
            </a:r>
            <a:r>
              <a:rPr lang="en-GB" dirty="0" err="1"/>
              <a:t>ateb</a:t>
            </a:r>
            <a:r>
              <a:rPr lang="en-GB" dirty="0"/>
              <a:t> </a:t>
            </a:r>
            <a:r>
              <a:rPr lang="en-GB" dirty="0" err="1"/>
              <a:t>y</a:t>
            </a:r>
            <a:r>
              <a:rPr lang="en-GB" dirty="0"/>
              <a:t> </a:t>
            </a:r>
            <a:r>
              <a:rPr lang="en-GB" dirty="0" err="1"/>
              <a:t>cwestiwn</a:t>
            </a: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8544" y="4484908"/>
            <a:ext cx="2005707" cy="1501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3009" y="949699"/>
            <a:ext cx="1663029" cy="16637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1068720" y="4954291"/>
            <a:ext cx="4499556" cy="659796"/>
          </a:xfrm>
          <a:prstGeom prst="rect">
            <a:avLst/>
          </a:prstGeom>
          <a:noFill/>
        </p:spPr>
        <p:txBody>
          <a:bodyPr wrap="square" rtlCol="0">
            <a:spAutoFit/>
          </a:bodyPr>
          <a:lstStyle/>
          <a:p>
            <a:pPr algn="ctr"/>
            <a:r>
              <a:rPr lang="en-GB" sz="1229" b="1" dirty="0"/>
              <a:t>BYDD CYNNYDD WRTH DRIN DATA YN DIGWYDD TRWY DDEFNYDDIO’R CAMAU HYN AR WAHANOL ‘LEFELAU’ A GYDA DISGWYLIADAU GWAHANOL </a:t>
            </a:r>
          </a:p>
        </p:txBody>
      </p:sp>
    </p:spTree>
    <p:extLst>
      <p:ext uri="{BB962C8B-B14F-4D97-AF65-F5344CB8AC3E}">
        <p14:creationId xmlns:p14="http://schemas.microsoft.com/office/powerpoint/2010/main" val="454590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a:bodyPr>
          <a:lstStyle/>
          <a:p>
            <a:pPr eaLnBrk="1" hangingPunct="1"/>
            <a:r>
              <a:rPr lang="en-US">
                <a:ea typeface="ＭＳ Ｐゴシック" pitchFamily="-104" charset="-128"/>
                <a:cs typeface="ＭＳ Ｐゴシック" pitchFamily="-104" charset="-128"/>
              </a:rPr>
              <a:t>Opportunities to collect data in everyday experiences</a:t>
            </a:r>
          </a:p>
        </p:txBody>
      </p:sp>
      <p:sp>
        <p:nvSpPr>
          <p:cNvPr id="20483" name="Content Placeholder 2"/>
          <p:cNvSpPr>
            <a:spLocks noGrp="1"/>
          </p:cNvSpPr>
          <p:nvPr>
            <p:ph sz="half" idx="2"/>
          </p:nvPr>
        </p:nvSpPr>
        <p:spPr>
          <a:xfrm>
            <a:off x="971684" y="2410025"/>
            <a:ext cx="3864371" cy="2938264"/>
          </a:xfrm>
        </p:spPr>
        <p:txBody>
          <a:bodyPr/>
          <a:lstStyle/>
          <a:p>
            <a:pPr eaLnBrk="1" hangingPunct="1">
              <a:buFont typeface="Wingdings" pitchFamily="-104" charset="2"/>
              <a:buChar char="u"/>
            </a:pPr>
            <a:r>
              <a:rPr lang="en-US" sz="2275" dirty="0">
                <a:ea typeface="ＭＳ Ｐゴシック" pitchFamily="-104" charset="-128"/>
                <a:cs typeface="ＭＳ Ｐゴシック" pitchFamily="-104" charset="-128"/>
              </a:rPr>
              <a:t>The weather</a:t>
            </a:r>
          </a:p>
          <a:p>
            <a:pPr eaLnBrk="1" hangingPunct="1">
              <a:buFont typeface="Wingdings" pitchFamily="-104" charset="2"/>
              <a:buChar char="u"/>
            </a:pPr>
            <a:r>
              <a:rPr lang="en-US" sz="2275" dirty="0" err="1">
                <a:ea typeface="ＭＳ Ｐゴシック" pitchFamily="-104" charset="-128"/>
                <a:cs typeface="ＭＳ Ｐゴシック" pitchFamily="-104" charset="-128"/>
              </a:rPr>
              <a:t>Colour</a:t>
            </a:r>
            <a:r>
              <a:rPr lang="en-US" sz="2275" dirty="0">
                <a:ea typeface="ＭＳ Ｐゴシック" pitchFamily="-104" charset="-128"/>
                <a:cs typeface="ＭＳ Ｐゴシック" pitchFamily="-104" charset="-128"/>
              </a:rPr>
              <a:t> of eyes/hair</a:t>
            </a:r>
          </a:p>
          <a:p>
            <a:pPr eaLnBrk="1" hangingPunct="1">
              <a:buFont typeface="Wingdings" pitchFamily="-104" charset="2"/>
              <a:buChar char="u"/>
            </a:pPr>
            <a:r>
              <a:rPr lang="en-US" sz="2275" dirty="0" err="1">
                <a:ea typeface="ＭＳ Ｐゴシック" pitchFamily="-104" charset="-128"/>
                <a:cs typeface="ＭＳ Ｐゴシック" pitchFamily="-104" charset="-128"/>
              </a:rPr>
              <a:t>Favourite</a:t>
            </a:r>
            <a:r>
              <a:rPr lang="en-US" sz="2275" dirty="0">
                <a:ea typeface="ＭＳ Ｐゴシック" pitchFamily="-104" charset="-128"/>
                <a:cs typeface="ＭＳ Ｐゴシック" pitchFamily="-104" charset="-128"/>
              </a:rPr>
              <a:t> fruit</a:t>
            </a:r>
          </a:p>
          <a:p>
            <a:pPr eaLnBrk="1" hangingPunct="1">
              <a:buFont typeface="Wingdings" pitchFamily="-104" charset="2"/>
              <a:buChar char="u"/>
            </a:pPr>
            <a:r>
              <a:rPr lang="en-US" sz="2275" dirty="0" err="1">
                <a:ea typeface="ＭＳ Ｐゴシック" pitchFamily="-104" charset="-128"/>
                <a:cs typeface="ＭＳ Ｐゴシック" pitchFamily="-104" charset="-128"/>
              </a:rPr>
              <a:t>Favourite</a:t>
            </a:r>
            <a:r>
              <a:rPr lang="en-US" sz="2275" dirty="0">
                <a:ea typeface="ＭＳ Ｐゴシック" pitchFamily="-104" charset="-128"/>
                <a:cs typeface="ＭＳ Ｐゴシック" pitchFamily="-104" charset="-128"/>
              </a:rPr>
              <a:t> food</a:t>
            </a:r>
          </a:p>
          <a:p>
            <a:pPr eaLnBrk="1" hangingPunct="1">
              <a:buFont typeface="Wingdings" pitchFamily="-104" charset="2"/>
              <a:buChar char="u"/>
            </a:pPr>
            <a:r>
              <a:rPr lang="en-US" sz="2275" dirty="0" err="1">
                <a:ea typeface="ＭＳ Ｐゴシック" pitchFamily="-104" charset="-128"/>
                <a:cs typeface="ＭＳ Ｐゴシック" pitchFamily="-104" charset="-128"/>
              </a:rPr>
              <a:t>Favourite</a:t>
            </a:r>
            <a:r>
              <a:rPr lang="en-US" sz="2275" dirty="0">
                <a:ea typeface="ＭＳ Ｐゴシック" pitchFamily="-104" charset="-128"/>
                <a:cs typeface="ＭＳ Ｐゴシック" pitchFamily="-104" charset="-128"/>
              </a:rPr>
              <a:t> </a:t>
            </a:r>
            <a:r>
              <a:rPr lang="en-US" sz="2275" dirty="0" err="1">
                <a:ea typeface="ＭＳ Ｐゴシック" pitchFamily="-104" charset="-128"/>
                <a:cs typeface="ＭＳ Ｐゴシック" pitchFamily="-104" charset="-128"/>
              </a:rPr>
              <a:t>colour</a:t>
            </a:r>
            <a:endParaRPr lang="en-US" sz="2275" dirty="0">
              <a:ea typeface="ＭＳ Ｐゴシック" pitchFamily="-104" charset="-128"/>
              <a:cs typeface="ＭＳ Ｐゴシック" pitchFamily="-104" charset="-128"/>
            </a:endParaRPr>
          </a:p>
          <a:p>
            <a:pPr eaLnBrk="1" hangingPunct="1">
              <a:buFont typeface="Wingdings" pitchFamily="-104" charset="2"/>
              <a:buChar char="u"/>
            </a:pPr>
            <a:r>
              <a:rPr lang="en-US" sz="2275" dirty="0">
                <a:ea typeface="ＭＳ Ｐゴシック" pitchFamily="-104" charset="-128"/>
                <a:cs typeface="ＭＳ Ｐゴシック" pitchFamily="-104" charset="-128"/>
              </a:rPr>
              <a:t>Type of home</a:t>
            </a:r>
          </a:p>
          <a:p>
            <a:pPr eaLnBrk="1" hangingPunct="1">
              <a:buFont typeface="Wingdings" pitchFamily="-104" charset="2"/>
              <a:buChar char="u"/>
            </a:pPr>
            <a:endParaRPr lang="en-US" dirty="0">
              <a:ea typeface="ＭＳ Ｐゴシック" pitchFamily="-104" charset="-128"/>
              <a:cs typeface="ＭＳ Ｐゴシック" pitchFamily="-104" charset="-128"/>
            </a:endParaRPr>
          </a:p>
        </p:txBody>
      </p:sp>
      <p:sp>
        <p:nvSpPr>
          <p:cNvPr id="20484" name="Content Placeholder 5"/>
          <p:cNvSpPr>
            <a:spLocks noGrp="1"/>
          </p:cNvSpPr>
          <p:nvPr>
            <p:ph sz="quarter" idx="4"/>
          </p:nvPr>
        </p:nvSpPr>
        <p:spPr>
          <a:xfrm>
            <a:off x="5033832" y="2410025"/>
            <a:ext cx="3862652" cy="2938264"/>
          </a:xfrm>
        </p:spPr>
        <p:txBody>
          <a:bodyPr/>
          <a:lstStyle/>
          <a:p>
            <a:pPr eaLnBrk="1" hangingPunct="1">
              <a:buFont typeface="Wingdings" pitchFamily="-104" charset="2"/>
              <a:buChar char="u"/>
            </a:pPr>
            <a:r>
              <a:rPr lang="en-US" sz="2275" dirty="0">
                <a:ea typeface="ＭＳ Ｐゴシック" pitchFamily="-104" charset="-128"/>
                <a:cs typeface="ＭＳ Ｐゴシック" pitchFamily="-104" charset="-128"/>
              </a:rPr>
              <a:t>Pets </a:t>
            </a:r>
          </a:p>
          <a:p>
            <a:pPr eaLnBrk="1" hangingPunct="1">
              <a:buFont typeface="Wingdings" pitchFamily="-104" charset="2"/>
              <a:buChar char="u"/>
            </a:pPr>
            <a:r>
              <a:rPr lang="en-US" sz="2275" dirty="0">
                <a:ea typeface="ＭＳ Ｐゴシック" pitchFamily="-104" charset="-128"/>
                <a:cs typeface="ＭＳ Ｐゴシック" pitchFamily="-104" charset="-128"/>
              </a:rPr>
              <a:t>Month of birthday</a:t>
            </a:r>
          </a:p>
          <a:p>
            <a:pPr eaLnBrk="1" hangingPunct="1">
              <a:buFont typeface="Wingdings" pitchFamily="-104" charset="2"/>
              <a:buChar char="u"/>
            </a:pPr>
            <a:r>
              <a:rPr lang="en-US" sz="2275" dirty="0">
                <a:ea typeface="ＭＳ Ｐゴシック" pitchFamily="-104" charset="-128"/>
                <a:cs typeface="ＭＳ Ｐゴシック" pitchFamily="-104" charset="-128"/>
              </a:rPr>
              <a:t>Travelling to school</a:t>
            </a:r>
          </a:p>
          <a:p>
            <a:pPr eaLnBrk="1" hangingPunct="1">
              <a:buFont typeface="Wingdings" pitchFamily="-104" charset="2"/>
              <a:buChar char="u"/>
            </a:pPr>
            <a:r>
              <a:rPr lang="en-US" sz="2275" dirty="0" err="1">
                <a:ea typeface="ＭＳ Ｐゴシック" pitchFamily="-104" charset="-128"/>
                <a:cs typeface="ＭＳ Ｐゴシック" pitchFamily="-104" charset="-128"/>
              </a:rPr>
              <a:t>Colour</a:t>
            </a:r>
            <a:r>
              <a:rPr lang="en-US" sz="2275" dirty="0">
                <a:ea typeface="ＭＳ Ｐゴシック" pitchFamily="-104" charset="-128"/>
                <a:cs typeface="ＭＳ Ｐゴシック" pitchFamily="-104" charset="-128"/>
              </a:rPr>
              <a:t> of cars</a:t>
            </a:r>
          </a:p>
          <a:p>
            <a:pPr eaLnBrk="1" hangingPunct="1">
              <a:buFont typeface="Wingdings" pitchFamily="-104" charset="2"/>
              <a:buChar char="u"/>
            </a:pPr>
            <a:r>
              <a:rPr lang="en-US" sz="2275" dirty="0" err="1">
                <a:ea typeface="ＭＳ Ｐゴシック" pitchFamily="-104" charset="-128"/>
                <a:cs typeface="ＭＳ Ｐゴシック" pitchFamily="-104" charset="-128"/>
              </a:rPr>
              <a:t>Favourite</a:t>
            </a:r>
            <a:r>
              <a:rPr lang="en-US" sz="2275" dirty="0">
                <a:ea typeface="ＭＳ Ｐゴシック" pitchFamily="-104" charset="-128"/>
                <a:cs typeface="ＭＳ Ｐゴシック" pitchFamily="-104" charset="-128"/>
              </a:rPr>
              <a:t> sport</a:t>
            </a:r>
          </a:p>
          <a:p>
            <a:pPr eaLnBrk="1" hangingPunct="1">
              <a:buFont typeface="Wingdings" pitchFamily="-104" charset="2"/>
              <a:buChar char="u"/>
            </a:pPr>
            <a:r>
              <a:rPr lang="en-US" sz="2275" dirty="0" err="1">
                <a:ea typeface="ＭＳ Ｐゴシック" pitchFamily="-104" charset="-128"/>
                <a:cs typeface="ＭＳ Ｐゴシック" pitchFamily="-104" charset="-128"/>
              </a:rPr>
              <a:t>Favourite</a:t>
            </a:r>
            <a:r>
              <a:rPr lang="en-US" sz="2275" dirty="0">
                <a:ea typeface="ＭＳ Ｐゴシック" pitchFamily="-104" charset="-128"/>
                <a:cs typeface="ＭＳ Ｐゴシック" pitchFamily="-104" charset="-128"/>
              </a:rPr>
              <a:t> hero/character</a:t>
            </a:r>
          </a:p>
          <a:p>
            <a:pPr eaLnBrk="1" hangingPunct="1">
              <a:buFontTx/>
              <a:buNone/>
            </a:pPr>
            <a:endParaRPr lang="en-US" dirty="0">
              <a:ea typeface="ＭＳ Ｐゴシック" pitchFamily="-104" charset="-128"/>
              <a:cs typeface="ＭＳ Ｐゴシック" pitchFamily="-104" charset="-128"/>
            </a:endParaRPr>
          </a:p>
          <a:p>
            <a:pPr eaLnBrk="1" hangingPunct="1">
              <a:buFont typeface="Wingdings" pitchFamily="-104" charset="2"/>
              <a:buChar char="u"/>
            </a:pPr>
            <a:endParaRPr lang="en-US" dirty="0">
              <a:ea typeface="ＭＳ Ｐゴシック" pitchFamily="-104" charset="-128"/>
              <a:cs typeface="ＭＳ Ｐゴシック" pitchFamily="-104" charset="-128"/>
            </a:endParaRPr>
          </a:p>
        </p:txBody>
      </p:sp>
      <p:sp>
        <p:nvSpPr>
          <p:cNvPr id="20485" name="TextBox 6"/>
          <p:cNvSpPr txBox="1">
            <a:spLocks noChangeArrowheads="1"/>
          </p:cNvSpPr>
          <p:nvPr/>
        </p:nvSpPr>
        <p:spPr bwMode="auto">
          <a:xfrm>
            <a:off x="2887531" y="5535316"/>
            <a:ext cx="4292600" cy="392415"/>
          </a:xfrm>
          <a:prstGeom prst="rect">
            <a:avLst/>
          </a:prstGeom>
          <a:noFill/>
          <a:ln w="9525">
            <a:noFill/>
            <a:miter lim="800000"/>
            <a:headEnd/>
            <a:tailEnd/>
          </a:ln>
        </p:spPr>
        <p:txBody>
          <a:bodyPr>
            <a:prstTxWarp prst="textNoShape">
              <a:avLst/>
            </a:prstTxWarp>
            <a:spAutoFit/>
          </a:bodyPr>
          <a:lstStyle/>
          <a:p>
            <a:r>
              <a:rPr lang="en-US" sz="1950">
                <a:latin typeface="Goudy Old Style" pitchFamily="-104" charset="0"/>
              </a:rPr>
              <a:t>         Any other ideas?</a:t>
            </a:r>
          </a:p>
        </p:txBody>
      </p:sp>
    </p:spTree>
    <p:extLst>
      <p:ext uri="{BB962C8B-B14F-4D97-AF65-F5344CB8AC3E}">
        <p14:creationId xmlns:p14="http://schemas.microsoft.com/office/powerpoint/2010/main" val="6811631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a:bodyPr>
          <a:lstStyle/>
          <a:p>
            <a:pPr eaLnBrk="1" hangingPunct="1"/>
            <a:r>
              <a:rPr lang="en-US" dirty="0" err="1">
                <a:ea typeface="ＭＳ Ｐゴシック" pitchFamily="-104" charset="-128"/>
                <a:cs typeface="ＭＳ Ｐゴシック" pitchFamily="-104" charset="-128"/>
              </a:rPr>
              <a:t>Cyfleoedd</a:t>
            </a:r>
            <a:r>
              <a:rPr lang="en-US" dirty="0">
                <a:ea typeface="ＭＳ Ｐゴシック" pitchFamily="-104" charset="-128"/>
                <a:cs typeface="ＭＳ Ｐゴシック" pitchFamily="-104" charset="-128"/>
              </a:rPr>
              <a:t> </a:t>
            </a:r>
            <a:r>
              <a:rPr lang="en-US" dirty="0" err="1">
                <a:ea typeface="ＭＳ Ｐゴシック" pitchFamily="-104" charset="-128"/>
                <a:cs typeface="ＭＳ Ｐゴシック" pitchFamily="-104" charset="-128"/>
              </a:rPr>
              <a:t>i</a:t>
            </a:r>
            <a:r>
              <a:rPr lang="en-US" dirty="0">
                <a:ea typeface="ＭＳ Ｐゴシック" pitchFamily="-104" charset="-128"/>
                <a:cs typeface="ＭＳ Ｐゴシック" pitchFamily="-104" charset="-128"/>
              </a:rPr>
              <a:t> </a:t>
            </a:r>
            <a:r>
              <a:rPr lang="en-US" dirty="0" err="1">
                <a:ea typeface="ＭＳ Ｐゴシック" pitchFamily="-104" charset="-128"/>
                <a:cs typeface="ＭＳ Ｐゴシック" pitchFamily="-104" charset="-128"/>
              </a:rPr>
              <a:t>gasglu</a:t>
            </a:r>
            <a:r>
              <a:rPr lang="en-US" dirty="0">
                <a:ea typeface="ＭＳ Ｐゴシック" pitchFamily="-104" charset="-128"/>
                <a:cs typeface="ＭＳ Ｐゴシック" pitchFamily="-104" charset="-128"/>
              </a:rPr>
              <a:t> data </a:t>
            </a:r>
            <a:br>
              <a:rPr lang="en-US" dirty="0">
                <a:ea typeface="ＭＳ Ｐゴシック" pitchFamily="-104" charset="-128"/>
                <a:cs typeface="ＭＳ Ｐゴシック" pitchFamily="-104" charset="-128"/>
              </a:rPr>
            </a:br>
            <a:r>
              <a:rPr lang="en-US" dirty="0" err="1">
                <a:ea typeface="ＭＳ Ｐゴシック" pitchFamily="-104" charset="-128"/>
                <a:cs typeface="ＭＳ Ｐゴシック" pitchFamily="-104" charset="-128"/>
              </a:rPr>
              <a:t>mewn</a:t>
            </a:r>
            <a:r>
              <a:rPr lang="en-US" dirty="0">
                <a:ea typeface="ＭＳ Ｐゴシック" pitchFamily="-104" charset="-128"/>
                <a:cs typeface="ＭＳ Ｐゴシック" pitchFamily="-104" charset="-128"/>
              </a:rPr>
              <a:t> </a:t>
            </a:r>
            <a:r>
              <a:rPr lang="en-US" dirty="0" err="1">
                <a:ea typeface="ＭＳ Ｐゴシック" pitchFamily="-104" charset="-128"/>
                <a:cs typeface="ＭＳ Ｐゴシック" pitchFamily="-104" charset="-128"/>
              </a:rPr>
              <a:t>profiadau</a:t>
            </a:r>
            <a:r>
              <a:rPr lang="en-US" dirty="0">
                <a:ea typeface="ＭＳ Ｐゴシック" pitchFamily="-104" charset="-128"/>
                <a:cs typeface="ＭＳ Ｐゴシック" pitchFamily="-104" charset="-128"/>
              </a:rPr>
              <a:t> </a:t>
            </a:r>
            <a:r>
              <a:rPr lang="en-US" dirty="0" err="1">
                <a:ea typeface="ＭＳ Ｐゴシック" pitchFamily="-104" charset="-128"/>
                <a:cs typeface="ＭＳ Ｐゴシック" pitchFamily="-104" charset="-128"/>
              </a:rPr>
              <a:t>bywyd</a:t>
            </a:r>
            <a:r>
              <a:rPr lang="en-US" dirty="0">
                <a:ea typeface="ＭＳ Ｐゴシック" pitchFamily="-104" charset="-128"/>
                <a:cs typeface="ＭＳ Ｐゴシック" pitchFamily="-104" charset="-128"/>
              </a:rPr>
              <a:t> go </a:t>
            </a:r>
            <a:r>
              <a:rPr lang="en-US" dirty="0" err="1">
                <a:ea typeface="ＭＳ Ｐゴシック" pitchFamily="-104" charset="-128"/>
                <a:cs typeface="ＭＳ Ｐゴシック" pitchFamily="-104" charset="-128"/>
              </a:rPr>
              <a:t>iawn</a:t>
            </a:r>
            <a:endParaRPr lang="en-US" dirty="0">
              <a:ea typeface="ＭＳ Ｐゴシック" pitchFamily="-104" charset="-128"/>
              <a:cs typeface="ＭＳ Ｐゴシック" pitchFamily="-104" charset="-128"/>
            </a:endParaRPr>
          </a:p>
        </p:txBody>
      </p:sp>
      <p:sp>
        <p:nvSpPr>
          <p:cNvPr id="20483" name="Content Placeholder 2"/>
          <p:cNvSpPr>
            <a:spLocks noGrp="1"/>
          </p:cNvSpPr>
          <p:nvPr>
            <p:ph sz="half" idx="2"/>
          </p:nvPr>
        </p:nvSpPr>
        <p:spPr>
          <a:xfrm>
            <a:off x="971684" y="2410025"/>
            <a:ext cx="3864371" cy="2938264"/>
          </a:xfrm>
        </p:spPr>
        <p:txBody>
          <a:bodyPr/>
          <a:lstStyle/>
          <a:p>
            <a:pPr eaLnBrk="1" hangingPunct="1">
              <a:buFont typeface="Wingdings" pitchFamily="-104" charset="2"/>
              <a:buChar char="u"/>
            </a:pPr>
            <a:r>
              <a:rPr lang="en-US" sz="2275" dirty="0">
                <a:ea typeface="ＭＳ Ｐゴシック" pitchFamily="-104" charset="-128"/>
                <a:cs typeface="ＭＳ Ｐゴシック" pitchFamily="-104" charset="-128"/>
              </a:rPr>
              <a:t>Y </a:t>
            </a:r>
            <a:r>
              <a:rPr lang="en-US" sz="2275" dirty="0" err="1">
                <a:ea typeface="ＭＳ Ｐゴシック" pitchFamily="-104" charset="-128"/>
                <a:cs typeface="ＭＳ Ｐゴシック" pitchFamily="-104" charset="-128"/>
              </a:rPr>
              <a:t>tywydd</a:t>
            </a:r>
            <a:endParaRPr lang="en-US" sz="2275" dirty="0">
              <a:ea typeface="ＭＳ Ｐゴシック" pitchFamily="-104" charset="-128"/>
              <a:cs typeface="ＭＳ Ｐゴシック" pitchFamily="-104" charset="-128"/>
            </a:endParaRPr>
          </a:p>
          <a:p>
            <a:pPr eaLnBrk="1" hangingPunct="1">
              <a:buFont typeface="Wingdings" pitchFamily="-104" charset="2"/>
              <a:buChar char="u"/>
            </a:pPr>
            <a:r>
              <a:rPr lang="en-US" sz="2275" dirty="0" err="1">
                <a:ea typeface="ＭＳ Ｐゴシック" pitchFamily="-104" charset="-128"/>
                <a:cs typeface="ＭＳ Ｐゴシック" pitchFamily="-104" charset="-128"/>
              </a:rPr>
              <a:t>Lliw</a:t>
            </a:r>
            <a:r>
              <a:rPr lang="en-US" sz="2275" dirty="0">
                <a:ea typeface="ＭＳ Ｐゴシック" pitchFamily="-104" charset="-128"/>
                <a:cs typeface="ＭＳ Ｐゴシック" pitchFamily="-104" charset="-128"/>
              </a:rPr>
              <a:t> </a:t>
            </a:r>
            <a:r>
              <a:rPr lang="en-US" sz="2275" dirty="0" err="1">
                <a:ea typeface="ＭＳ Ｐゴシック" pitchFamily="-104" charset="-128"/>
                <a:cs typeface="ＭＳ Ｐゴシック" pitchFamily="-104" charset="-128"/>
              </a:rPr>
              <a:t>llygaid/gwallt</a:t>
            </a:r>
            <a:r>
              <a:rPr lang="en-US" sz="2275" dirty="0">
                <a:ea typeface="ＭＳ Ｐゴシック" pitchFamily="-104" charset="-128"/>
                <a:cs typeface="ＭＳ Ｐゴシック" pitchFamily="-104" charset="-128"/>
              </a:rPr>
              <a:t> </a:t>
            </a:r>
          </a:p>
          <a:p>
            <a:pPr eaLnBrk="1" hangingPunct="1">
              <a:buFont typeface="Wingdings" pitchFamily="-104" charset="2"/>
              <a:buChar char="u"/>
            </a:pPr>
            <a:r>
              <a:rPr lang="en-US" sz="2275" dirty="0">
                <a:ea typeface="ＭＳ Ｐゴシック" pitchFamily="-104" charset="-128"/>
                <a:cs typeface="ＭＳ Ｐゴシック" pitchFamily="-104" charset="-128"/>
              </a:rPr>
              <a:t>Hoff </a:t>
            </a:r>
            <a:r>
              <a:rPr lang="en-US" sz="2275" dirty="0" err="1">
                <a:ea typeface="ＭＳ Ｐゴシック" pitchFamily="-104" charset="-128"/>
                <a:cs typeface="ＭＳ Ｐゴシック" pitchFamily="-104" charset="-128"/>
              </a:rPr>
              <a:t>ffrwyth</a:t>
            </a:r>
            <a:endParaRPr lang="en-US" sz="2275" dirty="0">
              <a:ea typeface="ＭＳ Ｐゴシック" pitchFamily="-104" charset="-128"/>
              <a:cs typeface="ＭＳ Ｐゴシック" pitchFamily="-104" charset="-128"/>
            </a:endParaRPr>
          </a:p>
          <a:p>
            <a:pPr eaLnBrk="1" hangingPunct="1">
              <a:buFont typeface="Wingdings" pitchFamily="-104" charset="2"/>
              <a:buChar char="u"/>
            </a:pPr>
            <a:r>
              <a:rPr lang="en-US" sz="2275" dirty="0">
                <a:ea typeface="ＭＳ Ｐゴシック" pitchFamily="-104" charset="-128"/>
                <a:cs typeface="ＭＳ Ｐゴシック" pitchFamily="-104" charset="-128"/>
              </a:rPr>
              <a:t>Hoff </a:t>
            </a:r>
            <a:r>
              <a:rPr lang="en-US" sz="2275" dirty="0" err="1">
                <a:ea typeface="ＭＳ Ｐゴシック" pitchFamily="-104" charset="-128"/>
                <a:cs typeface="ＭＳ Ｐゴシック" pitchFamily="-104" charset="-128"/>
              </a:rPr>
              <a:t>fwyd</a:t>
            </a:r>
            <a:endParaRPr lang="en-US" sz="2275" dirty="0">
              <a:ea typeface="ＭＳ Ｐゴシック" pitchFamily="-104" charset="-128"/>
              <a:cs typeface="ＭＳ Ｐゴシック" pitchFamily="-104" charset="-128"/>
            </a:endParaRPr>
          </a:p>
          <a:p>
            <a:pPr eaLnBrk="1" hangingPunct="1">
              <a:buFont typeface="Wingdings" pitchFamily="-104" charset="2"/>
              <a:buChar char="u"/>
            </a:pPr>
            <a:r>
              <a:rPr lang="en-US" sz="2275" dirty="0">
                <a:ea typeface="ＭＳ Ｐゴシック" pitchFamily="-104" charset="-128"/>
                <a:cs typeface="ＭＳ Ｐゴシック" pitchFamily="-104" charset="-128"/>
              </a:rPr>
              <a:t>Hoff </a:t>
            </a:r>
            <a:r>
              <a:rPr lang="en-US" sz="2275" dirty="0" err="1">
                <a:ea typeface="ＭＳ Ｐゴシック" pitchFamily="-104" charset="-128"/>
                <a:cs typeface="ＭＳ Ｐゴシック" pitchFamily="-104" charset="-128"/>
              </a:rPr>
              <a:t>liw</a:t>
            </a:r>
            <a:endParaRPr lang="en-US" sz="2275" dirty="0">
              <a:ea typeface="ＭＳ Ｐゴシック" pitchFamily="-104" charset="-128"/>
              <a:cs typeface="ＭＳ Ｐゴシック" pitchFamily="-104" charset="-128"/>
            </a:endParaRPr>
          </a:p>
          <a:p>
            <a:pPr eaLnBrk="1" hangingPunct="1">
              <a:buFont typeface="Wingdings" pitchFamily="-104" charset="2"/>
              <a:buChar char="u"/>
            </a:pPr>
            <a:r>
              <a:rPr lang="en-US" sz="2275" dirty="0">
                <a:ea typeface="ＭＳ Ｐゴシック" pitchFamily="-104" charset="-128"/>
                <a:cs typeface="ＭＳ Ｐゴシック" pitchFamily="-104" charset="-128"/>
              </a:rPr>
              <a:t>Math </a:t>
            </a:r>
            <a:r>
              <a:rPr lang="en-US" sz="2275" dirty="0" err="1">
                <a:ea typeface="ＭＳ Ｐゴシック" pitchFamily="-104" charset="-128"/>
                <a:cs typeface="ＭＳ Ｐゴシック" pitchFamily="-104" charset="-128"/>
              </a:rPr>
              <a:t>o</a:t>
            </a:r>
            <a:r>
              <a:rPr lang="en-US" sz="2275" dirty="0">
                <a:ea typeface="ＭＳ Ｐゴシック" pitchFamily="-104" charset="-128"/>
                <a:cs typeface="ＭＳ Ｐゴシック" pitchFamily="-104" charset="-128"/>
              </a:rPr>
              <a:t> </a:t>
            </a:r>
            <a:r>
              <a:rPr lang="en-US" sz="2275" dirty="0" err="1">
                <a:ea typeface="ＭＳ Ｐゴシック" pitchFamily="-104" charset="-128"/>
                <a:cs typeface="ＭＳ Ｐゴシック" pitchFamily="-104" charset="-128"/>
              </a:rPr>
              <a:t>gartref</a:t>
            </a:r>
            <a:endParaRPr lang="en-US" sz="2275" dirty="0">
              <a:ea typeface="ＭＳ Ｐゴシック" pitchFamily="-104" charset="-128"/>
              <a:cs typeface="ＭＳ Ｐゴシック" pitchFamily="-104" charset="-128"/>
            </a:endParaRPr>
          </a:p>
          <a:p>
            <a:pPr eaLnBrk="1" hangingPunct="1">
              <a:buFont typeface="Wingdings" pitchFamily="-104" charset="2"/>
              <a:buChar char="u"/>
            </a:pPr>
            <a:endParaRPr lang="en-US" dirty="0">
              <a:ea typeface="ＭＳ Ｐゴシック" pitchFamily="-104" charset="-128"/>
              <a:cs typeface="ＭＳ Ｐゴシック" pitchFamily="-104" charset="-128"/>
            </a:endParaRPr>
          </a:p>
        </p:txBody>
      </p:sp>
      <p:sp>
        <p:nvSpPr>
          <p:cNvPr id="20484" name="Content Placeholder 5"/>
          <p:cNvSpPr>
            <a:spLocks noGrp="1"/>
          </p:cNvSpPr>
          <p:nvPr>
            <p:ph sz="quarter" idx="4"/>
          </p:nvPr>
        </p:nvSpPr>
        <p:spPr>
          <a:xfrm>
            <a:off x="5033832" y="2410025"/>
            <a:ext cx="3862652" cy="2938264"/>
          </a:xfrm>
        </p:spPr>
        <p:txBody>
          <a:bodyPr/>
          <a:lstStyle/>
          <a:p>
            <a:pPr eaLnBrk="1" hangingPunct="1">
              <a:buFont typeface="Wingdings" pitchFamily="-104" charset="2"/>
              <a:buChar char="u"/>
            </a:pPr>
            <a:r>
              <a:rPr lang="en-US" sz="2275" dirty="0" err="1">
                <a:ea typeface="ＭＳ Ｐゴシック" pitchFamily="-104" charset="-128"/>
                <a:cs typeface="ＭＳ Ｐゴシック" pitchFamily="-104" charset="-128"/>
              </a:rPr>
              <a:t>Anifeiliaid</a:t>
            </a:r>
            <a:r>
              <a:rPr lang="en-US" sz="2275" dirty="0">
                <a:ea typeface="ＭＳ Ｐゴシック" pitchFamily="-104" charset="-128"/>
                <a:cs typeface="ＭＳ Ｐゴシック" pitchFamily="-104" charset="-128"/>
              </a:rPr>
              <a:t> </a:t>
            </a:r>
            <a:r>
              <a:rPr lang="en-US" sz="2275" dirty="0" err="1">
                <a:ea typeface="ＭＳ Ｐゴシック" pitchFamily="-104" charset="-128"/>
                <a:cs typeface="ＭＳ Ｐゴシック" pitchFamily="-104" charset="-128"/>
              </a:rPr>
              <a:t>anwes</a:t>
            </a:r>
            <a:endParaRPr lang="en-US" sz="2275" dirty="0">
              <a:ea typeface="ＭＳ Ｐゴシック" pitchFamily="-104" charset="-128"/>
              <a:cs typeface="ＭＳ Ｐゴシック" pitchFamily="-104" charset="-128"/>
            </a:endParaRPr>
          </a:p>
          <a:p>
            <a:pPr eaLnBrk="1" hangingPunct="1">
              <a:buFont typeface="Wingdings" pitchFamily="-104" charset="2"/>
              <a:buChar char="u"/>
            </a:pPr>
            <a:r>
              <a:rPr lang="en-US" sz="2275" dirty="0" err="1">
                <a:ea typeface="ＭＳ Ｐゴシック" pitchFamily="-104" charset="-128"/>
                <a:cs typeface="ＭＳ Ｐゴシック" pitchFamily="-104" charset="-128"/>
              </a:rPr>
              <a:t>Mis</a:t>
            </a:r>
            <a:r>
              <a:rPr lang="en-US" sz="2275" dirty="0">
                <a:ea typeface="ＭＳ Ｐゴシック" pitchFamily="-104" charset="-128"/>
                <a:cs typeface="ＭＳ Ｐゴシック" pitchFamily="-104" charset="-128"/>
              </a:rPr>
              <a:t> pen-</a:t>
            </a:r>
            <a:r>
              <a:rPr lang="en-US" sz="2275" dirty="0" err="1">
                <a:ea typeface="ＭＳ Ｐゴシック" pitchFamily="-104" charset="-128"/>
                <a:cs typeface="ＭＳ Ｐゴシック" pitchFamily="-104" charset="-128"/>
              </a:rPr>
              <a:t>blwydd</a:t>
            </a:r>
            <a:endParaRPr lang="en-US" sz="2275" dirty="0">
              <a:ea typeface="ＭＳ Ｐゴシック" pitchFamily="-104" charset="-128"/>
              <a:cs typeface="ＭＳ Ｐゴシック" pitchFamily="-104" charset="-128"/>
            </a:endParaRPr>
          </a:p>
          <a:p>
            <a:pPr eaLnBrk="1" hangingPunct="1">
              <a:buFont typeface="Wingdings" pitchFamily="-104" charset="2"/>
              <a:buChar char="u"/>
            </a:pPr>
            <a:r>
              <a:rPr lang="en-US" sz="2275" dirty="0" err="1">
                <a:ea typeface="ＭＳ Ｐゴシック" pitchFamily="-104" charset="-128"/>
                <a:cs typeface="ＭＳ Ｐゴシック" pitchFamily="-104" charset="-128"/>
              </a:rPr>
              <a:t>Teithio</a:t>
            </a:r>
            <a:r>
              <a:rPr lang="en-US" sz="2275" dirty="0">
                <a:ea typeface="ＭＳ Ｐゴシック" pitchFamily="-104" charset="-128"/>
                <a:cs typeface="ＭＳ Ｐゴシック" pitchFamily="-104" charset="-128"/>
              </a:rPr>
              <a:t> </a:t>
            </a:r>
            <a:r>
              <a:rPr lang="en-US" sz="2275" dirty="0" err="1">
                <a:ea typeface="ＭＳ Ｐゴシック" pitchFamily="-104" charset="-128"/>
                <a:cs typeface="ＭＳ Ｐゴシック" pitchFamily="-104" charset="-128"/>
              </a:rPr>
              <a:t>i’r</a:t>
            </a:r>
            <a:r>
              <a:rPr lang="en-US" sz="2275" dirty="0">
                <a:ea typeface="ＭＳ Ｐゴシック" pitchFamily="-104" charset="-128"/>
                <a:cs typeface="ＭＳ Ｐゴシック" pitchFamily="-104" charset="-128"/>
              </a:rPr>
              <a:t> </a:t>
            </a:r>
            <a:r>
              <a:rPr lang="en-US" sz="2275" dirty="0" err="1">
                <a:ea typeface="ＭＳ Ｐゴシック" pitchFamily="-104" charset="-128"/>
                <a:cs typeface="ＭＳ Ｐゴシック" pitchFamily="-104" charset="-128"/>
              </a:rPr>
              <a:t>ysgol</a:t>
            </a:r>
            <a:endParaRPr lang="en-US" sz="2275" dirty="0">
              <a:ea typeface="ＭＳ Ｐゴシック" pitchFamily="-104" charset="-128"/>
              <a:cs typeface="ＭＳ Ｐゴシック" pitchFamily="-104" charset="-128"/>
            </a:endParaRPr>
          </a:p>
          <a:p>
            <a:pPr eaLnBrk="1" hangingPunct="1">
              <a:buFont typeface="Wingdings" pitchFamily="-104" charset="2"/>
              <a:buChar char="u"/>
            </a:pPr>
            <a:r>
              <a:rPr lang="en-US" sz="2275" dirty="0" err="1">
                <a:ea typeface="ＭＳ Ｐゴシック" pitchFamily="-104" charset="-128"/>
                <a:cs typeface="ＭＳ Ｐゴシック" pitchFamily="-104" charset="-128"/>
              </a:rPr>
              <a:t>Lliw</a:t>
            </a:r>
            <a:r>
              <a:rPr lang="en-US" sz="2275" dirty="0">
                <a:ea typeface="ＭＳ Ｐゴシック" pitchFamily="-104" charset="-128"/>
                <a:cs typeface="ＭＳ Ｐゴシック" pitchFamily="-104" charset="-128"/>
              </a:rPr>
              <a:t> </a:t>
            </a:r>
            <a:r>
              <a:rPr lang="en-US" sz="2275" dirty="0" err="1">
                <a:ea typeface="ＭＳ Ｐゴシック" pitchFamily="-104" charset="-128"/>
                <a:cs typeface="ＭＳ Ｐゴシック" pitchFamily="-104" charset="-128"/>
              </a:rPr>
              <a:t>ceir</a:t>
            </a:r>
            <a:endParaRPr lang="en-US" sz="2275" dirty="0">
              <a:ea typeface="ＭＳ Ｐゴシック" pitchFamily="-104" charset="-128"/>
              <a:cs typeface="ＭＳ Ｐゴシック" pitchFamily="-104" charset="-128"/>
            </a:endParaRPr>
          </a:p>
          <a:p>
            <a:pPr eaLnBrk="1" hangingPunct="1">
              <a:buFont typeface="Wingdings" pitchFamily="-104" charset="2"/>
              <a:buChar char="u"/>
            </a:pPr>
            <a:r>
              <a:rPr lang="en-US" sz="2275" dirty="0">
                <a:ea typeface="ＭＳ Ｐゴシック" pitchFamily="-104" charset="-128"/>
                <a:cs typeface="ＭＳ Ｐゴシック" pitchFamily="-104" charset="-128"/>
              </a:rPr>
              <a:t>Hoff </a:t>
            </a:r>
            <a:r>
              <a:rPr lang="en-US" sz="2275" dirty="0" err="1">
                <a:ea typeface="ＭＳ Ｐゴシック" pitchFamily="-104" charset="-128"/>
                <a:cs typeface="ＭＳ Ｐゴシック" pitchFamily="-104" charset="-128"/>
              </a:rPr>
              <a:t>chwaraeon</a:t>
            </a:r>
            <a:endParaRPr lang="en-US" sz="2275" dirty="0">
              <a:ea typeface="ＭＳ Ｐゴシック" pitchFamily="-104" charset="-128"/>
              <a:cs typeface="ＭＳ Ｐゴシック" pitchFamily="-104" charset="-128"/>
            </a:endParaRPr>
          </a:p>
          <a:p>
            <a:pPr eaLnBrk="1" hangingPunct="1">
              <a:buFont typeface="Wingdings" pitchFamily="-104" charset="2"/>
              <a:buChar char="u"/>
            </a:pPr>
            <a:r>
              <a:rPr lang="en-US" sz="2275" dirty="0">
                <a:ea typeface="ＭＳ Ｐゴシック" pitchFamily="-104" charset="-128"/>
                <a:cs typeface="ＭＳ Ｐゴシック" pitchFamily="-104" charset="-128"/>
              </a:rPr>
              <a:t>Hoff arch-</a:t>
            </a:r>
            <a:r>
              <a:rPr lang="en-US" sz="2275" dirty="0" err="1">
                <a:ea typeface="ＭＳ Ｐゴシック" pitchFamily="-104" charset="-128"/>
                <a:cs typeface="ＭＳ Ｐゴシック" pitchFamily="-104" charset="-128"/>
              </a:rPr>
              <a:t>arwr</a:t>
            </a:r>
            <a:endParaRPr lang="en-US" sz="2275" dirty="0">
              <a:ea typeface="ＭＳ Ｐゴシック" pitchFamily="-104" charset="-128"/>
              <a:cs typeface="ＭＳ Ｐゴシック" pitchFamily="-104" charset="-128"/>
            </a:endParaRPr>
          </a:p>
          <a:p>
            <a:pPr eaLnBrk="1" hangingPunct="1">
              <a:buFontTx/>
              <a:buNone/>
            </a:pPr>
            <a:endParaRPr lang="en-US" dirty="0">
              <a:ea typeface="ＭＳ Ｐゴシック" pitchFamily="-104" charset="-128"/>
              <a:cs typeface="ＭＳ Ｐゴシック" pitchFamily="-104" charset="-128"/>
            </a:endParaRPr>
          </a:p>
          <a:p>
            <a:pPr eaLnBrk="1" hangingPunct="1">
              <a:buFont typeface="Wingdings" pitchFamily="-104" charset="2"/>
              <a:buChar char="u"/>
            </a:pPr>
            <a:endParaRPr lang="en-US" dirty="0">
              <a:ea typeface="ＭＳ Ｐゴシック" pitchFamily="-104" charset="-128"/>
              <a:cs typeface="ＭＳ Ｐゴシック" pitchFamily="-104" charset="-128"/>
            </a:endParaRPr>
          </a:p>
        </p:txBody>
      </p:sp>
      <p:sp>
        <p:nvSpPr>
          <p:cNvPr id="20485" name="TextBox 6"/>
          <p:cNvSpPr txBox="1">
            <a:spLocks noChangeArrowheads="1"/>
          </p:cNvSpPr>
          <p:nvPr/>
        </p:nvSpPr>
        <p:spPr bwMode="auto">
          <a:xfrm>
            <a:off x="2887531" y="5535316"/>
            <a:ext cx="4292600" cy="392415"/>
          </a:xfrm>
          <a:prstGeom prst="rect">
            <a:avLst/>
          </a:prstGeom>
          <a:noFill/>
          <a:ln w="9525">
            <a:noFill/>
            <a:miter lim="800000"/>
            <a:headEnd/>
            <a:tailEnd/>
          </a:ln>
        </p:spPr>
        <p:txBody>
          <a:bodyPr>
            <a:prstTxWarp prst="textNoShape">
              <a:avLst/>
            </a:prstTxWarp>
            <a:spAutoFit/>
          </a:bodyPr>
          <a:lstStyle/>
          <a:p>
            <a:r>
              <a:rPr lang="en-US" sz="1950" dirty="0">
                <a:latin typeface="Goudy Old Style" pitchFamily="-104" charset="0"/>
              </a:rPr>
              <a:t>         </a:t>
            </a:r>
            <a:r>
              <a:rPr lang="en-US" sz="1950" dirty="0" err="1">
                <a:latin typeface="Goudy Old Style" pitchFamily="-104" charset="0"/>
              </a:rPr>
              <a:t>Unrhyw</a:t>
            </a:r>
            <a:r>
              <a:rPr lang="en-US" sz="1950" dirty="0">
                <a:latin typeface="Goudy Old Style" pitchFamily="-104" charset="0"/>
              </a:rPr>
              <a:t> </a:t>
            </a:r>
            <a:r>
              <a:rPr lang="en-US" sz="1950" dirty="0" err="1">
                <a:latin typeface="Goudy Old Style" pitchFamily="-104" charset="0"/>
              </a:rPr>
              <a:t>syniadau</a:t>
            </a:r>
            <a:r>
              <a:rPr lang="en-US" sz="1950" dirty="0">
                <a:latin typeface="Goudy Old Style" pitchFamily="-104" charset="0"/>
              </a:rPr>
              <a:t> </a:t>
            </a:r>
            <a:r>
              <a:rPr lang="en-US" sz="1950" dirty="0" err="1">
                <a:latin typeface="Goudy Old Style" pitchFamily="-104" charset="0"/>
              </a:rPr>
              <a:t>eraill</a:t>
            </a:r>
            <a:r>
              <a:rPr lang="en-US" sz="1950" dirty="0">
                <a:latin typeface="Goudy Old Style" pitchFamily="-104" charset="0"/>
              </a:rPr>
              <a:t>?</a:t>
            </a:r>
          </a:p>
        </p:txBody>
      </p:sp>
    </p:spTree>
    <p:extLst>
      <p:ext uri="{BB962C8B-B14F-4D97-AF65-F5344CB8AC3E}">
        <p14:creationId xmlns:p14="http://schemas.microsoft.com/office/powerpoint/2010/main" val="1147816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dirty="0" err="1"/>
              <a:t>Mathemateg</a:t>
            </a:r>
            <a:r>
              <a:rPr lang="en-GB" dirty="0"/>
              <a:t> </a:t>
            </a:r>
            <a:r>
              <a:rPr lang="en-GB" dirty="0" err="1"/>
              <a:t>tu</a:t>
            </a:r>
            <a:r>
              <a:rPr lang="en-GB" dirty="0"/>
              <a:t> </a:t>
            </a:r>
            <a:r>
              <a:rPr lang="en-GB" dirty="0" err="1"/>
              <a:t>allan</a:t>
            </a:r>
            <a:br>
              <a:rPr lang="en-GB" dirty="0"/>
            </a:br>
            <a:r>
              <a:rPr lang="en-GB" dirty="0"/>
              <a:t>Mathematics outdoors</a:t>
            </a:r>
          </a:p>
        </p:txBody>
      </p:sp>
      <p:sp>
        <p:nvSpPr>
          <p:cNvPr id="10243" name="AutoShape 3"/>
          <p:cNvSpPr>
            <a:spLocks noChangeArrowheads="1"/>
          </p:cNvSpPr>
          <p:nvPr/>
        </p:nvSpPr>
        <p:spPr bwMode="auto">
          <a:xfrm>
            <a:off x="1286405" y="2461618"/>
            <a:ext cx="7865628" cy="3042742"/>
          </a:xfrm>
          <a:prstGeom prst="wedgeRoundRectCallout">
            <a:avLst>
              <a:gd name="adj1" fmla="val 36970"/>
              <a:gd name="adj2" fmla="val 62948"/>
              <a:gd name="adj3" fmla="val 16667"/>
            </a:avLst>
          </a:prstGeom>
          <a:solidFill>
            <a:schemeClr val="accent5">
              <a:lumMod val="40000"/>
              <a:lumOff val="60000"/>
            </a:schemeClr>
          </a:solidFill>
          <a:ln w="9525">
            <a:solidFill>
              <a:schemeClr val="tx1"/>
            </a:solidFill>
            <a:miter lim="800000"/>
            <a:headEnd/>
            <a:tailEnd/>
          </a:ln>
          <a:effectLst/>
        </p:spPr>
        <p:txBody>
          <a:bodyPr>
            <a:prstTxWarp prst="textNoShape">
              <a:avLst/>
            </a:prstTxWarp>
          </a:bodyPr>
          <a:lstStyle/>
          <a:p>
            <a:pPr algn="ctr">
              <a:defRPr/>
            </a:pPr>
            <a:r>
              <a:rPr lang="en-GB" sz="2600" dirty="0">
                <a:latin typeface="Book Antiqua"/>
                <a:ea typeface="Times New Roman" charset="0"/>
                <a:cs typeface="Times New Roman" charset="0"/>
              </a:rPr>
              <a:t>“… movement, play and sensory experiences [are] vehicles for learning, but they also act as learning in themselves; children move to learn but they also learn to move (Gallahue,1989, Davies,1995), they play to learn but also learn to play, they experience to learn but also learn to experience (Bilton,2002, p.108).</a:t>
            </a:r>
          </a:p>
        </p:txBody>
      </p:sp>
    </p:spTree>
    <p:extLst>
      <p:ext uri="{BB962C8B-B14F-4D97-AF65-F5344CB8AC3E}">
        <p14:creationId xmlns:p14="http://schemas.microsoft.com/office/powerpoint/2010/main" val="20364683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908050" y="557965"/>
            <a:ext cx="8255000" cy="928688"/>
          </a:xfrm>
        </p:spPr>
        <p:txBody>
          <a:bodyPr/>
          <a:lstStyle/>
          <a:p>
            <a:r>
              <a:rPr lang="en-US" sz="3900" dirty="0" err="1"/>
              <a:t>Heriau</a:t>
            </a:r>
            <a:r>
              <a:rPr lang="en-US" sz="3900" dirty="0"/>
              <a:t>/Challenges?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679784120"/>
              </p:ext>
            </p:extLst>
          </p:nvPr>
        </p:nvGraphicFramePr>
        <p:xfrm>
          <a:off x="908050" y="2023872"/>
          <a:ext cx="7833613" cy="3388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8676" name="Picture 6" descr="2.gif"/>
          <p:cNvPicPr>
            <a:picLocks noChangeAspect="1"/>
          </p:cNvPicPr>
          <p:nvPr/>
        </p:nvPicPr>
        <p:blipFill>
          <a:blip r:embed="rId7"/>
          <a:srcRect/>
          <a:stretch>
            <a:fillRect/>
          </a:stretch>
        </p:blipFill>
        <p:spPr bwMode="auto">
          <a:xfrm>
            <a:off x="1898650" y="3490914"/>
            <a:ext cx="1196975" cy="906761"/>
          </a:xfrm>
          <a:prstGeom prst="rect">
            <a:avLst/>
          </a:prstGeom>
          <a:noFill/>
          <a:ln w="9525">
            <a:noFill/>
            <a:miter lim="800000"/>
            <a:headEnd/>
            <a:tailEnd/>
          </a:ln>
        </p:spPr>
      </p:pic>
      <p:pic>
        <p:nvPicPr>
          <p:cNvPr id="28677" name="Picture 7" descr="3.gif"/>
          <p:cNvPicPr>
            <a:picLocks noChangeAspect="1"/>
          </p:cNvPicPr>
          <p:nvPr/>
        </p:nvPicPr>
        <p:blipFill>
          <a:blip r:embed="rId8"/>
          <a:srcRect/>
          <a:stretch>
            <a:fillRect/>
          </a:stretch>
        </p:blipFill>
        <p:spPr bwMode="auto">
          <a:xfrm>
            <a:off x="1898650" y="4543425"/>
            <a:ext cx="1210733" cy="908050"/>
          </a:xfrm>
          <a:prstGeom prst="rect">
            <a:avLst/>
          </a:prstGeom>
          <a:noFill/>
          <a:ln w="9525">
            <a:noFill/>
            <a:miter lim="800000"/>
            <a:headEnd/>
            <a:tailEnd/>
          </a:ln>
        </p:spPr>
      </p:pic>
    </p:spTree>
    <p:extLst>
      <p:ext uri="{BB962C8B-B14F-4D97-AF65-F5344CB8AC3E}">
        <p14:creationId xmlns:p14="http://schemas.microsoft.com/office/powerpoint/2010/main" val="30387322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Have a go – Group Activity 1</a:t>
            </a:r>
          </a:p>
        </p:txBody>
      </p:sp>
      <p:sp>
        <p:nvSpPr>
          <p:cNvPr id="4" name="Content Placeholder 3"/>
          <p:cNvSpPr>
            <a:spLocks noGrp="1"/>
          </p:cNvSpPr>
          <p:nvPr>
            <p:ph idx="1"/>
          </p:nvPr>
        </p:nvSpPr>
        <p:spPr/>
        <p:txBody>
          <a:bodyPr>
            <a:normAutofit/>
          </a:bodyPr>
          <a:lstStyle/>
          <a:p>
            <a:r>
              <a:rPr lang="en-US" sz="2600" dirty="0"/>
              <a:t>There are 10 QR Codes hidden inside and outside the main university building.</a:t>
            </a:r>
          </a:p>
          <a:p>
            <a:r>
              <a:rPr lang="en-US" sz="2600" dirty="0"/>
              <a:t>Find and read them.</a:t>
            </a:r>
          </a:p>
          <a:p>
            <a:r>
              <a:rPr lang="en-US" sz="2600" dirty="0"/>
              <a:t> Solve the </a:t>
            </a:r>
            <a:r>
              <a:rPr lang="en-US" sz="2600" dirty="0" err="1"/>
              <a:t>maths</a:t>
            </a:r>
            <a:r>
              <a:rPr lang="en-US" sz="2600" dirty="0"/>
              <a:t> problems.</a:t>
            </a:r>
          </a:p>
          <a:p>
            <a:r>
              <a:rPr lang="en-US" sz="2600" dirty="0"/>
              <a:t>Record your answers on the paper. </a:t>
            </a:r>
          </a:p>
          <a:p>
            <a:pPr>
              <a:buNone/>
            </a:pPr>
            <a:endParaRPr lang="en-US" sz="2600" dirty="0"/>
          </a:p>
          <a:p>
            <a:pPr>
              <a:buNone/>
            </a:pPr>
            <a:endParaRPr lang="en-US" sz="2600" dirty="0"/>
          </a:p>
          <a:p>
            <a:pPr>
              <a:buNone/>
            </a:pPr>
            <a:r>
              <a:rPr lang="en-US" sz="2600" dirty="0"/>
              <a:t>Good luck!</a:t>
            </a:r>
          </a:p>
        </p:txBody>
      </p:sp>
      <p:pic>
        <p:nvPicPr>
          <p:cNvPr id="6" name="Picture 5" descr="My_PDF_Code.png"/>
          <p:cNvPicPr>
            <a:picLocks noChangeAspect="1"/>
          </p:cNvPicPr>
          <p:nvPr/>
        </p:nvPicPr>
        <p:blipFill>
          <a:blip r:embed="rId2"/>
          <a:stretch>
            <a:fillRect/>
          </a:stretch>
        </p:blipFill>
        <p:spPr>
          <a:xfrm>
            <a:off x="7186495" y="3072635"/>
            <a:ext cx="2444638" cy="2444638"/>
          </a:xfrm>
          <a:prstGeom prst="rect">
            <a:avLst/>
          </a:prstGeom>
        </p:spPr>
      </p:pic>
    </p:spTree>
    <p:extLst>
      <p:ext uri="{BB962C8B-B14F-4D97-AF65-F5344CB8AC3E}">
        <p14:creationId xmlns:p14="http://schemas.microsoft.com/office/powerpoint/2010/main" val="42371079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Rhowch</a:t>
            </a:r>
            <a:r>
              <a:rPr lang="en-US" dirty="0"/>
              <a:t> </a:t>
            </a:r>
            <a:r>
              <a:rPr lang="en-US" dirty="0" err="1"/>
              <a:t>gynnig</a:t>
            </a:r>
            <a:r>
              <a:rPr lang="en-US" dirty="0"/>
              <a:t> </a:t>
            </a:r>
            <a:r>
              <a:rPr lang="en-US" dirty="0" err="1"/>
              <a:t>arni</a:t>
            </a:r>
            <a:r>
              <a:rPr lang="en-US" dirty="0"/>
              <a:t> – </a:t>
            </a:r>
            <a:r>
              <a:rPr lang="en-US" dirty="0" err="1"/>
              <a:t>Gweithgaredd</a:t>
            </a:r>
            <a:r>
              <a:rPr lang="en-US" dirty="0"/>
              <a:t> 1</a:t>
            </a:r>
          </a:p>
        </p:txBody>
      </p:sp>
      <p:sp>
        <p:nvSpPr>
          <p:cNvPr id="4" name="Content Placeholder 3"/>
          <p:cNvSpPr>
            <a:spLocks noGrp="1"/>
          </p:cNvSpPr>
          <p:nvPr>
            <p:ph idx="1"/>
          </p:nvPr>
        </p:nvSpPr>
        <p:spPr/>
        <p:txBody>
          <a:bodyPr>
            <a:normAutofit/>
          </a:bodyPr>
          <a:lstStyle/>
          <a:p>
            <a:r>
              <a:rPr lang="en-US" sz="2600" dirty="0"/>
              <a:t>Mae 10 </a:t>
            </a:r>
            <a:r>
              <a:rPr lang="en-US" sz="2600" dirty="0" err="1"/>
              <a:t>Côd</a:t>
            </a:r>
            <a:r>
              <a:rPr lang="en-US" sz="2600" dirty="0"/>
              <a:t> QR </a:t>
            </a:r>
            <a:r>
              <a:rPr lang="en-US" sz="2600" dirty="0" err="1"/>
              <a:t>wedi</a:t>
            </a:r>
            <a:r>
              <a:rPr lang="en-US" sz="2600" dirty="0"/>
              <a:t> </a:t>
            </a:r>
            <a:r>
              <a:rPr lang="en-US" sz="2600" dirty="0" err="1"/>
              <a:t>eu</a:t>
            </a:r>
            <a:r>
              <a:rPr lang="en-US" sz="2600" dirty="0"/>
              <a:t> </a:t>
            </a:r>
            <a:r>
              <a:rPr lang="en-US" sz="2600" dirty="0" err="1"/>
              <a:t>cuddio</a:t>
            </a:r>
            <a:r>
              <a:rPr lang="en-US" sz="2600" dirty="0"/>
              <a:t> </a:t>
            </a:r>
            <a:r>
              <a:rPr lang="en-US" sz="2600" dirty="0" err="1"/>
              <a:t>tu</a:t>
            </a:r>
            <a:r>
              <a:rPr lang="en-US" sz="2600" dirty="0"/>
              <a:t> </a:t>
            </a:r>
            <a:r>
              <a:rPr lang="en-US" sz="2600" dirty="0" err="1"/>
              <a:t>fewn</a:t>
            </a:r>
            <a:r>
              <a:rPr lang="en-US" sz="2600" dirty="0"/>
              <a:t> a </a:t>
            </a:r>
            <a:r>
              <a:rPr lang="en-US" sz="2600" dirty="0" err="1"/>
              <a:t>thu</a:t>
            </a:r>
            <a:r>
              <a:rPr lang="en-US" sz="2600" dirty="0"/>
              <a:t> </a:t>
            </a:r>
            <a:r>
              <a:rPr lang="en-US" sz="2600" dirty="0" err="1"/>
              <a:t>allan</a:t>
            </a:r>
            <a:r>
              <a:rPr lang="en-US" sz="2600" dirty="0"/>
              <a:t> </a:t>
            </a:r>
            <a:r>
              <a:rPr lang="en-US" sz="2600" dirty="0" err="1"/>
              <a:t>prif</a:t>
            </a:r>
            <a:r>
              <a:rPr lang="en-US" sz="2600" dirty="0"/>
              <a:t> </a:t>
            </a:r>
            <a:r>
              <a:rPr lang="en-US" sz="2600" dirty="0" err="1"/>
              <a:t>adeilad</a:t>
            </a:r>
            <a:r>
              <a:rPr lang="en-US" sz="2600" dirty="0"/>
              <a:t> </a:t>
            </a:r>
            <a:r>
              <a:rPr lang="en-US" sz="2600" dirty="0" err="1"/>
              <a:t>y</a:t>
            </a:r>
            <a:r>
              <a:rPr lang="en-US" sz="2600" dirty="0"/>
              <a:t> </a:t>
            </a:r>
            <a:r>
              <a:rPr lang="en-US" sz="2600" dirty="0" err="1"/>
              <a:t>brifysgol</a:t>
            </a:r>
            <a:r>
              <a:rPr lang="en-US" sz="2600" dirty="0"/>
              <a:t>. </a:t>
            </a:r>
          </a:p>
          <a:p>
            <a:r>
              <a:rPr lang="en-US" sz="2600" dirty="0" err="1"/>
              <a:t>Chwiliwch</a:t>
            </a:r>
            <a:r>
              <a:rPr lang="en-US" sz="2600" dirty="0"/>
              <a:t> </a:t>
            </a:r>
            <a:r>
              <a:rPr lang="en-US" sz="2600" dirty="0" err="1"/>
              <a:t>amdanynt</a:t>
            </a:r>
            <a:r>
              <a:rPr lang="en-US" sz="2600" dirty="0"/>
              <a:t> </a:t>
            </a:r>
            <a:r>
              <a:rPr lang="en-US" sz="2600" dirty="0" err="1"/>
              <a:t>a’u</a:t>
            </a:r>
            <a:r>
              <a:rPr lang="en-US" sz="2600" dirty="0"/>
              <a:t> </a:t>
            </a:r>
            <a:r>
              <a:rPr lang="en-US" sz="2600" dirty="0" err="1"/>
              <a:t>darllen</a:t>
            </a:r>
            <a:r>
              <a:rPr lang="en-US" sz="2600" dirty="0"/>
              <a:t>.</a:t>
            </a:r>
          </a:p>
          <a:p>
            <a:r>
              <a:rPr lang="en-US" sz="2600" dirty="0"/>
              <a:t> </a:t>
            </a:r>
            <a:r>
              <a:rPr lang="en-US" sz="2600" dirty="0" err="1"/>
              <a:t>Datryswch</a:t>
            </a:r>
            <a:r>
              <a:rPr lang="en-US" sz="2600" dirty="0"/>
              <a:t> </a:t>
            </a:r>
            <a:r>
              <a:rPr lang="en-US" sz="2600" dirty="0" err="1"/>
              <a:t>y</a:t>
            </a:r>
            <a:r>
              <a:rPr lang="en-US" sz="2600" dirty="0"/>
              <a:t> </a:t>
            </a:r>
            <a:r>
              <a:rPr lang="en-US" sz="2600" dirty="0" err="1"/>
              <a:t>problemau</a:t>
            </a:r>
            <a:r>
              <a:rPr lang="en-US" sz="2600" dirty="0"/>
              <a:t> </a:t>
            </a:r>
            <a:r>
              <a:rPr lang="en-US" sz="2600" dirty="0" err="1"/>
              <a:t>mathemateg</a:t>
            </a:r>
            <a:r>
              <a:rPr lang="en-US" sz="2600" dirty="0"/>
              <a:t>.</a:t>
            </a:r>
          </a:p>
          <a:p>
            <a:r>
              <a:rPr lang="en-US" sz="2600" dirty="0" err="1"/>
              <a:t>Cofnodwch</a:t>
            </a:r>
            <a:r>
              <a:rPr lang="en-US" sz="2600" dirty="0"/>
              <a:t> </a:t>
            </a:r>
            <a:r>
              <a:rPr lang="en-US" sz="2600" dirty="0" err="1"/>
              <a:t>eich</a:t>
            </a:r>
            <a:r>
              <a:rPr lang="en-US" sz="2600" dirty="0"/>
              <a:t> </a:t>
            </a:r>
            <a:r>
              <a:rPr lang="en-US" sz="2600" dirty="0" err="1"/>
              <a:t>atebion</a:t>
            </a:r>
            <a:r>
              <a:rPr lang="en-US" sz="2600" dirty="0"/>
              <a:t> </a:t>
            </a:r>
            <a:r>
              <a:rPr lang="en-US" sz="2600" dirty="0" err="1"/>
              <a:t>ar</a:t>
            </a:r>
            <a:r>
              <a:rPr lang="en-US" sz="2600" dirty="0"/>
              <a:t> </a:t>
            </a:r>
            <a:r>
              <a:rPr lang="en-US" sz="2600" dirty="0" err="1"/>
              <a:t>bapur</a:t>
            </a:r>
            <a:r>
              <a:rPr lang="en-US" sz="2600" dirty="0"/>
              <a:t>. </a:t>
            </a:r>
          </a:p>
          <a:p>
            <a:pPr>
              <a:buNone/>
            </a:pPr>
            <a:endParaRPr lang="en-US" sz="2600" dirty="0"/>
          </a:p>
          <a:p>
            <a:pPr>
              <a:buNone/>
            </a:pPr>
            <a:endParaRPr lang="en-US" sz="2600" dirty="0"/>
          </a:p>
          <a:p>
            <a:pPr>
              <a:buNone/>
            </a:pPr>
            <a:r>
              <a:rPr lang="en-US" sz="2600" dirty="0" err="1"/>
              <a:t>Pob</a:t>
            </a:r>
            <a:r>
              <a:rPr lang="en-US" sz="2600" dirty="0"/>
              <a:t> </a:t>
            </a:r>
            <a:r>
              <a:rPr lang="en-US" sz="2600" dirty="0" err="1"/>
              <a:t>lwc</a:t>
            </a:r>
            <a:r>
              <a:rPr lang="en-US" sz="2600" dirty="0"/>
              <a:t>!</a:t>
            </a:r>
          </a:p>
        </p:txBody>
      </p:sp>
      <p:pic>
        <p:nvPicPr>
          <p:cNvPr id="6" name="Picture 5" descr="My_PDF_Code.png"/>
          <p:cNvPicPr>
            <a:picLocks noChangeAspect="1"/>
          </p:cNvPicPr>
          <p:nvPr/>
        </p:nvPicPr>
        <p:blipFill>
          <a:blip r:embed="rId2"/>
          <a:stretch>
            <a:fillRect/>
          </a:stretch>
        </p:blipFill>
        <p:spPr>
          <a:xfrm>
            <a:off x="7186495" y="3072635"/>
            <a:ext cx="2444638" cy="2444638"/>
          </a:xfrm>
          <a:prstGeom prst="rect">
            <a:avLst/>
          </a:prstGeom>
        </p:spPr>
      </p:pic>
    </p:spTree>
    <p:extLst>
      <p:ext uri="{BB962C8B-B14F-4D97-AF65-F5344CB8AC3E}">
        <p14:creationId xmlns:p14="http://schemas.microsoft.com/office/powerpoint/2010/main" val="21361778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Have a go – Group Activity 2</a:t>
            </a:r>
          </a:p>
        </p:txBody>
      </p:sp>
      <p:sp>
        <p:nvSpPr>
          <p:cNvPr id="3" name="Content Placeholder 2"/>
          <p:cNvSpPr>
            <a:spLocks noGrp="1"/>
          </p:cNvSpPr>
          <p:nvPr>
            <p:ph idx="1"/>
          </p:nvPr>
        </p:nvSpPr>
        <p:spPr>
          <a:xfrm>
            <a:off x="495300" y="1943100"/>
            <a:ext cx="4799366" cy="3826193"/>
          </a:xfrm>
        </p:spPr>
        <p:txBody>
          <a:bodyPr>
            <a:normAutofit fontScale="92500" lnSpcReduction="10000"/>
          </a:bodyPr>
          <a:lstStyle/>
          <a:p>
            <a:r>
              <a:rPr lang="en-US" dirty="0"/>
              <a:t>Go outdoors and collect a variety of natural treasures, e.g. leaves, sticks etc. </a:t>
            </a:r>
          </a:p>
          <a:p>
            <a:r>
              <a:rPr lang="en-US" dirty="0"/>
              <a:t>Using chalk draw either a Venn or Carroll diagram to sort and classify your treasures.</a:t>
            </a:r>
          </a:p>
          <a:p>
            <a:r>
              <a:rPr lang="en-US" dirty="0"/>
              <a:t>Take a picture of this</a:t>
            </a:r>
          </a:p>
          <a:p>
            <a:r>
              <a:rPr lang="en-US" dirty="0"/>
              <a:t>Now draw a graph to represent the data collected</a:t>
            </a:r>
          </a:p>
          <a:p>
            <a:r>
              <a:rPr lang="en-US" dirty="0"/>
              <a:t>Take a picture of this</a:t>
            </a:r>
          </a:p>
          <a:p>
            <a:pPr>
              <a:buNone/>
            </a:pPr>
            <a:endParaRPr lang="en-US" dirty="0"/>
          </a:p>
          <a:p>
            <a:endParaRPr lang="en-US" dirty="0"/>
          </a:p>
        </p:txBody>
      </p:sp>
      <p:pic>
        <p:nvPicPr>
          <p:cNvPr id="4" name="Picture 3"/>
          <p:cNvPicPr>
            <a:picLocks noChangeAspect="1"/>
          </p:cNvPicPr>
          <p:nvPr/>
        </p:nvPicPr>
        <p:blipFill>
          <a:blip r:embed="rId2"/>
          <a:stretch>
            <a:fillRect/>
          </a:stretch>
        </p:blipFill>
        <p:spPr>
          <a:xfrm rot="20942781">
            <a:off x="5408591" y="1736260"/>
            <a:ext cx="2079900" cy="1559925"/>
          </a:xfrm>
          <a:prstGeom prst="rect">
            <a:avLst/>
          </a:prstGeom>
        </p:spPr>
      </p:pic>
      <p:pic>
        <p:nvPicPr>
          <p:cNvPr id="5" name="Picture 4"/>
          <p:cNvPicPr>
            <a:picLocks noChangeAspect="1"/>
          </p:cNvPicPr>
          <p:nvPr/>
        </p:nvPicPr>
        <p:blipFill>
          <a:blip r:embed="rId3"/>
          <a:stretch>
            <a:fillRect/>
          </a:stretch>
        </p:blipFill>
        <p:spPr>
          <a:xfrm rot="1116293">
            <a:off x="7446924" y="2269106"/>
            <a:ext cx="2248791" cy="1686593"/>
          </a:xfrm>
          <a:prstGeom prst="rect">
            <a:avLst/>
          </a:prstGeom>
        </p:spPr>
      </p:pic>
      <p:pic>
        <p:nvPicPr>
          <p:cNvPr id="6" name="Picture 5"/>
          <p:cNvPicPr>
            <a:picLocks noChangeAspect="1"/>
          </p:cNvPicPr>
          <p:nvPr/>
        </p:nvPicPr>
        <p:blipFill>
          <a:blip r:embed="rId4"/>
          <a:stretch>
            <a:fillRect/>
          </a:stretch>
        </p:blipFill>
        <p:spPr>
          <a:xfrm rot="20875536">
            <a:off x="5534551" y="3616624"/>
            <a:ext cx="2248760" cy="1686570"/>
          </a:xfrm>
          <a:prstGeom prst="rect">
            <a:avLst/>
          </a:prstGeom>
        </p:spPr>
      </p:pic>
      <p:sp>
        <p:nvSpPr>
          <p:cNvPr id="7" name="TextBox 6"/>
          <p:cNvSpPr txBox="1"/>
          <p:nvPr/>
        </p:nvSpPr>
        <p:spPr>
          <a:xfrm>
            <a:off x="5282381" y="5470372"/>
            <a:ext cx="4471597" cy="470642"/>
          </a:xfrm>
          <a:prstGeom prst="rect">
            <a:avLst/>
          </a:prstGeom>
          <a:noFill/>
        </p:spPr>
        <p:txBody>
          <a:bodyPr wrap="square" rtlCol="0">
            <a:spAutoFit/>
          </a:bodyPr>
          <a:lstStyle/>
          <a:p>
            <a:r>
              <a:rPr lang="en-US" sz="1229" dirty="0">
                <a:hlinkClick r:id="rId5"/>
              </a:rPr>
              <a:t>http://creativestarlearning.co.uk/courses-training/information-or-data-handling-activities-outdoors/</a:t>
            </a:r>
            <a:r>
              <a:rPr lang="en-US" sz="1229" dirty="0"/>
              <a:t> </a:t>
            </a:r>
          </a:p>
        </p:txBody>
      </p:sp>
    </p:spTree>
    <p:extLst>
      <p:ext uri="{BB962C8B-B14F-4D97-AF65-F5344CB8AC3E}">
        <p14:creationId xmlns:p14="http://schemas.microsoft.com/office/powerpoint/2010/main" val="12984848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Rhowch</a:t>
            </a:r>
            <a:r>
              <a:rPr lang="en-US" dirty="0"/>
              <a:t> </a:t>
            </a:r>
            <a:r>
              <a:rPr lang="en-US" dirty="0" err="1"/>
              <a:t>gynnig</a:t>
            </a:r>
            <a:r>
              <a:rPr lang="en-US" dirty="0"/>
              <a:t> </a:t>
            </a:r>
            <a:r>
              <a:rPr lang="en-US" dirty="0" err="1"/>
              <a:t>arni</a:t>
            </a:r>
            <a:r>
              <a:rPr lang="en-US" dirty="0"/>
              <a:t> – </a:t>
            </a:r>
            <a:r>
              <a:rPr lang="en-US" dirty="0" err="1"/>
              <a:t>Gweithgaredd</a:t>
            </a:r>
            <a:r>
              <a:rPr lang="en-US" dirty="0"/>
              <a:t> 2</a:t>
            </a:r>
          </a:p>
        </p:txBody>
      </p:sp>
      <p:sp>
        <p:nvSpPr>
          <p:cNvPr id="3" name="Content Placeholder 2"/>
          <p:cNvSpPr>
            <a:spLocks noGrp="1"/>
          </p:cNvSpPr>
          <p:nvPr>
            <p:ph idx="1"/>
          </p:nvPr>
        </p:nvSpPr>
        <p:spPr>
          <a:xfrm>
            <a:off x="495300" y="1943100"/>
            <a:ext cx="4799366" cy="3826193"/>
          </a:xfrm>
        </p:spPr>
        <p:txBody>
          <a:bodyPr>
            <a:normAutofit fontScale="92500" lnSpcReduction="20000"/>
          </a:bodyPr>
          <a:lstStyle/>
          <a:p>
            <a:r>
              <a:rPr lang="en-US" dirty="0" err="1"/>
              <a:t>Ewch</a:t>
            </a:r>
            <a:r>
              <a:rPr lang="en-US" dirty="0"/>
              <a:t> </a:t>
            </a:r>
            <a:r>
              <a:rPr lang="en-US" dirty="0" err="1"/>
              <a:t>tu</a:t>
            </a:r>
            <a:r>
              <a:rPr lang="en-US" dirty="0"/>
              <a:t> </a:t>
            </a:r>
            <a:r>
              <a:rPr lang="en-US" dirty="0" err="1"/>
              <a:t>allan</a:t>
            </a:r>
            <a:r>
              <a:rPr lang="en-US" dirty="0"/>
              <a:t> a </a:t>
            </a:r>
            <a:r>
              <a:rPr lang="en-US" dirty="0" err="1"/>
              <a:t>chasglwch</a:t>
            </a:r>
            <a:r>
              <a:rPr lang="en-US" dirty="0"/>
              <a:t> </a:t>
            </a:r>
            <a:r>
              <a:rPr lang="en-US" dirty="0" err="1"/>
              <a:t>amrywiaeth</a:t>
            </a:r>
            <a:r>
              <a:rPr lang="en-US" dirty="0"/>
              <a:t> </a:t>
            </a:r>
            <a:r>
              <a:rPr lang="en-US" dirty="0" err="1"/>
              <a:t>o</a:t>
            </a:r>
            <a:r>
              <a:rPr lang="en-US" dirty="0"/>
              <a:t> </a:t>
            </a:r>
            <a:r>
              <a:rPr lang="en-US" dirty="0" err="1"/>
              <a:t>drysorau</a:t>
            </a:r>
            <a:r>
              <a:rPr lang="en-US" dirty="0"/>
              <a:t> </a:t>
            </a:r>
            <a:r>
              <a:rPr lang="en-US" dirty="0" err="1"/>
              <a:t>naturiol</a:t>
            </a:r>
            <a:r>
              <a:rPr lang="en-US" dirty="0"/>
              <a:t>, </a:t>
            </a:r>
            <a:r>
              <a:rPr lang="en-US" dirty="0" err="1"/>
              <a:t>e.e</a:t>
            </a:r>
            <a:r>
              <a:rPr lang="en-US" dirty="0"/>
              <a:t>. </a:t>
            </a:r>
            <a:r>
              <a:rPr lang="en-US" dirty="0" err="1"/>
              <a:t>dail</a:t>
            </a:r>
            <a:r>
              <a:rPr lang="en-US" dirty="0"/>
              <a:t>, </a:t>
            </a:r>
            <a:r>
              <a:rPr lang="en-US" dirty="0" err="1"/>
              <a:t>prennau</a:t>
            </a:r>
            <a:r>
              <a:rPr lang="en-US" dirty="0"/>
              <a:t> </a:t>
            </a:r>
            <a:r>
              <a:rPr lang="en-US" dirty="0" err="1"/>
              <a:t>mân</a:t>
            </a:r>
            <a:r>
              <a:rPr lang="en-US" dirty="0"/>
              <a:t> </a:t>
            </a:r>
            <a:r>
              <a:rPr lang="en-US" dirty="0" err="1"/>
              <a:t>a.y.y.b</a:t>
            </a:r>
            <a:r>
              <a:rPr lang="en-US" dirty="0"/>
              <a:t>.</a:t>
            </a:r>
          </a:p>
          <a:p>
            <a:r>
              <a:rPr lang="en-US" dirty="0" err="1"/>
              <a:t>Gan</a:t>
            </a:r>
            <a:r>
              <a:rPr lang="en-US" dirty="0"/>
              <a:t> </a:t>
            </a:r>
            <a:r>
              <a:rPr lang="en-US" dirty="0" err="1"/>
              <a:t>ddefnyddio</a:t>
            </a:r>
            <a:r>
              <a:rPr lang="en-US" dirty="0"/>
              <a:t> </a:t>
            </a:r>
            <a:r>
              <a:rPr lang="en-US" dirty="0" err="1"/>
              <a:t>sialc</a:t>
            </a:r>
            <a:r>
              <a:rPr lang="en-US" dirty="0"/>
              <a:t> </a:t>
            </a:r>
            <a:r>
              <a:rPr lang="en-US" dirty="0" err="1"/>
              <a:t>tynnwch</a:t>
            </a:r>
            <a:r>
              <a:rPr lang="en-US" dirty="0"/>
              <a:t> </a:t>
            </a:r>
            <a:r>
              <a:rPr lang="en-US" dirty="0" err="1"/>
              <a:t>lun</a:t>
            </a:r>
            <a:r>
              <a:rPr lang="en-US" dirty="0"/>
              <a:t> </a:t>
            </a:r>
            <a:r>
              <a:rPr lang="en-US" dirty="0" err="1"/>
              <a:t>naill</a:t>
            </a:r>
            <a:r>
              <a:rPr lang="en-US" dirty="0"/>
              <a:t> </a:t>
            </a:r>
            <a:r>
              <a:rPr lang="en-US" dirty="0" err="1"/>
              <a:t>ai</a:t>
            </a:r>
            <a:r>
              <a:rPr lang="en-US" dirty="0"/>
              <a:t> diagram Venn </a:t>
            </a:r>
            <a:r>
              <a:rPr lang="en-US" dirty="0" err="1"/>
              <a:t>neu</a:t>
            </a:r>
            <a:r>
              <a:rPr lang="en-US" dirty="0"/>
              <a:t> Carroll </a:t>
            </a:r>
            <a:r>
              <a:rPr lang="en-US" dirty="0" err="1"/>
              <a:t>i</a:t>
            </a:r>
            <a:r>
              <a:rPr lang="en-US" dirty="0"/>
              <a:t> </a:t>
            </a:r>
            <a:r>
              <a:rPr lang="en-US" dirty="0" err="1"/>
              <a:t>ddidoli</a:t>
            </a:r>
            <a:r>
              <a:rPr lang="en-US" dirty="0"/>
              <a:t> a </a:t>
            </a:r>
            <a:r>
              <a:rPr lang="en-US" dirty="0" err="1"/>
              <a:t>dosbarthu</a:t>
            </a:r>
            <a:r>
              <a:rPr lang="en-US" dirty="0"/>
              <a:t> </a:t>
            </a:r>
            <a:r>
              <a:rPr lang="en-US" dirty="0" err="1"/>
              <a:t>eich</a:t>
            </a:r>
            <a:r>
              <a:rPr lang="en-US" dirty="0"/>
              <a:t> </a:t>
            </a:r>
            <a:r>
              <a:rPr lang="en-US" dirty="0" err="1"/>
              <a:t>trysorau</a:t>
            </a:r>
            <a:endParaRPr lang="en-US" dirty="0"/>
          </a:p>
          <a:p>
            <a:r>
              <a:rPr lang="en-US" dirty="0" err="1"/>
              <a:t>Tynnwch</a:t>
            </a:r>
            <a:r>
              <a:rPr lang="en-US" dirty="0"/>
              <a:t> </a:t>
            </a:r>
            <a:r>
              <a:rPr lang="en-US" dirty="0" err="1"/>
              <a:t>lun</a:t>
            </a:r>
            <a:r>
              <a:rPr lang="en-US" dirty="0"/>
              <a:t> </a:t>
            </a:r>
            <a:r>
              <a:rPr lang="en-US" dirty="0" err="1"/>
              <a:t>o</a:t>
            </a:r>
            <a:r>
              <a:rPr lang="en-US" dirty="0"/>
              <a:t> </a:t>
            </a:r>
            <a:r>
              <a:rPr lang="en-US" dirty="0" err="1"/>
              <a:t>hwn</a:t>
            </a:r>
            <a:endParaRPr lang="en-US" dirty="0"/>
          </a:p>
          <a:p>
            <a:r>
              <a:rPr lang="en-US" dirty="0" err="1"/>
              <a:t>Nawr</a:t>
            </a:r>
            <a:r>
              <a:rPr lang="en-US" dirty="0"/>
              <a:t> </a:t>
            </a:r>
            <a:r>
              <a:rPr lang="en-US" dirty="0" err="1"/>
              <a:t>tynnwch</a:t>
            </a:r>
            <a:r>
              <a:rPr lang="en-US" dirty="0"/>
              <a:t> </a:t>
            </a:r>
            <a:r>
              <a:rPr lang="en-US" dirty="0" err="1"/>
              <a:t>lun</a:t>
            </a:r>
            <a:r>
              <a:rPr lang="en-US" dirty="0"/>
              <a:t> </a:t>
            </a:r>
            <a:r>
              <a:rPr lang="en-US" dirty="0" err="1"/>
              <a:t>graff</a:t>
            </a:r>
            <a:r>
              <a:rPr lang="en-US" dirty="0"/>
              <a:t> </a:t>
            </a:r>
            <a:r>
              <a:rPr lang="en-US" dirty="0" err="1"/>
              <a:t>i</a:t>
            </a:r>
            <a:r>
              <a:rPr lang="en-US" dirty="0"/>
              <a:t> </a:t>
            </a:r>
            <a:r>
              <a:rPr lang="en-US" dirty="0" err="1"/>
              <a:t>gynrychioli’r</a:t>
            </a:r>
            <a:r>
              <a:rPr lang="en-US" dirty="0"/>
              <a:t> data a </a:t>
            </a:r>
            <a:r>
              <a:rPr lang="en-US" dirty="0" err="1"/>
              <a:t>gasglwyd</a:t>
            </a:r>
            <a:endParaRPr lang="en-US" dirty="0"/>
          </a:p>
          <a:p>
            <a:r>
              <a:rPr lang="en-US" dirty="0" err="1"/>
              <a:t>Tynnwch</a:t>
            </a:r>
            <a:r>
              <a:rPr lang="en-US" dirty="0"/>
              <a:t> </a:t>
            </a:r>
            <a:r>
              <a:rPr lang="en-US" dirty="0" err="1"/>
              <a:t>lun</a:t>
            </a:r>
            <a:r>
              <a:rPr lang="en-US" dirty="0"/>
              <a:t> </a:t>
            </a:r>
            <a:r>
              <a:rPr lang="en-US" dirty="0" err="1"/>
              <a:t>o</a:t>
            </a:r>
            <a:r>
              <a:rPr lang="en-US" dirty="0"/>
              <a:t> </a:t>
            </a:r>
            <a:r>
              <a:rPr lang="en-US" dirty="0" err="1"/>
              <a:t>hwn</a:t>
            </a:r>
            <a:endParaRPr lang="en-US" dirty="0"/>
          </a:p>
          <a:p>
            <a:pPr>
              <a:buNone/>
            </a:pPr>
            <a:endParaRPr lang="en-US" dirty="0"/>
          </a:p>
          <a:p>
            <a:endParaRPr lang="en-US" dirty="0"/>
          </a:p>
        </p:txBody>
      </p:sp>
      <p:pic>
        <p:nvPicPr>
          <p:cNvPr id="4" name="Picture 3"/>
          <p:cNvPicPr>
            <a:picLocks noChangeAspect="1"/>
          </p:cNvPicPr>
          <p:nvPr/>
        </p:nvPicPr>
        <p:blipFill>
          <a:blip r:embed="rId2"/>
          <a:stretch>
            <a:fillRect/>
          </a:stretch>
        </p:blipFill>
        <p:spPr>
          <a:xfrm rot="20942781">
            <a:off x="5408591" y="1736260"/>
            <a:ext cx="2079900" cy="1559925"/>
          </a:xfrm>
          <a:prstGeom prst="rect">
            <a:avLst/>
          </a:prstGeom>
        </p:spPr>
      </p:pic>
      <p:pic>
        <p:nvPicPr>
          <p:cNvPr id="5" name="Picture 4"/>
          <p:cNvPicPr>
            <a:picLocks noChangeAspect="1"/>
          </p:cNvPicPr>
          <p:nvPr/>
        </p:nvPicPr>
        <p:blipFill>
          <a:blip r:embed="rId3"/>
          <a:stretch>
            <a:fillRect/>
          </a:stretch>
        </p:blipFill>
        <p:spPr>
          <a:xfrm rot="1116293">
            <a:off x="7446924" y="2269106"/>
            <a:ext cx="2248791" cy="1686593"/>
          </a:xfrm>
          <a:prstGeom prst="rect">
            <a:avLst/>
          </a:prstGeom>
        </p:spPr>
      </p:pic>
      <p:pic>
        <p:nvPicPr>
          <p:cNvPr id="6" name="Picture 5"/>
          <p:cNvPicPr>
            <a:picLocks noChangeAspect="1"/>
          </p:cNvPicPr>
          <p:nvPr/>
        </p:nvPicPr>
        <p:blipFill>
          <a:blip r:embed="rId4"/>
          <a:stretch>
            <a:fillRect/>
          </a:stretch>
        </p:blipFill>
        <p:spPr>
          <a:xfrm rot="20875536">
            <a:off x="5534551" y="3616624"/>
            <a:ext cx="2248760" cy="1686570"/>
          </a:xfrm>
          <a:prstGeom prst="rect">
            <a:avLst/>
          </a:prstGeom>
        </p:spPr>
      </p:pic>
      <p:sp>
        <p:nvSpPr>
          <p:cNvPr id="7" name="TextBox 6"/>
          <p:cNvSpPr txBox="1"/>
          <p:nvPr/>
        </p:nvSpPr>
        <p:spPr>
          <a:xfrm>
            <a:off x="5282381" y="5470372"/>
            <a:ext cx="4471597" cy="470642"/>
          </a:xfrm>
          <a:prstGeom prst="rect">
            <a:avLst/>
          </a:prstGeom>
          <a:noFill/>
        </p:spPr>
        <p:txBody>
          <a:bodyPr wrap="square" rtlCol="0">
            <a:spAutoFit/>
          </a:bodyPr>
          <a:lstStyle/>
          <a:p>
            <a:r>
              <a:rPr lang="en-US" sz="1229" dirty="0">
                <a:hlinkClick r:id="rId5"/>
              </a:rPr>
              <a:t>http://creativestarlearning.co.uk/courses-training/information-or-data-handling-activities-outdoors/</a:t>
            </a:r>
            <a:r>
              <a:rPr lang="en-US" sz="1229" dirty="0"/>
              <a:t> </a:t>
            </a:r>
          </a:p>
        </p:txBody>
      </p:sp>
    </p:spTree>
    <p:extLst>
      <p:ext uri="{BB962C8B-B14F-4D97-AF65-F5344CB8AC3E}">
        <p14:creationId xmlns:p14="http://schemas.microsoft.com/office/powerpoint/2010/main" val="30091565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1036320" y="585216"/>
            <a:ext cx="7839456" cy="502310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2304288" y="2840736"/>
            <a:ext cx="5571744" cy="1569660"/>
          </a:xfrm>
          <a:prstGeom prst="rect">
            <a:avLst/>
          </a:prstGeom>
          <a:noFill/>
        </p:spPr>
        <p:txBody>
          <a:bodyPr wrap="square" rtlCol="0">
            <a:spAutoFit/>
          </a:bodyPr>
          <a:lstStyle/>
          <a:p>
            <a:r>
              <a:rPr lang="en-GB" sz="3200" dirty="0">
                <a:solidFill>
                  <a:schemeClr val="bg1"/>
                </a:solidFill>
              </a:rPr>
              <a:t>What reasoning skills have you used?  How could you have developed these further? </a:t>
            </a:r>
          </a:p>
        </p:txBody>
      </p:sp>
    </p:spTree>
    <p:extLst>
      <p:ext uri="{BB962C8B-B14F-4D97-AF65-F5344CB8AC3E}">
        <p14:creationId xmlns:p14="http://schemas.microsoft.com/office/powerpoint/2010/main" val="10260054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635832" y="851006"/>
            <a:ext cx="9056723" cy="928688"/>
          </a:xfrm>
        </p:spPr>
        <p:txBody>
          <a:bodyPr>
            <a:normAutofit fontScale="90000"/>
          </a:bodyPr>
          <a:lstStyle/>
          <a:p>
            <a:pPr eaLnBrk="1" hangingPunct="1"/>
            <a:r>
              <a:rPr lang="en-GB" dirty="0" err="1">
                <a:solidFill>
                  <a:schemeClr val="tx1"/>
                </a:solidFill>
              </a:rPr>
              <a:t>Gwefannau</a:t>
            </a:r>
            <a:r>
              <a:rPr lang="en-GB" dirty="0">
                <a:solidFill>
                  <a:schemeClr val="tx1"/>
                </a:solidFill>
              </a:rPr>
              <a:t> </a:t>
            </a:r>
            <a:r>
              <a:rPr lang="en-GB" dirty="0" err="1">
                <a:solidFill>
                  <a:schemeClr val="tx1"/>
                </a:solidFill>
              </a:rPr>
              <a:t>defnyddiol</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gyfer</a:t>
            </a:r>
            <a:r>
              <a:rPr lang="en-GB" dirty="0">
                <a:solidFill>
                  <a:schemeClr val="tx1"/>
                </a:solidFill>
              </a:rPr>
              <a:t> </a:t>
            </a:r>
            <a:r>
              <a:rPr lang="en-GB" dirty="0" err="1">
                <a:solidFill>
                  <a:schemeClr val="tx1"/>
                </a:solidFill>
              </a:rPr>
              <a:t>adnoddau</a:t>
            </a:r>
            <a:r>
              <a:rPr lang="en-GB" dirty="0">
                <a:solidFill>
                  <a:schemeClr val="tx1"/>
                </a:solidFill>
              </a:rPr>
              <a:t> </a:t>
            </a:r>
            <a:r>
              <a:rPr lang="en-GB" dirty="0" err="1">
                <a:solidFill>
                  <a:schemeClr val="tx1"/>
                </a:solidFill>
              </a:rPr>
              <a:t>mathemateg</a:t>
            </a:r>
            <a:r>
              <a:rPr lang="en-GB" dirty="0">
                <a:solidFill>
                  <a:schemeClr val="tx1"/>
                </a:solidFill>
              </a:rPr>
              <a:t> </a:t>
            </a:r>
            <a:r>
              <a:rPr lang="en-GB" dirty="0" err="1">
                <a:solidFill>
                  <a:schemeClr val="tx1"/>
                </a:solidFill>
              </a:rPr>
              <a:t>tu</a:t>
            </a:r>
            <a:r>
              <a:rPr lang="en-GB" dirty="0">
                <a:solidFill>
                  <a:schemeClr val="tx1"/>
                </a:solidFill>
              </a:rPr>
              <a:t> </a:t>
            </a:r>
            <a:r>
              <a:rPr lang="en-GB" dirty="0" err="1">
                <a:solidFill>
                  <a:schemeClr val="tx1"/>
                </a:solidFill>
              </a:rPr>
              <a:t>allan</a:t>
            </a:r>
            <a:br>
              <a:rPr lang="en-GB" dirty="0"/>
            </a:br>
            <a:r>
              <a:rPr lang="en-GB" dirty="0"/>
              <a:t>Useful websites for outdoor mathematics resources </a:t>
            </a:r>
            <a:endParaRPr lang="en-US" dirty="0">
              <a:solidFill>
                <a:schemeClr val="tx1"/>
              </a:solidFill>
            </a:endParaRPr>
          </a:p>
        </p:txBody>
      </p:sp>
      <p:sp>
        <p:nvSpPr>
          <p:cNvPr id="34819" name="Content Placeholder 2"/>
          <p:cNvSpPr>
            <a:spLocks noGrp="1"/>
          </p:cNvSpPr>
          <p:nvPr>
            <p:ph idx="1"/>
          </p:nvPr>
        </p:nvSpPr>
        <p:spPr>
          <a:xfrm>
            <a:off x="635832" y="2445364"/>
            <a:ext cx="8543925" cy="4351338"/>
          </a:xfrm>
        </p:spPr>
        <p:txBody>
          <a:bodyPr/>
          <a:lstStyle/>
          <a:p>
            <a:pPr eaLnBrk="1" hangingPunct="1"/>
            <a:r>
              <a:rPr lang="en-US" dirty="0">
                <a:hlinkClick r:id="rId2"/>
              </a:rPr>
              <a:t>http://creativestarlearning.co.uk/c/maths-outdoors/</a:t>
            </a:r>
            <a:endParaRPr lang="en-US" dirty="0"/>
          </a:p>
          <a:p>
            <a:pPr eaLnBrk="1" hangingPunct="1"/>
            <a:r>
              <a:rPr lang="en-US" dirty="0">
                <a:hlinkClick r:id="rId3"/>
              </a:rPr>
              <a:t>http://www.outdoormaths.com/</a:t>
            </a:r>
            <a:r>
              <a:rPr lang="en-US" dirty="0"/>
              <a:t> </a:t>
            </a:r>
          </a:p>
          <a:p>
            <a:pPr eaLnBrk="1" hangingPunct="1"/>
            <a:r>
              <a:rPr lang="en-US" dirty="0">
                <a:hlinkClick r:id="rId4"/>
              </a:rPr>
              <a:t>http://www.early-education.org.uk/sites/default/files/publications/Maths%20is%20everywhere%20(8).pdf</a:t>
            </a:r>
            <a:r>
              <a:rPr lang="en-US" dirty="0"/>
              <a:t> </a:t>
            </a:r>
          </a:p>
          <a:p>
            <a:pPr eaLnBrk="1" hangingPunct="1"/>
            <a:r>
              <a:rPr lang="en-US" dirty="0">
                <a:hlinkClick r:id="rId5"/>
              </a:rPr>
              <a:t>http://www.laughingkidslearn.com/2013/02/maths-outdoors.html</a:t>
            </a:r>
            <a:r>
              <a:rPr lang="en-US" dirty="0"/>
              <a:t> </a:t>
            </a:r>
          </a:p>
          <a:p>
            <a:pPr eaLnBrk="1" hangingPunct="1"/>
            <a:endParaRPr lang="en-US" dirty="0"/>
          </a:p>
        </p:txBody>
      </p:sp>
    </p:spTree>
    <p:extLst>
      <p:ext uri="{BB962C8B-B14F-4D97-AF65-F5344CB8AC3E}">
        <p14:creationId xmlns:p14="http://schemas.microsoft.com/office/powerpoint/2010/main" val="18568162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635832" y="851006"/>
            <a:ext cx="9056723" cy="928688"/>
          </a:xfrm>
        </p:spPr>
        <p:txBody>
          <a:bodyPr>
            <a:normAutofit fontScale="90000"/>
          </a:bodyPr>
          <a:lstStyle/>
          <a:p>
            <a:pPr eaLnBrk="1" hangingPunct="1"/>
            <a:r>
              <a:rPr lang="en-GB" dirty="0">
                <a:solidFill>
                  <a:schemeClr val="tx1"/>
                </a:solidFill>
              </a:rPr>
              <a:t>Useful websites for outdoor maths resources</a:t>
            </a:r>
            <a:endParaRPr lang="en-US" dirty="0">
              <a:solidFill>
                <a:schemeClr val="tx1"/>
              </a:solidFill>
            </a:endParaRPr>
          </a:p>
        </p:txBody>
      </p:sp>
      <p:sp>
        <p:nvSpPr>
          <p:cNvPr id="34819" name="Content Placeholder 2"/>
          <p:cNvSpPr>
            <a:spLocks noGrp="1"/>
          </p:cNvSpPr>
          <p:nvPr>
            <p:ph idx="1"/>
          </p:nvPr>
        </p:nvSpPr>
        <p:spPr/>
        <p:txBody>
          <a:bodyPr/>
          <a:lstStyle/>
          <a:p>
            <a:pPr eaLnBrk="1" hangingPunct="1"/>
            <a:r>
              <a:rPr lang="en-US" dirty="0">
                <a:hlinkClick r:id="rId2"/>
              </a:rPr>
              <a:t>http://creativestarlearning.co.uk/c/maths-outdoors/</a:t>
            </a:r>
            <a:endParaRPr lang="en-US" dirty="0"/>
          </a:p>
          <a:p>
            <a:pPr eaLnBrk="1" hangingPunct="1"/>
            <a:r>
              <a:rPr lang="en-US" dirty="0">
                <a:hlinkClick r:id="rId3"/>
              </a:rPr>
              <a:t>http://www.outdoormaths.com/</a:t>
            </a:r>
            <a:r>
              <a:rPr lang="en-US" dirty="0"/>
              <a:t> </a:t>
            </a:r>
          </a:p>
          <a:p>
            <a:pPr eaLnBrk="1" hangingPunct="1"/>
            <a:r>
              <a:rPr lang="en-US" dirty="0">
                <a:hlinkClick r:id="rId4"/>
              </a:rPr>
              <a:t>http://www.early-education.org.uk/sites/default/files/publications/Maths%20is%20everywhere%20(8).pdf</a:t>
            </a:r>
            <a:r>
              <a:rPr lang="en-US" dirty="0"/>
              <a:t> </a:t>
            </a:r>
          </a:p>
          <a:p>
            <a:pPr eaLnBrk="1" hangingPunct="1"/>
            <a:r>
              <a:rPr lang="en-US" dirty="0">
                <a:hlinkClick r:id="rId5"/>
              </a:rPr>
              <a:t>http://www.laughingkidslearn.com/2013/02/maths-outdoors.html</a:t>
            </a:r>
            <a:r>
              <a:rPr lang="en-US" dirty="0"/>
              <a:t> </a:t>
            </a:r>
          </a:p>
          <a:p>
            <a:pPr eaLnBrk="1" hangingPunct="1"/>
            <a:endParaRPr lang="en-US" dirty="0"/>
          </a:p>
        </p:txBody>
      </p:sp>
    </p:spTree>
    <p:extLst>
      <p:ext uri="{BB962C8B-B14F-4D97-AF65-F5344CB8AC3E}">
        <p14:creationId xmlns:p14="http://schemas.microsoft.com/office/powerpoint/2010/main" val="12050359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0618" y="883483"/>
            <a:ext cx="8140204" cy="1423987"/>
          </a:xfrm>
        </p:spPr>
        <p:txBody>
          <a:bodyPr/>
          <a:lstStyle/>
          <a:p>
            <a:r>
              <a:rPr lang="en-GB" dirty="0" err="1"/>
              <a:t>Wedi’r</a:t>
            </a:r>
            <a:r>
              <a:rPr lang="en-GB" dirty="0"/>
              <a:t> </a:t>
            </a:r>
            <a:r>
              <a:rPr lang="en-GB" dirty="0" err="1"/>
              <a:t>sesiwn</a:t>
            </a:r>
            <a:endParaRPr lang="en-GB" dirty="0"/>
          </a:p>
        </p:txBody>
      </p:sp>
      <p:sp>
        <p:nvSpPr>
          <p:cNvPr id="4" name="Content Placeholder 3"/>
          <p:cNvSpPr>
            <a:spLocks noGrp="1"/>
          </p:cNvSpPr>
          <p:nvPr>
            <p:ph idx="1"/>
          </p:nvPr>
        </p:nvSpPr>
        <p:spPr>
          <a:xfrm>
            <a:off x="871285" y="2498037"/>
            <a:ext cx="8140204" cy="2538413"/>
          </a:xfrm>
        </p:spPr>
        <p:txBody>
          <a:bodyPr>
            <a:normAutofit fontScale="92500"/>
          </a:bodyPr>
          <a:lstStyle/>
          <a:p>
            <a:pPr marL="417909" indent="-417909">
              <a:buAutoNum type="arabicPeriod"/>
            </a:pPr>
            <a:r>
              <a:rPr lang="en-GB" sz="2600" dirty="0" err="1"/>
              <a:t>Darllenwch</a:t>
            </a:r>
            <a:r>
              <a:rPr lang="en-GB" sz="2600" dirty="0"/>
              <a:t> </a:t>
            </a:r>
            <a:r>
              <a:rPr lang="en-GB" sz="2600" dirty="0" err="1"/>
              <a:t>y</a:t>
            </a:r>
            <a:r>
              <a:rPr lang="en-GB" sz="2600" dirty="0"/>
              <a:t> </a:t>
            </a:r>
            <a:r>
              <a:rPr lang="en-GB" sz="2600" dirty="0" err="1"/>
              <a:t>bennod</a:t>
            </a:r>
            <a:r>
              <a:rPr lang="en-GB" sz="2600" dirty="0"/>
              <a:t> </a:t>
            </a:r>
            <a:r>
              <a:rPr lang="en-GB" sz="2600" dirty="0" err="1"/>
              <a:t>ar</a:t>
            </a:r>
            <a:r>
              <a:rPr lang="en-GB" sz="2600" dirty="0"/>
              <a:t> Drin Data </a:t>
            </a:r>
            <a:r>
              <a:rPr lang="en-GB" sz="2600" dirty="0" err="1"/>
              <a:t>yn</a:t>
            </a:r>
            <a:r>
              <a:rPr lang="en-GB" sz="2600" dirty="0"/>
              <a:t> ‘Understanding Mathematics for Young Children’</a:t>
            </a:r>
          </a:p>
          <a:p>
            <a:pPr marL="417909" indent="-417909">
              <a:buFont typeface="Wingdings 2"/>
              <a:buAutoNum type="arabicPeriod"/>
            </a:pPr>
            <a:r>
              <a:rPr lang="en-GB" sz="2600" dirty="0" err="1"/>
              <a:t>Gwyliwch</a:t>
            </a:r>
            <a:r>
              <a:rPr lang="en-GB" sz="2600" dirty="0"/>
              <a:t> </a:t>
            </a:r>
            <a:r>
              <a:rPr lang="en-GB" sz="2600" dirty="0">
                <a:hlinkClick r:id="rId2"/>
              </a:rPr>
              <a:t>http://www.tes.co.uk/teaching-resource/Teachers-TV-Primary-Maths-Data-Handling-6045041/</a:t>
            </a:r>
            <a:r>
              <a:rPr lang="en-GB" sz="2600" dirty="0"/>
              <a:t> </a:t>
            </a:r>
            <a:r>
              <a:rPr lang="en-GB" sz="2600" dirty="0" err="1"/>
              <a:t>ar</a:t>
            </a:r>
            <a:r>
              <a:rPr lang="en-GB" sz="2600" dirty="0"/>
              <a:t> </a:t>
            </a:r>
            <a:r>
              <a:rPr lang="en-GB" sz="2600" dirty="0" err="1"/>
              <a:t>gyfer</a:t>
            </a:r>
            <a:r>
              <a:rPr lang="en-GB" sz="2600" dirty="0"/>
              <a:t> </a:t>
            </a:r>
            <a:r>
              <a:rPr lang="en-GB" sz="2600" dirty="0" err="1"/>
              <a:t>mwy</a:t>
            </a:r>
            <a:r>
              <a:rPr lang="en-GB" sz="2600" dirty="0"/>
              <a:t> </a:t>
            </a:r>
            <a:r>
              <a:rPr lang="en-GB" sz="2600" dirty="0" err="1"/>
              <a:t>o</a:t>
            </a:r>
            <a:r>
              <a:rPr lang="en-GB" sz="2600" dirty="0"/>
              <a:t> </a:t>
            </a:r>
            <a:r>
              <a:rPr lang="en-GB" sz="2600" dirty="0" err="1"/>
              <a:t>syniadau</a:t>
            </a:r>
            <a:r>
              <a:rPr lang="en-GB" sz="2600" dirty="0"/>
              <a:t> </a:t>
            </a:r>
            <a:r>
              <a:rPr lang="en-GB" sz="2600" dirty="0" err="1"/>
              <a:t>ar</a:t>
            </a:r>
            <a:r>
              <a:rPr lang="en-GB" sz="2600" dirty="0"/>
              <a:t> </a:t>
            </a:r>
            <a:r>
              <a:rPr lang="en-GB" sz="2600" dirty="0" err="1"/>
              <a:t>drin</a:t>
            </a:r>
            <a:r>
              <a:rPr lang="en-GB" sz="2600" dirty="0"/>
              <a:t> data. </a:t>
            </a:r>
          </a:p>
          <a:p>
            <a:pPr marL="417909" indent="-417909">
              <a:buAutoNum type="arabicPeriod"/>
            </a:pPr>
            <a:r>
              <a:rPr lang="en-GB" sz="2600" dirty="0" err="1"/>
              <a:t>Darllenwch</a:t>
            </a:r>
            <a:r>
              <a:rPr lang="en-GB" sz="2600" dirty="0"/>
              <a:t> </a:t>
            </a:r>
            <a:r>
              <a:rPr lang="en-GB" sz="2600" dirty="0" err="1"/>
              <a:t>y</a:t>
            </a:r>
            <a:r>
              <a:rPr lang="en-GB" sz="2600" dirty="0"/>
              <a:t> </a:t>
            </a:r>
            <a:r>
              <a:rPr lang="en-GB" sz="2600" dirty="0" err="1"/>
              <a:t>bennod</a:t>
            </a:r>
            <a:r>
              <a:rPr lang="en-GB" sz="2600" dirty="0"/>
              <a:t> </a:t>
            </a:r>
            <a:r>
              <a:rPr lang="en-GB" sz="2600" dirty="0" err="1"/>
              <a:t>ar</a:t>
            </a:r>
            <a:r>
              <a:rPr lang="en-GB" sz="2600" dirty="0"/>
              <a:t> ‘Maths Outdoors’ (Carole Skinner).</a:t>
            </a:r>
          </a:p>
          <a:p>
            <a:pPr marL="417909" indent="-417909">
              <a:buNone/>
            </a:pPr>
            <a:endParaRPr lang="en-GB" sz="2600" dirty="0"/>
          </a:p>
          <a:p>
            <a:pPr marL="417909" indent="-417909">
              <a:buNone/>
            </a:pPr>
            <a:endParaRPr lang="en-GB" sz="2600" dirty="0"/>
          </a:p>
          <a:p>
            <a:pPr marL="0" indent="0">
              <a:buNone/>
            </a:pPr>
            <a:endParaRPr lang="en-GB" sz="2600" dirty="0"/>
          </a:p>
          <a:p>
            <a:pPr marL="0" indent="0">
              <a:buNone/>
            </a:pPr>
            <a:endParaRPr lang="en-GB" sz="2600" dirty="0"/>
          </a:p>
        </p:txBody>
      </p:sp>
    </p:spTree>
    <p:extLst>
      <p:ext uri="{BB962C8B-B14F-4D97-AF65-F5344CB8AC3E}">
        <p14:creationId xmlns:p14="http://schemas.microsoft.com/office/powerpoint/2010/main" val="16087668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0618" y="883483"/>
            <a:ext cx="8140204" cy="1423987"/>
          </a:xfrm>
        </p:spPr>
        <p:txBody>
          <a:bodyPr/>
          <a:lstStyle/>
          <a:p>
            <a:r>
              <a:rPr lang="en-GB" dirty="0"/>
              <a:t>Post Session</a:t>
            </a:r>
          </a:p>
        </p:txBody>
      </p:sp>
      <p:sp>
        <p:nvSpPr>
          <p:cNvPr id="4" name="Content Placeholder 3"/>
          <p:cNvSpPr>
            <a:spLocks noGrp="1"/>
          </p:cNvSpPr>
          <p:nvPr>
            <p:ph idx="1"/>
          </p:nvPr>
        </p:nvSpPr>
        <p:spPr>
          <a:xfrm>
            <a:off x="871285" y="2498037"/>
            <a:ext cx="8140204" cy="2538413"/>
          </a:xfrm>
        </p:spPr>
        <p:txBody>
          <a:bodyPr>
            <a:normAutofit/>
          </a:bodyPr>
          <a:lstStyle/>
          <a:p>
            <a:pPr marL="417909" indent="-417909">
              <a:buAutoNum type="arabicPeriod"/>
            </a:pPr>
            <a:r>
              <a:rPr lang="en-GB" sz="2600" dirty="0"/>
              <a:t>Read the chapter on Handling Data in ‘Understanding Mathematics for Young Children’</a:t>
            </a:r>
          </a:p>
          <a:p>
            <a:pPr marL="417909" indent="-417909">
              <a:buFont typeface="Wingdings 2"/>
              <a:buAutoNum type="arabicPeriod"/>
            </a:pPr>
            <a:r>
              <a:rPr lang="en-GB" sz="2600" dirty="0"/>
              <a:t>Watch </a:t>
            </a:r>
            <a:r>
              <a:rPr lang="en-GB" sz="2600" dirty="0">
                <a:hlinkClick r:id="rId2"/>
              </a:rPr>
              <a:t>http://www.tes.co.uk/teaching-resource/Teachers-TV-Primary-Maths-Data-Handling-6045041/</a:t>
            </a:r>
            <a:r>
              <a:rPr lang="en-GB" sz="2600" dirty="0"/>
              <a:t> for some more data handing ideas. </a:t>
            </a:r>
          </a:p>
          <a:p>
            <a:pPr marL="417909" indent="-417909">
              <a:buAutoNum type="arabicPeriod"/>
            </a:pPr>
            <a:r>
              <a:rPr lang="en-GB" sz="2600" dirty="0"/>
              <a:t>Read the chapter on ‘Maths Outdoors’ (Carole Skinner).</a:t>
            </a:r>
          </a:p>
          <a:p>
            <a:pPr marL="417909" indent="-417909">
              <a:buNone/>
            </a:pPr>
            <a:endParaRPr lang="en-GB" sz="2600" dirty="0"/>
          </a:p>
          <a:p>
            <a:pPr marL="417909" indent="-417909">
              <a:buNone/>
            </a:pPr>
            <a:endParaRPr lang="en-GB" sz="2600" dirty="0"/>
          </a:p>
          <a:p>
            <a:pPr marL="0" indent="0">
              <a:buNone/>
            </a:pPr>
            <a:endParaRPr lang="en-GB" sz="2600" dirty="0"/>
          </a:p>
          <a:p>
            <a:pPr marL="0" indent="0">
              <a:buNone/>
            </a:pPr>
            <a:endParaRPr lang="en-GB" sz="2600" dirty="0"/>
          </a:p>
        </p:txBody>
      </p:sp>
    </p:spTree>
    <p:extLst>
      <p:ext uri="{BB962C8B-B14F-4D97-AF65-F5344CB8AC3E}">
        <p14:creationId xmlns:p14="http://schemas.microsoft.com/office/powerpoint/2010/main" val="28424056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870151">
            <a:off x="575855" y="2748178"/>
            <a:ext cx="1117607" cy="12014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901847" y="901545"/>
            <a:ext cx="5667995" cy="542456"/>
          </a:xfrm>
          <a:prstGeom prst="rect">
            <a:avLst/>
          </a:prstGeom>
          <a:noFill/>
        </p:spPr>
        <p:txBody>
          <a:bodyPr wrap="square" rtlCol="0">
            <a:spAutoFit/>
          </a:bodyPr>
          <a:lstStyle/>
          <a:p>
            <a:r>
              <a:rPr lang="en-GB" sz="2925" dirty="0" err="1"/>
              <a:t>Astudiaeth</a:t>
            </a:r>
            <a:r>
              <a:rPr lang="en-GB" sz="2925" dirty="0"/>
              <a:t> </a:t>
            </a:r>
            <a:r>
              <a:rPr lang="en-GB" sz="2925" dirty="0" err="1"/>
              <a:t>Bellach</a:t>
            </a:r>
            <a:r>
              <a:rPr lang="en-GB" sz="2925" dirty="0"/>
              <a:t> / Further Study…</a:t>
            </a:r>
          </a:p>
        </p:txBody>
      </p:sp>
      <p:pic>
        <p:nvPicPr>
          <p:cNvPr id="5" name="Picture 4">
            <a:extLst>
              <a:ext uri="{FF2B5EF4-FFF2-40B4-BE49-F238E27FC236}">
                <a16:creationId xmlns:a16="http://schemas.microsoft.com/office/drawing/2014/main" id="{4F6C55B9-C1FF-4E5A-8716-927F95FE0934}"/>
              </a:ext>
            </a:extLst>
          </p:cNvPr>
          <p:cNvPicPr>
            <a:picLocks noChangeAspect="1"/>
          </p:cNvPicPr>
          <p:nvPr/>
        </p:nvPicPr>
        <p:blipFill>
          <a:blip r:embed="rId4"/>
          <a:stretch>
            <a:fillRect/>
          </a:stretch>
        </p:blipFill>
        <p:spPr>
          <a:xfrm rot="19710661">
            <a:off x="432835" y="1132250"/>
            <a:ext cx="1246241" cy="1250394"/>
          </a:xfrm>
          <a:prstGeom prst="rect">
            <a:avLst/>
          </a:prstGeom>
        </p:spPr>
      </p:pic>
      <p:pic>
        <p:nvPicPr>
          <p:cNvPr id="2" name="Picture 1"/>
          <p:cNvPicPr>
            <a:picLocks noChangeAspect="1"/>
          </p:cNvPicPr>
          <p:nvPr/>
        </p:nvPicPr>
        <p:blipFill>
          <a:blip r:embed="rId5"/>
          <a:stretch>
            <a:fillRect/>
          </a:stretch>
        </p:blipFill>
        <p:spPr>
          <a:xfrm rot="20049613">
            <a:off x="904948" y="4297163"/>
            <a:ext cx="1035598" cy="1462988"/>
          </a:xfrm>
          <a:prstGeom prst="rect">
            <a:avLst/>
          </a:prstGeom>
        </p:spPr>
      </p:pic>
      <p:sp>
        <p:nvSpPr>
          <p:cNvPr id="7" name="Content Placeholder 2"/>
          <p:cNvSpPr txBox="1">
            <a:spLocks/>
          </p:cNvSpPr>
          <p:nvPr/>
        </p:nvSpPr>
        <p:spPr>
          <a:xfrm>
            <a:off x="2901847" y="1724830"/>
            <a:ext cx="6359110" cy="4839568"/>
          </a:xfrm>
          <a:prstGeom prst="rect">
            <a:avLst/>
          </a:prstGeom>
        </p:spPr>
        <p:txBody>
          <a:bodyPr vert="horz" lIns="74295" tIns="37148" rIns="74295" bIns="37148"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75" dirty="0"/>
              <a:t>Haylock, D. and Cockburn, A. (2017) </a:t>
            </a:r>
            <a:r>
              <a:rPr lang="en-GB" sz="2275" i="1" dirty="0"/>
              <a:t>Understanding Mathematics for Young Children. </a:t>
            </a:r>
            <a:r>
              <a:rPr lang="en-GB" sz="2275" dirty="0"/>
              <a:t>5</a:t>
            </a:r>
            <a:r>
              <a:rPr lang="en-GB" sz="2275" baseline="30000" dirty="0"/>
              <a:t>th</a:t>
            </a:r>
            <a:r>
              <a:rPr lang="en-GB" sz="2275" dirty="0"/>
              <a:t> ed. London:</a:t>
            </a:r>
            <a:r>
              <a:rPr lang="en-GB" sz="2275" i="1" dirty="0"/>
              <a:t> </a:t>
            </a:r>
            <a:r>
              <a:rPr lang="en-GB" sz="2275" dirty="0"/>
              <a:t>SAGE.</a:t>
            </a:r>
          </a:p>
          <a:p>
            <a:pPr marL="0" indent="0">
              <a:buNone/>
            </a:pPr>
            <a:endParaRPr lang="en-GB" sz="2275" dirty="0"/>
          </a:p>
          <a:p>
            <a:pPr marL="0" indent="0">
              <a:buNone/>
            </a:pPr>
            <a:r>
              <a:rPr lang="en-GB" sz="2275" dirty="0"/>
              <a:t>Haylock, D. and Manning, R. (2014) </a:t>
            </a:r>
            <a:r>
              <a:rPr lang="en-GB" sz="2275" i="1" dirty="0"/>
              <a:t>Mathematics Explained for Primary Teachers. </a:t>
            </a:r>
            <a:r>
              <a:rPr lang="en-GB" sz="2275" dirty="0"/>
              <a:t>5</a:t>
            </a:r>
            <a:r>
              <a:rPr lang="en-GB" sz="2275" baseline="30000" dirty="0"/>
              <a:t>th</a:t>
            </a:r>
            <a:r>
              <a:rPr lang="en-GB" sz="2275" dirty="0"/>
              <a:t>  ed. </a:t>
            </a:r>
            <a:r>
              <a:rPr lang="en-GB" sz="2275"/>
              <a:t>London</a:t>
            </a:r>
            <a:r>
              <a:rPr lang="en-GB" sz="2275" dirty="0"/>
              <a:t>: SAGE.</a:t>
            </a:r>
          </a:p>
          <a:p>
            <a:pPr marL="0" indent="0">
              <a:buNone/>
            </a:pPr>
            <a:endParaRPr lang="en-GB" sz="2275" i="1" dirty="0"/>
          </a:p>
          <a:p>
            <a:pPr marL="0" indent="0">
              <a:buNone/>
            </a:pPr>
            <a:r>
              <a:rPr lang="en-GB" sz="2275" dirty="0"/>
              <a:t>Askew, M.</a:t>
            </a:r>
            <a:r>
              <a:rPr lang="en-GB" sz="2275" i="1" dirty="0"/>
              <a:t> </a:t>
            </a:r>
            <a:r>
              <a:rPr lang="en-GB" sz="2275" dirty="0"/>
              <a:t>(2016) </a:t>
            </a:r>
            <a:r>
              <a:rPr lang="en-GB" sz="2275" i="1" dirty="0"/>
              <a:t>A Practical guide to transforming primary mathematics: activities and tasks that really work. </a:t>
            </a:r>
            <a:r>
              <a:rPr lang="en-GB" sz="2275" dirty="0"/>
              <a:t>London: Routledge.</a:t>
            </a:r>
          </a:p>
        </p:txBody>
      </p:sp>
    </p:spTree>
    <p:extLst>
      <p:ext uri="{BB962C8B-B14F-4D97-AF65-F5344CB8AC3E}">
        <p14:creationId xmlns:p14="http://schemas.microsoft.com/office/powerpoint/2010/main" val="108412326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2096</TotalTime>
  <Words>1242</Words>
  <Application>Microsoft Macintosh PowerPoint</Application>
  <PresentationFormat>A4 Paper (210x297 mm)</PresentationFormat>
  <Paragraphs>158</Paragraphs>
  <Slides>25</Slides>
  <Notes>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25</vt:i4>
      </vt:variant>
    </vt:vector>
  </HeadingPairs>
  <TitlesOfParts>
    <vt:vector size="36" baseType="lpstr">
      <vt:lpstr>ＭＳ Ｐゴシック</vt:lpstr>
      <vt:lpstr>Arial</vt:lpstr>
      <vt:lpstr>Book Antiqua</vt:lpstr>
      <vt:lpstr>Calibri</vt:lpstr>
      <vt:lpstr>Calibri Light</vt:lpstr>
      <vt:lpstr>Goudy Old Style</vt:lpstr>
      <vt:lpstr>Mangal</vt:lpstr>
      <vt:lpstr>Times New Roman</vt:lpstr>
      <vt:lpstr>Wingdings</vt:lpstr>
      <vt:lpstr>Wingdings 2</vt:lpstr>
      <vt:lpstr>Office Theme</vt:lpstr>
      <vt:lpstr>PowerPoint Presentation</vt:lpstr>
      <vt:lpstr>PowerPoint Presentation</vt:lpstr>
      <vt:lpstr>Cynnydd wrth ddidoli a dosbarthu</vt:lpstr>
      <vt:lpstr>Progression in Sorting and Classifying</vt:lpstr>
      <vt:lpstr>PowerPoint Presentation</vt:lpstr>
      <vt:lpstr>PowerPoint Presentation</vt:lpstr>
      <vt:lpstr>Y Diagram Carroll The Carroll Diagram</vt:lpstr>
      <vt:lpstr>Lewis Carroll (aka Charles Dodgson),  1832-1898</vt:lpstr>
      <vt:lpstr>Lewis Carroll (aka Charles Dodgson),  1832-1898</vt:lpstr>
      <vt:lpstr>Stages in Data Handling</vt:lpstr>
      <vt:lpstr>Camau wrth drin data</vt:lpstr>
      <vt:lpstr>Opportunities to collect data in everyday experiences</vt:lpstr>
      <vt:lpstr>Cyfleoedd i gasglu data  mewn profiadau bywyd go iawn</vt:lpstr>
      <vt:lpstr>Mathemateg tu allan Mathematics outdoors</vt:lpstr>
      <vt:lpstr>Heriau/Challenges?</vt:lpstr>
      <vt:lpstr>Have a go – Group Activity 1</vt:lpstr>
      <vt:lpstr>Rhowch gynnig arni – Gweithgaredd 1</vt:lpstr>
      <vt:lpstr>Have a go – Group Activity 2</vt:lpstr>
      <vt:lpstr>Rhowch gynnig arni – Gweithgaredd 2</vt:lpstr>
      <vt:lpstr>PowerPoint Presentation</vt:lpstr>
      <vt:lpstr>Gwefannau defnyddiol ar gyfer adnoddau mathemateg tu allan Useful websites for outdoor mathematics resources </vt:lpstr>
      <vt:lpstr>Useful websites for outdoor maths resources</vt:lpstr>
      <vt:lpstr>Wedi’r sesiwn</vt:lpstr>
      <vt:lpstr>Post Session</vt:lpstr>
      <vt:lpstr>PowerPoint Presentation</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Numeracy Session 3</dc:title>
  <dc:creator>Lewis Wallis</dc:creator>
  <cp:lastModifiedBy>Nanna Ryder</cp:lastModifiedBy>
  <cp:revision>151</cp:revision>
  <cp:lastPrinted>2018-10-07T20:30:15Z</cp:lastPrinted>
  <dcterms:created xsi:type="dcterms:W3CDTF">2016-09-21T13:34:09Z</dcterms:created>
  <dcterms:modified xsi:type="dcterms:W3CDTF">2019-02-13T23:02:55Z</dcterms:modified>
</cp:coreProperties>
</file>