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0" r:id="rId4"/>
    <p:sldMasterId id="2147484011" r:id="rId5"/>
  </p:sldMasterIdLst>
  <p:notesMasterIdLst>
    <p:notesMasterId r:id="rId11"/>
  </p:notesMasterIdLst>
  <p:handoutMasterIdLst>
    <p:handoutMasterId r:id="rId12"/>
  </p:handoutMasterIdLst>
  <p:sldIdLst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F83DFE-C9CC-847C-A5D7-149347DEC921}" v="498" dt="2026-03-14T00:57:34.1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0" autoAdjust="0"/>
    <p:restoredTop sz="94628"/>
  </p:normalViewPr>
  <p:slideViewPr>
    <p:cSldViewPr snapToGrid="0">
      <p:cViewPr>
        <p:scale>
          <a:sx n="100" d="100"/>
          <a:sy n="100" d="100"/>
        </p:scale>
        <p:origin x="-1512" y="-82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heme" Target="theme/theme1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1.jpe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5528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81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2028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489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756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5233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895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2882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847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480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645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135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04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5136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5203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5127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36528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0" y="2819400"/>
            <a:ext cx="5029200" cy="1295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0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0" y="4270248"/>
            <a:ext cx="5029200" cy="68580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3857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D909A06-A364-5E3D-6D27-7FAA213CE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72" y="1830774"/>
            <a:ext cx="10827328" cy="4332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1E58F-1A72-99FC-BFB5-C1A7E18DC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93EAD-9C49-0E73-60D2-E95D760F7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51C29A-9EE1-5B40-D317-4A98FF038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634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071529"/>
            <a:ext cx="5257800" cy="1981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257800"/>
            <a:ext cx="5257800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5888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0326112-1BD1-F5C0-ED77-E41EEFB03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0" y="1142999"/>
            <a:ext cx="4807529" cy="31886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8300B8C-A996-EF72-0213-6F8F90333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0" y="4560236"/>
            <a:ext cx="4807529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910985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8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58619" y="609601"/>
            <a:ext cx="5447581" cy="37683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8618" y="4662326"/>
            <a:ext cx="5447582" cy="158607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4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74772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1" y="529496"/>
            <a:ext cx="10827330" cy="9906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1" y="5337048"/>
            <a:ext cx="10827329" cy="9875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3C616236-6C34-2AB3-9A30-9F0CB3F4E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019299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71622" b="-4719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59772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4600" y="609600"/>
            <a:ext cx="5188529" cy="49530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8504" y="5867400"/>
            <a:ext cx="5188529" cy="3775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A3E0057A-BBE1-599B-C438-DC65F961459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055004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1450" y="4038601"/>
            <a:ext cx="6587550" cy="22098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038601"/>
            <a:ext cx="3657600" cy="22097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609598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6486" b="-323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45483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3596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743663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1CED7D0-671B-7F63-5130-E35828ABE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1340668"/>
            <a:ext cx="6932507" cy="113583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22A82A9B-9EBD-0A77-F607-E839D43652B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9" y="2743200"/>
            <a:ext cx="6932508" cy="3419856"/>
          </a:xfrm>
          <a:noFill/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2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82C81-1CE9-A2E1-1417-0667434DFD2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EFFC3A-D237-7CAA-92EF-DF9B810EB27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E7B383-8CF2-6BB2-8F46-605FE9710B2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832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3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2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B878F-3C07-D360-EC90-8FEFB87A77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18733C-68A4-04E1-A968-B5C15E3F7EE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E9E97-1DED-CCA3-AF67-F1BAD79A819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352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62EDB1F-A73E-55BD-6BDA-F64978102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8024" y="855636"/>
            <a:ext cx="5796484" cy="107077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A4047690-7015-54CB-752C-C1C7BE42D7C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08024" y="2057400"/>
            <a:ext cx="5798176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071DA00E-F240-EC85-5E2B-4DE591F610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sz="900"/>
          </a:p>
        </p:txBody>
      </p:sp>
      <p:sp>
        <p:nvSpPr>
          <p:cNvPr id="5" name="Date Placeholder 8">
            <a:extLst>
              <a:ext uri="{FF2B5EF4-FFF2-40B4-BE49-F238E27FC236}">
                <a16:creationId xmlns:a16="http://schemas.microsoft.com/office/drawing/2014/main" id="{EED5FCE3-5050-A9AE-69B1-6AAB64B6317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505380" y="6346745"/>
            <a:ext cx="176235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E15DD76-F653-F74F-4DCD-674241F38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50612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5501419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85287"/>
            <a:ext cx="4973865" cy="147022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24600" y="1385287"/>
            <a:ext cx="5181600" cy="3491513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DAA7E-55EA-19E9-ECC7-C74FE582C06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23C363-6C3B-E28D-06F5-AB2EC53D7B8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3258A-CFF4-775F-A29D-30D91D4A509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1218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20333"/>
            <a:ext cx="7208520" cy="57506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4084" y="1600200"/>
            <a:ext cx="5735507" cy="2590800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F391C811-7699-F021-4CCB-539ACAD0BB2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78871" y="6343955"/>
            <a:ext cx="2739181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8D4E6C4-6819-0DF7-D9C4-34177C161B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785216" y="6343954"/>
            <a:ext cx="22026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58998F3-C99E-11E5-BC33-937A455B2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082179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7143937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1388700"/>
            <a:ext cx="3859262" cy="40835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0" y="1389134"/>
            <a:ext cx="6357117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E56440-14E3-7B9A-D161-08AB10B8DCA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8A7CF-81AE-0AC6-B47B-E2C1EA9D9AC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578E8-BCF2-BF9D-84B5-AA93D14D0DF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5319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050111"/>
            <a:ext cx="3425026" cy="397710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1050111"/>
            <a:ext cx="6705601" cy="49406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9C54C37D-3064-C3C9-078B-4FC8A705FC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277C0F5-D964-B2D1-0F39-EC17AB0741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5146772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8" y="685799"/>
            <a:ext cx="3276601" cy="547725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1" y="685800"/>
            <a:ext cx="6858000" cy="5477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77C0F-A50D-ABB1-D91B-F877E2E8297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E0A937-543E-BBB8-39DD-1E9A45291F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8C33EC-C7FC-72B4-C208-8BA6FD4B585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69774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687494"/>
            <a:ext cx="2618139" cy="201761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7171" y="687492"/>
            <a:ext cx="7500648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011" r="-15011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2983064"/>
            <a:ext cx="2625774" cy="318744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A72B8-D6F1-AF2B-DF03-17FD2A737E2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DF5D5-DF03-873F-A2DA-E5C0EF793F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10C7DB-FD9D-21A6-66CB-087260FBAF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94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12268"/>
            <a:ext cx="3953296" cy="112727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5800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4691" b="-980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5012267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2910-904E-268B-43B3-CAE9F2E4A0F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3FEBCC-AB7F-E034-5C1D-1AFF70FC780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EE381-D50D-08D2-2D1B-9E61241A22B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362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953296" cy="112727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685800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212152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6364" b="-813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151189-9025-E7C1-B611-A7A2BD03B49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DEA616-DF83-AFFF-BC05-5AF6783B358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BF149-C859-79EF-0D12-15B124182A2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86447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4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B16A7-2B91-9487-82EB-D7D51219847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D7B84B-FBFC-D589-881E-D4EA9886A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3CF0F-496C-B902-B8FD-2D816F5CB7A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31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94" y="687492"/>
            <a:ext cx="6308414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7494" y="2997200"/>
            <a:ext cx="6308414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626407" y="687492"/>
            <a:ext cx="3878100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75737" r="-7573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FD054A-88D2-8AC5-BB55-C59F527695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85A21E-8763-2E88-7470-09E43DCB7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99C91-F0A3-3A11-A3D6-7F34DD79D69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8638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522" y="687494"/>
            <a:ext cx="5662983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78871" y="687492"/>
            <a:ext cx="4452410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9518" r="-595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41522" y="2053560"/>
            <a:ext cx="567160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F20DA-AED3-283F-9A9E-1F1BCED1D04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6F5FD8-373C-BC99-B74A-71C2F138E47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C579E-F3C4-55B0-6D77-9FEBF71C56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31629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869" y="687494"/>
            <a:ext cx="6318225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8871" y="2053560"/>
            <a:ext cx="632784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707542" y="687492"/>
            <a:ext cx="3805587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7197" r="-6719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FC07B-DBB3-6713-7446-1CB062A1752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5CE356-8F45-9528-A1A3-57FFB6F123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DD9CF-D579-D07B-C24D-5A89B1A420D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69955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3880757"/>
            <a:ext cx="2978729" cy="228230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732115"/>
            <a:ext cx="10827329" cy="27112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4535" b="-3999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80758"/>
            <a:ext cx="7404607" cy="22823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E808D1-FDEB-C4DA-A78C-86E9E878FFA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DC3112-C844-AF9C-BD29-9F54BFB4BEA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3455F-03AC-59D9-5F32-49E6590DEC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7207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443498" cy="233045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267" y="685800"/>
            <a:ext cx="6892933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3636524"/>
            <a:ext cx="10827329" cy="2513999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94491" b="-4935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1176D-6F59-6E6F-1B64-88FAB9F6DCC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15A84-35DF-61C1-E0CD-9C9F5E85A15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D8B36-4FE1-E52B-160B-145190055FA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7738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65601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8731" r="-8731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48599" y="1830773"/>
            <a:ext cx="3657601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9C74D3-4953-87AB-DEFD-DAE552B32F2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B4D3FF-FC3B-DF81-D68A-C24A7A51E7F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1B140-6B27-A9E5-686F-E0A1260B131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7889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51123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5363" r="-253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62821" y="1830773"/>
            <a:ext cx="5143379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4CDA6C-1820-A056-2B4A-240B4D831E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93D0EB-A6DA-C46E-D18F-B61C44EF042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BB683A-634D-19CA-3758-07887799DC4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62765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74130" cy="1269482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173850"/>
            <a:ext cx="4274130" cy="3963682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2473" r="-32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3333" y="685800"/>
            <a:ext cx="5932867" cy="54772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79C85-F436-B8CC-25B1-1484A2E6D9E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0E5895-9C3C-E2ED-0696-017C51EB8F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110E32-BBC0-38C8-4A92-51464FFB2E4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3981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1763" y="687493"/>
            <a:ext cx="6724438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7492"/>
            <a:ext cx="3435929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1918" r="-919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3374" y="2419354"/>
            <a:ext cx="671421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434C21-9AE9-F631-7C47-0FF6C59427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D4C698-492C-2FAD-95DB-969CC69A600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539C1F-4C6E-483B-915F-317EFA8BE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04349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687493"/>
            <a:ext cx="7379174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419354"/>
            <a:ext cx="736795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24022" y="687492"/>
            <a:ext cx="2789107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24830" r="-124830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01B279-14F8-811B-68AF-FDEBF89CFB1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87AEB-2562-14F9-A50E-AD7A31F76AD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BF552-6277-D4E7-9B98-D4080873F7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8903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218" y="687493"/>
            <a:ext cx="7758911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7494" y="687492"/>
            <a:ext cx="2360507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6574" r="-15657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54218" y="1953528"/>
            <a:ext cx="7750288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734294-24E0-2032-5C49-55BAB969D4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22AC9E-77BC-1AD2-8EB8-923CDF4BBE0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A8A83-D457-8B0A-7A32-F95024D8D5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57886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31" y="687493"/>
            <a:ext cx="8424453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1953528"/>
            <a:ext cx="8415090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769355" y="687492"/>
            <a:ext cx="1722308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33120" r="-233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63ABC3-6B6D-93A5-5D5C-31E2D53D3F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FF304-5BE8-9322-A906-1705F80BA2A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9EE94-4C42-847B-A24C-BB0C72B4D2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1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2855064" cy="297267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3942324"/>
            <a:ext cx="2855065" cy="2206578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8733" r="-1873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54267" y="687492"/>
            <a:ext cx="7348626" cy="54830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D4A13-0539-3541-39AF-1B480EBA2F2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8ACC0E-954E-D09D-5796-336CDFE59B7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B00B6B-DAF9-BF70-8202-C26BBB5E74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4567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26CE28-2F47-41A4-DF25-8AEC2F9F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27214"/>
            <a:ext cx="7620000" cy="1135842"/>
          </a:xfrm>
        </p:spPr>
        <p:txBody>
          <a:bodyPr anchor="t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7B16B5-93A5-3ACF-80AB-6B1967DD6D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78872" y="2743201"/>
            <a:ext cx="5638800" cy="2284013"/>
          </a:xfrm>
        </p:spPr>
        <p:txBody>
          <a:bodyPr anchor="b"/>
          <a:lstStyle>
            <a:lvl1pPr marL="0" indent="0">
              <a:buNone/>
              <a:defRPr sz="138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62670114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4800600"/>
            <a:ext cx="5943600" cy="1388534"/>
          </a:xfrm>
        </p:spPr>
        <p:txBody>
          <a:bodyPr vert="horz" lIns="91440" tIns="45720" rIns="91440" bIns="45720" rtlCol="0" anchor="t">
            <a:normAutofit/>
          </a:bodyPr>
          <a:lstStyle>
            <a:lvl1pPr algn="r">
              <a:lnSpc>
                <a:spcPct val="110000"/>
              </a:lnSpc>
              <a:defRPr lang="en-US" sz="2000" dirty="0">
                <a:latin typeface="+mn-lt"/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1" y="1676400"/>
            <a:ext cx="5943600" cy="31242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lnSpc>
                <a:spcPct val="90000"/>
              </a:lnSpc>
              <a:buNone/>
              <a:defRPr lang="en-US" sz="13800" b="0" dirty="0">
                <a:latin typeface="+mj-lt"/>
              </a:defRPr>
            </a:lvl1pPr>
          </a:lstStyle>
          <a:p>
            <a:pPr marL="0" lvl="0" indent="0">
              <a:lnSpc>
                <a:spcPct val="90000"/>
              </a:lnSpc>
              <a:buNone/>
            </a:pPr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142917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0804" y="4191001"/>
            <a:ext cx="8470392" cy="176253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defRPr lang="en-US" sz="2000" b="0" kern="1200" cap="all" spc="600" baseline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0804" y="694935"/>
            <a:ext cx="8470392" cy="3496065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3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003862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39147" y="1830774"/>
            <a:ext cx="9113707" cy="319644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lang="en-US" sz="4000" b="0" cap="all" spc="600" baseline="0" dirty="0">
                <a:ea typeface="+mj-ea"/>
                <a:cs typeface="+mj-cs"/>
              </a:defRPr>
            </a:lvl1pPr>
            <a:lvl2pPr marL="228600" indent="0" algn="ctr">
              <a:lnSpc>
                <a:spcPct val="90000"/>
              </a:lnSpc>
              <a:buNone/>
              <a:defRPr lang="en-US" sz="2000" dirty="0"/>
            </a:lvl2pPr>
            <a:lvl3pPr marL="457200" indent="0" algn="ctr">
              <a:lnSpc>
                <a:spcPct val="90000"/>
              </a:lnSpc>
              <a:buNone/>
              <a:defRPr lang="en-US" sz="2000" dirty="0"/>
            </a:lvl3pPr>
            <a:lvl4pPr marL="685800" indent="0" algn="ctr">
              <a:lnSpc>
                <a:spcPct val="90000"/>
              </a:lnSpc>
              <a:buNone/>
              <a:defRPr lang="en-US" sz="2000" dirty="0"/>
            </a:lvl4pPr>
            <a:lvl5pPr marL="914400" indent="0" algn="ctr">
              <a:lnSpc>
                <a:spcPct val="90000"/>
              </a:lnSpc>
              <a:buNone/>
              <a:defRPr lang="en-US" sz="2000" dirty="0"/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687360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1325691"/>
            <a:ext cx="7169728" cy="483736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90131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A9D377F-07AE-65AF-821F-A5C0F12804B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720332"/>
            <a:ext cx="6702552" cy="43068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416882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5400" y="5440680"/>
            <a:ext cx="6400800" cy="64008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05400" y="1600200"/>
            <a:ext cx="6400800" cy="3332480"/>
          </a:xfrm>
        </p:spPr>
        <p:txBody>
          <a:bodyPr anchor="b">
            <a:normAutofit/>
          </a:bodyPr>
          <a:lstStyle>
            <a:lvl1pPr marL="164592" indent="-164592" algn="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91048639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A93739-F149-35A6-ADA9-A0193DD6D4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8872" y="5440354"/>
            <a:ext cx="5102352" cy="669472"/>
          </a:xfrm>
        </p:spPr>
        <p:txBody>
          <a:bodyPr anchor="ctr"/>
          <a:lstStyle>
            <a:lvl1pPr>
              <a:lnSpc>
                <a:spcPct val="120000"/>
              </a:lnSpc>
              <a:defRPr sz="1600" spc="0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2" y="914400"/>
            <a:ext cx="5102352" cy="420624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482489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943EF64-B72A-842D-443E-85E51FB9C0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5600" y="4602480"/>
            <a:ext cx="6400800" cy="64008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0648D1EC-4439-0A29-775B-BBF446B5FEC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6850" y="1143000"/>
            <a:ext cx="9258300" cy="2951480"/>
          </a:xfrm>
        </p:spPr>
        <p:txBody>
          <a:bodyPr anchor="b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9709600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C948E0A-DAAD-770F-21DF-99504CDB6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2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6122" y="2057399"/>
            <a:ext cx="5140007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2" y="2057399"/>
            <a:ext cx="5140328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A833E-541C-85C6-BF1E-EC605C8F4B3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4C70C3-D6A0-EE88-649F-33534359824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95649-E940-A4B1-5901-B56C3AF3CD3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4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1B7E0276-8109-589D-7633-DD4218D7A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0" y="694932"/>
            <a:ext cx="10827329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0" y="1954766"/>
            <a:ext cx="514741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5774" y="1954766"/>
            <a:ext cx="514191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68456CB-E141-4FD9-87C3-ECEBF8A7D9A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0459" y="2788468"/>
            <a:ext cx="5145670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48C7E4C7-BE12-E106-3871-9FD922E346B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1" y="2788468"/>
            <a:ext cx="5140177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0D6F2-E303-8711-DD86-38797649A73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3E9AFB-293B-FDFA-726C-92E53E70E9A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AF8AA-F8D4-60EA-F11A-6775234BA52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9656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A025B8-8BA0-89AA-4360-51FBAF2B2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C59BD1-7576-196A-D571-FD57E7190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4E8B1-4F38-9B1B-6424-6BC2452D4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4E196-21CE-CE9F-7563-03912CCB4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3924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9ECF3-58F8-D0BC-147E-E4CFB4923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39631-83CC-B848-B327-B33DAF5AF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70C40-BA47-C8B9-46F3-E3616FAC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8862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962398" cy="161618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1" y="2590800"/>
            <a:ext cx="3962399" cy="357225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685800"/>
            <a:ext cx="6371491" cy="546812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620653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42643" cy="1624931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679" y="2826137"/>
            <a:ext cx="4230787" cy="3336920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340483" y="698756"/>
            <a:ext cx="6165717" cy="5442639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8837" r="-28837"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277480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5417129" cy="1819664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871" y="3276599"/>
            <a:ext cx="10827329" cy="288645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79F71-BB04-AC80-5A43-4718DF5050B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C1D9A8-162F-30DE-21D0-F531C2AC38B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903FBD-DD44-33D2-4C38-3C6BF9FB5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345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06305"/>
            <a:ext cx="6370507" cy="1842020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701660"/>
            <a:ext cx="6370507" cy="232555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9DDBCCE-CCAB-448A-1E13-595ADE9E2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C093BF-07F3-517D-599F-4A80C3D441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592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26" Type="http://schemas.openxmlformats.org/officeDocument/2006/relationships/slideLayout" Target="../slideLayouts/slideLayout43.xml"/><Relationship Id="rId39" Type="http://schemas.openxmlformats.org/officeDocument/2006/relationships/slideLayout" Target="../slideLayouts/slideLayout56.xml"/><Relationship Id="rId21" Type="http://schemas.openxmlformats.org/officeDocument/2006/relationships/slideLayout" Target="../slideLayouts/slideLayout38.xml"/><Relationship Id="rId34" Type="http://schemas.openxmlformats.org/officeDocument/2006/relationships/slideLayout" Target="../slideLayouts/slideLayout51.xml"/><Relationship Id="rId42" Type="http://schemas.openxmlformats.org/officeDocument/2006/relationships/slideLayout" Target="../slideLayouts/slideLayout59.xml"/><Relationship Id="rId47" Type="http://schemas.openxmlformats.org/officeDocument/2006/relationships/slideLayout" Target="../slideLayouts/slideLayout64.xml"/><Relationship Id="rId50" Type="http://schemas.openxmlformats.org/officeDocument/2006/relationships/slideLayout" Target="../slideLayouts/slideLayout67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9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28.xml"/><Relationship Id="rId24" Type="http://schemas.openxmlformats.org/officeDocument/2006/relationships/slideLayout" Target="../slideLayouts/slideLayout41.xml"/><Relationship Id="rId32" Type="http://schemas.openxmlformats.org/officeDocument/2006/relationships/slideLayout" Target="../slideLayouts/slideLayout49.xml"/><Relationship Id="rId37" Type="http://schemas.openxmlformats.org/officeDocument/2006/relationships/slideLayout" Target="../slideLayouts/slideLayout54.xml"/><Relationship Id="rId40" Type="http://schemas.openxmlformats.org/officeDocument/2006/relationships/slideLayout" Target="../slideLayouts/slideLayout57.xml"/><Relationship Id="rId45" Type="http://schemas.openxmlformats.org/officeDocument/2006/relationships/slideLayout" Target="../slideLayouts/slideLayout62.xml"/><Relationship Id="rId53" Type="http://schemas.openxmlformats.org/officeDocument/2006/relationships/theme" Target="../theme/theme2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6.xml"/><Relationship Id="rId31" Type="http://schemas.openxmlformats.org/officeDocument/2006/relationships/slideLayout" Target="../slideLayouts/slideLayout48.xml"/><Relationship Id="rId44" Type="http://schemas.openxmlformats.org/officeDocument/2006/relationships/slideLayout" Target="../slideLayouts/slideLayout61.xml"/><Relationship Id="rId52" Type="http://schemas.openxmlformats.org/officeDocument/2006/relationships/slideLayout" Target="../slideLayouts/slideLayout69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9.xml"/><Relationship Id="rId27" Type="http://schemas.openxmlformats.org/officeDocument/2006/relationships/slideLayout" Target="../slideLayouts/slideLayout44.xml"/><Relationship Id="rId30" Type="http://schemas.openxmlformats.org/officeDocument/2006/relationships/slideLayout" Target="../slideLayouts/slideLayout47.xml"/><Relationship Id="rId35" Type="http://schemas.openxmlformats.org/officeDocument/2006/relationships/slideLayout" Target="../slideLayouts/slideLayout52.xml"/><Relationship Id="rId43" Type="http://schemas.openxmlformats.org/officeDocument/2006/relationships/slideLayout" Target="../slideLayouts/slideLayout60.xml"/><Relationship Id="rId48" Type="http://schemas.openxmlformats.org/officeDocument/2006/relationships/slideLayout" Target="../slideLayouts/slideLayout65.xml"/><Relationship Id="rId8" Type="http://schemas.openxmlformats.org/officeDocument/2006/relationships/slideLayout" Target="../slideLayouts/slideLayout25.xml"/><Relationship Id="rId51" Type="http://schemas.openxmlformats.org/officeDocument/2006/relationships/slideLayout" Target="../slideLayouts/slideLayout68.xml"/><Relationship Id="rId3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5" Type="http://schemas.openxmlformats.org/officeDocument/2006/relationships/slideLayout" Target="../slideLayouts/slideLayout42.xml"/><Relationship Id="rId33" Type="http://schemas.openxmlformats.org/officeDocument/2006/relationships/slideLayout" Target="../slideLayouts/slideLayout50.xml"/><Relationship Id="rId38" Type="http://schemas.openxmlformats.org/officeDocument/2006/relationships/slideLayout" Target="../slideLayouts/slideLayout55.xml"/><Relationship Id="rId46" Type="http://schemas.openxmlformats.org/officeDocument/2006/relationships/slideLayout" Target="../slideLayouts/slideLayout63.xml"/><Relationship Id="rId20" Type="http://schemas.openxmlformats.org/officeDocument/2006/relationships/slideLayout" Target="../slideLayouts/slideLayout37.xml"/><Relationship Id="rId41" Type="http://schemas.openxmlformats.org/officeDocument/2006/relationships/slideLayout" Target="../slideLayouts/slideLayout58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2.xml"/><Relationship Id="rId23" Type="http://schemas.openxmlformats.org/officeDocument/2006/relationships/slideLayout" Target="../slideLayouts/slideLayout40.xml"/><Relationship Id="rId28" Type="http://schemas.openxmlformats.org/officeDocument/2006/relationships/slideLayout" Target="../slideLayouts/slideLayout45.xml"/><Relationship Id="rId36" Type="http://schemas.openxmlformats.org/officeDocument/2006/relationships/slideLayout" Target="../slideLayouts/slideLayout53.xml"/><Relationship Id="rId49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318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1" r:id="rId1"/>
    <p:sldLayoutId id="2147484102" r:id="rId2"/>
    <p:sldLayoutId id="2147484103" r:id="rId3"/>
    <p:sldLayoutId id="2147484104" r:id="rId4"/>
    <p:sldLayoutId id="2147484105" r:id="rId5"/>
    <p:sldLayoutId id="2147484106" r:id="rId6"/>
    <p:sldLayoutId id="2147484107" r:id="rId7"/>
    <p:sldLayoutId id="2147484108" r:id="rId8"/>
    <p:sldLayoutId id="2147484109" r:id="rId9"/>
    <p:sldLayoutId id="2147484110" r:id="rId10"/>
    <p:sldLayoutId id="2147484111" r:id="rId11"/>
    <p:sldLayoutId id="2147484112" r:id="rId12"/>
    <p:sldLayoutId id="2147484113" r:id="rId13"/>
    <p:sldLayoutId id="2147484114" r:id="rId14"/>
    <p:sldLayoutId id="2147484115" r:id="rId15"/>
    <p:sldLayoutId id="2147484116" r:id="rId16"/>
    <p:sldLayoutId id="214748411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8"/>
            <a:ext cx="10825637" cy="7920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2" y="1676400"/>
            <a:ext cx="10825636" cy="4486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10" hidden="1">
            <a:extLst>
              <a:ext uri="{FF2B5EF4-FFF2-40B4-BE49-F238E27FC236}">
                <a16:creationId xmlns:a16="http://schemas.microsoft.com/office/drawing/2014/main" id="{D7982C74-1A7B-1EF6-C767-EC1102B8BC05}"/>
              </a:ext>
            </a:extLst>
          </p:cNvPr>
          <p:cNvSpPr/>
          <p:nvPr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1C58F15E-3B29-FA0D-33D1-930904DB63AC}"/>
              </a:ext>
            </a:extLst>
          </p:cNvPr>
          <p:cNvSpPr/>
          <p:nvPr userDrawn="1"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ACE51C6-D285-36B9-E05D-34304BF866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53C65791-CE33-6F98-64A9-9C6803567D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C4E2BDE-BF41-53AE-AAF9-E1E0BE6AB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1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2" r:id="rId1"/>
    <p:sldLayoutId id="2147484013" r:id="rId2"/>
    <p:sldLayoutId id="2147484014" r:id="rId3"/>
    <p:sldLayoutId id="2147484015" r:id="rId4"/>
    <p:sldLayoutId id="2147484016" r:id="rId5"/>
    <p:sldLayoutId id="2147484017" r:id="rId6"/>
    <p:sldLayoutId id="2147484018" r:id="rId7"/>
    <p:sldLayoutId id="2147484019" r:id="rId8"/>
    <p:sldLayoutId id="2147484020" r:id="rId9"/>
    <p:sldLayoutId id="2147484021" r:id="rId10"/>
    <p:sldLayoutId id="2147484022" r:id="rId11"/>
    <p:sldLayoutId id="2147484023" r:id="rId12"/>
    <p:sldLayoutId id="2147484024" r:id="rId13"/>
    <p:sldLayoutId id="2147484025" r:id="rId14"/>
    <p:sldLayoutId id="2147484026" r:id="rId15"/>
    <p:sldLayoutId id="2147484027" r:id="rId16"/>
    <p:sldLayoutId id="2147484028" r:id="rId17"/>
    <p:sldLayoutId id="2147484029" r:id="rId18"/>
    <p:sldLayoutId id="2147484030" r:id="rId19"/>
    <p:sldLayoutId id="2147484031" r:id="rId20"/>
    <p:sldLayoutId id="2147484032" r:id="rId21"/>
    <p:sldLayoutId id="2147484033" r:id="rId22"/>
    <p:sldLayoutId id="2147484034" r:id="rId23"/>
    <p:sldLayoutId id="2147484035" r:id="rId24"/>
    <p:sldLayoutId id="2147484036" r:id="rId25"/>
    <p:sldLayoutId id="2147484037" r:id="rId26"/>
    <p:sldLayoutId id="2147484038" r:id="rId27"/>
    <p:sldLayoutId id="2147484039" r:id="rId28"/>
    <p:sldLayoutId id="2147484040" r:id="rId29"/>
    <p:sldLayoutId id="2147484041" r:id="rId30"/>
    <p:sldLayoutId id="2147484042" r:id="rId31"/>
    <p:sldLayoutId id="2147484043" r:id="rId32"/>
    <p:sldLayoutId id="2147484044" r:id="rId33"/>
    <p:sldLayoutId id="2147484045" r:id="rId34"/>
    <p:sldLayoutId id="2147484046" r:id="rId35"/>
    <p:sldLayoutId id="2147484047" r:id="rId36"/>
    <p:sldLayoutId id="2147484048" r:id="rId37"/>
    <p:sldLayoutId id="2147484049" r:id="rId38"/>
    <p:sldLayoutId id="2147484050" r:id="rId39"/>
    <p:sldLayoutId id="2147484051" r:id="rId40"/>
    <p:sldLayoutId id="2147484052" r:id="rId41"/>
    <p:sldLayoutId id="2147484053" r:id="rId42"/>
    <p:sldLayoutId id="2147484054" r:id="rId43"/>
    <p:sldLayoutId id="2147484055" r:id="rId44"/>
    <p:sldLayoutId id="2147484056" r:id="rId45"/>
    <p:sldLayoutId id="2147484057" r:id="rId46"/>
    <p:sldLayoutId id="2147484058" r:id="rId47"/>
    <p:sldLayoutId id="2147484059" r:id="rId48"/>
    <p:sldLayoutId id="2147484060" r:id="rId49"/>
    <p:sldLayoutId id="2147484061" r:id="rId50"/>
    <p:sldLayoutId id="2147484062" r:id="rId51"/>
    <p:sldLayoutId id="2147484063" r:id="rId52"/>
  </p:sldLayoutIdLs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0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 userDrawn="1">
          <p15:clr>
            <a:srgbClr val="F26B43"/>
          </p15:clr>
        </p15:guide>
        <p15:guide id="28" pos="3840" userDrawn="1">
          <p15:clr>
            <a:srgbClr val="F26B43"/>
          </p15:clr>
        </p15:guide>
        <p15:guide id="29" pos="7296" userDrawn="1">
          <p15:clr>
            <a:srgbClr val="F26B43"/>
          </p15:clr>
        </p15:guide>
        <p15:guide id="30" pos="3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9108" y="1631578"/>
            <a:ext cx="7684993" cy="3592605"/>
          </a:xfrm>
        </p:spPr>
        <p:txBody>
          <a:bodyPr>
            <a:normAutofit/>
          </a:bodyPr>
          <a:lstStyle/>
          <a:p>
            <a:r>
              <a:rPr lang="en-US" sz="1800" dirty="0">
                <a:ea typeface="+mj-lt"/>
                <a:cs typeface="+mj-lt"/>
              </a:rPr>
              <a:t>Main Title: BUSHAKE: </a:t>
            </a:r>
            <a:r>
              <a:rPr lang="en-US" sz="1200" dirty="0">
                <a:ea typeface="+mj-lt"/>
                <a:cs typeface="+mj-lt"/>
              </a:rPr>
              <a:t>Functional Herbal Indulgence</a:t>
            </a:r>
            <a:r>
              <a:rPr lang="en-US" sz="1800" dirty="0">
                <a:ea typeface="+mj-lt"/>
                <a:cs typeface="+mj-lt"/>
              </a:rPr>
              <a:t> </a:t>
            </a:r>
            <a:br>
              <a:rPr lang="en-US" sz="1800" dirty="0">
                <a:ea typeface="+mj-lt"/>
                <a:cs typeface="+mj-lt"/>
              </a:rPr>
            </a:br>
            <a:br>
              <a:rPr lang="en-US" sz="1800" dirty="0">
                <a:ea typeface="+mj-lt"/>
                <a:cs typeface="+mj-lt"/>
              </a:rPr>
            </a:br>
            <a:r>
              <a:rPr lang="en-US" sz="1800" dirty="0">
                <a:ea typeface="+mj-lt"/>
                <a:cs typeface="+mj-lt"/>
              </a:rPr>
              <a:t>Assignment Title: </a:t>
            </a:r>
            <a:r>
              <a:rPr lang="en-US" sz="1200" dirty="0">
                <a:ea typeface="+mj-lt"/>
                <a:cs typeface="+mj-lt"/>
              </a:rPr>
              <a:t>Business Plan Presentation</a:t>
            </a:r>
            <a:r>
              <a:rPr lang="en-US" sz="1800" dirty="0">
                <a:ea typeface="+mj-lt"/>
                <a:cs typeface="+mj-lt"/>
              </a:rPr>
              <a:t> </a:t>
            </a:r>
            <a:br>
              <a:rPr lang="en-US" sz="1800" dirty="0">
                <a:ea typeface="+mj-lt"/>
                <a:cs typeface="+mj-lt"/>
              </a:rPr>
            </a:br>
            <a:br>
              <a:rPr lang="en-US" sz="1800" dirty="0">
                <a:ea typeface="+mj-lt"/>
                <a:cs typeface="+mj-lt"/>
              </a:rPr>
            </a:br>
            <a:r>
              <a:rPr lang="en-US" sz="1800" dirty="0">
                <a:ea typeface="+mj-lt"/>
                <a:cs typeface="+mj-lt"/>
              </a:rPr>
              <a:t>Module Name &amp; Code: </a:t>
            </a:r>
            <a:r>
              <a:rPr lang="en-US" sz="1200" dirty="0">
                <a:ea typeface="+mj-lt"/>
                <a:cs typeface="+mj-lt"/>
              </a:rPr>
              <a:t>Enterprise and Entrepreneurship. LCLM4006_BIRM</a:t>
            </a:r>
            <a:br>
              <a:rPr lang="en-US" sz="1800" dirty="0">
                <a:ea typeface="+mj-lt"/>
                <a:cs typeface="+mj-lt"/>
              </a:rPr>
            </a:br>
            <a:br>
              <a:rPr lang="en-US" sz="1800" dirty="0">
                <a:ea typeface="+mj-lt"/>
                <a:cs typeface="+mj-lt"/>
              </a:rPr>
            </a:br>
            <a:r>
              <a:rPr lang="en-US" sz="1800" dirty="0">
                <a:ea typeface="+mj-lt"/>
                <a:cs typeface="+mj-lt"/>
              </a:rPr>
              <a:t>Student Name: </a:t>
            </a:r>
            <a:r>
              <a:rPr lang="en-US" sz="1200" dirty="0" err="1">
                <a:ea typeface="+mj-lt"/>
                <a:cs typeface="+mj-lt"/>
              </a:rPr>
              <a:t>Mr</a:t>
            </a:r>
            <a:r>
              <a:rPr lang="en-US" sz="1200" dirty="0">
                <a:ea typeface="+mj-lt"/>
                <a:cs typeface="+mj-lt"/>
              </a:rPr>
              <a:t> Pierre Cardin 1710518</a:t>
            </a:r>
            <a:br>
              <a:rPr lang="en-US" sz="1800" dirty="0">
                <a:ea typeface="+mj-lt"/>
                <a:cs typeface="+mj-lt"/>
              </a:rPr>
            </a:br>
            <a:br>
              <a:rPr lang="en-US" sz="1800" dirty="0">
                <a:ea typeface="+mj-lt"/>
                <a:cs typeface="+mj-lt"/>
              </a:rPr>
            </a:br>
            <a:r>
              <a:rPr lang="en-US" sz="1800" dirty="0">
                <a:ea typeface="+mj-lt"/>
                <a:cs typeface="+mj-lt"/>
              </a:rPr>
              <a:t>Lecturer’s Name: </a:t>
            </a:r>
            <a:r>
              <a:rPr lang="en-US" sz="1200" dirty="0">
                <a:ea typeface="+mj-lt"/>
                <a:cs typeface="+mj-lt"/>
              </a:rPr>
              <a:t>Roopa </a:t>
            </a:r>
            <a:r>
              <a:rPr lang="en-US" sz="1200" dirty="0" err="1">
                <a:ea typeface="+mj-lt"/>
                <a:cs typeface="+mj-lt"/>
              </a:rPr>
              <a:t>Aruvanahalli</a:t>
            </a:r>
            <a:r>
              <a:rPr lang="en-US" sz="1200" dirty="0">
                <a:ea typeface="+mj-lt"/>
                <a:cs typeface="+mj-lt"/>
              </a:rPr>
              <a:t> Nagaraju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9511D9-4C1B-10D4-E68F-1F4C75A25C6A}"/>
              </a:ext>
            </a:extLst>
          </p:cNvPr>
          <p:cNvSpPr txBox="1"/>
          <p:nvPr/>
        </p:nvSpPr>
        <p:spPr>
          <a:xfrm>
            <a:off x="993687" y="952284"/>
            <a:ext cx="10364717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ea typeface="+mn-lt"/>
                <a:cs typeface="+mn-lt"/>
              </a:rPr>
              <a:t>Overview of the Business Idea</a:t>
            </a:r>
            <a:r>
              <a:rPr lang="en-GB">
                <a:ea typeface="+mn-lt"/>
                <a:cs typeface="+mn-lt"/>
              </a:rPr>
              <a:t>.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 Product: Premium, "Bush-to-Bottle" milkshakes (dairy and plant-based) infused with functional British botanicals and adaptogens like Ashwagandha for calm and Lion’s Mane for focus</a:t>
            </a:r>
            <a:r>
              <a:rPr lang="en-GB">
                <a:ea typeface="+mn-lt"/>
                <a:cs typeface="+mn-lt"/>
              </a:rPr>
              <a:t>. 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sz="2400" b="1">
                <a:ea typeface="+mn-lt"/>
                <a:cs typeface="+mn-lt"/>
              </a:rPr>
              <a:t>Unique Selling Points (USPs)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Function over </a:t>
            </a:r>
            <a:r>
              <a:rPr lang="en-GB" dirty="0" err="1">
                <a:ea typeface="+mn-lt"/>
                <a:cs typeface="+mn-lt"/>
              </a:rPr>
              <a:t>Flavor</a:t>
            </a:r>
            <a:r>
              <a:rPr lang="en-GB" dirty="0">
                <a:ea typeface="+mn-lt"/>
                <a:cs typeface="+mn-lt"/>
              </a:rPr>
              <a:t>: Each drink is designed for a "state of mind" (Calm, Focus, Vitality). 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No-Grit Technology: High-shear emulsification ensures a silky texture, unlike competitors' powdery health drinks. </a:t>
            </a:r>
            <a:r>
              <a:rPr lang="en-GB">
                <a:ea typeface="+mn-lt"/>
                <a:cs typeface="+mn-lt"/>
              </a:rPr>
              <a:t>Hyper-Local: Sourced from West Midlands organic dairies and UK herb growers.</a:t>
            </a:r>
            <a:endParaRPr lang="en-US">
              <a:ea typeface="+mn-lt"/>
              <a:cs typeface="+mn-lt"/>
            </a:endParaRPr>
          </a:p>
          <a:p>
            <a:endParaRPr lang="en-GB" sz="2400" b="1" dirty="0">
              <a:ea typeface="+mn-lt"/>
              <a:cs typeface="+mn-lt"/>
            </a:endParaRPr>
          </a:p>
          <a:p>
            <a:r>
              <a:rPr lang="en-GB" sz="2400" b="1">
                <a:ea typeface="+mn-lt"/>
                <a:cs typeface="+mn-lt"/>
              </a:rPr>
              <a:t>Legal Format:</a:t>
            </a:r>
            <a:r>
              <a:rPr lang="en-GB" dirty="0">
                <a:ea typeface="+mn-lt"/>
                <a:cs typeface="+mn-lt"/>
              </a:rPr>
              <a:t> Private </a:t>
            </a:r>
            <a:r>
              <a:rPr lang="en-GB">
                <a:ea typeface="+mn-lt"/>
                <a:cs typeface="+mn-lt"/>
              </a:rPr>
              <a:t>Limited Company (Ltd).  Management: Lean structure led by Founder and CEO me Pierre Cardin </a:t>
            </a:r>
            <a:r>
              <a:rPr lang="en-GB" dirty="0">
                <a:ea typeface="+mn-lt"/>
                <a:cs typeface="+mn-lt"/>
              </a:rPr>
              <a:t>(Strategy/R&amp;D) and an Operations Manager (Supply Chain/FSA Compliance).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358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3D7EB75-60D4-BFEC-30E0-86B4E549A51C}"/>
              </a:ext>
            </a:extLst>
          </p:cNvPr>
          <p:cNvSpPr txBox="1"/>
          <p:nvPr/>
        </p:nvSpPr>
        <p:spPr>
          <a:xfrm>
            <a:off x="1277471" y="1512794"/>
            <a:ext cx="9838763" cy="3600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ea typeface="+mn-lt"/>
                <a:cs typeface="+mn-lt"/>
              </a:rPr>
              <a:t>PESTEL Highlights (External Factors) 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sz="2400" b="1" dirty="0">
                <a:ea typeface="+mn-lt"/>
                <a:cs typeface="+mn-lt"/>
              </a:rPr>
              <a:t>Social (S):</a:t>
            </a:r>
            <a:r>
              <a:rPr lang="en-US" dirty="0">
                <a:ea typeface="+mn-lt"/>
                <a:cs typeface="+mn-lt"/>
              </a:rPr>
              <a:t> Birmingham is the youngest city in Europe (40% under 25). This demographic is moving away from high-sugar sodas and alcohol toward "sober-curious" and "mood-boosting" lifestyle beverages. </a:t>
            </a:r>
          </a:p>
          <a:p>
            <a:endParaRPr lang="en-US" sz="2400" b="1" dirty="0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Environmental (E):</a:t>
            </a:r>
            <a:r>
              <a:rPr lang="en-US" dirty="0">
                <a:ea typeface="+mn-lt"/>
                <a:cs typeface="+mn-lt"/>
              </a:rPr>
              <a:t> In line with Birmingham’s Clean Air Zone and sustainability goals, </a:t>
            </a:r>
            <a:r>
              <a:rPr lang="en-US" err="1">
                <a:ea typeface="+mn-lt"/>
                <a:cs typeface="+mn-lt"/>
              </a:rPr>
              <a:t>Bushake</a:t>
            </a:r>
            <a:r>
              <a:rPr lang="en-US" dirty="0">
                <a:ea typeface="+mn-lt"/>
                <a:cs typeface="+mn-lt"/>
              </a:rPr>
              <a:t> uses 100% seaweed-based </a:t>
            </a:r>
            <a:r>
              <a:rPr lang="en-US">
                <a:ea typeface="+mn-lt"/>
                <a:cs typeface="+mn-lt"/>
              </a:rPr>
              <a:t>compostable cups and zero-emission delivery partners. 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Legal (L):</a:t>
            </a:r>
            <a:r>
              <a:rPr lang="en-US" dirty="0">
                <a:ea typeface="+mn-lt"/>
                <a:cs typeface="+mn-lt"/>
              </a:rPr>
              <a:t> Strict adherence to the FSA 2026 Novel Food regulations, ensuring all herbal extracts used are certified safe and non-medicinal for retail sale.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654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0F16A2-C8A5-54AF-5B66-27B4BA26326C}"/>
              </a:ext>
            </a:extLst>
          </p:cNvPr>
          <p:cNvSpPr txBox="1"/>
          <p:nvPr/>
        </p:nvSpPr>
        <p:spPr>
          <a:xfrm>
            <a:off x="2398059" y="1456765"/>
            <a:ext cx="8191499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Marketing Strategies</a:t>
            </a:r>
            <a:r>
              <a:rPr lang="en-US" dirty="0"/>
              <a:t> </a:t>
            </a:r>
          </a:p>
          <a:p>
            <a:endParaRPr lang="en-US" b="1" dirty="0"/>
          </a:p>
          <a:p>
            <a:r>
              <a:rPr lang="en-US" b="1" dirty="0"/>
              <a:t>Strategy 1:</a:t>
            </a:r>
            <a:r>
              <a:rPr lang="en-US" dirty="0"/>
              <a:t> "Viral Dining" Aesthetics: Our flagship kiosk in Grand Central features a "Living Herb Wall." This creates a natural "</a:t>
            </a:r>
            <a:r>
              <a:rPr lang="en-US" dirty="0" err="1"/>
              <a:t>Instagrammable</a:t>
            </a:r>
            <a:r>
              <a:rPr lang="en-US" dirty="0"/>
              <a:t>" backdrop, leveraging user-generated content (UGC) on TikTok to reach thousands of local commuters at zero cost. </a:t>
            </a:r>
          </a:p>
          <a:p>
            <a:endParaRPr lang="en-US" b="1" dirty="0"/>
          </a:p>
          <a:p>
            <a:r>
              <a:rPr lang="en-US" b="1" dirty="0"/>
              <a:t>Strategy 2:</a:t>
            </a:r>
            <a:r>
              <a:rPr lang="en-US" dirty="0"/>
              <a:t> Geofenced Mobile Marketing: Using geofencing technology to push targeted mobile ads and discount codes to </a:t>
            </a:r>
            <a:r>
              <a:rPr lang="en-US"/>
              <a:t>travelers'</a:t>
            </a:r>
            <a:r>
              <a:rPr lang="en-US" dirty="0"/>
              <a:t> smartphones when they are within a 500-meter radius of New Street Station/Bullring during peak morning and evening hours.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24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91DD20-23D4-8BF1-7303-CDE49E0F310D}"/>
              </a:ext>
            </a:extLst>
          </p:cNvPr>
          <p:cNvSpPr txBox="1"/>
          <p:nvPr/>
        </p:nvSpPr>
        <p:spPr>
          <a:xfrm>
            <a:off x="2196353" y="1143000"/>
            <a:ext cx="6096000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Funding &amp; Allocation</a:t>
            </a:r>
            <a:r>
              <a:rPr lang="en-US" dirty="0"/>
              <a:t> </a:t>
            </a:r>
          </a:p>
          <a:p>
            <a:endParaRPr lang="en-US" b="1" dirty="0"/>
          </a:p>
          <a:p>
            <a:r>
              <a:rPr lang="en-US" b="1" dirty="0"/>
              <a:t>Total Funding Required:</a:t>
            </a:r>
            <a:r>
              <a:rPr lang="en-US"/>
              <a:t> £25,000 </a:t>
            </a:r>
            <a:r>
              <a:rPr lang="en-US" dirty="0"/>
              <a:t> </a:t>
            </a:r>
          </a:p>
          <a:p>
            <a:endParaRPr lang="en-US" b="1" dirty="0"/>
          </a:p>
          <a:p>
            <a:r>
              <a:rPr lang="en-US" b="1"/>
              <a:t>Allocation of Funds:</a:t>
            </a:r>
            <a:r>
              <a:rPr lang="en-US"/>
              <a:t> 40% Site Acquisition: Deposit and fit-out </a:t>
            </a:r>
            <a:r>
              <a:rPr lang="en-US" dirty="0"/>
              <a:t>for a prime Birmingham kiosk. </a:t>
            </a:r>
            <a:endParaRPr lang="en-US" b="1" dirty="0"/>
          </a:p>
          <a:p>
            <a:endParaRPr lang="en-US" b="1" dirty="0"/>
          </a:p>
          <a:p>
            <a:r>
              <a:rPr lang="en-US" b="1" dirty="0"/>
              <a:t>25% Specialized Equipment:</a:t>
            </a:r>
            <a:r>
              <a:rPr lang="en-US" dirty="0"/>
              <a:t> Industrial Vitamix blending systems </a:t>
            </a:r>
            <a:r>
              <a:rPr lang="en-US"/>
              <a:t>and refrigeration. </a:t>
            </a:r>
          </a:p>
          <a:p>
            <a:endParaRPr lang="en-US" b="1" dirty="0"/>
          </a:p>
          <a:p>
            <a:r>
              <a:rPr lang="en-US" b="1" dirty="0"/>
              <a:t>20% Initial Working Capital:</a:t>
            </a:r>
            <a:r>
              <a:rPr lang="en-US" dirty="0"/>
              <a:t> Staff wages and organic inventory for the first month. </a:t>
            </a:r>
            <a:endParaRPr lang="en-US"/>
          </a:p>
          <a:p>
            <a:endParaRPr lang="en-US" b="1" dirty="0"/>
          </a:p>
          <a:p>
            <a:r>
              <a:rPr lang="en-US" b="1"/>
              <a:t>15% Launch Marketing:</a:t>
            </a:r>
            <a:r>
              <a:rPr lang="en-US" dirty="0"/>
              <a:t> Influencer partnerships and local launch event.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5960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Northern light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3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orthern Lights_win32_LW_v8" id="{3A4E34A6-668B-44CB-918B-D16B4D66424F}" vid="{9B1B68C5-1665-4FCB-8595-B203B3662C8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B99ED26-B189-4BA1-99D0-1112D8C2F106}">
  <ds:schemaRefs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230e9df3-be65-4c73-a93b-d1236ebd677e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16c05727-aa75-4e4a-9b5f-8a80a1165891"/>
    <ds:schemaRef ds:uri="71af3243-3dd4-4a8d-8c0d-dd76da1f02a5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3766CE19-BB35-48A2-AFDA-766E83330032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</Words>
  <Application>Microsoft Office PowerPoint</Application>
  <PresentationFormat>Widescreen</PresentationFormat>
  <Paragraphs>3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Organic</vt:lpstr>
      <vt:lpstr>Northern lights</vt:lpstr>
      <vt:lpstr>Main Title: BUSHAKE: Functional Herbal Indulgence   Assignment Title: Business Plan Presentation   Module Name &amp; Code: Enterprise and Entrepreneurship. LCLM4006_BIRM  Student Name: Mr Pierre Cardin 1710518  Lecturer’s Name: Roopa Aruvanahalli Nagaraju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184</cp:revision>
  <dcterms:created xsi:type="dcterms:W3CDTF">2026-03-14T00:15:59Z</dcterms:created>
  <dcterms:modified xsi:type="dcterms:W3CDTF">2026-03-14T00:57:56Z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