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60" r:id="rId4"/>
    <p:sldId id="259" r:id="rId5"/>
    <p:sldId id="261" r:id="rId6"/>
    <p:sldId id="262" r:id="rId7"/>
    <p:sldId id="263" r:id="rId8"/>
    <p:sldId id="264" r:id="rId9"/>
    <p:sldId id="265" r:id="rId10"/>
    <p:sldId id="267" r:id="rId11"/>
    <p:sldId id="268" r:id="rId12"/>
    <p:sldId id="266" r:id="rId13"/>
    <p:sldId id="25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EDB827-B090-4648-B117-14E9A8BBA01E}" type="datetimeFigureOut">
              <a:rPr lang="en-GB" smtClean="0"/>
              <a:t>26/09/2021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0E87FF-A606-4A90-9070-DF4D0AB9A586}" type="slidenum">
              <a:rPr lang="en-GB" smtClean="0"/>
              <a:t>‹#›</a:t>
            </a:fld>
            <a:endParaRPr lang="en-GB" dirty="0"/>
          </a:p>
        </p:txBody>
      </p:sp>
    </p:spTree>
    <p:extLst>
      <p:ext uri="{BB962C8B-B14F-4D97-AF65-F5344CB8AC3E}">
        <p14:creationId xmlns:p14="http://schemas.microsoft.com/office/powerpoint/2010/main" val="1507642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2C1D92-F5F8-472D-A4E4-901E3A4A235B}" type="slidenum">
              <a:rPr lang="en-GB" smtClean="0"/>
              <a:t>‹#›</a:t>
            </a:fld>
            <a:endParaRPr lang="en-GB"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6417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374045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2C1D92-F5F8-472D-A4E4-901E3A4A235B}" type="slidenum">
              <a:rPr lang="en-GB" smtClean="0"/>
              <a:t>‹#›</a:t>
            </a:fld>
            <a:endParaRPr lang="en-GB"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7574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860192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2421050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2386194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dirty="0"/>
          </a:p>
        </p:txBody>
      </p:sp>
      <p:sp>
        <p:nvSpPr>
          <p:cNvPr id="9" name="Slide Number Placeholder 8"/>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291687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22FB7AD-9E6F-41B7-9C2C-B2014E4D9297}" type="datetimeFigureOut">
              <a:rPr lang="en-GB" smtClean="0"/>
              <a:t>25/09/2021</a:t>
            </a:fld>
            <a:endParaRPr lang="en-GB"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B2C1D92-F5F8-472D-A4E4-901E3A4A235B}" type="slidenum">
              <a:rPr lang="en-GB" smtClean="0"/>
              <a:t>‹#›</a:t>
            </a:fld>
            <a:endParaRPr lang="en-GB" dirty="0"/>
          </a:p>
        </p:txBody>
      </p:sp>
    </p:spTree>
    <p:extLst>
      <p:ext uri="{BB962C8B-B14F-4D97-AF65-F5344CB8AC3E}">
        <p14:creationId xmlns:p14="http://schemas.microsoft.com/office/powerpoint/2010/main" val="1518480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401678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273782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2FB7AD-9E6F-41B7-9C2C-B2014E4D9297}" type="datetimeFigureOut">
              <a:rPr lang="en-GB" smtClean="0"/>
              <a:t>25/09/2021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2C1D92-F5F8-472D-A4E4-901E3A4A235B}" type="slidenum">
              <a:rPr lang="en-GB" smtClean="0"/>
              <a:t>‹#›</a:t>
            </a:fld>
            <a:endParaRPr lang="en-GB" dirty="0"/>
          </a:p>
        </p:txBody>
      </p:sp>
    </p:spTree>
    <p:extLst>
      <p:ext uri="{BB962C8B-B14F-4D97-AF65-F5344CB8AC3E}">
        <p14:creationId xmlns:p14="http://schemas.microsoft.com/office/powerpoint/2010/main" val="4188264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22FB7AD-9E6F-41B7-9C2C-B2014E4D9297}" type="datetimeFigureOut">
              <a:rPr lang="en-GB" smtClean="0"/>
              <a:t>25/09/2021</a:t>
            </a:fld>
            <a:endParaRPr lang="en-GB"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B2C1D92-F5F8-472D-A4E4-901E3A4A235B}" type="slidenum">
              <a:rPr lang="en-GB" smtClean="0"/>
              <a:t>‹#›</a:t>
            </a:fld>
            <a:endParaRPr lang="en-GB"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0226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ritannica.com/biography/Anicius-Manlius-Severinus-Boethius/images-videos#/media/1/71328/123053" TargetMode="External"/><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commons.wikimedia.org/wiki/File:Teodorico_re_dei_Goti_(493-526).png" TargetMode="External"/><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gla.ac.uk/myglasgow/library/files/special/exhibns/treasures/boethius.html" TargetMode="External"/><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commons.wikimedia.org/wiki/File:Co%C3%ABtivy_Master_(Henri_de_Vulcop%3F)_(French,_active_about_1450_-_1485)_-_Philosophy_Consoling_Boethius_and_Fortune_Turning_the_Wheel_-_Google_Art_Project.jpg" TargetMode="External"/><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Justinian_I#/media/File:Mosaic_of_Justinianus_I_-_Basilica_San_Vitale_(Ravenna).jpg" TargetMode="External"/><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commons.wikimedia.org/wiki/File:Boethius_imprisoned_Consolation_of_philosophy_1385.jpg" TargetMode="External"/><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nationalarchives.gov.uk/education/resources/elizabeth-monarchy/elizabeths-translation-of-the-consolation-of-philosophy/" TargetMode="External"/><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commons.wikimedia.org/wiki/File:Nestorius_Hooghe_1688.png" TargetMode="External"/><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C7D26-EF8A-4995-AC80-58BEC16B8CF5}"/>
              </a:ext>
            </a:extLst>
          </p:cNvPr>
          <p:cNvSpPr>
            <a:spLocks noGrp="1"/>
          </p:cNvSpPr>
          <p:nvPr>
            <p:ph type="ctrTitle"/>
          </p:nvPr>
        </p:nvSpPr>
        <p:spPr/>
        <p:txBody>
          <a:bodyPr/>
          <a:lstStyle/>
          <a:p>
            <a:r>
              <a:rPr lang="en-GB" dirty="0"/>
              <a:t>Boethius</a:t>
            </a:r>
          </a:p>
        </p:txBody>
      </p:sp>
      <p:sp>
        <p:nvSpPr>
          <p:cNvPr id="3" name="Subtitle 2">
            <a:extLst>
              <a:ext uri="{FF2B5EF4-FFF2-40B4-BE49-F238E27FC236}">
                <a16:creationId xmlns:a16="http://schemas.microsoft.com/office/drawing/2014/main" id="{227B8A4E-A0A0-422A-A486-1F0654911306}"/>
              </a:ext>
            </a:extLst>
          </p:cNvPr>
          <p:cNvSpPr>
            <a:spLocks noGrp="1"/>
          </p:cNvSpPr>
          <p:nvPr>
            <p:ph type="subTitle" idx="1"/>
          </p:nvPr>
        </p:nvSpPr>
        <p:spPr/>
        <p:txBody>
          <a:bodyPr/>
          <a:lstStyle/>
          <a:p>
            <a:r>
              <a:rPr lang="en-GB" dirty="0"/>
              <a:t>‘Last of the Romans, first of the Scholastics’</a:t>
            </a:r>
          </a:p>
          <a:p>
            <a:r>
              <a:rPr lang="en-GB" dirty="0"/>
              <a:t>-Lorenzo Valla</a:t>
            </a:r>
          </a:p>
        </p:txBody>
      </p:sp>
      <p:sp>
        <p:nvSpPr>
          <p:cNvPr id="5" name="Footer Placeholder 4">
            <a:extLst>
              <a:ext uri="{FF2B5EF4-FFF2-40B4-BE49-F238E27FC236}">
                <a16:creationId xmlns:a16="http://schemas.microsoft.com/office/drawing/2014/main" id="{0AFDCE47-8529-49FA-94D0-CB8BF408479C}"/>
              </a:ext>
            </a:extLst>
          </p:cNvPr>
          <p:cNvSpPr>
            <a:spLocks noGrp="1"/>
          </p:cNvSpPr>
          <p:nvPr>
            <p:ph type="ftr" sz="quarter" idx="11"/>
          </p:nvPr>
        </p:nvSpPr>
        <p:spPr/>
        <p:txBody>
          <a:bodyPr/>
          <a:lstStyle/>
          <a:p>
            <a:r>
              <a:rPr lang="en-GB" dirty="0"/>
              <a:t>Felix Whiteley-Bristow (1901619)</a:t>
            </a:r>
          </a:p>
        </p:txBody>
      </p:sp>
    </p:spTree>
    <p:extLst>
      <p:ext uri="{BB962C8B-B14F-4D97-AF65-F5344CB8AC3E}">
        <p14:creationId xmlns:p14="http://schemas.microsoft.com/office/powerpoint/2010/main" val="1415741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Biography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9" y="1845733"/>
            <a:ext cx="7163648" cy="4421717"/>
          </a:xfrm>
        </p:spPr>
        <p:txBody>
          <a:bodyPr/>
          <a:lstStyle/>
          <a:p>
            <a:pPr>
              <a:buFont typeface="Arial" panose="020B0604020202020204" pitchFamily="34" charset="0"/>
              <a:buChar char="•"/>
            </a:pPr>
            <a:r>
              <a:rPr lang="en-GB" dirty="0"/>
              <a:t>The exact date of Boethius’ birth is unknown, but scholars place it around 480CE, coinciding with the deposition of the last Western Roman Emperor. He was born to a wealthy and influential Roman patristic family, with his father being a consul.¹</a:t>
            </a:r>
          </a:p>
          <a:p>
            <a:pPr>
              <a:buFont typeface="Arial" panose="020B0604020202020204" pitchFamily="34" charset="0"/>
              <a:buChar char="•"/>
            </a:pPr>
            <a:r>
              <a:rPr lang="en-GB" dirty="0"/>
              <a:t>When his father died, he was adopted into an even more wealthy and influential family by Symmachus who instilled in him a great love of literature and philosophy.</a:t>
            </a:r>
          </a:p>
          <a:p>
            <a:pPr>
              <a:buFont typeface="Arial" panose="020B0604020202020204" pitchFamily="34" charset="0"/>
              <a:buChar char="•"/>
            </a:pPr>
            <a:r>
              <a:rPr lang="en-GB" dirty="0"/>
              <a:t>Boethius’ intellectual talents were noticed by King Theodoric of Ostrogoth Italy and entered his service at a young age, becoming a senator by 25 which was an impressive feat. ²</a:t>
            </a:r>
            <a:endParaRPr lang="en-GB" dirty="0">
              <a:highlight>
                <a:srgbClr val="FFFF00"/>
              </a:highlight>
            </a:endParaRPr>
          </a:p>
          <a:p>
            <a:pPr>
              <a:buFont typeface="Arial" panose="020B0604020202020204" pitchFamily="34" charset="0"/>
              <a:buChar char="•"/>
            </a:pPr>
            <a:endParaRPr lang="en-GB" dirty="0">
              <a:highlight>
                <a:srgbClr val="FFFF00"/>
              </a:highlight>
            </a:endParaRPr>
          </a:p>
        </p:txBody>
      </p:sp>
      <p:grpSp>
        <p:nvGrpSpPr>
          <p:cNvPr id="14" name="Group 13">
            <a:extLst>
              <a:ext uri="{FF2B5EF4-FFF2-40B4-BE49-F238E27FC236}">
                <a16:creationId xmlns:a16="http://schemas.microsoft.com/office/drawing/2014/main" id="{573CDFD5-C41F-4D84-AB9A-89188D4F9129}"/>
              </a:ext>
            </a:extLst>
          </p:cNvPr>
          <p:cNvGrpSpPr/>
          <p:nvPr/>
        </p:nvGrpSpPr>
        <p:grpSpPr>
          <a:xfrm>
            <a:off x="8260927" y="1950204"/>
            <a:ext cx="3824541" cy="4234077"/>
            <a:chOff x="8260927" y="1950204"/>
            <a:chExt cx="3824541" cy="4234077"/>
          </a:xfrm>
        </p:grpSpPr>
        <p:pic>
          <p:nvPicPr>
            <p:cNvPr id="12" name="Picture 11" descr="A picture containing text, book&#10;&#10;Description automatically generated">
              <a:extLst>
                <a:ext uri="{FF2B5EF4-FFF2-40B4-BE49-F238E27FC236}">
                  <a16:creationId xmlns:a16="http://schemas.microsoft.com/office/drawing/2014/main" id="{E8E2994A-B490-42E6-9621-5CF46276846F}"/>
                </a:ext>
              </a:extLst>
            </p:cNvPr>
            <p:cNvPicPr>
              <a:picLocks noChangeAspect="1"/>
            </p:cNvPicPr>
            <p:nvPr/>
          </p:nvPicPr>
          <p:blipFill rotWithShape="1">
            <a:blip r:embed="rId2">
              <a:extLst>
                <a:ext uri="{28A0092B-C50C-407E-A947-70E740481C1C}">
                  <a14:useLocalDpi xmlns:a14="http://schemas.microsoft.com/office/drawing/2010/main" val="0"/>
                </a:ext>
              </a:extLst>
            </a:blip>
            <a:srcRect r="28144"/>
            <a:stretch/>
          </p:blipFill>
          <p:spPr>
            <a:xfrm>
              <a:off x="8260927" y="1950204"/>
              <a:ext cx="3824541" cy="3403080"/>
            </a:xfrm>
            <a:prstGeom prst="rect">
              <a:avLst/>
            </a:prstGeom>
          </p:spPr>
        </p:pic>
        <p:sp>
          <p:nvSpPr>
            <p:cNvPr id="13" name="TextBox 12">
              <a:extLst>
                <a:ext uri="{FF2B5EF4-FFF2-40B4-BE49-F238E27FC236}">
                  <a16:creationId xmlns:a16="http://schemas.microsoft.com/office/drawing/2014/main" id="{D0F194CB-15E9-4648-9DAF-54BC87CC723D}"/>
                </a:ext>
              </a:extLst>
            </p:cNvPr>
            <p:cNvSpPr txBox="1"/>
            <p:nvPr/>
          </p:nvSpPr>
          <p:spPr>
            <a:xfrm>
              <a:off x="8260927" y="5353284"/>
              <a:ext cx="3824541" cy="830997"/>
            </a:xfrm>
            <a:prstGeom prst="rect">
              <a:avLst/>
            </a:prstGeom>
            <a:noFill/>
          </p:spPr>
          <p:txBody>
            <a:bodyPr wrap="square" rtlCol="0">
              <a:spAutoFit/>
            </a:bodyPr>
            <a:lstStyle/>
            <a:p>
              <a:r>
                <a:rPr lang="en-GB" sz="1200" dirty="0"/>
                <a:t>Boethius, woodcut, 1537.</a:t>
              </a:r>
            </a:p>
            <a:p>
              <a:r>
                <a:rPr lang="en-GB" sz="1200" b="0" i="0" dirty="0">
                  <a:solidFill>
                    <a:srgbClr val="1A1A1A"/>
                  </a:solidFill>
                  <a:effectLst/>
                  <a:latin typeface="-apple-system"/>
                  <a:hlinkClick r:id="rId3"/>
                </a:rPr>
                <a:t>https://www.britannica.com/biography/Anicius-Manlius-Severinus-Boethius/images-videos#/media/1/71328/123053</a:t>
              </a:r>
              <a:r>
                <a:rPr lang="en-GB" sz="1200" b="0" i="0" dirty="0">
                  <a:solidFill>
                    <a:srgbClr val="1A1A1A"/>
                  </a:solidFill>
                  <a:effectLst/>
                  <a:latin typeface="-apple-system"/>
                </a:rPr>
                <a:t> </a:t>
              </a:r>
              <a:endParaRPr lang="en-GB" sz="1200" dirty="0"/>
            </a:p>
          </p:txBody>
        </p:sp>
      </p:grpSp>
    </p:spTree>
    <p:extLst>
      <p:ext uri="{BB962C8B-B14F-4D97-AF65-F5344CB8AC3E}">
        <p14:creationId xmlns:p14="http://schemas.microsoft.com/office/powerpoint/2010/main" val="2421786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Biography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673860" cy="4475168"/>
          </a:xfrm>
        </p:spPr>
        <p:txBody>
          <a:bodyPr/>
          <a:lstStyle/>
          <a:p>
            <a:pPr>
              <a:buFont typeface="Arial" panose="020B0604020202020204" pitchFamily="34" charset="0"/>
              <a:buChar char="•"/>
            </a:pPr>
            <a:r>
              <a:rPr lang="en-GB" dirty="0"/>
              <a:t>Boethius’ career under King Theodoric was hugely successful and brought him great wealth, honour, and distinction. In 510CE Boethius was made Consul and in 522, both of his sons were made joint consuls; which Boethius took great pride in. He likened being sat between both of his sons in the senate as like winning a great military triumph. (</a:t>
            </a:r>
            <a:r>
              <a:rPr lang="en-GB" i="1" dirty="0"/>
              <a:t>Consolation of Philosophy</a:t>
            </a:r>
            <a:r>
              <a:rPr lang="en-GB" dirty="0"/>
              <a:t> 2.3 8)</a:t>
            </a:r>
          </a:p>
          <a:p>
            <a:pPr>
              <a:buFont typeface="Arial" panose="020B0604020202020204" pitchFamily="34" charset="0"/>
              <a:buChar char="•"/>
            </a:pPr>
            <a:r>
              <a:rPr lang="en-GB" dirty="0"/>
              <a:t>Boethius found himself as one of the most respected men in Rome, possibly becoming its prefect along with Symmachus after his tenure as consul. ²</a:t>
            </a:r>
            <a:endParaRPr lang="en-GB" dirty="0">
              <a:highlight>
                <a:srgbClr val="FFFF00"/>
              </a:highlight>
            </a:endParaRPr>
          </a:p>
          <a:p>
            <a:pPr>
              <a:buFont typeface="Arial" panose="020B0604020202020204" pitchFamily="34" charset="0"/>
              <a:buChar char="•"/>
            </a:pPr>
            <a:r>
              <a:rPr lang="en-GB" dirty="0"/>
              <a:t>His learnedness proved useful to Theodoric, who sometimes gave him small tasks such as constructing a water clock for the King of the Franks, to investigate his captain of the guard on an alleged fraud case and to aid in the reconciliation between the many religious controversies of the time.</a:t>
            </a:r>
          </a:p>
          <a:p>
            <a:pPr>
              <a:buFont typeface="Arial" panose="020B0604020202020204" pitchFamily="34" charset="0"/>
              <a:buChar char="•"/>
            </a:pPr>
            <a:endParaRPr lang="en-GB" dirty="0"/>
          </a:p>
          <a:p>
            <a:pPr>
              <a:buFont typeface="Arial" panose="020B0604020202020204" pitchFamily="34" charset="0"/>
              <a:buChar char="•"/>
            </a:pPr>
            <a:endParaRPr lang="en-GB" dirty="0"/>
          </a:p>
        </p:txBody>
      </p:sp>
      <p:grpSp>
        <p:nvGrpSpPr>
          <p:cNvPr id="7" name="Group 6">
            <a:extLst>
              <a:ext uri="{FF2B5EF4-FFF2-40B4-BE49-F238E27FC236}">
                <a16:creationId xmlns:a16="http://schemas.microsoft.com/office/drawing/2014/main" id="{EA3FA597-098F-45A0-BA90-12AA28F1A96E}"/>
              </a:ext>
            </a:extLst>
          </p:cNvPr>
          <p:cNvGrpSpPr/>
          <p:nvPr/>
        </p:nvGrpSpPr>
        <p:grpSpPr>
          <a:xfrm>
            <a:off x="8898303" y="2048145"/>
            <a:ext cx="3072496" cy="3798779"/>
            <a:chOff x="8898303" y="2048145"/>
            <a:chExt cx="3072496" cy="3798779"/>
          </a:xfrm>
        </p:grpSpPr>
        <p:pic>
          <p:nvPicPr>
            <p:cNvPr id="5" name="Picture 4" descr="A coin with a face on it&#10;&#10;Description automatically generated with medium confidence">
              <a:extLst>
                <a:ext uri="{FF2B5EF4-FFF2-40B4-BE49-F238E27FC236}">
                  <a16:creationId xmlns:a16="http://schemas.microsoft.com/office/drawing/2014/main" id="{1CE3BFED-6958-422E-A284-7A896C3C0326}"/>
                </a:ext>
              </a:extLst>
            </p:cNvPr>
            <p:cNvPicPr>
              <a:picLocks noChangeAspect="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8898303" y="2048145"/>
              <a:ext cx="3072496" cy="3072496"/>
            </a:xfrm>
            <a:prstGeom prst="rect">
              <a:avLst/>
            </a:prstGeom>
          </p:spPr>
        </p:pic>
        <p:sp>
          <p:nvSpPr>
            <p:cNvPr id="6" name="TextBox 5">
              <a:extLst>
                <a:ext uri="{FF2B5EF4-FFF2-40B4-BE49-F238E27FC236}">
                  <a16:creationId xmlns:a16="http://schemas.microsoft.com/office/drawing/2014/main" id="{3E48273E-12BC-43F6-A671-559564643110}"/>
                </a:ext>
              </a:extLst>
            </p:cNvPr>
            <p:cNvSpPr txBox="1"/>
            <p:nvPr/>
          </p:nvSpPr>
          <p:spPr>
            <a:xfrm>
              <a:off x="8898303" y="5015927"/>
              <a:ext cx="3072495" cy="830997"/>
            </a:xfrm>
            <a:prstGeom prst="rect">
              <a:avLst/>
            </a:prstGeom>
            <a:noFill/>
          </p:spPr>
          <p:txBody>
            <a:bodyPr wrap="square" rtlCol="0">
              <a:spAutoFit/>
            </a:bodyPr>
            <a:lstStyle/>
            <a:p>
              <a:r>
                <a:rPr lang="en-US" sz="1200" dirty="0"/>
                <a:t>Medallion (or coin) featuring Theodoric, c. CE 491–501</a:t>
              </a:r>
            </a:p>
            <a:p>
              <a:r>
                <a:rPr lang="en-GB" sz="1200" dirty="0">
                  <a:hlinkClick r:id="rId3"/>
                </a:rPr>
                <a:t>https://commons.wikimedia.org/wiki/File:Teodorico_re_dei_Goti_(493-526).png</a:t>
              </a:r>
              <a:r>
                <a:rPr lang="en-GB" sz="1200" dirty="0"/>
                <a:t> </a:t>
              </a:r>
            </a:p>
          </p:txBody>
        </p:sp>
      </p:grpSp>
    </p:spTree>
    <p:extLst>
      <p:ext uri="{BB962C8B-B14F-4D97-AF65-F5344CB8AC3E}">
        <p14:creationId xmlns:p14="http://schemas.microsoft.com/office/powerpoint/2010/main" val="217901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Biography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487429" cy="4475168"/>
          </a:xfrm>
        </p:spPr>
        <p:txBody>
          <a:bodyPr>
            <a:normAutofit fontScale="92500" lnSpcReduction="10000"/>
          </a:bodyPr>
          <a:lstStyle/>
          <a:p>
            <a:pPr>
              <a:buFont typeface="Arial" panose="020B0604020202020204" pitchFamily="34" charset="0"/>
              <a:buChar char="•"/>
            </a:pPr>
            <a:r>
              <a:rPr lang="en-GB" dirty="0"/>
              <a:t>The Ostrogothic Kingdom of Italy was split into two capitals. The city of Rome had been diminishing for a long time and so King Theodoric shifted all administrative and important roles to the town of Ravenna and used Rome as a ceremonial and leisure capital. The Roman institutions of government, like the Senate, still stood but had lost all its potency.</a:t>
            </a:r>
          </a:p>
          <a:p>
            <a:pPr>
              <a:buFont typeface="Arial" panose="020B0604020202020204" pitchFamily="34" charset="0"/>
              <a:buChar char="•"/>
            </a:pPr>
            <a:r>
              <a:rPr lang="en-GB" dirty="0"/>
              <a:t>Boethius’ residence in Rome meant that he could dedicate most of his time into scholarly and philosophical works, away from Ravenna where would have to live a more political life.</a:t>
            </a:r>
          </a:p>
          <a:p>
            <a:pPr>
              <a:buFont typeface="Arial" panose="020B0604020202020204" pitchFamily="34" charset="0"/>
              <a:buChar char="•"/>
            </a:pPr>
            <a:r>
              <a:rPr lang="en-GB" dirty="0"/>
              <a:t>The breadth and depth of these works are a testament to Boethius’ education and would prove to be foundational and essential to Latin Medieval scholasticism.</a:t>
            </a:r>
          </a:p>
          <a:p>
            <a:pPr>
              <a:buFont typeface="Arial" panose="020B0604020202020204" pitchFamily="34" charset="0"/>
              <a:buChar char="•"/>
            </a:pPr>
            <a:r>
              <a:rPr lang="en-GB" dirty="0"/>
              <a:t>He wrote works ranging from theological treatises, music, mathematics, philosophy and a whole host of commentaries on the many ancient texts he translated into Latin which would serve as some of the only surviving copies available to later scholars.</a:t>
            </a:r>
          </a:p>
          <a:p>
            <a:pPr>
              <a:buFont typeface="Arial" panose="020B0604020202020204" pitchFamily="34" charset="0"/>
              <a:buChar char="•"/>
            </a:pPr>
            <a:endParaRPr lang="en-GB" dirty="0"/>
          </a:p>
        </p:txBody>
      </p:sp>
      <p:grpSp>
        <p:nvGrpSpPr>
          <p:cNvPr id="7" name="Group 6">
            <a:extLst>
              <a:ext uri="{FF2B5EF4-FFF2-40B4-BE49-F238E27FC236}">
                <a16:creationId xmlns:a16="http://schemas.microsoft.com/office/drawing/2014/main" id="{CC663215-6369-4AA8-A70D-B4F60C0B44D1}"/>
              </a:ext>
            </a:extLst>
          </p:cNvPr>
          <p:cNvGrpSpPr/>
          <p:nvPr/>
        </p:nvGrpSpPr>
        <p:grpSpPr>
          <a:xfrm>
            <a:off x="8682361" y="2769831"/>
            <a:ext cx="3435658" cy="3487840"/>
            <a:chOff x="8221203" y="2445386"/>
            <a:chExt cx="3717488" cy="3548667"/>
          </a:xfrm>
        </p:grpSpPr>
        <p:pic>
          <p:nvPicPr>
            <p:cNvPr id="10" name="Picture 9" descr="A picture containing text, fabric&#10;&#10;Description automatically generated">
              <a:extLst>
                <a:ext uri="{FF2B5EF4-FFF2-40B4-BE49-F238E27FC236}">
                  <a16:creationId xmlns:a16="http://schemas.microsoft.com/office/drawing/2014/main" id="{6801D767-450E-4FDC-A37C-F07D82183CEA}"/>
                </a:ext>
              </a:extLst>
            </p:cNvPr>
            <p:cNvPicPr>
              <a:picLocks noChangeAspect="1"/>
            </p:cNvPicPr>
            <p:nvPr/>
          </p:nvPicPr>
          <p:blipFill rotWithShape="1">
            <a:blip r:embed="rId2">
              <a:extLst>
                <a:ext uri="{28A0092B-C50C-407E-A947-70E740481C1C}">
                  <a14:useLocalDpi xmlns:a14="http://schemas.microsoft.com/office/drawing/2010/main" val="0"/>
                </a:ext>
              </a:extLst>
            </a:blip>
            <a:srcRect l="1408" t="3236" r="15106" b="6149"/>
            <a:stretch/>
          </p:blipFill>
          <p:spPr>
            <a:xfrm>
              <a:off x="8221204" y="2445386"/>
              <a:ext cx="3717487" cy="2689933"/>
            </a:xfrm>
            <a:prstGeom prst="rect">
              <a:avLst/>
            </a:prstGeom>
          </p:spPr>
        </p:pic>
        <p:sp>
          <p:nvSpPr>
            <p:cNvPr id="11" name="TextBox 10">
              <a:extLst>
                <a:ext uri="{FF2B5EF4-FFF2-40B4-BE49-F238E27FC236}">
                  <a16:creationId xmlns:a16="http://schemas.microsoft.com/office/drawing/2014/main" id="{43501B31-4C3D-46E6-916D-E39AE63B43CA}"/>
                </a:ext>
              </a:extLst>
            </p:cNvPr>
            <p:cNvSpPr txBox="1"/>
            <p:nvPr/>
          </p:nvSpPr>
          <p:spPr>
            <a:xfrm>
              <a:off x="8221203" y="5211193"/>
              <a:ext cx="3717488" cy="782860"/>
            </a:xfrm>
            <a:prstGeom prst="rect">
              <a:avLst/>
            </a:prstGeom>
            <a:noFill/>
          </p:spPr>
          <p:txBody>
            <a:bodyPr wrap="square" rtlCol="0">
              <a:spAutoFit/>
            </a:bodyPr>
            <a:lstStyle/>
            <a:p>
              <a:r>
                <a:rPr lang="en-US" sz="1100" dirty="0"/>
                <a:t>Boethius teaching his students, from a manuscript of the </a:t>
              </a:r>
              <a:r>
                <a:rPr lang="en-US" sz="1100" i="1" dirty="0"/>
                <a:t>Consolation of Philosophy</a:t>
              </a:r>
              <a:r>
                <a:rPr lang="en-US" sz="1100" dirty="0"/>
                <a:t>,1385. </a:t>
              </a:r>
              <a:r>
                <a:rPr lang="en-GB" sz="1100" dirty="0">
                  <a:hlinkClick r:id="rId3"/>
                </a:rPr>
                <a:t>https://www.gla.ac.uk/myglasgow/library/files/special/exhibns/treasures/boethius.html</a:t>
              </a:r>
              <a:r>
                <a:rPr lang="en-GB" sz="1100" dirty="0"/>
                <a:t>  </a:t>
              </a:r>
            </a:p>
          </p:txBody>
        </p:sp>
      </p:grpSp>
    </p:spTree>
    <p:extLst>
      <p:ext uri="{BB962C8B-B14F-4D97-AF65-F5344CB8AC3E}">
        <p14:creationId xmlns:p14="http://schemas.microsoft.com/office/powerpoint/2010/main" val="2791760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Biography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673860" cy="4475168"/>
          </a:xfrm>
        </p:spPr>
        <p:txBody>
          <a:bodyPr>
            <a:normAutofit/>
          </a:bodyPr>
          <a:lstStyle/>
          <a:p>
            <a:pPr>
              <a:buFont typeface="Arial" panose="020B0604020202020204" pitchFamily="34" charset="0"/>
              <a:buChar char="•"/>
            </a:pPr>
            <a:r>
              <a:rPr lang="en-GB" dirty="0"/>
              <a:t>In 522, the year of his two sons’ consulships, Boethius moves to Ravenna and takes up the position of ‘Master of Offices’ which makes him the intermediary between King Theodoric and his court officials. Boethius, now had very real influence in Ostrogothic politics.</a:t>
            </a:r>
          </a:p>
          <a:p>
            <a:pPr>
              <a:buFont typeface="Arial" panose="020B0604020202020204" pitchFamily="34" charset="0"/>
              <a:buChar char="•"/>
            </a:pPr>
            <a:r>
              <a:rPr lang="en-GB" dirty="0"/>
              <a:t>Boethius’ personality of standing up for the oppressed and challenging of corruption quickly led to his swift downfall.</a:t>
            </a:r>
          </a:p>
          <a:p>
            <a:pPr>
              <a:buFont typeface="Arial" panose="020B0604020202020204" pitchFamily="34" charset="0"/>
              <a:buChar char="•"/>
            </a:pPr>
            <a:r>
              <a:rPr lang="en-GB" dirty="0"/>
              <a:t>In his Consolation of Philosophy, he writes: </a:t>
            </a:r>
            <a:r>
              <a:rPr lang="en-GB" i="1" dirty="0"/>
              <a:t>‘I have devoted myself to no political office without having the common interests of all good men at heart. As a result, harsh and implacable dissensions arose with men of no principle.’</a:t>
            </a:r>
            <a:r>
              <a:rPr lang="en-GB" dirty="0"/>
              <a:t>(</a:t>
            </a:r>
            <a:r>
              <a:rPr lang="en-GB" i="1" dirty="0"/>
              <a:t>Consolation of Philosophy</a:t>
            </a:r>
            <a:r>
              <a:rPr lang="en-GB" dirty="0"/>
              <a:t> 1.4 8-9)</a:t>
            </a:r>
          </a:p>
          <a:p>
            <a:pPr>
              <a:buFont typeface="Arial" panose="020B0604020202020204" pitchFamily="34" charset="0"/>
              <a:buChar char="•"/>
            </a:pPr>
            <a:r>
              <a:rPr lang="en-GB" dirty="0"/>
              <a:t>His life as a learned and principled man of leisure in Rome worked to his detriment in the increasingly tense and corrupt climate of the Ostrogothic court.</a:t>
            </a:r>
          </a:p>
        </p:txBody>
      </p:sp>
      <p:grpSp>
        <p:nvGrpSpPr>
          <p:cNvPr id="8" name="Group 7">
            <a:extLst>
              <a:ext uri="{FF2B5EF4-FFF2-40B4-BE49-F238E27FC236}">
                <a16:creationId xmlns:a16="http://schemas.microsoft.com/office/drawing/2014/main" id="{B24747DD-A2D4-43CC-8D81-8B1C8302FA91}"/>
              </a:ext>
            </a:extLst>
          </p:cNvPr>
          <p:cNvGrpSpPr/>
          <p:nvPr/>
        </p:nvGrpSpPr>
        <p:grpSpPr>
          <a:xfrm>
            <a:off x="8513686" y="1845733"/>
            <a:ext cx="3580800" cy="5070744"/>
            <a:chOff x="8513686" y="1845733"/>
            <a:chExt cx="3580800" cy="5070744"/>
          </a:xfrm>
        </p:grpSpPr>
        <p:pic>
          <p:nvPicPr>
            <p:cNvPr id="5" name="Picture 4" descr="A picture containing text&#10;&#10;Description automatically generated">
              <a:extLst>
                <a:ext uri="{FF2B5EF4-FFF2-40B4-BE49-F238E27FC236}">
                  <a16:creationId xmlns:a16="http://schemas.microsoft.com/office/drawing/2014/main" id="{D7DEAC93-6B2D-4F6E-B753-26AFD827C5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1138" y="1845733"/>
              <a:ext cx="3323347" cy="3931971"/>
            </a:xfrm>
            <a:prstGeom prst="rect">
              <a:avLst/>
            </a:prstGeom>
          </p:spPr>
        </p:pic>
        <p:sp>
          <p:nvSpPr>
            <p:cNvPr id="6" name="TextBox 5">
              <a:extLst>
                <a:ext uri="{FF2B5EF4-FFF2-40B4-BE49-F238E27FC236}">
                  <a16:creationId xmlns:a16="http://schemas.microsoft.com/office/drawing/2014/main" id="{819C0EEC-6E92-4054-A827-E67832AC67F1}"/>
                </a:ext>
              </a:extLst>
            </p:cNvPr>
            <p:cNvSpPr txBox="1"/>
            <p:nvPr/>
          </p:nvSpPr>
          <p:spPr>
            <a:xfrm>
              <a:off x="8513686" y="5777704"/>
              <a:ext cx="3580800" cy="1138773"/>
            </a:xfrm>
            <a:prstGeom prst="rect">
              <a:avLst/>
            </a:prstGeom>
            <a:noFill/>
          </p:spPr>
          <p:txBody>
            <a:bodyPr wrap="square" rtlCol="0">
              <a:spAutoFit/>
            </a:bodyPr>
            <a:lstStyle/>
            <a:p>
              <a:r>
                <a:rPr lang="en-GB" sz="1200" dirty="0"/>
                <a:t>Fortune turning the wheel of fate, as seen in his </a:t>
              </a:r>
              <a:r>
                <a:rPr lang="en-GB" sz="1200" i="1" dirty="0"/>
                <a:t>Consolation of Philosophy</a:t>
              </a:r>
              <a:r>
                <a:rPr lang="en-GB" sz="1200" dirty="0"/>
                <a:t>. Boethius had to rise to the top to be brought down to the bottom. </a:t>
              </a:r>
              <a:r>
                <a:rPr lang="en-GB" sz="800" dirty="0">
                  <a:hlinkClick r:id="rId3"/>
                </a:rPr>
                <a:t>https://commons.wikimedia.org/wiki/File:Co%C3%ABtivy_Master_(Henri_de_Vulcop%3F)_(French,_active_about_1450_-_1485)_-_Philosophy_Consoling_Boethius_and_Fortune_Turning_the_Wheel_-_Google_Art_Project.jpg</a:t>
              </a:r>
              <a:r>
                <a:rPr lang="en-GB" sz="800" dirty="0"/>
                <a:t> </a:t>
              </a:r>
              <a:endParaRPr lang="en-GB" sz="1200" dirty="0"/>
            </a:p>
          </p:txBody>
        </p:sp>
      </p:grpSp>
    </p:spTree>
    <p:extLst>
      <p:ext uri="{BB962C8B-B14F-4D97-AF65-F5344CB8AC3E}">
        <p14:creationId xmlns:p14="http://schemas.microsoft.com/office/powerpoint/2010/main" val="2427791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Biography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673860" cy="4475168"/>
          </a:xfrm>
        </p:spPr>
        <p:txBody>
          <a:bodyPr>
            <a:normAutofit/>
          </a:bodyPr>
          <a:lstStyle/>
          <a:p>
            <a:pPr>
              <a:buFont typeface="Arial" panose="020B0604020202020204" pitchFamily="34" charset="0"/>
              <a:buChar char="•"/>
            </a:pPr>
            <a:r>
              <a:rPr lang="en-GB" dirty="0"/>
              <a:t>Boethius’ power and respectability at the time was almost directly linked to that of Theodoric’s. In the East, the strength of the Eastern Roman Empire started to grow, and with renewed persecutions against Arianism, the Arian king Theodoric started to grow increasingly paranoid of his Catholic Roman subjects as they could seek to supplant him with emperor Justinian.</a:t>
            </a:r>
          </a:p>
          <a:p>
            <a:pPr>
              <a:buFont typeface="Arial" panose="020B0604020202020204" pitchFamily="34" charset="0"/>
              <a:buChar char="•"/>
            </a:pPr>
            <a:r>
              <a:rPr lang="en-GB" dirty="0"/>
              <a:t>Boethius’ troubles came to a head with the accusation by a senator against Senator Albinus of sending treasonous letters to people in Constantinople who were close to emperor Justinian. Boethius stood and defended this senator but was then himself accused of writing letters in which he dreamt of ‘Roman freedom’. In addition, he was accused of suppressing evidence against Albinus as well as the practicing of magic. Boethius, who saw his actions as defending the Senate, was judged by them and found guilty. This forms the basis for much of the </a:t>
            </a:r>
            <a:r>
              <a:rPr lang="en-GB" i="1" dirty="0"/>
              <a:t>Consolation of Philosophy</a:t>
            </a:r>
            <a:r>
              <a:rPr lang="en-GB" dirty="0"/>
              <a:t> as he tries to reason why good deeds are often punished.</a:t>
            </a:r>
          </a:p>
          <a:p>
            <a:pPr>
              <a:buFont typeface="Arial" panose="020B0604020202020204" pitchFamily="34" charset="0"/>
              <a:buChar char="•"/>
            </a:pPr>
            <a:endParaRPr lang="en-GB" dirty="0"/>
          </a:p>
        </p:txBody>
      </p:sp>
      <p:grpSp>
        <p:nvGrpSpPr>
          <p:cNvPr id="12" name="Group 11">
            <a:extLst>
              <a:ext uri="{FF2B5EF4-FFF2-40B4-BE49-F238E27FC236}">
                <a16:creationId xmlns:a16="http://schemas.microsoft.com/office/drawing/2014/main" id="{0F2D9615-B308-4E76-83AD-8BB10DCFAE83}"/>
              </a:ext>
            </a:extLst>
          </p:cNvPr>
          <p:cNvGrpSpPr/>
          <p:nvPr/>
        </p:nvGrpSpPr>
        <p:grpSpPr>
          <a:xfrm>
            <a:off x="9191096" y="1845733"/>
            <a:ext cx="2545184" cy="4728591"/>
            <a:chOff x="9191096" y="1845733"/>
            <a:chExt cx="2545184" cy="4728591"/>
          </a:xfrm>
        </p:grpSpPr>
        <p:pic>
          <p:nvPicPr>
            <p:cNvPr id="8" name="Picture 7" descr="A close-up of a person&#10;&#10;Description automatically generated with low confidence">
              <a:extLst>
                <a:ext uri="{FF2B5EF4-FFF2-40B4-BE49-F238E27FC236}">
                  <a16:creationId xmlns:a16="http://schemas.microsoft.com/office/drawing/2014/main" id="{A88E852B-2375-4E73-9FDD-0305A98F5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1096" y="1845733"/>
              <a:ext cx="2545184" cy="3528262"/>
            </a:xfrm>
            <a:prstGeom prst="rect">
              <a:avLst/>
            </a:prstGeom>
          </p:spPr>
        </p:pic>
        <p:sp>
          <p:nvSpPr>
            <p:cNvPr id="9" name="TextBox 8">
              <a:extLst>
                <a:ext uri="{FF2B5EF4-FFF2-40B4-BE49-F238E27FC236}">
                  <a16:creationId xmlns:a16="http://schemas.microsoft.com/office/drawing/2014/main" id="{5A7876B5-C209-440D-BFA6-DE77AB491997}"/>
                </a:ext>
              </a:extLst>
            </p:cNvPr>
            <p:cNvSpPr txBox="1"/>
            <p:nvPr/>
          </p:nvSpPr>
          <p:spPr>
            <a:xfrm>
              <a:off x="9191096" y="5373995"/>
              <a:ext cx="2545184" cy="1200329"/>
            </a:xfrm>
            <a:prstGeom prst="rect">
              <a:avLst/>
            </a:prstGeom>
            <a:noFill/>
          </p:spPr>
          <p:txBody>
            <a:bodyPr wrap="square" rtlCol="0">
              <a:spAutoFit/>
            </a:bodyPr>
            <a:lstStyle/>
            <a:p>
              <a:r>
                <a:rPr lang="en-US" sz="1200" dirty="0"/>
                <a:t>Mosaic depicting a crowned Justinian, Ravenna. </a:t>
              </a:r>
              <a:r>
                <a:rPr lang="en-US" sz="1200" dirty="0">
                  <a:hlinkClick r:id="rId3"/>
                </a:rPr>
                <a:t>https://en.wikipedia.org/wiki/Justinian_I#/media/File:Mosaic_of_Justinianus_I_-_Basilica_San_Vitale_(Ravenna).jpg</a:t>
              </a:r>
              <a:r>
                <a:rPr lang="en-US" sz="1200" dirty="0"/>
                <a:t> </a:t>
              </a:r>
              <a:endParaRPr lang="en-GB" sz="1200" dirty="0"/>
            </a:p>
          </p:txBody>
        </p:sp>
      </p:grpSp>
    </p:spTree>
    <p:extLst>
      <p:ext uri="{BB962C8B-B14F-4D97-AF65-F5344CB8AC3E}">
        <p14:creationId xmlns:p14="http://schemas.microsoft.com/office/powerpoint/2010/main" val="4124280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The Consolation of Philosophy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673860" cy="4475168"/>
          </a:xfrm>
        </p:spPr>
        <p:txBody>
          <a:bodyPr>
            <a:normAutofit lnSpcReduction="10000"/>
          </a:bodyPr>
          <a:lstStyle/>
          <a:p>
            <a:pPr>
              <a:buFont typeface="Arial" panose="020B0604020202020204" pitchFamily="34" charset="0"/>
              <a:buChar char="•"/>
            </a:pPr>
            <a:r>
              <a:rPr lang="en-GB" dirty="0"/>
              <a:t>By far Boethius’ most famous work is </a:t>
            </a:r>
            <a:r>
              <a:rPr lang="en-GB" i="1" dirty="0"/>
              <a:t>De consolatione philosophiae </a:t>
            </a:r>
            <a:r>
              <a:rPr lang="en-GB" dirty="0"/>
              <a:t>which he wrote whilst in prison waiting to be executed.</a:t>
            </a:r>
          </a:p>
          <a:p>
            <a:pPr>
              <a:buFont typeface="Arial" panose="020B0604020202020204" pitchFamily="34" charset="0"/>
              <a:buChar char="•"/>
            </a:pPr>
            <a:r>
              <a:rPr lang="en-GB" dirty="0"/>
              <a:t>In the book, philosophy, which is depicted by a woman, appears to Boethius as he laments to himself whilst listening to the muses of poetry. Philosophy banishes the muses, brings Boethius out of his daze, diagnoses his illnesses of the spirit and provides a series of therapies in order to cure him.</a:t>
            </a:r>
          </a:p>
          <a:p>
            <a:pPr>
              <a:buFont typeface="Arial" panose="020B0604020202020204" pitchFamily="34" charset="0"/>
              <a:buChar char="•"/>
            </a:pPr>
            <a:r>
              <a:rPr lang="en-GB" dirty="0"/>
              <a:t>The literature is steeped in references to platonic thought, Cicero and the writings of Saint Augustine of Hippo</a:t>
            </a:r>
          </a:p>
          <a:p>
            <a:pPr lvl="1">
              <a:buFont typeface="Wingdings" panose="05000000000000000000" pitchFamily="2" charset="2"/>
              <a:buChar char="Ø"/>
            </a:pPr>
            <a:r>
              <a:rPr lang="en-GB" dirty="0"/>
              <a:t>For example, the separation between the literary self and the author themselves. Boethius the prisoner, by the end of the book, still hasn’t been fully cured; but the fact that Boethius </a:t>
            </a:r>
            <a:r>
              <a:rPr lang="en-GB" i="1" dirty="0"/>
              <a:t>the author</a:t>
            </a:r>
            <a:r>
              <a:rPr lang="en-GB" dirty="0"/>
              <a:t> has written the book implies a completion of the course of therapy and has been cured.</a:t>
            </a:r>
          </a:p>
          <a:p>
            <a:pPr lvl="1">
              <a:buFont typeface="Wingdings" panose="05000000000000000000" pitchFamily="2" charset="2"/>
              <a:buChar char="Ø"/>
            </a:pPr>
            <a:r>
              <a:rPr lang="en-GB" dirty="0"/>
              <a:t>The distinction between two selves is parallel to young Augustine and Augustine the narrator in his </a:t>
            </a:r>
            <a:r>
              <a:rPr lang="en-GB" i="1" dirty="0"/>
              <a:t>Confessions</a:t>
            </a:r>
            <a:r>
              <a:rPr lang="en-GB" dirty="0"/>
              <a:t>.³</a:t>
            </a:r>
            <a:endParaRPr lang="en-GB" dirty="0">
              <a:highlight>
                <a:srgbClr val="FFFF00"/>
              </a:highlight>
            </a:endParaRPr>
          </a:p>
        </p:txBody>
      </p:sp>
      <p:grpSp>
        <p:nvGrpSpPr>
          <p:cNvPr id="7" name="Group 6">
            <a:extLst>
              <a:ext uri="{FF2B5EF4-FFF2-40B4-BE49-F238E27FC236}">
                <a16:creationId xmlns:a16="http://schemas.microsoft.com/office/drawing/2014/main" id="{43A4937B-C1F3-43E7-B523-081024491AB0}"/>
              </a:ext>
            </a:extLst>
          </p:cNvPr>
          <p:cNvGrpSpPr/>
          <p:nvPr/>
        </p:nvGrpSpPr>
        <p:grpSpPr>
          <a:xfrm>
            <a:off x="8852685" y="2047908"/>
            <a:ext cx="3141046" cy="4272993"/>
            <a:chOff x="8852685" y="2047908"/>
            <a:chExt cx="3141046" cy="4272993"/>
          </a:xfrm>
        </p:grpSpPr>
        <p:pic>
          <p:nvPicPr>
            <p:cNvPr id="5" name="Picture 4" descr="A picture containing text, building, brick, outdoor&#10;&#10;Description automatically generated">
              <a:extLst>
                <a:ext uri="{FF2B5EF4-FFF2-40B4-BE49-F238E27FC236}">
                  <a16:creationId xmlns:a16="http://schemas.microsoft.com/office/drawing/2014/main" id="{06D1CDE8-E7CE-4103-AED2-BC15CFB50C0D}"/>
                </a:ext>
              </a:extLst>
            </p:cNvPr>
            <p:cNvPicPr>
              <a:picLocks noChangeAspect="1"/>
            </p:cNvPicPr>
            <p:nvPr/>
          </p:nvPicPr>
          <p:blipFill rotWithShape="1">
            <a:blip r:embed="rId2">
              <a:extLst>
                <a:ext uri="{28A0092B-C50C-407E-A947-70E740481C1C}">
                  <a14:useLocalDpi xmlns:a14="http://schemas.microsoft.com/office/drawing/2010/main" val="0"/>
                </a:ext>
              </a:extLst>
            </a:blip>
            <a:srcRect r="9183" b="6501"/>
            <a:stretch/>
          </p:blipFill>
          <p:spPr>
            <a:xfrm>
              <a:off x="8852686" y="2047908"/>
              <a:ext cx="3141045" cy="3282063"/>
            </a:xfrm>
            <a:prstGeom prst="rect">
              <a:avLst/>
            </a:prstGeom>
          </p:spPr>
        </p:pic>
        <p:sp>
          <p:nvSpPr>
            <p:cNvPr id="6" name="TextBox 5">
              <a:extLst>
                <a:ext uri="{FF2B5EF4-FFF2-40B4-BE49-F238E27FC236}">
                  <a16:creationId xmlns:a16="http://schemas.microsoft.com/office/drawing/2014/main" id="{61D2AEA1-897F-424D-8DAA-FAE4266FA663}"/>
                </a:ext>
              </a:extLst>
            </p:cNvPr>
            <p:cNvSpPr txBox="1"/>
            <p:nvPr/>
          </p:nvSpPr>
          <p:spPr>
            <a:xfrm>
              <a:off x="8852685" y="5305238"/>
              <a:ext cx="3141045" cy="1015663"/>
            </a:xfrm>
            <a:prstGeom prst="rect">
              <a:avLst/>
            </a:prstGeom>
            <a:noFill/>
          </p:spPr>
          <p:txBody>
            <a:bodyPr wrap="square" rtlCol="0">
              <a:spAutoFit/>
            </a:bodyPr>
            <a:lstStyle/>
            <a:p>
              <a:r>
                <a:rPr lang="en-GB" sz="1200" dirty="0"/>
                <a:t>Boethius in prison</a:t>
              </a:r>
              <a:r>
                <a:rPr lang="en-US" sz="1200" dirty="0"/>
                <a:t>, from a manuscript of the Consolation of Philosophy,1385.</a:t>
              </a:r>
            </a:p>
            <a:p>
              <a:r>
                <a:rPr lang="en-GB" sz="1200" dirty="0">
                  <a:hlinkClick r:id="rId3"/>
                </a:rPr>
                <a:t>https://commons.wikimedia.org/wiki/File:Boethius_imprisoned_Consolation_of_philosophy_1385.jpg</a:t>
              </a:r>
              <a:r>
                <a:rPr lang="en-GB" sz="1200" dirty="0"/>
                <a:t> </a:t>
              </a:r>
            </a:p>
          </p:txBody>
        </p:sp>
      </p:grpSp>
    </p:spTree>
    <p:extLst>
      <p:ext uri="{BB962C8B-B14F-4D97-AF65-F5344CB8AC3E}">
        <p14:creationId xmlns:p14="http://schemas.microsoft.com/office/powerpoint/2010/main" val="3398329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The Consolation of Philosophy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673860" cy="4475168"/>
          </a:xfrm>
        </p:spPr>
        <p:txBody>
          <a:bodyPr>
            <a:normAutofit/>
          </a:bodyPr>
          <a:lstStyle/>
          <a:p>
            <a:pPr>
              <a:buFont typeface="Arial" panose="020B0604020202020204" pitchFamily="34" charset="0"/>
              <a:buChar char="•"/>
            </a:pPr>
            <a:r>
              <a:rPr lang="en-GB" dirty="0"/>
              <a:t>In the first few centuries following the death of Boethius, his </a:t>
            </a:r>
            <a:r>
              <a:rPr lang="en-GB" i="1" dirty="0"/>
              <a:t>Consolation</a:t>
            </a:r>
            <a:r>
              <a:rPr lang="en-GB" dirty="0"/>
              <a:t> was read very little.</a:t>
            </a:r>
          </a:p>
          <a:p>
            <a:pPr>
              <a:buFont typeface="Arial" panose="020B0604020202020204" pitchFamily="34" charset="0"/>
              <a:buChar char="•"/>
            </a:pPr>
            <a:r>
              <a:rPr lang="en-GB" dirty="0"/>
              <a:t>The person widely credited with making it mainstream, as it were, was Alcuin of York who likely brought a manuscript containing the treatise from Italy to the court of Charlemagne. Alcuin repeatedly paraphrases the </a:t>
            </a:r>
            <a:r>
              <a:rPr lang="en-GB" i="1" dirty="0"/>
              <a:t>Consolation</a:t>
            </a:r>
            <a:r>
              <a:rPr lang="en-GB" dirty="0"/>
              <a:t> in his letters to Charlemagne and included it in his teaching curriculum. This inspired a whole host of different commentaries on the work, and it remained a seminal document for the cultural history of western Europe.</a:t>
            </a:r>
          </a:p>
          <a:p>
            <a:pPr>
              <a:buFont typeface="Arial" panose="020B0604020202020204" pitchFamily="34" charset="0"/>
              <a:buChar char="•"/>
            </a:pPr>
            <a:r>
              <a:rPr lang="en-GB" dirty="0"/>
              <a:t>The </a:t>
            </a:r>
            <a:r>
              <a:rPr lang="en-GB" i="1" dirty="0"/>
              <a:t>Consolation</a:t>
            </a:r>
            <a:r>
              <a:rPr lang="en-GB" dirty="0"/>
              <a:t> was translated into Old English by King Alfred the Great, into Middle English by Geoffrey Chaucer, and even early modern English by Queen Elizabeth I. figures such as Dante Alighieri and C.S. Lewis have acknowledged its influence on their works. ⁴</a:t>
            </a:r>
          </a:p>
        </p:txBody>
      </p:sp>
      <p:grpSp>
        <p:nvGrpSpPr>
          <p:cNvPr id="10" name="Group 9">
            <a:extLst>
              <a:ext uri="{FF2B5EF4-FFF2-40B4-BE49-F238E27FC236}">
                <a16:creationId xmlns:a16="http://schemas.microsoft.com/office/drawing/2014/main" id="{CDAD48EA-7B0F-48A8-9522-0FD62FE7F41E}"/>
              </a:ext>
            </a:extLst>
          </p:cNvPr>
          <p:cNvGrpSpPr/>
          <p:nvPr/>
        </p:nvGrpSpPr>
        <p:grpSpPr>
          <a:xfrm>
            <a:off x="8726570" y="104775"/>
            <a:ext cx="3357732" cy="6549092"/>
            <a:chOff x="8726570" y="104775"/>
            <a:chExt cx="3357732" cy="6549092"/>
          </a:xfrm>
        </p:grpSpPr>
        <p:pic>
          <p:nvPicPr>
            <p:cNvPr id="8" name="Picture 7" descr="Text, letter&#10;&#10;Description automatically generated">
              <a:extLst>
                <a:ext uri="{FF2B5EF4-FFF2-40B4-BE49-F238E27FC236}">
                  <a16:creationId xmlns:a16="http://schemas.microsoft.com/office/drawing/2014/main" id="{C2B129E7-1B4F-49C6-A500-907C98D552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26570" y="104775"/>
              <a:ext cx="3357732" cy="4610100"/>
            </a:xfrm>
            <a:prstGeom prst="rect">
              <a:avLst/>
            </a:prstGeom>
          </p:spPr>
        </p:pic>
        <p:sp>
          <p:nvSpPr>
            <p:cNvPr id="9" name="TextBox 8">
              <a:extLst>
                <a:ext uri="{FF2B5EF4-FFF2-40B4-BE49-F238E27FC236}">
                  <a16:creationId xmlns:a16="http://schemas.microsoft.com/office/drawing/2014/main" id="{9CF413E2-C89F-4087-B572-44A2F9A28DBA}"/>
                </a:ext>
              </a:extLst>
            </p:cNvPr>
            <p:cNvSpPr txBox="1"/>
            <p:nvPr/>
          </p:nvSpPr>
          <p:spPr>
            <a:xfrm>
              <a:off x="8726570" y="4714875"/>
              <a:ext cx="3357732" cy="1938992"/>
            </a:xfrm>
            <a:prstGeom prst="rect">
              <a:avLst/>
            </a:prstGeom>
            <a:noFill/>
          </p:spPr>
          <p:txBody>
            <a:bodyPr wrap="square" rtlCol="0">
              <a:spAutoFit/>
            </a:bodyPr>
            <a:lstStyle/>
            <a:p>
              <a:r>
                <a:rPr lang="en-US" sz="1400" i="1" dirty="0"/>
                <a:t>‘Blist that may of Good</a:t>
              </a:r>
            </a:p>
            <a:p>
              <a:r>
                <a:rPr lang="en-US" sz="1400" i="1" dirty="0"/>
                <a:t>The fontaine Clire behold</a:t>
              </a:r>
            </a:p>
            <a:p>
              <a:r>
                <a:rPr lang="en-US" sz="1400" i="1" dirty="0"/>
                <a:t>happy that Can of weighty</a:t>
              </a:r>
            </a:p>
            <a:p>
              <a:r>
                <a:rPr lang="en-US" sz="1400" i="1" dirty="0"/>
                <a:t>Erthe the bondes to breake…’</a:t>
              </a:r>
            </a:p>
            <a:p>
              <a:r>
                <a:rPr lang="en-US" sz="1400" dirty="0"/>
                <a:t>Queen Elizabeth’s own translation of the poem in book 3 chapter 12.</a:t>
              </a:r>
            </a:p>
            <a:p>
              <a:r>
                <a:rPr lang="en-GB" sz="1200" dirty="0">
                  <a:hlinkClick r:id="rId3"/>
                </a:rPr>
                <a:t>https://www.nationalarchives.gov.uk/education/resources/elizabeth-monarchy/elizabeths-translation-of-the-consolation-of-philosophy/</a:t>
              </a:r>
              <a:r>
                <a:rPr lang="en-GB" sz="1200" dirty="0"/>
                <a:t> </a:t>
              </a:r>
            </a:p>
          </p:txBody>
        </p:sp>
      </p:grpSp>
    </p:spTree>
    <p:extLst>
      <p:ext uri="{BB962C8B-B14F-4D97-AF65-F5344CB8AC3E}">
        <p14:creationId xmlns:p14="http://schemas.microsoft.com/office/powerpoint/2010/main" val="4004473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Translation and Commentary Works</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7" y="1845732"/>
            <a:ext cx="9902155" cy="4883541"/>
          </a:xfrm>
        </p:spPr>
        <p:txBody>
          <a:bodyPr>
            <a:normAutofit/>
          </a:bodyPr>
          <a:lstStyle/>
          <a:p>
            <a:pPr>
              <a:buFont typeface="Arial" panose="020B0604020202020204" pitchFamily="34" charset="0"/>
              <a:buChar char="•"/>
            </a:pPr>
            <a:r>
              <a:rPr lang="en-GB" dirty="0"/>
              <a:t>Boethius sought to spend his career bringing the whole of Hellenistic philosophy into Latin. This monumental task included the works of both Plato and Aristotle, intending to write commentaries for all of them.</a:t>
            </a:r>
          </a:p>
          <a:p>
            <a:pPr>
              <a:buFont typeface="Arial" panose="020B0604020202020204" pitchFamily="34" charset="0"/>
              <a:buChar char="•"/>
            </a:pPr>
            <a:r>
              <a:rPr lang="en-GB" dirty="0"/>
              <a:t>This ambitious endeavour was never fully realised, but he did translate a great deal of platonic and Aristotelian writings into Latin and accompany them with detailed commentaries.</a:t>
            </a:r>
          </a:p>
          <a:p>
            <a:pPr>
              <a:buFont typeface="Arial" panose="020B0604020202020204" pitchFamily="34" charset="0"/>
              <a:buChar char="•"/>
            </a:pPr>
            <a:r>
              <a:rPr lang="en-GB" dirty="0"/>
              <a:t>For the scholars and students for the following eras and his own, he provided an invaluable service. The translations are faithful to the original Greek whilst also maintaining an emphasis on the literal translations rather than literary, which helped with the clarity of the work. His commentaries were largely unoriginal and would consist of citing a great deal of other writers from all schools such as Porphyry. Therefore, his contribution to the study of logic was mostly synthesising the teachings of various philosophers.</a:t>
            </a:r>
          </a:p>
          <a:p>
            <a:pPr>
              <a:buFont typeface="Arial" panose="020B0604020202020204" pitchFamily="34" charset="0"/>
              <a:buChar char="•"/>
            </a:pPr>
            <a:r>
              <a:rPr lang="en-GB" dirty="0"/>
              <a:t>His translations of Porphyry and of Aristotle would be the basis of western writings on Neoplatonism and Aristotle right up until they were rediscovered hundreds of years later.⁴</a:t>
            </a:r>
          </a:p>
        </p:txBody>
      </p:sp>
    </p:spTree>
    <p:extLst>
      <p:ext uri="{BB962C8B-B14F-4D97-AF65-F5344CB8AC3E}">
        <p14:creationId xmlns:p14="http://schemas.microsoft.com/office/powerpoint/2010/main" val="4235177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Opuscula Sacra</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7" y="1845733"/>
            <a:ext cx="8217591" cy="4475168"/>
          </a:xfrm>
        </p:spPr>
        <p:txBody>
          <a:bodyPr>
            <a:normAutofit fontScale="92500" lnSpcReduction="20000"/>
          </a:bodyPr>
          <a:lstStyle/>
          <a:p>
            <a:pPr>
              <a:buFont typeface="Arial" panose="020B0604020202020204" pitchFamily="34" charset="0"/>
              <a:buChar char="•"/>
            </a:pPr>
            <a:r>
              <a:rPr lang="en-GB" dirty="0"/>
              <a:t>Boethius was also a well accomplished theologian and authored many theological tractates.</a:t>
            </a:r>
          </a:p>
          <a:p>
            <a:pPr>
              <a:buFont typeface="Arial" panose="020B0604020202020204" pitchFamily="34" charset="0"/>
              <a:buChar char="•"/>
            </a:pPr>
            <a:r>
              <a:rPr lang="en-GB" dirty="0"/>
              <a:t>In Tractate V (</a:t>
            </a:r>
            <a:r>
              <a:rPr lang="en-GB" i="1" dirty="0"/>
              <a:t>Against Eutyches and Nestorius</a:t>
            </a:r>
            <a:r>
              <a:rPr lang="en-GB" dirty="0"/>
              <a:t>)</a:t>
            </a:r>
            <a:r>
              <a:rPr lang="en-GB" i="1" dirty="0"/>
              <a:t>,</a:t>
            </a:r>
            <a:r>
              <a:rPr lang="en-GB" dirty="0"/>
              <a:t> he is perturbed by the lack of logical rigour displayed at a council in which Eutyches argues for the case that Christ had only a divine nature (Nestorianism). Boethius clarifies the actual definitions of ‘nature’ and ‘person’ in order to show the incorrectness of Eutyches and Nestorianism and to find a compromise between them (that conforms with the Roman Catholic faith). His display that logic was the essence of a sound theological argument showed his love for rational arguments in a philosophical style.</a:t>
            </a:r>
          </a:p>
          <a:p>
            <a:pPr>
              <a:buFont typeface="Arial" panose="020B0604020202020204" pitchFamily="34" charset="0"/>
              <a:buChar char="•"/>
            </a:pPr>
            <a:r>
              <a:rPr lang="en-GB" dirty="0"/>
              <a:t>Considering the religious tensions in Ostrogothic Italy, Boethius did not pay heed it seems that his king was an Arian. In Italy at the time, asserting that Christ has two natures and espousing orthodox views of the Trinity was an attack on the Monophysite beliefs that the Arian king Theodoric held very dear. </a:t>
            </a:r>
          </a:p>
          <a:p>
            <a:pPr>
              <a:buFont typeface="Arial" panose="020B0604020202020204" pitchFamily="34" charset="0"/>
              <a:buChar char="•"/>
            </a:pPr>
            <a:r>
              <a:rPr lang="en-GB" dirty="0"/>
              <a:t>Either, it seems, Theodoric did not know that Boethius was a spokesperson for Chalcedonian Roman Christianity, or he did know and underestimated his fervour. In any case, it may be that his disapproval of Monophysite Christianity was remembered by Theodoric and may have hastened his condemnation and death. ⁴</a:t>
            </a:r>
          </a:p>
        </p:txBody>
      </p:sp>
      <p:pic>
        <p:nvPicPr>
          <p:cNvPr id="5" name="Picture 4" descr="A picture containing text, book&#10;&#10;Description automatically generated">
            <a:extLst>
              <a:ext uri="{FF2B5EF4-FFF2-40B4-BE49-F238E27FC236}">
                <a16:creationId xmlns:a16="http://schemas.microsoft.com/office/drawing/2014/main" id="{F98A8EAE-976A-4DB7-8972-5C12FC4FAC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310" y="1737360"/>
            <a:ext cx="2231339" cy="3882529"/>
          </a:xfrm>
          <a:prstGeom prst="rect">
            <a:avLst/>
          </a:prstGeom>
        </p:spPr>
      </p:pic>
      <p:sp>
        <p:nvSpPr>
          <p:cNvPr id="6" name="TextBox 5">
            <a:extLst>
              <a:ext uri="{FF2B5EF4-FFF2-40B4-BE49-F238E27FC236}">
                <a16:creationId xmlns:a16="http://schemas.microsoft.com/office/drawing/2014/main" id="{B19CD0CE-E3A4-4A43-B006-1E99C9BE2346}"/>
              </a:ext>
            </a:extLst>
          </p:cNvPr>
          <p:cNvSpPr txBox="1"/>
          <p:nvPr/>
        </p:nvSpPr>
        <p:spPr>
          <a:xfrm>
            <a:off x="9827310" y="5619889"/>
            <a:ext cx="2231339" cy="1015663"/>
          </a:xfrm>
          <a:prstGeom prst="rect">
            <a:avLst/>
          </a:prstGeom>
          <a:noFill/>
        </p:spPr>
        <p:txBody>
          <a:bodyPr wrap="square" rtlCol="0">
            <a:spAutoFit/>
          </a:bodyPr>
          <a:lstStyle/>
          <a:p>
            <a:r>
              <a:rPr lang="en-GB" sz="1200" dirty="0"/>
              <a:t>Nestorius by Romeyn de Hooghe 1688</a:t>
            </a:r>
          </a:p>
          <a:p>
            <a:r>
              <a:rPr lang="en-GB" sz="1200" dirty="0">
                <a:hlinkClick r:id="rId3"/>
              </a:rPr>
              <a:t>https://commons.wikimedia.org/wiki/File:Nestorius_Hooghe_1688.png</a:t>
            </a:r>
            <a:r>
              <a:rPr lang="en-GB" sz="1200" dirty="0"/>
              <a:t> </a:t>
            </a:r>
          </a:p>
        </p:txBody>
      </p:sp>
    </p:spTree>
    <p:extLst>
      <p:ext uri="{BB962C8B-B14F-4D97-AF65-F5344CB8AC3E}">
        <p14:creationId xmlns:p14="http://schemas.microsoft.com/office/powerpoint/2010/main" val="3812371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Opuscula Sacra</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7" y="1845733"/>
            <a:ext cx="7292121" cy="4475168"/>
          </a:xfrm>
        </p:spPr>
        <p:txBody>
          <a:bodyPr>
            <a:normAutofit/>
          </a:bodyPr>
          <a:lstStyle/>
          <a:p>
            <a:pPr>
              <a:buFont typeface="Arial" panose="020B0604020202020204" pitchFamily="34" charset="0"/>
              <a:buChar char="•"/>
            </a:pPr>
            <a:r>
              <a:rPr lang="en-GB" dirty="0"/>
              <a:t>His theological treatises had a great affect on medieval philosophy and theology.</a:t>
            </a:r>
          </a:p>
          <a:p>
            <a:pPr>
              <a:buFont typeface="Arial" panose="020B0604020202020204" pitchFamily="34" charset="0"/>
              <a:buChar char="•"/>
            </a:pPr>
            <a:r>
              <a:rPr lang="en-GB" dirty="0"/>
              <a:t>His greatest impact was on the topics of logic, ontology, and metaphysics. </a:t>
            </a:r>
          </a:p>
          <a:p>
            <a:pPr>
              <a:buFont typeface="Arial" panose="020B0604020202020204" pitchFamily="34" charset="0"/>
              <a:buChar char="•"/>
            </a:pPr>
            <a:r>
              <a:rPr lang="en-GB" dirty="0"/>
              <a:t>These topics were widely taught in schools and Boethius’ name would dominate each of them. A student of theology would spend much of their student life studying works that draw from, or are written by, Boethius due to his role as a great preserver and a bridge between Hellenic and scholastic philosophy.⁵</a:t>
            </a:r>
          </a:p>
          <a:p>
            <a:pPr>
              <a:buFont typeface="Arial" panose="020B0604020202020204" pitchFamily="34" charset="0"/>
              <a:buChar char="•"/>
            </a:pPr>
            <a:r>
              <a:rPr lang="en-GB" dirty="0"/>
              <a:t>Because of his huge and widespread influence, it is not unreasonable that he has been called the schoolmaster of medieval Europe.⁶</a:t>
            </a:r>
          </a:p>
          <a:p>
            <a:pPr>
              <a:buFont typeface="Arial" panose="020B0604020202020204" pitchFamily="34" charset="0"/>
              <a:buChar char="•"/>
            </a:pPr>
            <a:endParaRPr lang="en-GB" dirty="0"/>
          </a:p>
        </p:txBody>
      </p:sp>
    </p:spTree>
    <p:extLst>
      <p:ext uri="{BB962C8B-B14F-4D97-AF65-F5344CB8AC3E}">
        <p14:creationId xmlns:p14="http://schemas.microsoft.com/office/powerpoint/2010/main" val="1107141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F4A5-19E5-421A-A5C0-E2CF054B3AA9}"/>
              </a:ext>
            </a:extLst>
          </p:cNvPr>
          <p:cNvSpPr>
            <a:spLocks noGrp="1"/>
          </p:cNvSpPr>
          <p:nvPr>
            <p:ph type="title"/>
          </p:nvPr>
        </p:nvSpPr>
        <p:spPr/>
        <p:txBody>
          <a:bodyPr/>
          <a:lstStyle/>
          <a:p>
            <a:r>
              <a:rPr lang="en-GB" dirty="0"/>
              <a:t>Legacy</a:t>
            </a:r>
          </a:p>
        </p:txBody>
      </p:sp>
      <p:sp>
        <p:nvSpPr>
          <p:cNvPr id="3" name="Content Placeholder 2">
            <a:extLst>
              <a:ext uri="{FF2B5EF4-FFF2-40B4-BE49-F238E27FC236}">
                <a16:creationId xmlns:a16="http://schemas.microsoft.com/office/drawing/2014/main" id="{B4CBCE31-E642-4DEE-99CF-610104D984BA}"/>
              </a:ext>
            </a:extLst>
          </p:cNvPr>
          <p:cNvSpPr>
            <a:spLocks noGrp="1"/>
          </p:cNvSpPr>
          <p:nvPr>
            <p:ph sz="half" idx="1"/>
          </p:nvPr>
        </p:nvSpPr>
        <p:spPr>
          <a:xfrm>
            <a:off x="1097278" y="1845733"/>
            <a:ext cx="7229976" cy="4457413"/>
          </a:xfrm>
        </p:spPr>
        <p:txBody>
          <a:bodyPr>
            <a:normAutofit lnSpcReduction="10000"/>
          </a:bodyPr>
          <a:lstStyle/>
          <a:p>
            <a:pPr>
              <a:buFont typeface="Arial" panose="020B0604020202020204" pitchFamily="34" charset="0"/>
              <a:buChar char="•"/>
            </a:pPr>
            <a:r>
              <a:rPr lang="en-GB" dirty="0"/>
              <a:t>Even though many of his other works survived in Medieval universities for a great many years, it was his </a:t>
            </a:r>
            <a:r>
              <a:rPr lang="en-GB" i="1" dirty="0"/>
              <a:t>Consolation of Philosophy</a:t>
            </a:r>
            <a:r>
              <a:rPr lang="en-GB" dirty="0"/>
              <a:t> that cemented Boethius into the foundations of Western theology and philosophy. ⁴</a:t>
            </a:r>
          </a:p>
          <a:p>
            <a:pPr>
              <a:buFont typeface="Arial" panose="020B0604020202020204" pitchFamily="34" charset="0"/>
              <a:buChar char="•"/>
            </a:pPr>
            <a:r>
              <a:rPr lang="en-GB" dirty="0"/>
              <a:t>It has, like its author, such a breadth of genius that it can be enjoyed from many different academic perspectives, whether through philosophy, theology, literacy or poetry there are so many references to other works and hidden meanings that it is worthy of study for anyone. The nature of what is being tackled in the story is relatable to anyone in any time and philosophy’s therapies work for not just Boethius. Therefore, it has remained so prominent even in the modern day.</a:t>
            </a:r>
          </a:p>
          <a:p>
            <a:pPr>
              <a:buFont typeface="Arial" panose="020B0604020202020204" pitchFamily="34" charset="0"/>
              <a:buChar char="•"/>
            </a:pPr>
            <a:r>
              <a:rPr lang="en-GB" dirty="0"/>
              <a:t>That pervasiveness has made him a huge influence for great doctors of the church such as Saint Thomas Aquinas who changed the face of Roman Catholicism forever.</a:t>
            </a:r>
          </a:p>
        </p:txBody>
      </p:sp>
    </p:spTree>
    <p:extLst>
      <p:ext uri="{BB962C8B-B14F-4D97-AF65-F5344CB8AC3E}">
        <p14:creationId xmlns:p14="http://schemas.microsoft.com/office/powerpoint/2010/main" val="2683107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D2ED022-EB69-4D30-9E79-36AA16F26A14}"/>
              </a:ext>
            </a:extLst>
          </p:cNvPr>
          <p:cNvSpPr txBox="1"/>
          <p:nvPr/>
        </p:nvSpPr>
        <p:spPr>
          <a:xfrm>
            <a:off x="5243744" y="337351"/>
            <a:ext cx="1704512" cy="461665"/>
          </a:xfrm>
          <a:prstGeom prst="rect">
            <a:avLst/>
          </a:prstGeom>
          <a:noFill/>
        </p:spPr>
        <p:txBody>
          <a:bodyPr wrap="square" rtlCol="0">
            <a:spAutoFit/>
          </a:bodyPr>
          <a:lstStyle/>
          <a:p>
            <a:pPr algn="ctr"/>
            <a:r>
              <a:rPr lang="en-GB" sz="2400" u="sng" dirty="0">
                <a:latin typeface="+mj-lt"/>
              </a:rPr>
              <a:t>Bibliography</a:t>
            </a:r>
          </a:p>
        </p:txBody>
      </p:sp>
      <p:sp>
        <p:nvSpPr>
          <p:cNvPr id="5" name="TextBox 4">
            <a:extLst>
              <a:ext uri="{FF2B5EF4-FFF2-40B4-BE49-F238E27FC236}">
                <a16:creationId xmlns:a16="http://schemas.microsoft.com/office/drawing/2014/main" id="{CA6299E6-87AD-444C-BA25-13B5E160D8B5}"/>
              </a:ext>
            </a:extLst>
          </p:cNvPr>
          <p:cNvSpPr txBox="1"/>
          <p:nvPr/>
        </p:nvSpPr>
        <p:spPr>
          <a:xfrm>
            <a:off x="0" y="799016"/>
            <a:ext cx="12192000" cy="5416868"/>
          </a:xfrm>
          <a:prstGeom prst="rect">
            <a:avLst/>
          </a:prstGeom>
          <a:noFill/>
        </p:spPr>
        <p:txBody>
          <a:bodyPr wrap="square" rtlCol="0">
            <a:spAutoFit/>
          </a:bodyPr>
          <a:lstStyle/>
          <a:p>
            <a:pPr marL="342900" indent="-342900" algn="ctr">
              <a:buFont typeface="+mj-lt"/>
              <a:buAutoNum type="arabicPeriod"/>
            </a:pPr>
            <a:r>
              <a:rPr lang="en-US" sz="1400" b="0" i="0" dirty="0">
                <a:solidFill>
                  <a:srgbClr val="000000"/>
                </a:solidFill>
                <a:effectLst/>
              </a:rPr>
              <a:t>Kaylor, Noel Harold, </a:t>
            </a:r>
            <a:r>
              <a:rPr lang="en-US" sz="1400" b="0" i="1" dirty="0">
                <a:solidFill>
                  <a:srgbClr val="000000"/>
                </a:solidFill>
                <a:effectLst/>
              </a:rPr>
              <a:t>A Companion To Boethius In The Middle Ages</a:t>
            </a:r>
            <a:r>
              <a:rPr lang="en-US" sz="1400" b="0" i="0" dirty="0">
                <a:solidFill>
                  <a:srgbClr val="000000"/>
                </a:solidFill>
                <a:effectLst/>
              </a:rPr>
              <a:t> (Leiden: Brill, 2012).</a:t>
            </a:r>
          </a:p>
          <a:p>
            <a:pPr marL="342900" indent="-342900" algn="ctr">
              <a:buFont typeface="+mj-lt"/>
              <a:buAutoNum type="arabicPeriod"/>
            </a:pPr>
            <a:r>
              <a:rPr lang="en-GB" sz="1400" b="0" i="0" dirty="0">
                <a:solidFill>
                  <a:srgbClr val="000000"/>
                </a:solidFill>
                <a:effectLst/>
              </a:rPr>
              <a:t>Marenbon, John, </a:t>
            </a:r>
            <a:r>
              <a:rPr lang="en-GB" sz="1400" b="0" i="1" dirty="0">
                <a:solidFill>
                  <a:srgbClr val="000000"/>
                </a:solidFill>
                <a:effectLst/>
              </a:rPr>
              <a:t>Boethius</a:t>
            </a:r>
            <a:r>
              <a:rPr lang="en-GB" sz="1400" dirty="0">
                <a:solidFill>
                  <a:srgbClr val="000000"/>
                </a:solidFill>
              </a:rPr>
              <a:t>, ‘Life, Intellectual Milieu, and works’, </a:t>
            </a:r>
            <a:r>
              <a:rPr lang="en-GB" sz="1400" b="0" i="0" dirty="0">
                <a:solidFill>
                  <a:srgbClr val="000000"/>
                </a:solidFill>
                <a:effectLst/>
              </a:rPr>
              <a:t>(Oxford: Oxford University Press, 2003)</a:t>
            </a:r>
          </a:p>
          <a:p>
            <a:pPr marL="342900" indent="-342900" algn="ctr">
              <a:buFont typeface="+mj-lt"/>
              <a:buAutoNum type="arabicPeriod"/>
            </a:pPr>
            <a:r>
              <a:rPr lang="en-GB" sz="1400" b="0" i="0" dirty="0">
                <a:solidFill>
                  <a:srgbClr val="000000"/>
                </a:solidFill>
                <a:effectLst/>
              </a:rPr>
              <a:t>McMahon, Robert, </a:t>
            </a:r>
            <a:r>
              <a:rPr lang="en-GB" sz="1400" b="0" i="1" dirty="0">
                <a:solidFill>
                  <a:srgbClr val="000000"/>
                </a:solidFill>
                <a:effectLst/>
              </a:rPr>
              <a:t>Understanding The Medieval Meditative Ascent: Augustine, Anselm, Boethius, &amp; Dante</a:t>
            </a:r>
            <a:r>
              <a:rPr lang="en-GB" sz="1400" b="0" i="0" dirty="0">
                <a:solidFill>
                  <a:srgbClr val="000000"/>
                </a:solidFill>
                <a:effectLst/>
              </a:rPr>
              <a:t> (Washington, D.C: Catholic University of America Press, 2006), pg. 211-212</a:t>
            </a:r>
          </a:p>
          <a:p>
            <a:pPr marL="342900" indent="-342900" algn="ctr">
              <a:buFont typeface="+mj-lt"/>
              <a:buAutoNum type="arabicPeriod"/>
            </a:pPr>
            <a:r>
              <a:rPr lang="en-GB" sz="1400" b="0" i="0" dirty="0">
                <a:solidFill>
                  <a:srgbClr val="000000"/>
                </a:solidFill>
                <a:effectLst/>
              </a:rPr>
              <a:t>Boecio, Anicio Manlio Torcuato Severino, and P. G Walsh, </a:t>
            </a:r>
            <a:r>
              <a:rPr lang="en-GB" sz="1400" b="0" i="1" dirty="0">
                <a:solidFill>
                  <a:srgbClr val="000000"/>
                </a:solidFill>
                <a:effectLst/>
              </a:rPr>
              <a:t>The Consolation Of Philosophy</a:t>
            </a:r>
            <a:r>
              <a:rPr lang="en-GB" sz="1400" b="0" i="0" dirty="0">
                <a:solidFill>
                  <a:srgbClr val="000000"/>
                </a:solidFill>
                <a:effectLst/>
              </a:rPr>
              <a:t> (Oxford: Oxford University Press, 2008), p. xliii-xlvi, xxii-xxiv, xxvii-xxx</a:t>
            </a:r>
          </a:p>
          <a:p>
            <a:pPr marL="342900" indent="-342900" algn="ctr">
              <a:buFont typeface="+mj-lt"/>
              <a:buAutoNum type="arabicPeriod"/>
            </a:pPr>
            <a:r>
              <a:rPr lang="en-US" sz="1400" b="0" i="0" dirty="0">
                <a:solidFill>
                  <a:srgbClr val="000000"/>
                </a:solidFill>
                <a:effectLst/>
              </a:rPr>
              <a:t>Marenbon, John, </a:t>
            </a:r>
            <a:r>
              <a:rPr lang="en-US" sz="1400" b="0" i="1" dirty="0">
                <a:solidFill>
                  <a:srgbClr val="000000"/>
                </a:solidFill>
                <a:effectLst/>
              </a:rPr>
              <a:t>The Cambridge Companion To Boethius</a:t>
            </a:r>
            <a:r>
              <a:rPr lang="en-US" sz="1400" b="0" i="0" dirty="0">
                <a:solidFill>
                  <a:srgbClr val="000000"/>
                </a:solidFill>
                <a:effectLst/>
              </a:rPr>
              <a:t> (Cambridge: Cambridge University Press, 2009)</a:t>
            </a:r>
            <a:endParaRPr lang="en-GB" sz="1400" b="0" i="0" dirty="0">
              <a:solidFill>
                <a:srgbClr val="000000"/>
              </a:solidFill>
              <a:effectLst/>
            </a:endParaRPr>
          </a:p>
          <a:p>
            <a:pPr marL="342900" indent="-342900" algn="ctr">
              <a:buFont typeface="+mj-lt"/>
              <a:buAutoNum type="arabicPeriod"/>
            </a:pPr>
            <a:r>
              <a:rPr lang="en-US" sz="1400" b="0" i="0" dirty="0">
                <a:solidFill>
                  <a:srgbClr val="000000"/>
                </a:solidFill>
                <a:effectLst/>
              </a:rPr>
              <a:t>Herman, Arthur, </a:t>
            </a:r>
            <a:r>
              <a:rPr lang="en-US" sz="1400" b="0" i="1" dirty="0">
                <a:solidFill>
                  <a:srgbClr val="000000"/>
                </a:solidFill>
                <a:effectLst/>
              </a:rPr>
              <a:t>Cave And The Light</a:t>
            </a:r>
            <a:r>
              <a:rPr lang="en-US" sz="1400" b="0" i="0" dirty="0">
                <a:solidFill>
                  <a:srgbClr val="000000"/>
                </a:solidFill>
                <a:effectLst/>
              </a:rPr>
              <a:t> (New York: Random House, 2013)</a:t>
            </a:r>
          </a:p>
          <a:p>
            <a:pPr marL="342900" indent="-342900" algn="ctr">
              <a:buFont typeface="+mj-lt"/>
              <a:buAutoNum type="arabicPeriod"/>
            </a:pPr>
            <a:r>
              <a:rPr lang="en-US" sz="1400" b="0" i="0" dirty="0">
                <a:solidFill>
                  <a:srgbClr val="000000"/>
                </a:solidFill>
                <a:effectLst/>
              </a:rPr>
              <a:t>  Chadwick, H. (1990). Boethius: The Consolations of Music, Logic, Theology, and Philosophy. Clarendon</a:t>
            </a:r>
          </a:p>
          <a:p>
            <a:pPr marL="342900" indent="-342900" algn="ctr">
              <a:buFont typeface="+mj-lt"/>
              <a:buAutoNum type="arabicPeriod"/>
            </a:pPr>
            <a:r>
              <a:rPr lang="en-GB" sz="1400" b="0" i="0" dirty="0">
                <a:solidFill>
                  <a:srgbClr val="000000"/>
                </a:solidFill>
                <a:effectLst/>
              </a:rPr>
              <a:t>"Anicius Manlius Severinus Boethius | Roman Scholar, Philosopher, And Statesman", </a:t>
            </a:r>
            <a:r>
              <a:rPr lang="en-GB" sz="1400" b="0" i="1" dirty="0">
                <a:solidFill>
                  <a:srgbClr val="000000"/>
                </a:solidFill>
                <a:effectLst/>
              </a:rPr>
              <a:t>Encyclopedia Britannica</a:t>
            </a:r>
            <a:r>
              <a:rPr lang="en-GB" sz="1400" b="0" i="0" dirty="0">
                <a:solidFill>
                  <a:srgbClr val="000000"/>
                </a:solidFill>
                <a:effectLst/>
              </a:rPr>
              <a:t>, 2021 &lt;https://www.britannica.com/biography/Anicius-Manlius-Severinus-Boethius&gt; [Accessed 25 September 2021]</a:t>
            </a:r>
          </a:p>
          <a:p>
            <a:pPr marL="342900" indent="-342900" algn="ctr">
              <a:buFont typeface="+mj-lt"/>
              <a:buAutoNum type="arabicPeriod"/>
            </a:pPr>
            <a:r>
              <a:rPr lang="en-US" sz="1400" b="0" i="0" dirty="0">
                <a:solidFill>
                  <a:srgbClr val="000000"/>
                </a:solidFill>
                <a:effectLst/>
              </a:rPr>
              <a:t>Reiss, Edmund, </a:t>
            </a:r>
            <a:r>
              <a:rPr lang="en-US" sz="1400" b="0" i="1" dirty="0">
                <a:solidFill>
                  <a:srgbClr val="000000"/>
                </a:solidFill>
                <a:effectLst/>
              </a:rPr>
              <a:t>Boethius</a:t>
            </a:r>
            <a:r>
              <a:rPr lang="en-US" sz="1400" b="0" i="0" dirty="0">
                <a:solidFill>
                  <a:srgbClr val="000000"/>
                </a:solidFill>
                <a:effectLst/>
              </a:rPr>
              <a:t> (Boston: Twayne Publishers, 1982)</a:t>
            </a:r>
          </a:p>
          <a:p>
            <a:pPr algn="ctr"/>
            <a:endParaRPr lang="en-GB" sz="1200" dirty="0">
              <a:solidFill>
                <a:srgbClr val="000000"/>
              </a:solidFill>
            </a:endParaRPr>
          </a:p>
          <a:p>
            <a:pPr algn="ctr"/>
            <a:r>
              <a:rPr lang="en-GB" sz="1200" u="sng" dirty="0">
                <a:solidFill>
                  <a:srgbClr val="000000"/>
                </a:solidFill>
              </a:rPr>
              <a:t>Images Used</a:t>
            </a:r>
          </a:p>
          <a:p>
            <a:pPr marL="342900" indent="-342900" algn="ctr">
              <a:buFont typeface="+mj-lt"/>
              <a:buAutoNum type="arabicPeriod"/>
            </a:pPr>
            <a:r>
              <a:rPr lang="en-US" sz="1200" b="0" i="1" dirty="0">
                <a:solidFill>
                  <a:srgbClr val="000000"/>
                </a:solidFill>
                <a:effectLst/>
              </a:rPr>
              <a:t>Anicius Manlius Severinus Boethius, Woodcut</a:t>
            </a:r>
            <a:r>
              <a:rPr lang="en-US" sz="1200" b="0" i="0" dirty="0">
                <a:solidFill>
                  <a:srgbClr val="000000"/>
                </a:solidFill>
                <a:effectLst/>
              </a:rPr>
              <a:t>, 1537 &lt;https://www.britannica.com/biography/Anicius-Manlius-Severinus-Boethius/images-videos#/media/1/71328/123053&gt; [Accessed 26 September 2021]</a:t>
            </a:r>
          </a:p>
          <a:p>
            <a:pPr marL="342900" indent="-342900" algn="ctr">
              <a:buFont typeface="+mj-lt"/>
              <a:buAutoNum type="arabicPeriod"/>
            </a:pPr>
            <a:r>
              <a:rPr lang="en-US" sz="1200" b="0" i="1" dirty="0">
                <a:solidFill>
                  <a:srgbClr val="000000"/>
                </a:solidFill>
                <a:effectLst/>
              </a:rPr>
              <a:t>Coin Depicting Flavius Theodoricus (Theodoric The Great)</a:t>
            </a:r>
            <a:r>
              <a:rPr lang="en-US" sz="1200" b="0" i="0" dirty="0">
                <a:solidFill>
                  <a:srgbClr val="000000"/>
                </a:solidFill>
                <a:effectLst/>
              </a:rPr>
              <a:t> &lt;https://commons.wikimedia.org/wiki/File:Teodorico_re_dei_Goti_(493-526).png&gt; [Accessed 26 September 2021]</a:t>
            </a:r>
          </a:p>
          <a:p>
            <a:pPr marL="342900" indent="-342900" algn="ctr">
              <a:buFont typeface="+mj-lt"/>
              <a:buAutoNum type="arabicPeriod"/>
            </a:pPr>
            <a:r>
              <a:rPr lang="en-US" sz="1200" b="0" i="1" dirty="0">
                <a:solidFill>
                  <a:srgbClr val="000000"/>
                </a:solidFill>
                <a:effectLst/>
              </a:rPr>
              <a:t>of Genoa, Gregorius, Initial Depicting Boethius Teaching His Students</a:t>
            </a:r>
            <a:r>
              <a:rPr lang="en-US" sz="1200" b="0" i="0" dirty="0">
                <a:solidFill>
                  <a:srgbClr val="000000"/>
                </a:solidFill>
                <a:effectLst/>
              </a:rPr>
              <a:t>, 1385 &lt;https://commons.wikimedia.org/wiki/File:Boethius_initial_consolation_philosophy.jpg&gt; [Accessed 26 September 2021]</a:t>
            </a:r>
          </a:p>
          <a:p>
            <a:pPr marL="342900" indent="-342900" algn="ctr">
              <a:buFont typeface="+mj-lt"/>
              <a:buAutoNum type="arabicPeriod"/>
            </a:pPr>
            <a:r>
              <a:rPr lang="en-US" sz="1200" b="0" i="0" dirty="0">
                <a:solidFill>
                  <a:srgbClr val="000000"/>
                </a:solidFill>
                <a:effectLst/>
              </a:rPr>
              <a:t>Master, Coëtivy, </a:t>
            </a:r>
            <a:r>
              <a:rPr lang="en-US" sz="1200" b="0" i="1" dirty="0">
                <a:solidFill>
                  <a:srgbClr val="000000"/>
                </a:solidFill>
                <a:effectLst/>
              </a:rPr>
              <a:t>Philosophy Consoling Boethius And Fortune Turning The Wheel</a:t>
            </a:r>
            <a:r>
              <a:rPr lang="en-US" sz="1200" b="0" i="0" dirty="0">
                <a:solidFill>
                  <a:srgbClr val="000000"/>
                </a:solidFill>
                <a:effectLst/>
              </a:rPr>
              <a:t>, 1460 &lt;https://commons.wikimedia.org/wiki/File:Co%C3%ABtivy_Master_(Henri_de_Vulcop%3F)_(French,_active_about_1450_-_1485)_-_Philosophy_Consoling_Boethius_and_Fortune_Turning_the_Wheel_-_Google_Art_Project.jpg&gt; [Accessed 26 September 2021]</a:t>
            </a:r>
          </a:p>
          <a:p>
            <a:pPr marL="342900" indent="-342900" algn="ctr">
              <a:buFont typeface="+mj-lt"/>
              <a:buAutoNum type="arabicPeriod"/>
            </a:pPr>
            <a:r>
              <a:rPr lang="en-US" sz="1200" b="0" i="0" dirty="0">
                <a:solidFill>
                  <a:srgbClr val="000000"/>
                </a:solidFill>
                <a:effectLst/>
              </a:rPr>
              <a:t>Milošević, Petar, 2015 &lt;https://commons.wikimedia.org/wiki/File:Mosaic_of_Justinianus_I_-_Basilica_San_Vitale_(Ravenna).jpg&gt; [Accessed 26 September 2021]</a:t>
            </a:r>
          </a:p>
          <a:p>
            <a:pPr marL="342900" indent="-342900" algn="ctr">
              <a:buFont typeface="+mj-lt"/>
              <a:buAutoNum type="arabicPeriod"/>
            </a:pPr>
            <a:r>
              <a:rPr lang="en-US" sz="1200" b="0" i="0" dirty="0">
                <a:solidFill>
                  <a:srgbClr val="000000"/>
                </a:solidFill>
                <a:effectLst/>
              </a:rPr>
              <a:t>of Genoa, Gregorius, </a:t>
            </a:r>
            <a:r>
              <a:rPr lang="en-US" sz="1200" b="0" i="1" dirty="0">
                <a:solidFill>
                  <a:srgbClr val="000000"/>
                </a:solidFill>
                <a:effectLst/>
              </a:rPr>
              <a:t>Miniatures Of Boethius Imprisoned</a:t>
            </a:r>
            <a:r>
              <a:rPr lang="en-US" sz="1200" b="0" i="0" dirty="0">
                <a:solidFill>
                  <a:srgbClr val="000000"/>
                </a:solidFill>
                <a:effectLst/>
              </a:rPr>
              <a:t>, 1385 &lt;https://commons.wikimedia.org/wiki/File:Boethius_imprisoned_Consolation_of_philosophy_1385.jpg&gt; [Accessed 26 September 2021]</a:t>
            </a:r>
          </a:p>
          <a:p>
            <a:pPr marL="342900" indent="-342900" algn="ctr">
              <a:buFont typeface="+mj-lt"/>
              <a:buAutoNum type="arabicPeriod"/>
            </a:pPr>
            <a:r>
              <a:rPr lang="en-US" sz="1200" b="0" i="0" dirty="0">
                <a:solidFill>
                  <a:srgbClr val="000000"/>
                </a:solidFill>
                <a:effectLst/>
              </a:rPr>
              <a:t>"Elizabeth’s Translation Of The Consolation Of Philosophy - The National Archives", </a:t>
            </a:r>
            <a:r>
              <a:rPr lang="en-US" sz="1200" b="0" i="1" dirty="0">
                <a:solidFill>
                  <a:srgbClr val="000000"/>
                </a:solidFill>
                <a:effectLst/>
              </a:rPr>
              <a:t>The National Archives</a:t>
            </a:r>
            <a:r>
              <a:rPr lang="en-US" sz="1200" b="0" i="0" dirty="0">
                <a:solidFill>
                  <a:srgbClr val="000000"/>
                </a:solidFill>
                <a:effectLst/>
              </a:rPr>
              <a:t>, 2021 &lt;https://www.nationalarchives.gov.uk/education/resources/elizabeth-monarchy/elizabeths-translation-of-the-consolation-of-philosophy/&gt; [Accessed 26 September 2021]</a:t>
            </a:r>
          </a:p>
          <a:p>
            <a:pPr marL="342900" indent="-342900" algn="ctr">
              <a:buFont typeface="+mj-lt"/>
              <a:buAutoNum type="arabicPeriod"/>
            </a:pPr>
            <a:r>
              <a:rPr lang="en-GB" sz="1200" b="0" i="0" dirty="0">
                <a:solidFill>
                  <a:srgbClr val="000000"/>
                </a:solidFill>
                <a:effectLst/>
              </a:rPr>
              <a:t>de Hooghe, Romeyn, </a:t>
            </a:r>
            <a:r>
              <a:rPr lang="en-GB" sz="1200" b="0" i="1" dirty="0">
                <a:solidFill>
                  <a:srgbClr val="000000"/>
                </a:solidFill>
                <a:effectLst/>
              </a:rPr>
              <a:t>Portret Van Nestorius</a:t>
            </a:r>
            <a:r>
              <a:rPr lang="en-GB" sz="1200" b="0" i="0" dirty="0">
                <a:solidFill>
                  <a:srgbClr val="000000"/>
                </a:solidFill>
                <a:effectLst/>
              </a:rPr>
              <a:t>, 1688 &lt;https://commons.wikimedia.org/wiki/File:Nestorius_Hooghe_1688.png&gt; [Accessed 26 September 2021]</a:t>
            </a:r>
            <a:endParaRPr lang="en-GB" sz="1200" u="sng" dirty="0"/>
          </a:p>
        </p:txBody>
      </p:sp>
    </p:spTree>
    <p:extLst>
      <p:ext uri="{BB962C8B-B14F-4D97-AF65-F5344CB8AC3E}">
        <p14:creationId xmlns:p14="http://schemas.microsoft.com/office/powerpoint/2010/main" val="374408059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1920</TotalTime>
  <Words>2737</Words>
  <Application>Microsoft Office PowerPoint</Application>
  <PresentationFormat>Widescreen</PresentationFormat>
  <Paragraphs>91</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-apple-system</vt:lpstr>
      <vt:lpstr>Arial</vt:lpstr>
      <vt:lpstr>Calibri</vt:lpstr>
      <vt:lpstr>Calibri Light</vt:lpstr>
      <vt:lpstr>Wingdings</vt:lpstr>
      <vt:lpstr>Retrospect</vt:lpstr>
      <vt:lpstr>Boethius</vt:lpstr>
      <vt:lpstr>Biography</vt:lpstr>
      <vt:lpstr>Biography</vt:lpstr>
      <vt:lpstr>Biography</vt:lpstr>
      <vt:lpstr>Biography</vt:lpstr>
      <vt:lpstr>Biography</vt:lpstr>
      <vt:lpstr>The Consolation of Philosophy</vt:lpstr>
      <vt:lpstr>The Consolation of Philosophy</vt:lpstr>
      <vt:lpstr>Translation and Commentary Works</vt:lpstr>
      <vt:lpstr>Opuscula Sacra</vt:lpstr>
      <vt:lpstr>Opuscula Sacra</vt:lpstr>
      <vt:lpstr>Legacy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Boethius</dc:title>
  <dc:creator>Felix Whiteley-Bristow</dc:creator>
  <cp:lastModifiedBy>Felix Whiteley-Bristow</cp:lastModifiedBy>
  <cp:revision>77</cp:revision>
  <dcterms:created xsi:type="dcterms:W3CDTF">2021-09-25T14:05:34Z</dcterms:created>
  <dcterms:modified xsi:type="dcterms:W3CDTF">2021-09-26T22:05:40Z</dcterms:modified>
</cp:coreProperties>
</file>