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43"/>
  </p:notesMasterIdLst>
  <p:handoutMasterIdLst>
    <p:handoutMasterId r:id="rId44"/>
  </p:handoutMasterIdLst>
  <p:sldIdLst>
    <p:sldId id="256" r:id="rId5"/>
    <p:sldId id="257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5" r:id="rId24"/>
    <p:sldId id="316" r:id="rId25"/>
    <p:sldId id="317" r:id="rId26"/>
    <p:sldId id="319" r:id="rId27"/>
    <p:sldId id="320" r:id="rId28"/>
    <p:sldId id="321" r:id="rId29"/>
    <p:sldId id="322" r:id="rId30"/>
    <p:sldId id="323" r:id="rId31"/>
    <p:sldId id="324" r:id="rId32"/>
    <p:sldId id="318" r:id="rId33"/>
    <p:sldId id="326" r:id="rId34"/>
    <p:sldId id="327" r:id="rId35"/>
    <p:sldId id="328" r:id="rId36"/>
    <p:sldId id="329" r:id="rId37"/>
    <p:sldId id="330" r:id="rId38"/>
    <p:sldId id="331" r:id="rId39"/>
    <p:sldId id="333" r:id="rId40"/>
    <p:sldId id="334" r:id="rId41"/>
    <p:sldId id="295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68" autoAdjust="0"/>
  </p:normalViewPr>
  <p:slideViewPr>
    <p:cSldViewPr>
      <p:cViewPr>
        <p:scale>
          <a:sx n="95" d="100"/>
          <a:sy n="95" d="100"/>
        </p:scale>
        <p:origin x="46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http://www.w3schools.com/html/html5_semantic_elements.asp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375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53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6411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Restoring the height of a parent element containing floating elements:</a:t>
            </a:r>
          </a:p>
          <a:p>
            <a:endParaRPr lang="en-GB" dirty="0"/>
          </a:p>
          <a:p>
            <a:r>
              <a:rPr lang="en-GB" dirty="0"/>
              <a:t>https://www.sitepoint.com/clearing-floats-overview-different-clearfix-methods/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426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Vertical</a:t>
            </a:r>
            <a:r>
              <a:rPr lang="en-GB" baseline="0" dirty="0"/>
              <a:t> alignment: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CSS Flexbox</a:t>
            </a:r>
            <a:r>
              <a:rPr lang="en-GB" baseline="0" dirty="0"/>
              <a:t> align-items: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203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5913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152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01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ML5%20Document%20Markup.docx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crap+design&amp;oq=crapdesign&amp;aqs=chrome.1.69i57j0l5.6503j0j0&amp;sourceid=chrome&amp;ie=UTF-8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960.g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brolik.com/blog/when-to-use-flexbox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customXml" Target="../../customXml/item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Page Layouts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3: </a:t>
            </a:r>
            <a:r>
              <a:rPr lang="en-GB" dirty="0" smtClean="0"/>
              <a:t>Introduction to layout properties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  <a:p>
            <a:r>
              <a:rPr lang="en-GB" dirty="0"/>
              <a:t>Semantic Page Elements</a:t>
            </a:r>
          </a:p>
          <a:p>
            <a:r>
              <a:rPr lang="en-GB" dirty="0"/>
              <a:t>Grids and Page Layouts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376827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dirty="0"/>
              <a:t>total width</a:t>
            </a:r>
            <a:r>
              <a:rPr lang="en-GB" dirty="0"/>
              <a:t> of an element that has the following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232720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4296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0739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Using the traditional box model:</a:t>
            </a:r>
          </a:p>
          <a:p>
            <a:pPr marL="365760" lvl="1" indent="0">
              <a:buNone/>
            </a:pPr>
            <a:r>
              <a:rPr lang="en-GB" b="1" dirty="0"/>
              <a:t>Total Element Width </a:t>
            </a:r>
            <a:r>
              <a:rPr lang="en-GB" dirty="0"/>
              <a:t>= width + padding + border + margin.</a:t>
            </a:r>
          </a:p>
          <a:p>
            <a:r>
              <a:rPr lang="en-GB" dirty="0"/>
              <a:t>It can be a bit confusing sometimes trying to work out the width your elements occupy.</a:t>
            </a:r>
          </a:p>
          <a:p>
            <a:r>
              <a:rPr lang="en-GB" dirty="0"/>
              <a:t>CSS3 introduced the box-sizing property:</a:t>
            </a:r>
          </a:p>
          <a:p>
            <a:pPr lvl="1"/>
            <a:r>
              <a:rPr lang="en-GB" dirty="0"/>
              <a:t>Setting </a:t>
            </a:r>
            <a:r>
              <a:rPr lang="en-GB" b="1" dirty="0"/>
              <a:t>box-sizing: border-box</a:t>
            </a:r>
            <a:r>
              <a:rPr lang="en-GB" dirty="0"/>
              <a:t>; will make </a:t>
            </a:r>
          </a:p>
          <a:p>
            <a:pPr lvl="2"/>
            <a:r>
              <a:rPr lang="en-GB" dirty="0"/>
              <a:t>the padding and border included as part of the width and height.</a:t>
            </a:r>
          </a:p>
          <a:p>
            <a:pPr lvl="2"/>
            <a:r>
              <a:rPr lang="en-GB" dirty="0"/>
              <a:t>The element’s total width </a:t>
            </a:r>
            <a:r>
              <a:rPr lang="en-GB" b="1" dirty="0"/>
              <a:t>will be what is specified in the CSS width property</a:t>
            </a:r>
            <a:r>
              <a:rPr lang="en-GB" dirty="0"/>
              <a:t>. The padding and border are </a:t>
            </a:r>
            <a:r>
              <a:rPr lang="en-GB" i="1" dirty="0"/>
              <a:t>subtracted</a:t>
            </a:r>
            <a:r>
              <a:rPr lang="en-GB" dirty="0"/>
              <a:t> from this width.</a:t>
            </a:r>
          </a:p>
        </p:txBody>
      </p:sp>
    </p:spTree>
    <p:extLst>
      <p:ext uri="{BB962C8B-B14F-4D97-AF65-F5344CB8AC3E}">
        <p14:creationId xmlns:p14="http://schemas.microsoft.com/office/powerpoint/2010/main" val="23970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No padding or border.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padding of 10px around it.</a:t>
            </a:r>
          </a:p>
          <a:p>
            <a:r>
              <a:rPr lang="en-GB" sz="1600" dirty="0"/>
              <a:t>It’s bigger than the previous &lt;div&gt; because of the default  CSS box model – adds 10px to both 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padding of 10px around it,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08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426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HTML5 Semantic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Semantic elements are </a:t>
            </a:r>
            <a:r>
              <a:rPr lang="en-GB" b="1" i="1" dirty="0"/>
              <a:t>elements with a meaning</a:t>
            </a:r>
            <a:r>
              <a:rPr lang="en-GB" dirty="0"/>
              <a:t>.</a:t>
            </a:r>
          </a:p>
          <a:p>
            <a:r>
              <a:rPr lang="en-GB" dirty="0"/>
              <a:t>A semantic element clearly describes what its meaning, i.e. what its content represents, to the browser and also the developer(s).</a:t>
            </a:r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etc.</a:t>
            </a:r>
          </a:p>
          <a:p>
            <a:r>
              <a:rPr lang="en-GB" dirty="0"/>
              <a:t>HTML5 semantic elements replace the non-semantic elements &lt;div&gt; and &lt;span&gt; which </a:t>
            </a:r>
            <a:r>
              <a:rPr lang="en-GB" i="1" dirty="0"/>
              <a:t>tell you nothing about their type of content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393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HTML5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3321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264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&lt;article&gt;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an article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&lt;aside&gt;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content aside from the page 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&lt;details&gt;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additional details that the user can view or hide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figcaption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caption for a &lt;figure&gt;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9080">
                <a:tc>
                  <a:txBody>
                    <a:bodyPr/>
                    <a:lstStyle/>
                    <a:p>
                      <a:r>
                        <a:rPr lang="en-GB" sz="1600" dirty="0"/>
                        <a:t>&lt;figure&gt;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self-contained content, like illustrations, diagrams, photos, code listings,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&lt;footer&gt;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footer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&lt;header&gt;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a header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the main content of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marked/highlighted 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nav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navigation links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&lt;section&gt;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section in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&lt;summary&gt;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visible heading for a &lt;details&gt;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&lt;time&gt;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date/time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hlinkClick r:id="rId3"/>
              </a:rPr>
              <a:t>See more on W3Schools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8697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Page Layout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 action="ppaction://hlinkfile"/>
              </a:rPr>
              <a:t>More...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891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Fixed Layouts</a:t>
            </a:r>
            <a:r>
              <a:rPr lang="en-GB" dirty="0"/>
              <a:t>: size remains the same regardless of the size of the browser window.</a:t>
            </a:r>
          </a:p>
          <a:p>
            <a:pPr lvl="1"/>
            <a:r>
              <a:rPr lang="en-GB" dirty="0"/>
              <a:t>Page sections  are specified as fixed </a:t>
            </a:r>
            <a:r>
              <a:rPr lang="en-GB" b="1" dirty="0"/>
              <a:t>widths in pixels</a:t>
            </a:r>
            <a:r>
              <a:rPr lang="en-GB" dirty="0"/>
              <a:t>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Liquid (or Fluid) Layouts</a:t>
            </a:r>
            <a:r>
              <a:rPr lang="en-GB" dirty="0"/>
              <a:t>: resizes proportionally as the browser window changes size.</a:t>
            </a:r>
          </a:p>
          <a:p>
            <a:pPr lvl="1"/>
            <a:r>
              <a:rPr lang="en-GB" dirty="0"/>
              <a:t>Widths are either left as the default auto setting, or</a:t>
            </a:r>
          </a:p>
          <a:p>
            <a:pPr lvl="1"/>
            <a:r>
              <a:rPr lang="en-GB" dirty="0"/>
              <a:t>Widths expressed in </a:t>
            </a:r>
            <a:r>
              <a:rPr lang="en-GB" b="1" dirty="0"/>
              <a:t>percentages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Note</a:t>
            </a:r>
            <a:r>
              <a:rPr lang="en-GB" dirty="0"/>
              <a:t>: This is not the same as responsive web design.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Hybrid Layouts</a:t>
            </a:r>
            <a:r>
              <a:rPr lang="en-GB" dirty="0"/>
              <a:t>: combines features of fixed and liquid layouts.</a:t>
            </a:r>
          </a:p>
          <a:p>
            <a:pPr lvl="1"/>
            <a:r>
              <a:rPr lang="en-GB" dirty="0"/>
              <a:t>Widths use combination of </a:t>
            </a:r>
            <a:r>
              <a:rPr lang="en-GB" b="1" dirty="0" err="1"/>
              <a:t>em</a:t>
            </a:r>
            <a:r>
              <a:rPr lang="en-GB" b="1" dirty="0"/>
              <a:t>, </a:t>
            </a:r>
            <a:r>
              <a:rPr lang="en-GB" b="1" dirty="0" err="1"/>
              <a:t>px</a:t>
            </a:r>
            <a:r>
              <a:rPr lang="en-GB" b="1" dirty="0"/>
              <a:t> and % dimensions</a:t>
            </a:r>
            <a:r>
              <a:rPr lang="en-GB" dirty="0"/>
              <a:t>.</a:t>
            </a:r>
          </a:p>
          <a:p>
            <a:r>
              <a:rPr lang="en-GB" dirty="0"/>
              <a:t>The modern approach is to use a </a:t>
            </a:r>
            <a:r>
              <a:rPr lang="en-GB" b="1" u="sng" dirty="0"/>
              <a:t>Responsive Web Design Layout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9084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grid.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horizontally (rows) and vertically (columns)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0566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Layouts: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/>
              <a:t>Alignment is the “A” of </a:t>
            </a:r>
            <a:r>
              <a:rPr lang="en-GB" dirty="0">
                <a:hlinkClick r:id="rId2"/>
              </a:rPr>
              <a:t>C.R.A.P. Design</a:t>
            </a:r>
            <a:r>
              <a:rPr lang="en-GB" dirty="0"/>
              <a:t>, the four basic principles of good design.</a:t>
            </a:r>
          </a:p>
        </p:txBody>
      </p:sp>
    </p:spTree>
    <p:extLst>
      <p:ext uri="{BB962C8B-B14F-4D97-AF65-F5344CB8AC3E}">
        <p14:creationId xmlns:p14="http://schemas.microsoft.com/office/powerpoint/2010/main" val="157119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The 960 Grid System</a:t>
            </a:r>
            <a:r>
              <a:rPr lang="en-GB" dirty="0"/>
              <a:t> was one of the popular grid systems used in web design.</a:t>
            </a:r>
          </a:p>
          <a:p>
            <a:pPr lvl="1"/>
            <a:r>
              <a:rPr lang="en-GB" dirty="0"/>
              <a:t>Called the 960 grid system because the grid has a total width of 960px.</a:t>
            </a:r>
          </a:p>
          <a:p>
            <a:pPr lvl="1"/>
            <a:r>
              <a:rPr lang="en-GB" dirty="0"/>
              <a:t>960 was chosen simply for the fact that 960 is divisible by a lot of numbers between 1 and 16 without leaving a remainder.</a:t>
            </a:r>
          </a:p>
          <a:p>
            <a:r>
              <a:rPr lang="en-GB" dirty="0"/>
              <a:t>There were two versions:</a:t>
            </a:r>
          </a:p>
          <a:p>
            <a:pPr lvl="1"/>
            <a:r>
              <a:rPr lang="en-GB" dirty="0"/>
              <a:t>12 columns (the more popular)</a:t>
            </a:r>
          </a:p>
          <a:p>
            <a:pPr lvl="1"/>
            <a:r>
              <a:rPr lang="en-GB" dirty="0"/>
              <a:t>16 columns</a:t>
            </a:r>
          </a:p>
          <a:p>
            <a:r>
              <a:rPr lang="en-GB" dirty="0"/>
              <a:t>Modern web development and responsive web design has led to variations </a:t>
            </a:r>
            <a:r>
              <a:rPr lang="en-GB" dirty="0" smtClean="0"/>
              <a:t>of </a:t>
            </a:r>
            <a:r>
              <a:rPr lang="en-GB" dirty="0"/>
              <a:t>the 960px width.</a:t>
            </a:r>
          </a:p>
        </p:txBody>
      </p:sp>
    </p:spTree>
    <p:extLst>
      <p:ext uri="{BB962C8B-B14F-4D97-AF65-F5344CB8AC3E}">
        <p14:creationId xmlns:p14="http://schemas.microsoft.com/office/powerpoint/2010/main" val="171143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71866" cy="4495800"/>
          </a:xfrm>
        </p:spPr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gutter (padding or margin) of 10px on either side, giving a total gutter of 20px.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590308"/>
            <a:chOff x="-108520" y="4365104"/>
            <a:chExt cx="9318735" cy="2590308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590308"/>
              <a:chOff x="-108520" y="4468470"/>
              <a:chExt cx="9318735" cy="2590308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321116" y="5694302"/>
                <a:ext cx="23903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Gutter (padding/margin)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9431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width of each column in the 960 grid system for the 12-column version?</a:t>
            </a:r>
          </a:p>
          <a:p>
            <a:pPr lvl="1"/>
            <a:r>
              <a:rPr lang="en-GB" dirty="0"/>
              <a:t>The gutter between each column is 20px (10px on each side of a column, including the two end columns).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Padding (aka 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8624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709120"/>
          </a:xfrm>
        </p:spPr>
        <p:txBody>
          <a:bodyPr>
            <a:normAutofit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gutter of 10px on each side.</a:t>
            </a:r>
          </a:p>
          <a:p>
            <a:r>
              <a:rPr lang="en-GB" dirty="0"/>
              <a:t>Total gutter for each column:	10 + 10 = 20px</a:t>
            </a:r>
          </a:p>
          <a:p>
            <a:r>
              <a:rPr lang="en-GB" dirty="0"/>
              <a:t>Total gutter of all columns:		20 x 12 = 240px</a:t>
            </a:r>
          </a:p>
          <a:p>
            <a:r>
              <a:rPr lang="en-GB" b="1" dirty="0"/>
              <a:t>The grid has a width of 960px.</a:t>
            </a:r>
          </a:p>
          <a:p>
            <a:r>
              <a:rPr lang="en-GB" dirty="0"/>
              <a:t>Total column width without gutter = Grid width minus total gutter width:	960 – 240 = 720px</a:t>
            </a:r>
          </a:p>
          <a:p>
            <a:r>
              <a:rPr lang="en-GB" dirty="0"/>
              <a:t>One column width: 720 </a:t>
            </a:r>
            <a:r>
              <a:rPr lang="en-GB" dirty="0">
                <a:sym typeface="Symbol" panose="05050102010706020507" pitchFamily="18" charset="2"/>
              </a:rPr>
              <a:t> 12 = </a:t>
            </a:r>
            <a:r>
              <a:rPr lang="en-GB" b="1" dirty="0">
                <a:sym typeface="Symbol" panose="05050102010706020507" pitchFamily="18" charset="2"/>
              </a:rPr>
              <a:t>60px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59965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304975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define CSS styles for the elements of the grid, usually as follows: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representing the grid</a:t>
            </a:r>
          </a:p>
          <a:p>
            <a:pPr lvl="1"/>
            <a:r>
              <a:rPr lang="en-GB" b="1" dirty="0"/>
              <a:t>.row</a:t>
            </a:r>
            <a:r>
              <a:rPr lang="en-GB" dirty="0"/>
              <a:t>: representing a row</a:t>
            </a:r>
          </a:p>
          <a:p>
            <a:pPr lvl="1"/>
            <a:r>
              <a:rPr lang="en-GB" dirty="0"/>
              <a:t>For a 12-column version, you will need 12 column span options representing when the content spans:</a:t>
            </a:r>
          </a:p>
          <a:p>
            <a:pPr lvl="2"/>
            <a:r>
              <a:rPr lang="en-GB" dirty="0"/>
              <a:t>1 column e.g.		</a:t>
            </a:r>
            <a:r>
              <a:rPr lang="en-GB" b="1" dirty="0"/>
              <a:t>.col-span-1</a:t>
            </a:r>
          </a:p>
          <a:p>
            <a:pPr lvl="2"/>
            <a:r>
              <a:rPr lang="en-GB" dirty="0"/>
              <a:t>2 columns e.g.		</a:t>
            </a:r>
            <a:r>
              <a:rPr lang="en-GB" b="1" dirty="0"/>
              <a:t>.col-span-2</a:t>
            </a:r>
          </a:p>
          <a:p>
            <a:pPr lvl="2"/>
            <a:r>
              <a:rPr lang="en-GB" dirty="0"/>
              <a:t>…</a:t>
            </a:r>
          </a:p>
          <a:p>
            <a:pPr lvl="2"/>
            <a:r>
              <a:rPr lang="en-GB" dirty="0"/>
              <a:t>12 columns e.g.	</a:t>
            </a:r>
            <a:r>
              <a:rPr lang="en-GB" b="1" dirty="0"/>
              <a:t>.col-span-12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28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000" y="2258978"/>
            <a:ext cx="3082286" cy="35462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Two possible HTML solutions for the previous slide design.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4427984" y="2124000"/>
            <a:ext cx="0" cy="460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612648" y="2473114"/>
            <a:ext cx="2735216" cy="84435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12648" y="3317466"/>
            <a:ext cx="2735216" cy="143745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12648" y="4754922"/>
            <a:ext cx="2735216" cy="86409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1999" y="2052000"/>
            <a:ext cx="3380000" cy="48100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724000" y="2374436"/>
            <a:ext cx="2735216" cy="78749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725216" y="3810000"/>
            <a:ext cx="2735216" cy="127788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723390" y="5733256"/>
            <a:ext cx="2735216" cy="814544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72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3490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trickiest part of specifying the CSS for the grid elements is the CSS to make the columns </a:t>
            </a:r>
            <a:r>
              <a:rPr lang="en-GB" b="1" i="1" dirty="0"/>
              <a:t>stack side by side</a:t>
            </a:r>
            <a:r>
              <a:rPr lang="en-GB" dirty="0"/>
              <a:t>.</a:t>
            </a:r>
          </a:p>
          <a:p>
            <a:r>
              <a:rPr lang="en-GB" dirty="0"/>
              <a:t>There are three ways to achieve this:</a:t>
            </a:r>
          </a:p>
          <a:p>
            <a:pPr lvl="1"/>
            <a:r>
              <a:rPr lang="en-GB" b="1" dirty="0"/>
              <a:t>CSS Floats</a:t>
            </a:r>
            <a:r>
              <a:rPr lang="en-GB" dirty="0"/>
              <a:t>: old, but tried and tested and supported by old browsers. It is still </a:t>
            </a:r>
            <a:r>
              <a:rPr lang="en-GB" b="1" i="1" dirty="0"/>
              <a:t>the best for page layouts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CSS Flexbox</a:t>
            </a:r>
            <a:r>
              <a:rPr lang="en-GB" dirty="0"/>
              <a:t>: new with CSS3, but </a:t>
            </a:r>
            <a:r>
              <a:rPr lang="en-GB" dirty="0">
                <a:hlinkClick r:id="rId2"/>
              </a:rPr>
              <a:t>not really the best for page layout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CSS display: grid</a:t>
            </a:r>
            <a:r>
              <a:rPr lang="en-GB" dirty="0"/>
              <a:t>, still very new and not yet supported by all browsers.</a:t>
            </a:r>
          </a:p>
        </p:txBody>
      </p:sp>
    </p:spTree>
    <p:extLst>
      <p:ext uri="{BB962C8B-B14F-4D97-AF65-F5344CB8AC3E}">
        <p14:creationId xmlns:p14="http://schemas.microsoft.com/office/powerpoint/2010/main" val="1026485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CSS Float property is used to specify whether an element should float.</a:t>
            </a:r>
          </a:p>
          <a:p>
            <a:r>
              <a:rPr lang="en-GB" dirty="0"/>
              <a:t>It is used to position elements horizontally:</a:t>
            </a:r>
          </a:p>
          <a:p>
            <a:pPr lvl="1"/>
            <a:r>
              <a:rPr lang="en-GB" dirty="0"/>
              <a:t>Forces an element to the left or right.</a:t>
            </a:r>
          </a:p>
          <a:p>
            <a:pPr lvl="1"/>
            <a:r>
              <a:rPr lang="en-GB" dirty="0"/>
              <a:t>A floated element will move as far to the left or right where there is space within its parent element.</a:t>
            </a:r>
          </a:p>
          <a:p>
            <a:pPr lvl="1"/>
            <a:r>
              <a:rPr lang="en-GB" dirty="0"/>
              <a:t>It provides a simple way to position and stack elements side by side horizontally on a line.</a:t>
            </a:r>
          </a:p>
          <a:p>
            <a:pPr lvl="1"/>
            <a:r>
              <a:rPr lang="en-GB" dirty="0"/>
              <a:t>If there is not enough room for the element, it moves down to the next line.</a:t>
            </a:r>
          </a:p>
          <a:p>
            <a:pPr marL="640080" lvl="2" indent="0">
              <a:buNone/>
            </a:pPr>
            <a:r>
              <a:rPr lang="en-GB" sz="1800" dirty="0"/>
              <a:t>(Think of how text continues on a line till there is no more room, then wraps round to the next line)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6096000"/>
            <a:ext cx="1872208" cy="645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left;</a:t>
            </a:r>
          </a:p>
        </p:txBody>
      </p:sp>
      <p:sp>
        <p:nvSpPr>
          <p:cNvPr id="5" name="Rectangle 4"/>
          <p:cNvSpPr/>
          <p:nvPr/>
        </p:nvSpPr>
        <p:spPr>
          <a:xfrm>
            <a:off x="6893840" y="6096000"/>
            <a:ext cx="1872208" cy="6453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right;</a:t>
            </a:r>
          </a:p>
        </p:txBody>
      </p:sp>
    </p:spTree>
    <p:extLst>
      <p:ext uri="{BB962C8B-B14F-4D97-AF65-F5344CB8AC3E}">
        <p14:creationId xmlns:p14="http://schemas.microsoft.com/office/powerpoint/2010/main" val="2776134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Content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image has been floated to the right in the paragraph element.</a:t>
            </a:r>
          </a:p>
          <a:p>
            <a:r>
              <a:rPr lang="en-GB" dirty="0"/>
              <a:t>The text wraps around the space left by the image in the paragraph element block.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78" y="3671192"/>
            <a:ext cx="5824537" cy="2779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43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Block Elements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11529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702259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036996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360738" y="20468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4400" y="3013270"/>
            <a:ext cx="2342596" cy="1423841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also set to </a:t>
            </a:r>
            <a:r>
              <a:rPr lang="en-GB" b="1" dirty="0"/>
              <a:t>float: left</a:t>
            </a:r>
            <a:r>
              <a:rPr lang="en-GB" dirty="0"/>
              <a:t>; (no more room on previous line –moves down to next)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655289" y="30180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right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39829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with Floating Elements: I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/>
          <a:lstStyle/>
          <a:p>
            <a:r>
              <a:rPr lang="en-GB" dirty="0"/>
              <a:t>If a parent element contains all floating elements, its height is automatically collapsed to zero (think floating in the air – washing on a line)!</a:t>
            </a:r>
          </a:p>
          <a:p>
            <a:r>
              <a:rPr lang="en-GB" dirty="0"/>
              <a:t>To fix this problem, you need to add </a:t>
            </a:r>
            <a:r>
              <a:rPr lang="en-GB" b="1" dirty="0"/>
              <a:t>overflow: auto;</a:t>
            </a:r>
            <a:r>
              <a:rPr lang="en-GB" dirty="0"/>
              <a:t> CSS property to the parent element.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70961" y="4418965"/>
            <a:ext cx="2573517" cy="695326"/>
            <a:chOff x="970961" y="3855562"/>
            <a:chExt cx="2573517" cy="695326"/>
          </a:xfrm>
        </p:grpSpPr>
        <p:sp>
          <p:nvSpPr>
            <p:cNvPr id="7" name="Rectangle 6"/>
            <p:cNvSpPr/>
            <p:nvPr/>
          </p:nvSpPr>
          <p:spPr>
            <a:xfrm>
              <a:off x="970961" y="3855562"/>
              <a:ext cx="2573517" cy="4571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22" y="3855563"/>
              <a:ext cx="695325" cy="695325"/>
            </a:xfrm>
            <a:prstGeom prst="rect">
              <a:avLst/>
            </a:prstGeom>
          </p:spPr>
        </p:pic>
        <p:pic>
          <p:nvPicPr>
            <p:cNvPr id="9" name="Picture 8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197" y="3855563"/>
              <a:ext cx="695325" cy="695325"/>
            </a:xfrm>
            <a:prstGeom prst="rect">
              <a:avLst/>
            </a:prstGeom>
          </p:spPr>
        </p:pic>
        <p:pic>
          <p:nvPicPr>
            <p:cNvPr id="10" name="Picture 9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2872" y="3855563"/>
              <a:ext cx="695325" cy="695325"/>
            </a:xfrm>
            <a:prstGeom prst="rect">
              <a:avLst/>
            </a:prstGeom>
          </p:spPr>
        </p:pic>
      </p:grpSp>
      <p:sp>
        <p:nvSpPr>
          <p:cNvPr id="12" name="Rectangle 11"/>
          <p:cNvSpPr/>
          <p:nvPr/>
        </p:nvSpPr>
        <p:spPr>
          <a:xfrm>
            <a:off x="5084639" y="4418965"/>
            <a:ext cx="2448956" cy="7635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47" y="4447247"/>
            <a:ext cx="695325" cy="69532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022" y="4447247"/>
            <a:ext cx="695325" cy="695325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697" y="4447247"/>
            <a:ext cx="695325" cy="6953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6243" y="5672731"/>
            <a:ext cx="3836710" cy="7541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collapsed as smiley images are all set to float: left;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7072" y="4464684"/>
            <a:ext cx="718450" cy="1208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780960" y="5678288"/>
            <a:ext cx="4151329" cy="1135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expanded because has the overflow: auto; property.</a:t>
            </a:r>
          </a:p>
          <a:p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div.smileys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overflow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flipH="1" flipV="1">
            <a:off x="6570482" y="5182538"/>
            <a:ext cx="286143" cy="49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176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Floating Elements: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4998563"/>
          </a:xfrm>
        </p:spPr>
        <p:txBody>
          <a:bodyPr>
            <a:normAutofit fontScale="92500"/>
          </a:bodyPr>
          <a:lstStyle/>
          <a:p>
            <a:r>
              <a:rPr lang="en-GB" dirty="0"/>
              <a:t>Elements </a:t>
            </a:r>
            <a:r>
              <a:rPr lang="en-GB" b="1" i="1" dirty="0"/>
              <a:t>after</a:t>
            </a:r>
            <a:r>
              <a:rPr lang="en-GB" dirty="0"/>
              <a:t> a floating element will continue to wrap around it </a:t>
            </a:r>
            <a:r>
              <a:rPr lang="en-GB" b="1" i="1" dirty="0"/>
              <a:t>unless the float is cleared</a:t>
            </a:r>
            <a:r>
              <a:rPr lang="en-GB" dirty="0"/>
              <a:t>!</a:t>
            </a:r>
          </a:p>
          <a:p>
            <a:r>
              <a:rPr lang="en-GB" dirty="0"/>
              <a:t>The clear property is used to clear floating, e.g.</a:t>
            </a:r>
          </a:p>
          <a:p>
            <a:pPr marL="365760" lvl="1" indent="0" algn="ctr">
              <a:buNone/>
            </a:pP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clear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both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  <a:p>
            <a:r>
              <a:rPr lang="en-GB" dirty="0"/>
              <a:t>It specifies the side of a floating element that elements are not allowed to wrap (float) around:</a:t>
            </a:r>
          </a:p>
          <a:p>
            <a:pPr lvl="1"/>
            <a:r>
              <a:rPr lang="en-GB" b="1" dirty="0"/>
              <a:t>Left</a:t>
            </a:r>
            <a:r>
              <a:rPr lang="en-GB" dirty="0"/>
              <a:t>: does not allow elements to wrap round the left side.</a:t>
            </a:r>
          </a:p>
          <a:p>
            <a:pPr lvl="1"/>
            <a:r>
              <a:rPr lang="en-GB" b="1" dirty="0"/>
              <a:t>Right</a:t>
            </a:r>
            <a:r>
              <a:rPr lang="en-GB" dirty="0"/>
              <a:t>: does not allow elements to wrap round the right side.</a:t>
            </a:r>
          </a:p>
          <a:p>
            <a:pPr lvl="1"/>
            <a:r>
              <a:rPr lang="en-GB" b="1" dirty="0"/>
              <a:t>Both</a:t>
            </a:r>
            <a:r>
              <a:rPr lang="en-GB" dirty="0"/>
              <a:t>: does not allow elements to wrap round both sides.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891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Clearing Floats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following &lt;p&gt; element wraps round it in the space left.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float is cleared on the following &lt;p&gt; element, so it does not wrap round the image.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70" y="1611312"/>
            <a:ext cx="26193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40" y="1611312"/>
            <a:ext cx="2590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985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are probably thinking this float thing sounds …</a:t>
            </a:r>
          </a:p>
          <a:p>
            <a:r>
              <a:rPr lang="en-GB" b="1" i="1" dirty="0"/>
              <a:t>Web students</a:t>
            </a:r>
            <a:r>
              <a:rPr lang="en-GB" dirty="0"/>
              <a:t>, you have no choice – you should learn it</a:t>
            </a:r>
            <a:r>
              <a:rPr lang="en-GB" dirty="0" smtClean="0"/>
              <a:t>!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r>
              <a:rPr lang="en-GB" dirty="0"/>
              <a:t>You may, however, be happy to hear that we are going to be using a shortcut solution this year!</a:t>
            </a:r>
          </a:p>
          <a:p>
            <a:r>
              <a:rPr lang="en-GB" dirty="0"/>
              <a:t>CSS Frameworks contain ready-made CSS classes that you can use to create a website.</a:t>
            </a:r>
          </a:p>
          <a:p>
            <a:r>
              <a:rPr lang="en-GB" dirty="0"/>
              <a:t>We will be using the popular CSS framework, </a:t>
            </a:r>
            <a:r>
              <a:rPr lang="en-GB" b="1" dirty="0"/>
              <a:t>Bootstrap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054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CSS Grid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Based on 12-Columns</a:t>
            </a:r>
          </a:p>
          <a:p>
            <a:r>
              <a:rPr lang="en-GB" dirty="0"/>
              <a:t>Bootstrap 3 is the widely used version, but version 4 has been released.</a:t>
            </a:r>
          </a:p>
          <a:p>
            <a:r>
              <a:rPr lang="en-GB" dirty="0"/>
              <a:t>We will be using version 4 in the class exercise.</a:t>
            </a:r>
          </a:p>
          <a:p>
            <a:r>
              <a:rPr lang="en-GB" dirty="0"/>
              <a:t>It is a Responsive Web CSS Framework and supports a number of predefined breakpoints.</a:t>
            </a:r>
          </a:p>
          <a:p>
            <a:r>
              <a:rPr lang="en-GB" dirty="0"/>
              <a:t>Think of breakpoints as different layout widths to support different device widths.</a:t>
            </a:r>
          </a:p>
          <a:p>
            <a:pPr lvl="1"/>
            <a:r>
              <a:rPr lang="en-GB" dirty="0"/>
              <a:t>Version 4 supports 5 breakpoints</a:t>
            </a:r>
          </a:p>
          <a:p>
            <a:pPr lvl="1"/>
            <a:r>
              <a:rPr lang="en-GB" dirty="0"/>
              <a:t>version 3 supports 4 breakpoints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1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342609" y="5805264"/>
            <a:ext cx="44364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classes </a:t>
            </a:r>
            <a:r>
              <a:rPr lang="en-GB" b="1" dirty="0" err="1"/>
              <a:t>xs</a:t>
            </a:r>
            <a:r>
              <a:rPr lang="en-GB" dirty="0"/>
              <a:t>, </a:t>
            </a:r>
            <a:r>
              <a:rPr lang="en-GB" b="1" dirty="0" err="1"/>
              <a:t>sm</a:t>
            </a:r>
            <a:r>
              <a:rPr lang="en-GB" dirty="0"/>
              <a:t>, </a:t>
            </a:r>
            <a:r>
              <a:rPr lang="en-GB" b="1" dirty="0"/>
              <a:t>md</a:t>
            </a:r>
            <a:r>
              <a:rPr lang="en-GB" dirty="0"/>
              <a:t> and </a:t>
            </a:r>
            <a:r>
              <a:rPr lang="en-GB" b="1" dirty="0"/>
              <a:t>lg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6767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Containers are the most basic element in Bootstrap.</a:t>
            </a:r>
          </a:p>
          <a:p>
            <a:r>
              <a:rPr lang="en-GB" dirty="0"/>
              <a:t>Rows and columns, as well as nested grids, are nested inside containers.</a:t>
            </a:r>
          </a:p>
          <a:p>
            <a:pPr lvl="1"/>
            <a:r>
              <a:rPr lang="en-GB" dirty="0"/>
              <a:t>Nested grids do not really need the container, just nest the rows and columns.</a:t>
            </a:r>
          </a:p>
          <a:p>
            <a:r>
              <a:rPr lang="en-GB" dirty="0"/>
              <a:t>Two classes: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a fixed width grid centred by default (constrains the grid width to max value).</a:t>
            </a:r>
          </a:p>
          <a:p>
            <a:pPr lvl="1"/>
            <a:r>
              <a:rPr lang="en-GB" b="1" dirty="0"/>
              <a:t>.container-fluid</a:t>
            </a:r>
            <a:r>
              <a:rPr lang="en-GB" dirty="0"/>
              <a:t>: a 100% full width grid.</a:t>
            </a:r>
          </a:p>
        </p:txBody>
      </p:sp>
    </p:spTree>
    <p:extLst>
      <p:ext uri="{BB962C8B-B14F-4D97-AF65-F5344CB8AC3E}">
        <p14:creationId xmlns:p14="http://schemas.microsoft.com/office/powerpoint/2010/main" val="340080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Rows come next and the CSS class is </a:t>
            </a:r>
            <a:r>
              <a:rPr lang="en-GB" b="1" dirty="0"/>
              <a:t>.row</a:t>
            </a:r>
            <a:endParaRPr lang="en-GB" dirty="0"/>
          </a:p>
          <a:p>
            <a:r>
              <a:rPr lang="en-GB" dirty="0"/>
              <a:t>Used for horizontal groups of columns to ensure columns line up properly.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927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Content is placed within columns.</a:t>
            </a:r>
          </a:p>
          <a:p>
            <a:r>
              <a:rPr lang="en-GB" dirty="0"/>
              <a:t>Use the columns classes </a:t>
            </a:r>
            <a:r>
              <a:rPr lang="en-GB" b="1" dirty="0"/>
              <a:t>.col-size-n</a:t>
            </a:r>
            <a:r>
              <a:rPr lang="en-GB" dirty="0"/>
              <a:t> for HTML elements with content.</a:t>
            </a:r>
          </a:p>
          <a:p>
            <a:pPr lvl="1"/>
            <a:r>
              <a:rPr lang="en-GB" b="1" dirty="0"/>
              <a:t>size</a:t>
            </a:r>
            <a:r>
              <a:rPr lang="en-GB" dirty="0"/>
              <a:t>: the breakpoint size: </a:t>
            </a:r>
            <a:r>
              <a:rPr lang="en-GB" dirty="0" err="1"/>
              <a:t>sm</a:t>
            </a:r>
            <a:r>
              <a:rPr lang="en-GB" dirty="0"/>
              <a:t>, md, </a:t>
            </a:r>
            <a:r>
              <a:rPr lang="en-GB" dirty="0" err="1"/>
              <a:t>lg</a:t>
            </a:r>
            <a:r>
              <a:rPr lang="en-GB" dirty="0"/>
              <a:t>, xl (no size for the smallest i.e. .</a:t>
            </a:r>
            <a:r>
              <a:rPr lang="en-GB" b="1" dirty="0"/>
              <a:t>col-n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n</a:t>
            </a:r>
            <a:r>
              <a:rPr lang="en-GB" dirty="0"/>
              <a:t>: the number of columns to span</a:t>
            </a:r>
          </a:p>
          <a:p>
            <a:r>
              <a:rPr lang="en-GB" dirty="0"/>
              <a:t>We will be keeping things simple initially and simply use the </a:t>
            </a:r>
            <a:r>
              <a:rPr lang="en-GB" b="1" dirty="0"/>
              <a:t>col-n</a:t>
            </a:r>
            <a:r>
              <a:rPr lang="en-GB" dirty="0"/>
              <a:t> classes.</a:t>
            </a:r>
          </a:p>
          <a:p>
            <a:r>
              <a:rPr lang="en-GB" dirty="0"/>
              <a:t>You can omit the number of columns to span in Bootstrap 4 e.g. simply use .col, .col-</a:t>
            </a:r>
            <a:r>
              <a:rPr lang="en-GB" dirty="0" err="1"/>
              <a:t>sm</a:t>
            </a:r>
            <a:r>
              <a:rPr lang="en-GB" dirty="0"/>
              <a:t>, etc.</a:t>
            </a:r>
          </a:p>
          <a:p>
            <a:pPr lvl="1"/>
            <a:r>
              <a:rPr lang="en-GB" dirty="0"/>
              <a:t>Bootstrap will automatically layout all the columns with equal widths.</a:t>
            </a:r>
          </a:p>
        </p:txBody>
      </p:sp>
    </p:spTree>
    <p:extLst>
      <p:ext uri="{BB962C8B-B14F-4D97-AF65-F5344CB8AC3E}">
        <p14:creationId xmlns:p14="http://schemas.microsoft.com/office/powerpoint/2010/main" val="345552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06569564"/>
              </p:ext>
            </p:extLst>
          </p:nvPr>
        </p:nvGraphicFramePr>
        <p:xfrm>
          <a:off x="612775" y="1484784"/>
          <a:ext cx="8153400" cy="2748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col-3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col-9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 smtClean="0"/>
                        <a:t>col-3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 smtClean="0"/>
                        <a:t>col-9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718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51439711"/>
              </p:ext>
            </p:extLst>
          </p:nvPr>
        </p:nvGraphicFramePr>
        <p:xfrm>
          <a:off x="612775" y="1484784"/>
          <a:ext cx="8153400" cy="2479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 smtClean="0"/>
                        <a:t>col-6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 smtClean="0"/>
                        <a:t>col-6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0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14644195"/>
              </p:ext>
            </p:extLst>
          </p:nvPr>
        </p:nvGraphicFramePr>
        <p:xfrm>
          <a:off x="612775" y="1484784"/>
          <a:ext cx="8153400" cy="2849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029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10657</TotalTime>
  <Words>2734</Words>
  <Application>Microsoft Office PowerPoint</Application>
  <PresentationFormat>On-screen Show (4:3)</PresentationFormat>
  <Paragraphs>419</Paragraphs>
  <Slides>38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Arial</vt:lpstr>
      <vt:lpstr>Calibri</vt:lpstr>
      <vt:lpstr>Cambria</vt:lpstr>
      <vt:lpstr>Consolas</vt:lpstr>
      <vt:lpstr>Segoe UI</vt:lpstr>
      <vt:lpstr>Symbol</vt:lpstr>
      <vt:lpstr>Wingdings</vt:lpstr>
      <vt:lpstr>Wingdings 2</vt:lpstr>
      <vt:lpstr>Median</vt:lpstr>
      <vt:lpstr>CSS Page Layouts</vt:lpstr>
      <vt:lpstr>Today’s Lecture</vt:lpstr>
      <vt:lpstr>The CSS Box Model</vt:lpstr>
      <vt:lpstr>Exercise</vt:lpstr>
      <vt:lpstr>Exercise Solution</vt:lpstr>
      <vt:lpstr>CSS3 Box Sizing</vt:lpstr>
      <vt:lpstr>CSS3 Box Sizing</vt:lpstr>
      <vt:lpstr>Page Layouts</vt:lpstr>
      <vt:lpstr>HTML5 Semantic Elements</vt:lpstr>
      <vt:lpstr>HTML5 Semantic Elements</vt:lpstr>
      <vt:lpstr>Page Layout Semantic Elements</vt:lpstr>
      <vt:lpstr>Types of Page Layouts</vt:lpstr>
      <vt:lpstr>Page Layouts</vt:lpstr>
      <vt:lpstr>Page Layouts: Alignment</vt:lpstr>
      <vt:lpstr>960 Grid System</vt:lpstr>
      <vt:lpstr>The 12-Column 960 Grid System</vt:lpstr>
      <vt:lpstr>Question</vt:lpstr>
      <vt:lpstr>Question Solution</vt:lpstr>
      <vt:lpstr>Using Grid Systems In Web Design: The Design</vt:lpstr>
      <vt:lpstr>Using Grid Systems in Web Design: The CSS</vt:lpstr>
      <vt:lpstr>Using Grid Systems in Web Design: The HTML</vt:lpstr>
      <vt:lpstr>Using Grid Systems in Web Design: The CSS</vt:lpstr>
      <vt:lpstr>CSS Float</vt:lpstr>
      <vt:lpstr>CSS Float: Content Example</vt:lpstr>
      <vt:lpstr>CSS Float: Block Elements Example</vt:lpstr>
      <vt:lpstr>Problems with Floating Elements: I</vt:lpstr>
      <vt:lpstr>Problems with Floating Elements: II</vt:lpstr>
      <vt:lpstr>Clearing Floats</vt:lpstr>
      <vt:lpstr>CSS Frameworks</vt:lpstr>
      <vt:lpstr>Bootstrap’s CSS Grid Layout</vt:lpstr>
      <vt:lpstr>Bootstrap 4 Grid System</vt:lpstr>
      <vt:lpstr>Bootstrap Grid: Containers</vt:lpstr>
      <vt:lpstr>Bootstrap Grid: Rows</vt:lpstr>
      <vt:lpstr>Bootstrap Grid: Columns</vt:lpstr>
      <vt:lpstr>Grid Example</vt:lpstr>
      <vt:lpstr>Grid Example</vt:lpstr>
      <vt:lpstr>Grid Example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Jaymie Phillips</cp:lastModifiedBy>
  <cp:revision>1308</cp:revision>
  <cp:lastPrinted>2014-09-29T16:21:25Z</cp:lastPrinted>
  <dcterms:created xsi:type="dcterms:W3CDTF">2013-09-18T07:00:31Z</dcterms:created>
  <dcterms:modified xsi:type="dcterms:W3CDTF">2019-02-13T12:19:44Z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