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3" r:id="rId2"/>
  </p:sldMasterIdLst>
  <p:notesMasterIdLst>
    <p:notesMasterId r:id="rId4"/>
  </p:notesMasterIdLst>
  <p:handoutMasterIdLst>
    <p:handoutMasterId r:id="rId5"/>
  </p:handoutMasterIdLst>
  <p:sldIdLst>
    <p:sldId id="258" r:id="rId3"/>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976" userDrawn="1">
          <p15:clr>
            <a:srgbClr val="A4A3A4"/>
          </p15:clr>
        </p15:guide>
        <p15:guide id="2" orient="horz" pos="288">
          <p15:clr>
            <a:srgbClr val="A4A3A4"/>
          </p15:clr>
        </p15:guide>
        <p15:guide id="3" orient="horz" pos="19656" userDrawn="1">
          <p15:clr>
            <a:srgbClr val="A4A3A4"/>
          </p15:clr>
        </p15:guide>
        <p15:guide id="4" orient="horz">
          <p15:clr>
            <a:srgbClr val="A4A3A4"/>
          </p15:clr>
        </p15:guide>
        <p15:guide id="5" pos="744" userDrawn="1">
          <p15:clr>
            <a:srgbClr val="A4A3A4"/>
          </p15:clr>
        </p15:guide>
        <p15:guide id="6" pos="2700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CDD2DE"/>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770" autoAdjust="0"/>
    <p:restoredTop sz="94695" autoAdjust="0"/>
  </p:normalViewPr>
  <p:slideViewPr>
    <p:cSldViewPr snapToGrid="0" snapToObjects="1" showGuides="1">
      <p:cViewPr varScale="1">
        <p:scale>
          <a:sx n="14" d="100"/>
          <a:sy n="14" d="100"/>
        </p:scale>
        <p:origin x="1680" y="66"/>
      </p:cViewPr>
      <p:guideLst>
        <p:guide orient="horz" pos="2976"/>
        <p:guide orient="horz" pos="288"/>
        <p:guide orient="horz" pos="19656"/>
        <p:guide orient="horz"/>
        <p:guide pos="744"/>
        <p:guide pos="27000"/>
      </p:guideLst>
    </p:cSldViewPr>
  </p:slideViewPr>
  <p:outlineViewPr>
    <p:cViewPr>
      <p:scale>
        <a:sx n="33" d="100"/>
        <a:sy n="33" d="100"/>
      </p:scale>
      <p:origin x="0" y="0"/>
    </p:cViewPr>
  </p:outlineViewPr>
  <p:notesTextViewPr>
    <p:cViewPr>
      <p:scale>
        <a:sx n="50" d="100"/>
        <a:sy n="50" d="100"/>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commentAuthors" Target="commentAuthors.xml"/><Relationship Id="rId5" Type="http://schemas.openxmlformats.org/officeDocument/2006/relationships/handoutMaster" Target="handoutMasters/handoutMaster1.xml"/><Relationship Id="rId10" Type="http://schemas.openxmlformats.org/officeDocument/2006/relationships/tableStyles" Target="tableStyles.xml"/><Relationship Id="rId4" Type="http://schemas.openxmlformats.org/officeDocument/2006/relationships/notesMaster" Target="notesMasters/notesMaster1.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7/4/25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7/4/25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18148396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6x48 templat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148074" y="5966815"/>
            <a:ext cx="10056813"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148074" y="5109837"/>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090242" y="14181956"/>
            <a:ext cx="10050462"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OBJECTIVES</a:t>
            </a:r>
          </a:p>
        </p:txBody>
      </p:sp>
      <p:sp>
        <p:nvSpPr>
          <p:cNvPr id="21" name="Text Placeholder 3"/>
          <p:cNvSpPr>
            <a:spLocks noGrp="1"/>
          </p:cNvSpPr>
          <p:nvPr>
            <p:ph type="body" sz="quarter" idx="21" hasCustomPrompt="1"/>
          </p:nvPr>
        </p:nvSpPr>
        <p:spPr>
          <a:xfrm>
            <a:off x="11681570" y="5939569"/>
            <a:ext cx="10048874"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681569" y="5146225"/>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207127" y="5939569"/>
            <a:ext cx="10048874"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215064" y="5146225"/>
            <a:ext cx="10058400" cy="754045"/>
          </a:xfrm>
          <a:prstGeom prst="rect">
            <a:avLst/>
          </a:prstGeom>
          <a:noFill/>
        </p:spPr>
        <p:txBody>
          <a:bodyPr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RESULTS</a:t>
            </a:r>
          </a:p>
        </p:txBody>
      </p:sp>
      <p:sp>
        <p:nvSpPr>
          <p:cNvPr id="25" name="Text Placeholder 5"/>
          <p:cNvSpPr>
            <a:spLocks noGrp="1"/>
          </p:cNvSpPr>
          <p:nvPr>
            <p:ph type="body" sz="quarter" idx="25" hasCustomPrompt="1"/>
          </p:nvPr>
        </p:nvSpPr>
        <p:spPr>
          <a:xfrm>
            <a:off x="32763535" y="5146225"/>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CONCLUSIONS</a:t>
            </a:r>
          </a:p>
        </p:txBody>
      </p:sp>
      <p:sp>
        <p:nvSpPr>
          <p:cNvPr id="26" name="Text Placeholder 3"/>
          <p:cNvSpPr>
            <a:spLocks noGrp="1"/>
          </p:cNvSpPr>
          <p:nvPr>
            <p:ph type="body" sz="quarter" idx="26" hasCustomPrompt="1"/>
          </p:nvPr>
        </p:nvSpPr>
        <p:spPr>
          <a:xfrm>
            <a:off x="32763535" y="5966815"/>
            <a:ext cx="10047018"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2763535" y="14265455"/>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REFERENCES</a:t>
            </a:r>
          </a:p>
        </p:txBody>
      </p:sp>
      <p:sp>
        <p:nvSpPr>
          <p:cNvPr id="28" name="Text Placeholder 3"/>
          <p:cNvSpPr>
            <a:spLocks noGrp="1"/>
          </p:cNvSpPr>
          <p:nvPr>
            <p:ph type="body" sz="quarter" idx="28" hasCustomPrompt="1"/>
          </p:nvPr>
        </p:nvSpPr>
        <p:spPr>
          <a:xfrm>
            <a:off x="32761019" y="15067976"/>
            <a:ext cx="10052050"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2763535" y="25679401"/>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2761019" y="26433446"/>
            <a:ext cx="10052050"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083891" y="14995183"/>
            <a:ext cx="10056813"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2947817"/>
            <a:ext cx="31998968" cy="1280160"/>
          </a:xfrm>
          <a:prstGeom prst="rect">
            <a:avLst/>
          </a:prstGeom>
        </p:spPr>
        <p:txBody>
          <a:bodyPr>
            <a:normAutofit/>
          </a:bodyPr>
          <a:lstStyle>
            <a:lvl1pPr marL="0" indent="0" algn="ctr">
              <a:buFontTx/>
              <a:buNone/>
              <a:defRPr sz="44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628358"/>
            <a:ext cx="31998968" cy="1280160"/>
          </a:xfrm>
          <a:prstGeom prst="rect">
            <a:avLst/>
          </a:prstGeom>
        </p:spPr>
        <p:txBody>
          <a:bodyPr anchor="t" anchorCtr="1">
            <a:normAutofit/>
          </a:bodyPr>
          <a:lstStyle>
            <a:lvl1pPr marL="0" indent="0" algn="ctr">
              <a:buFontTx/>
              <a:buNone/>
              <a:defRPr sz="66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209782"/>
            <a:ext cx="31998968" cy="1359394"/>
          </a:xfrm>
          <a:prstGeom prst="rect">
            <a:avLst/>
          </a:prstGeom>
        </p:spPr>
        <p:txBody>
          <a:bodyPr anchor="t" anchorCtr="1">
            <a:normAutofit/>
          </a:bodyPr>
          <a:lstStyle>
            <a:lvl1pPr marL="0" indent="0" algn="ctr">
              <a:buFontTx/>
              <a:buNone/>
              <a:defRPr sz="8000" b="1">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extLst>
    <p:ext uri="{DCECCB84-F9BA-43D5-87BE-67443E8EF086}">
      <p15:sldGuideLst xmlns:p15="http://schemas.microsoft.com/office/powerpoint/2012/main">
        <p15:guide id="1" orient="horz" pos="321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p:spTree>
      <p:nvGrpSpPr>
        <p:cNvPr id="1" name=""/>
        <p:cNvGrpSpPr/>
        <p:nvPr/>
      </p:nvGrpSpPr>
      <p:grpSpPr>
        <a:xfrm>
          <a:off x="0" y="0"/>
          <a:ext cx="0" cy="0"/>
          <a:chOff x="0" y="0"/>
          <a:chExt cx="0" cy="0"/>
        </a:xfrm>
      </p:grpSpPr>
      <p:sp>
        <p:nvSpPr>
          <p:cNvPr id="68" name="Text Placeholder 3">
            <a:extLst>
              <a:ext uri="{FF2B5EF4-FFF2-40B4-BE49-F238E27FC236}">
                <a16:creationId xmlns:a16="http://schemas.microsoft.com/office/drawing/2014/main" id="{DB9999D9-B032-DE43-B280-10F7DE4240AE}"/>
              </a:ext>
            </a:extLst>
          </p:cNvPr>
          <p:cNvSpPr>
            <a:spLocks noGrp="1"/>
          </p:cNvSpPr>
          <p:nvPr>
            <p:ph type="body" sz="quarter" idx="10" hasCustomPrompt="1"/>
          </p:nvPr>
        </p:nvSpPr>
        <p:spPr>
          <a:xfrm>
            <a:off x="1148074" y="5966815"/>
            <a:ext cx="10056813"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9" name="Text Placeholder 5">
            <a:extLst>
              <a:ext uri="{FF2B5EF4-FFF2-40B4-BE49-F238E27FC236}">
                <a16:creationId xmlns:a16="http://schemas.microsoft.com/office/drawing/2014/main" id="{994A3D29-FC6C-EE4B-9ABE-E27DC2BD9EF6}"/>
              </a:ext>
            </a:extLst>
          </p:cNvPr>
          <p:cNvSpPr>
            <a:spLocks noGrp="1"/>
          </p:cNvSpPr>
          <p:nvPr>
            <p:ph type="body" sz="quarter" idx="11" hasCustomPrompt="1"/>
          </p:nvPr>
        </p:nvSpPr>
        <p:spPr>
          <a:xfrm>
            <a:off x="1148074" y="5109837"/>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INTRODUCTION or ABSTRACT</a:t>
            </a:r>
          </a:p>
        </p:txBody>
      </p:sp>
      <p:sp>
        <p:nvSpPr>
          <p:cNvPr id="70" name="Text Placeholder 5">
            <a:extLst>
              <a:ext uri="{FF2B5EF4-FFF2-40B4-BE49-F238E27FC236}">
                <a16:creationId xmlns:a16="http://schemas.microsoft.com/office/drawing/2014/main" id="{C65F0DEA-8BC8-144D-86B3-7990A2E4004F}"/>
              </a:ext>
            </a:extLst>
          </p:cNvPr>
          <p:cNvSpPr>
            <a:spLocks noGrp="1"/>
          </p:cNvSpPr>
          <p:nvPr>
            <p:ph type="body" sz="quarter" idx="20" hasCustomPrompt="1"/>
          </p:nvPr>
        </p:nvSpPr>
        <p:spPr>
          <a:xfrm>
            <a:off x="1090242" y="14181956"/>
            <a:ext cx="10050462"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OBJECTIVES</a:t>
            </a:r>
          </a:p>
        </p:txBody>
      </p:sp>
      <p:sp>
        <p:nvSpPr>
          <p:cNvPr id="71" name="Text Placeholder 3">
            <a:extLst>
              <a:ext uri="{FF2B5EF4-FFF2-40B4-BE49-F238E27FC236}">
                <a16:creationId xmlns:a16="http://schemas.microsoft.com/office/drawing/2014/main" id="{1BAC3C61-4427-734A-B001-E64F967B25F9}"/>
              </a:ext>
            </a:extLst>
          </p:cNvPr>
          <p:cNvSpPr>
            <a:spLocks noGrp="1"/>
          </p:cNvSpPr>
          <p:nvPr>
            <p:ph type="body" sz="quarter" idx="21" hasCustomPrompt="1"/>
          </p:nvPr>
        </p:nvSpPr>
        <p:spPr>
          <a:xfrm>
            <a:off x="11681570" y="5939569"/>
            <a:ext cx="10048874"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2" name="Text Placeholder 5">
            <a:extLst>
              <a:ext uri="{FF2B5EF4-FFF2-40B4-BE49-F238E27FC236}">
                <a16:creationId xmlns:a16="http://schemas.microsoft.com/office/drawing/2014/main" id="{0D89AF1C-2149-914E-939B-BC1D31AB8886}"/>
              </a:ext>
            </a:extLst>
          </p:cNvPr>
          <p:cNvSpPr>
            <a:spLocks noGrp="1"/>
          </p:cNvSpPr>
          <p:nvPr>
            <p:ph type="body" sz="quarter" idx="22" hasCustomPrompt="1"/>
          </p:nvPr>
        </p:nvSpPr>
        <p:spPr>
          <a:xfrm>
            <a:off x="11681569" y="5146225"/>
            <a:ext cx="10048875" cy="754045"/>
          </a:xfrm>
          <a:prstGeom prst="rect">
            <a:avLst/>
          </a:prstGeom>
          <a:noFill/>
        </p:spPr>
        <p:txBody>
          <a:bodyPr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MATERIALS &amp; METHODS</a:t>
            </a:r>
          </a:p>
        </p:txBody>
      </p:sp>
      <p:sp>
        <p:nvSpPr>
          <p:cNvPr id="73" name="Text Placeholder 3">
            <a:extLst>
              <a:ext uri="{FF2B5EF4-FFF2-40B4-BE49-F238E27FC236}">
                <a16:creationId xmlns:a16="http://schemas.microsoft.com/office/drawing/2014/main" id="{B5C2A6A1-4D50-144B-B660-E3B3A1643D2A}"/>
              </a:ext>
            </a:extLst>
          </p:cNvPr>
          <p:cNvSpPr>
            <a:spLocks noGrp="1"/>
          </p:cNvSpPr>
          <p:nvPr>
            <p:ph type="body" sz="quarter" idx="23" hasCustomPrompt="1"/>
          </p:nvPr>
        </p:nvSpPr>
        <p:spPr>
          <a:xfrm>
            <a:off x="22207127" y="5939569"/>
            <a:ext cx="10048874"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4" name="Text Placeholder 5">
            <a:extLst>
              <a:ext uri="{FF2B5EF4-FFF2-40B4-BE49-F238E27FC236}">
                <a16:creationId xmlns:a16="http://schemas.microsoft.com/office/drawing/2014/main" id="{1C34E6F0-82AA-D444-B7AF-5A1C80FFB726}"/>
              </a:ext>
            </a:extLst>
          </p:cNvPr>
          <p:cNvSpPr>
            <a:spLocks noGrp="1"/>
          </p:cNvSpPr>
          <p:nvPr>
            <p:ph type="body" sz="quarter" idx="24" hasCustomPrompt="1"/>
          </p:nvPr>
        </p:nvSpPr>
        <p:spPr>
          <a:xfrm>
            <a:off x="22215064" y="5146225"/>
            <a:ext cx="10058400" cy="754045"/>
          </a:xfrm>
          <a:prstGeom prst="rect">
            <a:avLst/>
          </a:prstGeom>
          <a:noFill/>
        </p:spPr>
        <p:txBody>
          <a:bodyPr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RESULTS</a:t>
            </a:r>
          </a:p>
        </p:txBody>
      </p:sp>
      <p:sp>
        <p:nvSpPr>
          <p:cNvPr id="75" name="Text Placeholder 5">
            <a:extLst>
              <a:ext uri="{FF2B5EF4-FFF2-40B4-BE49-F238E27FC236}">
                <a16:creationId xmlns:a16="http://schemas.microsoft.com/office/drawing/2014/main" id="{BC84A125-71A3-DA49-B2C2-2357C57BB744}"/>
              </a:ext>
            </a:extLst>
          </p:cNvPr>
          <p:cNvSpPr>
            <a:spLocks noGrp="1"/>
          </p:cNvSpPr>
          <p:nvPr>
            <p:ph type="body" sz="quarter" idx="25" hasCustomPrompt="1"/>
          </p:nvPr>
        </p:nvSpPr>
        <p:spPr>
          <a:xfrm>
            <a:off x="32763535" y="5146225"/>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CONCLUSIONS</a:t>
            </a:r>
          </a:p>
        </p:txBody>
      </p:sp>
      <p:sp>
        <p:nvSpPr>
          <p:cNvPr id="76" name="Text Placeholder 3">
            <a:extLst>
              <a:ext uri="{FF2B5EF4-FFF2-40B4-BE49-F238E27FC236}">
                <a16:creationId xmlns:a16="http://schemas.microsoft.com/office/drawing/2014/main" id="{57A858F6-F615-844B-891A-B3F9BC20DF06}"/>
              </a:ext>
            </a:extLst>
          </p:cNvPr>
          <p:cNvSpPr>
            <a:spLocks noGrp="1"/>
          </p:cNvSpPr>
          <p:nvPr>
            <p:ph type="body" sz="quarter" idx="26" hasCustomPrompt="1"/>
          </p:nvPr>
        </p:nvSpPr>
        <p:spPr>
          <a:xfrm>
            <a:off x="32763535" y="5966815"/>
            <a:ext cx="10047018"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80" name="Text Placeholder 5">
            <a:extLst>
              <a:ext uri="{FF2B5EF4-FFF2-40B4-BE49-F238E27FC236}">
                <a16:creationId xmlns:a16="http://schemas.microsoft.com/office/drawing/2014/main" id="{AD1F9F7A-B02D-A44F-BC2C-F04BD0DF641D}"/>
              </a:ext>
            </a:extLst>
          </p:cNvPr>
          <p:cNvSpPr>
            <a:spLocks noGrp="1"/>
          </p:cNvSpPr>
          <p:nvPr>
            <p:ph type="body" sz="quarter" idx="27" hasCustomPrompt="1"/>
          </p:nvPr>
        </p:nvSpPr>
        <p:spPr>
          <a:xfrm>
            <a:off x="32763535" y="14265455"/>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REFERENCES</a:t>
            </a:r>
          </a:p>
        </p:txBody>
      </p:sp>
      <p:sp>
        <p:nvSpPr>
          <p:cNvPr id="81" name="Text Placeholder 3">
            <a:extLst>
              <a:ext uri="{FF2B5EF4-FFF2-40B4-BE49-F238E27FC236}">
                <a16:creationId xmlns:a16="http://schemas.microsoft.com/office/drawing/2014/main" id="{1DC6238A-456D-D042-86DC-A4EFC7437FE9}"/>
              </a:ext>
            </a:extLst>
          </p:cNvPr>
          <p:cNvSpPr>
            <a:spLocks noGrp="1"/>
          </p:cNvSpPr>
          <p:nvPr>
            <p:ph type="body" sz="quarter" idx="28" hasCustomPrompt="1"/>
          </p:nvPr>
        </p:nvSpPr>
        <p:spPr>
          <a:xfrm>
            <a:off x="32761019" y="15067976"/>
            <a:ext cx="10052050"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82" name="Text Placeholder 5">
            <a:extLst>
              <a:ext uri="{FF2B5EF4-FFF2-40B4-BE49-F238E27FC236}">
                <a16:creationId xmlns:a16="http://schemas.microsoft.com/office/drawing/2014/main" id="{CA5DA6C8-3282-EB48-9A7F-09D4C1F189FD}"/>
              </a:ext>
            </a:extLst>
          </p:cNvPr>
          <p:cNvSpPr>
            <a:spLocks noGrp="1"/>
          </p:cNvSpPr>
          <p:nvPr>
            <p:ph type="body" sz="quarter" idx="29" hasCustomPrompt="1"/>
          </p:nvPr>
        </p:nvSpPr>
        <p:spPr>
          <a:xfrm>
            <a:off x="32763535" y="25679401"/>
            <a:ext cx="10047018" cy="754045"/>
          </a:xfrm>
          <a:prstGeom prst="rect">
            <a:avLst/>
          </a:prstGeom>
          <a:noFill/>
        </p:spPr>
        <p:txBody>
          <a:bodyPr wrap="square" lIns="91436" tIns="91436" rIns="91436" bIns="91436" anchor="ctr" anchorCtr="0">
            <a:spAutoFit/>
          </a:bodyPr>
          <a:lstStyle>
            <a:lvl1pPr marL="0" indent="0" algn="ctr">
              <a:buNone/>
              <a:defRPr sz="3700" b="1" u="sng" baseline="0">
                <a:solidFill>
                  <a:schemeClr val="accent1">
                    <a:lumMod val="50000"/>
                  </a:schemeClr>
                </a:solidFill>
                <a:latin typeface="Calibri" panose="020F0502020204030204" pitchFamily="34" charset="0"/>
                <a:cs typeface="Calibri" panose="020F0502020204030204" pitchFamily="34" charset="0"/>
              </a:defRPr>
            </a:lvl1pPr>
          </a:lstStyle>
          <a:p>
            <a:pPr lvl="0"/>
            <a:r>
              <a:rPr lang="en-US" dirty="0"/>
              <a:t>(click to edit)  ACKNOWLEDGEMENTS or  CONTACT</a:t>
            </a:r>
          </a:p>
        </p:txBody>
      </p:sp>
      <p:sp>
        <p:nvSpPr>
          <p:cNvPr id="83" name="Text Placeholder 3">
            <a:extLst>
              <a:ext uri="{FF2B5EF4-FFF2-40B4-BE49-F238E27FC236}">
                <a16:creationId xmlns:a16="http://schemas.microsoft.com/office/drawing/2014/main" id="{F825EF5F-3C91-8A4E-A34D-607F96067AFA}"/>
              </a:ext>
            </a:extLst>
          </p:cNvPr>
          <p:cNvSpPr>
            <a:spLocks noGrp="1"/>
          </p:cNvSpPr>
          <p:nvPr>
            <p:ph type="body" sz="quarter" idx="30" hasCustomPrompt="1"/>
          </p:nvPr>
        </p:nvSpPr>
        <p:spPr>
          <a:xfrm>
            <a:off x="32761019" y="26433446"/>
            <a:ext cx="10052050"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84" name="Text Placeholder 3">
            <a:extLst>
              <a:ext uri="{FF2B5EF4-FFF2-40B4-BE49-F238E27FC236}">
                <a16:creationId xmlns:a16="http://schemas.microsoft.com/office/drawing/2014/main" id="{7AC7A3C2-6531-4C48-BD62-4A78A9645126}"/>
              </a:ext>
            </a:extLst>
          </p:cNvPr>
          <p:cNvSpPr>
            <a:spLocks noGrp="1"/>
          </p:cNvSpPr>
          <p:nvPr>
            <p:ph type="body" sz="quarter" idx="96" hasCustomPrompt="1"/>
          </p:nvPr>
        </p:nvSpPr>
        <p:spPr>
          <a:xfrm>
            <a:off x="1083891" y="14995183"/>
            <a:ext cx="10056813" cy="846363"/>
          </a:xfrm>
          <a:prstGeom prst="rect">
            <a:avLst/>
          </a:prstGeom>
        </p:spPr>
        <p:txBody>
          <a:bodyPr wrap="square" lIns="228589" tIns="228589" rIns="228589" bIns="228589">
            <a:spAutoFit/>
          </a:bodyPr>
          <a:lstStyle>
            <a:lvl1pPr marL="0" indent="0">
              <a:buNone/>
              <a:defRPr sz="2500">
                <a:solidFill>
                  <a:schemeClr val="tx1"/>
                </a:solidFill>
                <a:latin typeface="Calibri" panose="020F0502020204030204" pitchFamily="34" charset="0"/>
                <a:cs typeface="Calibri" panose="020F0502020204030204"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85" name="Text Placeholder 76">
            <a:extLst>
              <a:ext uri="{FF2B5EF4-FFF2-40B4-BE49-F238E27FC236}">
                <a16:creationId xmlns:a16="http://schemas.microsoft.com/office/drawing/2014/main" id="{DD976D66-55E1-F948-8D24-0A598972B7A5}"/>
              </a:ext>
            </a:extLst>
          </p:cNvPr>
          <p:cNvSpPr>
            <a:spLocks noGrp="1"/>
          </p:cNvSpPr>
          <p:nvPr>
            <p:ph type="body" sz="quarter" idx="150" hasCustomPrompt="1"/>
          </p:nvPr>
        </p:nvSpPr>
        <p:spPr>
          <a:xfrm>
            <a:off x="5932593" y="2947817"/>
            <a:ext cx="31998968" cy="1280160"/>
          </a:xfrm>
          <a:prstGeom prst="rect">
            <a:avLst/>
          </a:prstGeom>
        </p:spPr>
        <p:txBody>
          <a:bodyPr>
            <a:normAutofit/>
          </a:bodyPr>
          <a:lstStyle>
            <a:lvl1pPr marL="0" indent="0" algn="ctr">
              <a:buFontTx/>
              <a:buNone/>
              <a:defRPr sz="44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86" name="Text Placeholder 76">
            <a:extLst>
              <a:ext uri="{FF2B5EF4-FFF2-40B4-BE49-F238E27FC236}">
                <a16:creationId xmlns:a16="http://schemas.microsoft.com/office/drawing/2014/main" id="{2C2C6634-C788-A24C-8B1A-6EA0542E53B4}"/>
              </a:ext>
            </a:extLst>
          </p:cNvPr>
          <p:cNvSpPr>
            <a:spLocks noGrp="1"/>
          </p:cNvSpPr>
          <p:nvPr>
            <p:ph type="body" sz="quarter" idx="151" hasCustomPrompt="1"/>
          </p:nvPr>
        </p:nvSpPr>
        <p:spPr>
          <a:xfrm>
            <a:off x="5932593" y="1628358"/>
            <a:ext cx="31998968" cy="1280160"/>
          </a:xfrm>
          <a:prstGeom prst="rect">
            <a:avLst/>
          </a:prstGeom>
        </p:spPr>
        <p:txBody>
          <a:bodyPr anchor="t" anchorCtr="1">
            <a:normAutofit/>
          </a:bodyPr>
          <a:lstStyle>
            <a:lvl1pPr marL="0" indent="0" algn="ctr">
              <a:buFontTx/>
              <a:buNone/>
              <a:defRPr sz="6600">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87" name="Text Placeholder 76">
            <a:extLst>
              <a:ext uri="{FF2B5EF4-FFF2-40B4-BE49-F238E27FC236}">
                <a16:creationId xmlns:a16="http://schemas.microsoft.com/office/drawing/2014/main" id="{0AAD872F-A38B-B049-9E5A-B1F7AD2DF912}"/>
              </a:ext>
            </a:extLst>
          </p:cNvPr>
          <p:cNvSpPr>
            <a:spLocks noGrp="1"/>
          </p:cNvSpPr>
          <p:nvPr>
            <p:ph type="body" sz="quarter" idx="153" hasCustomPrompt="1"/>
          </p:nvPr>
        </p:nvSpPr>
        <p:spPr>
          <a:xfrm>
            <a:off x="5932593" y="209782"/>
            <a:ext cx="31998968" cy="1359394"/>
          </a:xfrm>
          <a:prstGeom prst="rect">
            <a:avLst/>
          </a:prstGeom>
        </p:spPr>
        <p:txBody>
          <a:bodyPr anchor="t" anchorCtr="1">
            <a:normAutofit/>
          </a:bodyPr>
          <a:lstStyle>
            <a:lvl1pPr marL="0" indent="0" algn="ctr">
              <a:buFontTx/>
              <a:buNone/>
              <a:defRPr sz="8000" b="1">
                <a:solidFill>
                  <a:schemeClr val="bg1"/>
                </a:solidFill>
                <a:latin typeface="Calibri" panose="020F0502020204030204" pitchFamily="34" charset="0"/>
                <a:cs typeface="Calibri" panose="020F050202020403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438864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6"/>
        </a:solidFill>
        <a:effectLst/>
      </p:bgPr>
    </p:bg>
    <p:spTree>
      <p:nvGrpSpPr>
        <p:cNvPr id="1" name=""/>
        <p:cNvGrpSpPr/>
        <p:nvPr/>
      </p:nvGrpSpPr>
      <p:grpSpPr>
        <a:xfrm>
          <a:off x="0" y="0"/>
          <a:ext cx="0" cy="0"/>
          <a:chOff x="0" y="0"/>
          <a:chExt cx="0" cy="0"/>
        </a:xfrm>
      </p:grpSpPr>
      <p:sp>
        <p:nvSpPr>
          <p:cNvPr id="5" name="Rectangle 36">
            <a:extLst>
              <a:ext uri="{FF2B5EF4-FFF2-40B4-BE49-F238E27FC236}">
                <a16:creationId xmlns:a16="http://schemas.microsoft.com/office/drawing/2014/main" id="{B8960428-AECF-6B4B-B332-48160A87CED3}"/>
              </a:ext>
            </a:extLst>
          </p:cNvPr>
          <p:cNvSpPr>
            <a:spLocks noChangeArrowheads="1"/>
          </p:cNvSpPr>
          <p:nvPr userDrawn="1"/>
        </p:nvSpPr>
        <p:spPr bwMode="auto">
          <a:xfrm>
            <a:off x="0" y="31191530"/>
            <a:ext cx="43891200" cy="1726870"/>
          </a:xfrm>
          <a:prstGeom prst="rect">
            <a:avLst/>
          </a:prstGeom>
          <a:solidFill>
            <a:schemeClr val="accent1">
              <a:lumMod val="50000"/>
            </a:schemeClr>
          </a:solidFill>
          <a:ln w="9525">
            <a:noFill/>
            <a:miter lim="800000"/>
            <a:headEnd/>
            <a:tailEnd/>
          </a:ln>
          <a:effectLst/>
        </p:spPr>
        <p:txBody>
          <a:bodyPr wrap="none" lIns="260086" tIns="130043" rIns="260086" bIns="130043" anchor="ctr"/>
          <a:lstStyle/>
          <a:p>
            <a:pPr>
              <a:defRPr/>
            </a:pPr>
            <a:endParaRPr lang="en-US" sz="13978" dirty="0"/>
          </a:p>
        </p:txBody>
      </p:sp>
      <p:sp>
        <p:nvSpPr>
          <p:cNvPr id="6" name="Rectangle 36">
            <a:extLst>
              <a:ext uri="{FF2B5EF4-FFF2-40B4-BE49-F238E27FC236}">
                <a16:creationId xmlns:a16="http://schemas.microsoft.com/office/drawing/2014/main" id="{09FD8DB9-A9C7-874D-87B2-9285AECC9E3B}"/>
              </a:ext>
            </a:extLst>
          </p:cNvPr>
          <p:cNvSpPr>
            <a:spLocks noChangeArrowheads="1"/>
          </p:cNvSpPr>
          <p:nvPr userDrawn="1"/>
        </p:nvSpPr>
        <p:spPr bwMode="auto">
          <a:xfrm>
            <a:off x="0" y="-15834"/>
            <a:ext cx="43891200" cy="5186922"/>
          </a:xfrm>
          <a:prstGeom prst="rect">
            <a:avLst/>
          </a:prstGeom>
          <a:solidFill>
            <a:schemeClr val="accent1">
              <a:lumMod val="50000"/>
            </a:schemeClr>
          </a:solidFill>
          <a:ln w="9525">
            <a:noFill/>
            <a:miter lim="800000"/>
            <a:headEnd/>
            <a:tailEnd/>
          </a:ln>
          <a:effectLst/>
        </p:spPr>
        <p:txBody>
          <a:bodyPr wrap="none" lIns="260086" tIns="130043" rIns="260086" bIns="130043" anchor="ctr"/>
          <a:lstStyle/>
          <a:p>
            <a:pPr>
              <a:defRPr/>
            </a:pPr>
            <a:endParaRPr lang="en-US" sz="13978" dirty="0"/>
          </a:p>
        </p:txBody>
      </p:sp>
      <p:sp>
        <p:nvSpPr>
          <p:cNvPr id="7" name="Rounded Rectangle 6">
            <a:extLst>
              <a:ext uri="{FF2B5EF4-FFF2-40B4-BE49-F238E27FC236}">
                <a16:creationId xmlns:a16="http://schemas.microsoft.com/office/drawing/2014/main" id="{DB092838-408F-4440-B2D2-A65569FD0EE5}"/>
              </a:ext>
            </a:extLst>
          </p:cNvPr>
          <p:cNvSpPr/>
          <p:nvPr userDrawn="1"/>
        </p:nvSpPr>
        <p:spPr>
          <a:xfrm>
            <a:off x="731517" y="4135663"/>
            <a:ext cx="42428163" cy="27683945"/>
          </a:xfrm>
          <a:prstGeom prst="roundRect">
            <a:avLst>
              <a:gd name="adj" fmla="val 0"/>
            </a:avLst>
          </a:prstGeom>
          <a:solidFill>
            <a:schemeClr val="bg1"/>
          </a:solidFill>
          <a:ln w="19050">
            <a:solidFill>
              <a:schemeClr val="accent1">
                <a:lumMod val="50000"/>
              </a:schemeClr>
            </a:solidFill>
          </a:ln>
          <a:effectLst>
            <a:outerShdw blurRad="355600" sx="101000" sy="101000" algn="ctr" rotWithShape="0">
              <a:prstClr val="black">
                <a:alpha val="1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978"/>
          </a:p>
        </p:txBody>
      </p:sp>
      <p:sp>
        <p:nvSpPr>
          <p:cNvPr id="10" name="Text Box 14"/>
          <p:cNvSpPr txBox="1">
            <a:spLocks noChangeArrowheads="1"/>
          </p:cNvSpPr>
          <p:nvPr/>
        </p:nvSpPr>
        <p:spPr bwMode="auto">
          <a:xfrm>
            <a:off x="731517" y="32054965"/>
            <a:ext cx="2514600" cy="341436"/>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defRPr/>
            </a:pPr>
            <a:r>
              <a:rPr lang="en-US" sz="5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100" b="1" dirty="0">
                <a:solidFill>
                  <a:schemeClr val="bg1">
                    <a:lumMod val="75000"/>
                  </a:schemeClr>
                </a:solidFill>
                <a:latin typeface="Arial" charset="0"/>
              </a:rPr>
              <a:t>www.PosterPresentations.com</a:t>
            </a:r>
          </a:p>
        </p:txBody>
      </p:sp>
      <p:graphicFrame>
        <p:nvGraphicFramePr>
          <p:cNvPr id="3" name="Table 2">
            <a:extLst>
              <a:ext uri="{FF2B5EF4-FFF2-40B4-BE49-F238E27FC236}">
                <a16:creationId xmlns:a16="http://schemas.microsoft.com/office/drawing/2014/main" id="{AF9AA5EE-77AD-9645-B396-F73887C4B6FD}"/>
              </a:ext>
            </a:extLst>
          </p:cNvPr>
          <p:cNvGraphicFramePr>
            <a:graphicFrameLocks noGrp="1"/>
          </p:cNvGraphicFramePr>
          <p:nvPr userDrawn="1">
            <p:extLst>
              <p:ext uri="{D42A27DB-BD31-4B8C-83A1-F6EECF244321}">
                <p14:modId xmlns:p14="http://schemas.microsoft.com/office/powerpoint/2010/main" val="846862511"/>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4" name="Table 3">
            <a:extLst>
              <a:ext uri="{FF2B5EF4-FFF2-40B4-BE49-F238E27FC236}">
                <a16:creationId xmlns:a16="http://schemas.microsoft.com/office/drawing/2014/main" id="{6338BD29-2BD7-AB47-B9B8-5033641D7C2D}"/>
              </a:ext>
            </a:extLst>
          </p:cNvPr>
          <p:cNvGraphicFramePr>
            <a:graphicFrameLocks noGrp="1"/>
          </p:cNvGraphicFramePr>
          <p:nvPr userDrawn="1">
            <p:extLst>
              <p:ext uri="{D42A27DB-BD31-4B8C-83A1-F6EECF244321}">
                <p14:modId xmlns:p14="http://schemas.microsoft.com/office/powerpoint/2010/main" val="3368528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accent6"/>
        </a:solidFill>
        <a:effectLst/>
      </p:bgPr>
    </p:bg>
    <p:spTree>
      <p:nvGrpSpPr>
        <p:cNvPr id="1" name=""/>
        <p:cNvGrpSpPr/>
        <p:nvPr/>
      </p:nvGrpSpPr>
      <p:grpSpPr>
        <a:xfrm>
          <a:off x="0" y="0"/>
          <a:ext cx="0" cy="0"/>
          <a:chOff x="0" y="0"/>
          <a:chExt cx="0" cy="0"/>
        </a:xfrm>
      </p:grpSpPr>
      <p:sp>
        <p:nvSpPr>
          <p:cNvPr id="3" name="Rectangle 36">
            <a:extLst>
              <a:ext uri="{FF2B5EF4-FFF2-40B4-BE49-F238E27FC236}">
                <a16:creationId xmlns:a16="http://schemas.microsoft.com/office/drawing/2014/main" id="{946E5B6B-C0EB-774F-84E6-DB70C1B05BBB}"/>
              </a:ext>
            </a:extLst>
          </p:cNvPr>
          <p:cNvSpPr>
            <a:spLocks noChangeArrowheads="1"/>
          </p:cNvSpPr>
          <p:nvPr userDrawn="1"/>
        </p:nvSpPr>
        <p:spPr bwMode="auto">
          <a:xfrm>
            <a:off x="0" y="31191530"/>
            <a:ext cx="43891200" cy="1726870"/>
          </a:xfrm>
          <a:prstGeom prst="rect">
            <a:avLst/>
          </a:prstGeom>
          <a:solidFill>
            <a:schemeClr val="accent1">
              <a:lumMod val="50000"/>
            </a:schemeClr>
          </a:solidFill>
          <a:ln w="9525">
            <a:noFill/>
            <a:miter lim="800000"/>
            <a:headEnd/>
            <a:tailEnd/>
          </a:ln>
          <a:effectLst/>
        </p:spPr>
        <p:txBody>
          <a:bodyPr wrap="none" lIns="260086" tIns="130043" rIns="260086" bIns="130043" anchor="ctr"/>
          <a:lstStyle/>
          <a:p>
            <a:pPr>
              <a:defRPr/>
            </a:pPr>
            <a:endParaRPr lang="en-US" sz="13978" dirty="0"/>
          </a:p>
        </p:txBody>
      </p:sp>
      <p:sp>
        <p:nvSpPr>
          <p:cNvPr id="4" name="Rectangle 36">
            <a:extLst>
              <a:ext uri="{FF2B5EF4-FFF2-40B4-BE49-F238E27FC236}">
                <a16:creationId xmlns:a16="http://schemas.microsoft.com/office/drawing/2014/main" id="{630A12C4-97F8-4F40-B1A5-92179D7A776E}"/>
              </a:ext>
            </a:extLst>
          </p:cNvPr>
          <p:cNvSpPr>
            <a:spLocks noChangeArrowheads="1"/>
          </p:cNvSpPr>
          <p:nvPr userDrawn="1"/>
        </p:nvSpPr>
        <p:spPr bwMode="auto">
          <a:xfrm>
            <a:off x="0" y="-15834"/>
            <a:ext cx="43891200" cy="5186922"/>
          </a:xfrm>
          <a:prstGeom prst="rect">
            <a:avLst/>
          </a:prstGeom>
          <a:solidFill>
            <a:schemeClr val="accent1">
              <a:lumMod val="50000"/>
            </a:schemeClr>
          </a:solidFill>
          <a:ln w="9525">
            <a:noFill/>
            <a:miter lim="800000"/>
            <a:headEnd/>
            <a:tailEnd/>
          </a:ln>
          <a:effectLst/>
        </p:spPr>
        <p:txBody>
          <a:bodyPr wrap="none" lIns="260086" tIns="130043" rIns="260086" bIns="130043" anchor="ctr"/>
          <a:lstStyle/>
          <a:p>
            <a:pPr>
              <a:defRPr/>
            </a:pPr>
            <a:endParaRPr lang="en-US" sz="13978" dirty="0"/>
          </a:p>
        </p:txBody>
      </p:sp>
      <p:sp>
        <p:nvSpPr>
          <p:cNvPr id="5" name="Rounded Rectangle 4">
            <a:extLst>
              <a:ext uri="{FF2B5EF4-FFF2-40B4-BE49-F238E27FC236}">
                <a16:creationId xmlns:a16="http://schemas.microsoft.com/office/drawing/2014/main" id="{F0E3A844-C1E6-A44D-8098-DA3E856EA7D8}"/>
              </a:ext>
            </a:extLst>
          </p:cNvPr>
          <p:cNvSpPr/>
          <p:nvPr userDrawn="1"/>
        </p:nvSpPr>
        <p:spPr>
          <a:xfrm>
            <a:off x="731517" y="4135663"/>
            <a:ext cx="42428163" cy="27683945"/>
          </a:xfrm>
          <a:prstGeom prst="roundRect">
            <a:avLst>
              <a:gd name="adj" fmla="val 0"/>
            </a:avLst>
          </a:prstGeom>
          <a:solidFill>
            <a:schemeClr val="bg1"/>
          </a:solidFill>
          <a:ln w="19050">
            <a:solidFill>
              <a:schemeClr val="accent1">
                <a:lumMod val="50000"/>
              </a:schemeClr>
            </a:solidFill>
          </a:ln>
          <a:effectLst>
            <a:outerShdw blurRad="355600" sx="101000" sy="101000" algn="ctr" rotWithShape="0">
              <a:prstClr val="black">
                <a:alpha val="1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978"/>
          </a:p>
        </p:txBody>
      </p:sp>
      <p:sp>
        <p:nvSpPr>
          <p:cNvPr id="6" name="Text Box 14">
            <a:extLst>
              <a:ext uri="{FF2B5EF4-FFF2-40B4-BE49-F238E27FC236}">
                <a16:creationId xmlns:a16="http://schemas.microsoft.com/office/drawing/2014/main" id="{D39F7EEB-85E1-AB4C-AFD9-37B035A830F0}"/>
              </a:ext>
            </a:extLst>
          </p:cNvPr>
          <p:cNvSpPr txBox="1">
            <a:spLocks noChangeArrowheads="1"/>
          </p:cNvSpPr>
          <p:nvPr userDrawn="1"/>
        </p:nvSpPr>
        <p:spPr bwMode="auto">
          <a:xfrm>
            <a:off x="731517" y="32054965"/>
            <a:ext cx="2514600" cy="341436"/>
          </a:xfrm>
          <a:prstGeom prst="rect">
            <a:avLst/>
          </a:prstGeom>
          <a:noFill/>
          <a:ln w="9525">
            <a:noFill/>
            <a:miter lim="800000"/>
            <a:headEnd/>
            <a:tailEnd/>
          </a:ln>
          <a:effectLst/>
        </p:spPr>
        <p:txBody>
          <a:bodyPr lIns="91263" tIns="45623" rIns="91263" bIns="45623">
            <a:spAutoFit/>
          </a:bodyPr>
          <a:lstStyle/>
          <a:p>
            <a:pPr eaLnBrk="0" hangingPunct="0">
              <a:lnSpc>
                <a:spcPct val="65000"/>
              </a:lnSpc>
              <a:spcBef>
                <a:spcPct val="50000"/>
              </a:spcBef>
              <a:defRPr/>
            </a:pPr>
            <a:r>
              <a:rPr lang="en-US" sz="5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100" b="1" dirty="0">
                <a:solidFill>
                  <a:schemeClr val="bg1">
                    <a:lumMod val="75000"/>
                  </a:schemeClr>
                </a:solidFill>
                <a:latin typeface="Arial" charset="0"/>
              </a:rPr>
              <a:t>www.PosterPresentations.com</a:t>
            </a:r>
          </a:p>
        </p:txBody>
      </p:sp>
    </p:spTree>
    <p:extLst>
      <p:ext uri="{BB962C8B-B14F-4D97-AF65-F5344CB8AC3E}">
        <p14:creationId xmlns:p14="http://schemas.microsoft.com/office/powerpoint/2010/main" val="717728416"/>
      </p:ext>
    </p:extLst>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ext Placeholder 35"/>
          <p:cNvSpPr>
            <a:spLocks noGrp="1"/>
          </p:cNvSpPr>
          <p:nvPr>
            <p:ph type="body" sz="quarter" idx="10"/>
          </p:nvPr>
        </p:nvSpPr>
        <p:spPr>
          <a:xfrm>
            <a:off x="1148074" y="6515455"/>
            <a:ext cx="10056813" cy="6001621"/>
          </a:xfrm>
          <a:solidFill>
            <a:schemeClr val="accent1">
              <a:lumMod val="40000"/>
              <a:lumOff val="60000"/>
            </a:schemeClr>
          </a:solidFill>
        </p:spPr>
        <p:txBody>
          <a:bodyPr/>
          <a:lstStyle/>
          <a:p>
            <a:pPr algn="just"/>
            <a:r>
              <a:rPr lang="en-US" sz="4500" dirty="0"/>
              <a:t>AutoSum is a popular Microsoft Excel feature that quickly adds selected cell values. Ideal for budgets, sales reports, invoices, and expense tracking, it streamlines workflows and reduces errors. This poster offers a step-by-step guide to using AutoSum effectively, with key tips and common pitfalls to avoid.</a:t>
            </a:r>
          </a:p>
        </p:txBody>
      </p:sp>
      <p:sp>
        <p:nvSpPr>
          <p:cNvPr id="37" name="Text Placeholder 36"/>
          <p:cNvSpPr>
            <a:spLocks noGrp="1"/>
          </p:cNvSpPr>
          <p:nvPr>
            <p:ph type="body" sz="quarter" idx="11"/>
          </p:nvPr>
        </p:nvSpPr>
        <p:spPr>
          <a:xfrm>
            <a:off x="1148074" y="4932866"/>
            <a:ext cx="10048875" cy="1107988"/>
          </a:xfrm>
        </p:spPr>
        <p:txBody>
          <a:bodyPr/>
          <a:lstStyle/>
          <a:p>
            <a:r>
              <a:rPr lang="en-US" sz="6000" dirty="0"/>
              <a:t>How to Use AutoSum in Excel</a:t>
            </a:r>
          </a:p>
        </p:txBody>
      </p:sp>
      <p:sp>
        <p:nvSpPr>
          <p:cNvPr id="38" name="Text Placeholder 37"/>
          <p:cNvSpPr>
            <a:spLocks noGrp="1"/>
          </p:cNvSpPr>
          <p:nvPr>
            <p:ph type="body" sz="quarter" idx="20"/>
          </p:nvPr>
        </p:nvSpPr>
        <p:spPr>
          <a:xfrm>
            <a:off x="1090242" y="22435138"/>
            <a:ext cx="10050462" cy="1107988"/>
          </a:xfrm>
        </p:spPr>
        <p:txBody>
          <a:bodyPr/>
          <a:lstStyle/>
          <a:p>
            <a:r>
              <a:rPr lang="en-US" sz="6000" dirty="0"/>
              <a:t>Tips and Common Mistakes</a:t>
            </a:r>
          </a:p>
        </p:txBody>
      </p:sp>
      <p:sp>
        <p:nvSpPr>
          <p:cNvPr id="39" name="Text Placeholder 38"/>
          <p:cNvSpPr>
            <a:spLocks noGrp="1"/>
          </p:cNvSpPr>
          <p:nvPr>
            <p:ph type="body" sz="quarter" idx="21"/>
          </p:nvPr>
        </p:nvSpPr>
        <p:spPr>
          <a:xfrm>
            <a:off x="11681570" y="6515454"/>
            <a:ext cx="10048874" cy="5386068"/>
          </a:xfrm>
          <a:solidFill>
            <a:schemeClr val="accent6">
              <a:lumMod val="40000"/>
              <a:lumOff val="60000"/>
            </a:schemeClr>
          </a:solidFill>
        </p:spPr>
        <p:txBody>
          <a:bodyPr/>
          <a:lstStyle/>
          <a:p>
            <a:r>
              <a:rPr lang="en-US" sz="4000" b="1" dirty="0"/>
              <a:t>Why Use AutoSum:</a:t>
            </a:r>
            <a:endParaRPr lang="en-US" sz="4000" dirty="0"/>
          </a:p>
          <a:p>
            <a:r>
              <a:rPr lang="en-US" sz="4000" dirty="0"/>
              <a:t>Instantly calculates totals—no need to type formulas.</a:t>
            </a:r>
          </a:p>
          <a:p>
            <a:r>
              <a:rPr lang="en-US" sz="4000" dirty="0"/>
              <a:t>Reduces manual errors.</a:t>
            </a:r>
          </a:p>
          <a:p>
            <a:r>
              <a:rPr lang="en-US" sz="4000" dirty="0"/>
              <a:t>Works for both rows and columns.</a:t>
            </a:r>
          </a:p>
          <a:p>
            <a:r>
              <a:rPr lang="en-US" sz="4000" dirty="0"/>
              <a:t>Ideal for budgeting, analysis, and reports.</a:t>
            </a:r>
          </a:p>
          <a:p>
            <a:r>
              <a:rPr lang="en-US" sz="4000" dirty="0"/>
              <a:t>Saves time with one-click summing.</a:t>
            </a:r>
          </a:p>
        </p:txBody>
      </p:sp>
      <p:sp>
        <p:nvSpPr>
          <p:cNvPr id="40" name="Text Placeholder 39"/>
          <p:cNvSpPr>
            <a:spLocks noGrp="1"/>
          </p:cNvSpPr>
          <p:nvPr>
            <p:ph type="body" sz="quarter" idx="22"/>
          </p:nvPr>
        </p:nvSpPr>
        <p:spPr>
          <a:xfrm>
            <a:off x="11681569" y="4969254"/>
            <a:ext cx="10048875" cy="1107988"/>
          </a:xfrm>
        </p:spPr>
        <p:txBody>
          <a:bodyPr/>
          <a:lstStyle/>
          <a:p>
            <a:r>
              <a:rPr lang="en-US" sz="6000" dirty="0"/>
              <a:t>Why Use AutoSum?</a:t>
            </a:r>
          </a:p>
        </p:txBody>
      </p:sp>
      <p:sp>
        <p:nvSpPr>
          <p:cNvPr id="41" name="Text Placeholder 40"/>
          <p:cNvSpPr>
            <a:spLocks noGrp="1"/>
          </p:cNvSpPr>
          <p:nvPr>
            <p:ph type="body" sz="quarter" idx="23"/>
          </p:nvPr>
        </p:nvSpPr>
        <p:spPr>
          <a:xfrm>
            <a:off x="22207127" y="6515455"/>
            <a:ext cx="10048874" cy="7109616"/>
          </a:xfrm>
          <a:solidFill>
            <a:schemeClr val="bg1">
              <a:lumMod val="85000"/>
            </a:schemeClr>
          </a:solidFill>
        </p:spPr>
        <p:txBody>
          <a:bodyPr/>
          <a:lstStyle/>
          <a:p>
            <a:pPr algn="just"/>
            <a:r>
              <a:rPr lang="en-US" sz="4000" dirty="0"/>
              <a:t>Locating AutoSum in Excel is easy and intuitive. Follow these steps:</a:t>
            </a:r>
          </a:p>
          <a:p>
            <a:pPr algn="just"/>
            <a:r>
              <a:rPr lang="en-US" sz="4000" b="1" dirty="0"/>
              <a:t>1. Open Excel</a:t>
            </a:r>
            <a:r>
              <a:rPr lang="en-US" sz="4000" dirty="0"/>
              <a:t> and navigate to your worksheet.</a:t>
            </a:r>
          </a:p>
          <a:p>
            <a:pPr algn="just"/>
            <a:r>
              <a:rPr lang="en-US" sz="4000" dirty="0"/>
              <a:t>2. Go to the </a:t>
            </a:r>
            <a:r>
              <a:rPr lang="en-US" sz="4000" b="1" dirty="0"/>
              <a:t>'Home'</a:t>
            </a:r>
            <a:r>
              <a:rPr lang="en-US" sz="4000" dirty="0"/>
              <a:t> tab located on the top Excel Ribbon.</a:t>
            </a:r>
          </a:p>
          <a:p>
            <a:pPr algn="just"/>
            <a:r>
              <a:rPr lang="en-US" sz="4000" dirty="0"/>
              <a:t>3. On the far right, within the </a:t>
            </a:r>
            <a:r>
              <a:rPr lang="en-US" sz="4000" b="1" dirty="0"/>
              <a:t>‘Editing’</a:t>
            </a:r>
            <a:r>
              <a:rPr lang="en-US" sz="4000" dirty="0"/>
              <a:t> group, you will see a </a:t>
            </a:r>
            <a:r>
              <a:rPr lang="en-US" sz="4000" b="1" dirty="0"/>
              <a:t>∑ symbol</a:t>
            </a:r>
            <a:r>
              <a:rPr lang="en-US" sz="4000" dirty="0"/>
              <a:t>. This is the AutoSum button.</a:t>
            </a:r>
          </a:p>
          <a:p>
            <a:pPr algn="just"/>
            <a:r>
              <a:rPr lang="en-US" sz="4000" dirty="0"/>
              <a:t>4. Click this button to automatically insert a sum formula in the selected cell.</a:t>
            </a:r>
          </a:p>
        </p:txBody>
      </p:sp>
      <p:sp>
        <p:nvSpPr>
          <p:cNvPr id="42" name="Text Placeholder 41"/>
          <p:cNvSpPr>
            <a:spLocks noGrp="1"/>
          </p:cNvSpPr>
          <p:nvPr>
            <p:ph type="body" sz="quarter" idx="24"/>
          </p:nvPr>
        </p:nvSpPr>
        <p:spPr>
          <a:xfrm>
            <a:off x="22215064" y="4969254"/>
            <a:ext cx="10058400" cy="1107988"/>
          </a:xfrm>
        </p:spPr>
        <p:txBody>
          <a:bodyPr/>
          <a:lstStyle/>
          <a:p>
            <a:r>
              <a:rPr lang="en-US" sz="6000" dirty="0"/>
              <a:t>Where to Find AutoSum</a:t>
            </a:r>
          </a:p>
        </p:txBody>
      </p:sp>
      <p:sp>
        <p:nvSpPr>
          <p:cNvPr id="43" name="Text Placeholder 42"/>
          <p:cNvSpPr>
            <a:spLocks noGrp="1"/>
          </p:cNvSpPr>
          <p:nvPr>
            <p:ph type="body" sz="quarter" idx="25"/>
          </p:nvPr>
        </p:nvSpPr>
        <p:spPr>
          <a:xfrm>
            <a:off x="21682430" y="20094266"/>
            <a:ext cx="10710732" cy="2031317"/>
          </a:xfrm>
        </p:spPr>
        <p:txBody>
          <a:bodyPr/>
          <a:lstStyle/>
          <a:p>
            <a:r>
              <a:rPr lang="en-US" sz="6000" dirty="0"/>
              <a:t>Step-by-Step: How to Use AutoSum</a:t>
            </a:r>
          </a:p>
        </p:txBody>
      </p:sp>
      <p:sp>
        <p:nvSpPr>
          <p:cNvPr id="44" name="Text Placeholder 43"/>
          <p:cNvSpPr>
            <a:spLocks noGrp="1"/>
          </p:cNvSpPr>
          <p:nvPr>
            <p:ph type="body" sz="quarter" idx="26"/>
          </p:nvPr>
        </p:nvSpPr>
        <p:spPr>
          <a:xfrm>
            <a:off x="22207127" y="22096906"/>
            <a:ext cx="10066337" cy="9694940"/>
          </a:xfrm>
          <a:solidFill>
            <a:schemeClr val="accent2">
              <a:lumMod val="40000"/>
              <a:lumOff val="60000"/>
            </a:schemeClr>
          </a:solidFill>
        </p:spPr>
        <p:txBody>
          <a:bodyPr/>
          <a:lstStyle/>
          <a:p>
            <a:pPr algn="just"/>
            <a:r>
              <a:rPr lang="en-US" sz="4000" dirty="0"/>
              <a:t>Here’s how to apply AutoSum in just a few simple steps:</a:t>
            </a:r>
          </a:p>
          <a:p>
            <a:pPr algn="just"/>
            <a:r>
              <a:rPr lang="en-US" sz="4000" b="1" dirty="0"/>
              <a:t>1. Select the Cell</a:t>
            </a:r>
            <a:r>
              <a:rPr lang="en-US" sz="4000" dirty="0"/>
              <a:t>: Click the cell where you want the result (total) to appear.</a:t>
            </a:r>
          </a:p>
          <a:p>
            <a:pPr algn="just"/>
            <a:r>
              <a:rPr lang="en-US" sz="4000" b="1" dirty="0"/>
              <a:t>2. Click the AutoSum Button</a:t>
            </a:r>
            <a:r>
              <a:rPr lang="en-US" sz="4000" dirty="0"/>
              <a:t>: Go to the ‘Home’ tab and click the ∑ (AutoSum) icon.</a:t>
            </a:r>
          </a:p>
          <a:p>
            <a:pPr algn="just"/>
            <a:r>
              <a:rPr lang="en-US" sz="4000" b="1" dirty="0"/>
              <a:t>3. Review the Suggested Range</a:t>
            </a:r>
            <a:r>
              <a:rPr lang="en-US" sz="4000" dirty="0"/>
              <a:t>: Excel will highlight the range of cells it believes you want to sum. Make sure it’s correct.</a:t>
            </a:r>
          </a:p>
          <a:p>
            <a:pPr algn="just"/>
            <a:r>
              <a:rPr lang="en-US" sz="4000" b="1" dirty="0"/>
              <a:t>4. Press ‘Enter’</a:t>
            </a:r>
            <a:r>
              <a:rPr lang="en-US" sz="4000" dirty="0"/>
              <a:t>: If the selection is accurate, hit ‘Enter’ to complete the formula. The total will appear instantly.</a:t>
            </a:r>
          </a:p>
          <a:p>
            <a:pPr algn="just"/>
            <a:r>
              <a:rPr lang="en-US" sz="4000" dirty="0"/>
              <a:t>✅ </a:t>
            </a:r>
            <a:r>
              <a:rPr lang="en-US" sz="4000" b="1" dirty="0"/>
              <a:t>Pro Tip</a:t>
            </a:r>
            <a:r>
              <a:rPr lang="en-US" sz="4000" dirty="0"/>
              <a:t>: You can use the keyboard shortcut </a:t>
            </a:r>
            <a:r>
              <a:rPr lang="en-US" sz="4000" b="1" dirty="0"/>
              <a:t>Alt + =</a:t>
            </a:r>
            <a:r>
              <a:rPr lang="en-US" sz="4000" dirty="0"/>
              <a:t> to use AutoSum even faster. </a:t>
            </a:r>
          </a:p>
        </p:txBody>
      </p:sp>
      <p:sp>
        <p:nvSpPr>
          <p:cNvPr id="45" name="Text Placeholder 44"/>
          <p:cNvSpPr>
            <a:spLocks noGrp="1"/>
          </p:cNvSpPr>
          <p:nvPr>
            <p:ph type="body" sz="quarter" idx="27"/>
          </p:nvPr>
        </p:nvSpPr>
        <p:spPr>
          <a:xfrm>
            <a:off x="32256001" y="4932866"/>
            <a:ext cx="10047018" cy="1107988"/>
          </a:xfrm>
        </p:spPr>
        <p:txBody>
          <a:bodyPr/>
          <a:lstStyle/>
          <a:p>
            <a:r>
              <a:rPr lang="en-US" sz="6000" dirty="0"/>
              <a:t>Final Notes</a:t>
            </a:r>
          </a:p>
        </p:txBody>
      </p:sp>
      <p:sp>
        <p:nvSpPr>
          <p:cNvPr id="46" name="Text Placeholder 45"/>
          <p:cNvSpPr>
            <a:spLocks noGrp="1"/>
          </p:cNvSpPr>
          <p:nvPr>
            <p:ph type="body" sz="quarter" idx="28"/>
          </p:nvPr>
        </p:nvSpPr>
        <p:spPr>
          <a:xfrm>
            <a:off x="32531051" y="6515454"/>
            <a:ext cx="10052050" cy="5887743"/>
          </a:xfrm>
          <a:solidFill>
            <a:schemeClr val="accent5">
              <a:lumMod val="40000"/>
              <a:lumOff val="60000"/>
            </a:schemeClr>
          </a:solidFill>
        </p:spPr>
        <p:txBody>
          <a:bodyPr/>
          <a:lstStyle/>
          <a:p>
            <a:pPr algn="just"/>
            <a:r>
              <a:rPr lang="en-US" sz="4300" dirty="0"/>
              <a:t>AutoSum is a must-know Excel tool that boosts productivity, ensures accuracy, and saves time. Whether you're a student, analyst, or professional, mastering it makes data tasks faster and more reliable. Use it daily for polished, efficient </a:t>
            </a:r>
            <a:r>
              <a:rPr lang="en-US" sz="4300" dirty="0" err="1"/>
              <a:t>results.Ask</a:t>
            </a:r>
            <a:r>
              <a:rPr lang="en-US" sz="4300" dirty="0"/>
              <a:t> </a:t>
            </a:r>
            <a:r>
              <a:rPr lang="en-US" sz="4300" dirty="0" err="1"/>
              <a:t>ChatGPT</a:t>
            </a:r>
            <a:endParaRPr lang="en-US" sz="4300" dirty="0"/>
          </a:p>
          <a:p>
            <a:pPr algn="just"/>
            <a:endParaRPr lang="en-US" sz="4300" dirty="0"/>
          </a:p>
        </p:txBody>
      </p:sp>
      <p:sp>
        <p:nvSpPr>
          <p:cNvPr id="47" name="Text Placeholder 46"/>
          <p:cNvSpPr>
            <a:spLocks noGrp="1"/>
          </p:cNvSpPr>
          <p:nvPr>
            <p:ph type="body" sz="quarter" idx="29"/>
          </p:nvPr>
        </p:nvSpPr>
        <p:spPr>
          <a:xfrm>
            <a:off x="32531051" y="20257908"/>
            <a:ext cx="10047018" cy="1107988"/>
          </a:xfrm>
        </p:spPr>
        <p:txBody>
          <a:bodyPr/>
          <a:lstStyle/>
          <a:p>
            <a:r>
              <a:rPr lang="en-US" sz="6000" dirty="0"/>
              <a:t>References</a:t>
            </a:r>
          </a:p>
        </p:txBody>
      </p:sp>
      <p:sp>
        <p:nvSpPr>
          <p:cNvPr id="48" name="Text Placeholder 47"/>
          <p:cNvSpPr>
            <a:spLocks noGrp="1"/>
          </p:cNvSpPr>
          <p:nvPr>
            <p:ph type="body" sz="quarter" idx="30"/>
          </p:nvPr>
        </p:nvSpPr>
        <p:spPr>
          <a:xfrm>
            <a:off x="32713931" y="21739954"/>
            <a:ext cx="10052050" cy="9741106"/>
          </a:xfrm>
          <a:solidFill>
            <a:schemeClr val="accent1">
              <a:lumMod val="40000"/>
              <a:lumOff val="60000"/>
            </a:schemeClr>
          </a:solidFill>
        </p:spPr>
        <p:txBody>
          <a:bodyPr/>
          <a:lstStyle/>
          <a:p>
            <a:pPr indent="-457200" algn="just"/>
            <a:r>
              <a:rPr lang="en-US" sz="4500" dirty="0"/>
              <a:t>Microsoft. (2023) Use AutoSum to sum numbers in a column or row. Available at: https://support.microsoft.com/en-us/office/use-autosum-to-sum-numbers-in-a-column-or-row-4973d294-0c2b-49de-9e87-6dff3f5a3e5b (Accessed: 27 June 2025).</a:t>
            </a:r>
          </a:p>
          <a:p>
            <a:pPr indent="-457200" algn="just"/>
            <a:r>
              <a:rPr lang="en-US" sz="4500" dirty="0"/>
              <a:t>Curtis, D. and </a:t>
            </a:r>
            <a:r>
              <a:rPr lang="en-US" sz="4500" dirty="0" err="1"/>
              <a:t>Reding</a:t>
            </a:r>
            <a:r>
              <a:rPr lang="en-US" sz="4500" dirty="0"/>
              <a:t>, E.E. (2022) Microsoft Office 365: Excel 2021 Comprehensive. Boston: Cengage Learning.</a:t>
            </a:r>
          </a:p>
          <a:p>
            <a:pPr indent="-457200" algn="just"/>
            <a:r>
              <a:rPr lang="en-US" sz="4500" dirty="0"/>
              <a:t>Lambert, J. (2023) Microsoft Excel Step by Step. Redmond: Microsoft Press.</a:t>
            </a:r>
          </a:p>
        </p:txBody>
      </p:sp>
      <p:sp>
        <p:nvSpPr>
          <p:cNvPr id="49" name="Text Placeholder 48"/>
          <p:cNvSpPr>
            <a:spLocks noGrp="1"/>
          </p:cNvSpPr>
          <p:nvPr>
            <p:ph type="body" sz="quarter" idx="96"/>
          </p:nvPr>
        </p:nvSpPr>
        <p:spPr>
          <a:xfrm>
            <a:off x="1236589" y="23847524"/>
            <a:ext cx="9960360" cy="7663614"/>
          </a:xfrm>
          <a:solidFill>
            <a:schemeClr val="accent3">
              <a:lumMod val="40000"/>
              <a:lumOff val="60000"/>
            </a:schemeClr>
          </a:solidFill>
        </p:spPr>
        <p:txBody>
          <a:bodyPr/>
          <a:lstStyle/>
          <a:p>
            <a:pPr algn="just">
              <a:defRPr sz="1800">
                <a:latin typeface="Calibri"/>
              </a:defRPr>
            </a:pPr>
            <a:r>
              <a:rPr lang="en-US" sz="4500" dirty="0"/>
              <a:t>✅ Tips:</a:t>
            </a:r>
          </a:p>
          <a:p>
            <a:pPr algn="just">
              <a:defRPr sz="1800">
                <a:latin typeface="Calibri"/>
              </a:defRPr>
            </a:pPr>
            <a:r>
              <a:rPr lang="en-US" sz="4500" dirty="0"/>
              <a:t>Use AutoSum for rows &amp; columns</a:t>
            </a:r>
          </a:p>
          <a:p>
            <a:pPr algn="just">
              <a:defRPr sz="1800">
                <a:latin typeface="Calibri"/>
              </a:defRPr>
            </a:pPr>
            <a:r>
              <a:rPr lang="en-US" sz="4500" dirty="0"/>
              <a:t>.Always check the selected range.</a:t>
            </a:r>
          </a:p>
          <a:p>
            <a:pPr algn="just">
              <a:defRPr sz="1800">
                <a:latin typeface="Calibri"/>
              </a:defRPr>
            </a:pPr>
            <a:r>
              <a:rPr lang="en-US" sz="4500" dirty="0"/>
              <a:t>Use =SUM(A1, A3, A5) for non-adjacent cells.</a:t>
            </a:r>
          </a:p>
          <a:p>
            <a:pPr algn="just">
              <a:defRPr sz="1800">
                <a:latin typeface="Calibri"/>
              </a:defRPr>
            </a:pPr>
            <a:r>
              <a:rPr lang="en-US" sz="4500" dirty="0"/>
              <a:t>❌ Avoid:</a:t>
            </a:r>
          </a:p>
          <a:p>
            <a:pPr algn="just">
              <a:defRPr sz="1800">
                <a:latin typeface="Calibri"/>
              </a:defRPr>
            </a:pPr>
            <a:r>
              <a:rPr lang="en-US" sz="4500" dirty="0"/>
              <a:t>Including headers in your selection.</a:t>
            </a:r>
          </a:p>
          <a:p>
            <a:pPr algn="just">
              <a:defRPr sz="1800">
                <a:latin typeface="Calibri"/>
              </a:defRPr>
            </a:pPr>
            <a:r>
              <a:rPr lang="en-US" sz="4500" dirty="0"/>
              <a:t>Trusting the suggested range blindly.</a:t>
            </a:r>
          </a:p>
          <a:p>
            <a:pPr algn="just">
              <a:defRPr sz="1800">
                <a:latin typeface="Calibri"/>
              </a:defRPr>
            </a:pPr>
            <a:r>
              <a:rPr lang="en-US" sz="4500" dirty="0"/>
              <a:t>Using AutoSum on empty </a:t>
            </a:r>
            <a:r>
              <a:rPr lang="en-US" sz="4500"/>
              <a:t>cells. </a:t>
            </a:r>
            <a:endParaRPr lang="en-US" sz="4500" dirty="0"/>
          </a:p>
        </p:txBody>
      </p:sp>
      <p:sp>
        <p:nvSpPr>
          <p:cNvPr id="51" name="Text Placeholder 50"/>
          <p:cNvSpPr>
            <a:spLocks noGrp="1"/>
          </p:cNvSpPr>
          <p:nvPr>
            <p:ph type="body" sz="quarter" idx="151"/>
          </p:nvPr>
        </p:nvSpPr>
        <p:spPr>
          <a:xfrm>
            <a:off x="5932593" y="2420838"/>
            <a:ext cx="31998968" cy="1280160"/>
          </a:xfrm>
        </p:spPr>
        <p:txBody>
          <a:bodyPr/>
          <a:lstStyle/>
          <a:p>
            <a:r>
              <a:rPr lang="en-US" dirty="0"/>
              <a:t>Student Name: Alexandra Ionela Florea                   Module: Digital Skills (LCLM4002)</a:t>
            </a:r>
          </a:p>
        </p:txBody>
      </p:sp>
      <p:sp>
        <p:nvSpPr>
          <p:cNvPr id="52" name="Text Placeholder 51"/>
          <p:cNvSpPr>
            <a:spLocks noGrp="1"/>
          </p:cNvSpPr>
          <p:nvPr>
            <p:ph type="body" sz="quarter" idx="153"/>
          </p:nvPr>
        </p:nvSpPr>
        <p:spPr>
          <a:xfrm>
            <a:off x="5932593" y="880342"/>
            <a:ext cx="31998968" cy="1359394"/>
          </a:xfrm>
        </p:spPr>
        <p:txBody>
          <a:bodyPr/>
          <a:lstStyle/>
          <a:p>
            <a:r>
              <a:rPr lang="en-US" dirty="0"/>
              <a:t>How to Use AutoSum in Excel</a:t>
            </a:r>
          </a:p>
        </p:txBody>
      </p:sp>
      <p:pic>
        <p:nvPicPr>
          <p:cNvPr id="55" name="Picture 5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81570" y="12517076"/>
            <a:ext cx="9837530" cy="11903218"/>
          </a:xfrm>
          <a:prstGeom prst="rect">
            <a:avLst/>
          </a:prstGeom>
        </p:spPr>
      </p:pic>
      <p:pic>
        <p:nvPicPr>
          <p:cNvPr id="57" name="Picture 5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52763" y="24944645"/>
            <a:ext cx="10066337" cy="5952432"/>
          </a:xfrm>
          <a:prstGeom prst="rect">
            <a:avLst/>
          </a:prstGeom>
        </p:spPr>
      </p:pic>
      <p:pic>
        <p:nvPicPr>
          <p:cNvPr id="1033" name="Picture 9" descr="How to Use AutoSum in Excel in 60 Seconds | Envato Tuts+"/>
          <p:cNvPicPr>
            <a:picLocks noChangeAspect="1" noChangeArrowheads="1"/>
          </p:cNvPicPr>
          <p:nvPr/>
        </p:nvPicPr>
        <p:blipFill rotWithShape="1">
          <a:blip r:embed="rId5">
            <a:extLst>
              <a:ext uri="{28A0092B-C50C-407E-A947-70E740481C1C}">
                <a14:useLocalDpi xmlns:a14="http://schemas.microsoft.com/office/drawing/2010/main" val="0"/>
              </a:ext>
            </a:extLst>
          </a:blip>
          <a:srcRect b="5666"/>
          <a:stretch/>
        </p:blipFill>
        <p:spPr bwMode="auto">
          <a:xfrm>
            <a:off x="32609771" y="12906048"/>
            <a:ext cx="9968298" cy="7188218"/>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How to use the SUM Function and AUTOSUM in Microsoft Excel | Tutorial for  Absolute Beginners: Chris Menard Traini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200089" y="14029373"/>
            <a:ext cx="10055912" cy="6064894"/>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How to Use Autosum in Excel to Quickly Sum Data"/>
          <p:cNvPicPr>
            <a:picLocks noChangeAspect="1" noChangeArrowheads="1"/>
          </p:cNvPicPr>
          <p:nvPr/>
        </p:nvPicPr>
        <p:blipFill rotWithShape="1">
          <a:blip r:embed="rId7">
            <a:extLst>
              <a:ext uri="{28A0092B-C50C-407E-A947-70E740481C1C}">
                <a14:useLocalDpi xmlns:a14="http://schemas.microsoft.com/office/drawing/2010/main" val="0"/>
              </a:ext>
            </a:extLst>
          </a:blip>
          <a:srcRect b="11393"/>
          <a:stretch/>
        </p:blipFill>
        <p:spPr bwMode="auto">
          <a:xfrm>
            <a:off x="1148074" y="14014036"/>
            <a:ext cx="9904115" cy="6514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9530513"/>
      </p:ext>
    </p:extLst>
  </p:cSld>
  <p:clrMapOvr>
    <a:masterClrMapping/>
  </p:clrMapOvr>
</p:sld>
</file>

<file path=ppt/theme/theme1.xml><?xml version="1.0" encoding="utf-8"?>
<a:theme xmlns:a="http://schemas.openxmlformats.org/drawingml/2006/main" name="36x48-Template">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theme>
</file>

<file path=ppt/theme/theme2.xml><?xml version="1.0" encoding="utf-8"?>
<a:theme xmlns:a="http://schemas.openxmlformats.org/drawingml/2006/main" name="Without guides">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500" dirty="0">
            <a:latin typeface="Times New Roman" panose="02020603050405020304" pitchFamily="18" charset="0"/>
            <a:cs typeface="Times New Roman" panose="02020603050405020304" pitchFamily="18" charset="0"/>
          </a:defRPr>
        </a:defPPr>
      </a:lst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9</TotalTime>
  <Words>514</Words>
  <Application>Microsoft Office PowerPoint</Application>
  <PresentationFormat>Custom</PresentationFormat>
  <Paragraphs>40</Paragraphs>
  <Slides>1</Slides>
  <Notes>1</Notes>
  <HiddenSlides>0</HiddenSlides>
  <MMClips>0</MMClips>
  <ScaleCrop>false</ScaleCrop>
  <HeadingPairs>
    <vt:vector size="4" baseType="variant">
      <vt:variant>
        <vt:lpstr>Theme</vt:lpstr>
      </vt:variant>
      <vt:variant>
        <vt:i4>2</vt:i4>
      </vt:variant>
      <vt:variant>
        <vt:lpstr>Slide Titles</vt:lpstr>
      </vt:variant>
      <vt:variant>
        <vt:i4>1</vt:i4>
      </vt:variant>
    </vt:vector>
  </HeadingPairs>
  <TitlesOfParts>
    <vt:vector size="3" baseType="lpstr">
      <vt:lpstr>36x48-Template</vt:lpstr>
      <vt:lpstr>Without guides</vt:lpstr>
      <vt:lpstr>PowerPoint Presentation</vt:lpstr>
    </vt:vector>
  </TitlesOfParts>
  <Manager>A. Kotoulas</Manager>
  <Company>Canterbury Media Services, Inc.</Company>
  <LinksUpToDate>false</LinksUpToDate>
  <SharedDoc>false</SharedDoc>
  <HyperlinkBase>https://www.posterpresentations.com/free-poster-templates.html</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36x48 PowerPoint Presentation</dc:title>
  <dc:subject>Research poster presentation template</dc:subject>
  <dc:creator>My PC</dc:creator>
  <cp:keywords>36x48 Powerpoint poster template, scientific poster template, research poster template</cp:keywords>
  <dc:description>This template is the property of PosterPresentations.com. You are free to modify and print the template as needed, as long as the PosterPresentations.com watermark at the bottom left of the page is visible. Call us if you need help with this poster template. 1-866-649-3004 (c)PosterPresentations.com</dc:description>
  <cp:lastModifiedBy>ALEXANDRA FLOREA</cp:lastModifiedBy>
  <cp:revision>79</cp:revision>
  <dcterms:created xsi:type="dcterms:W3CDTF">2012-02-03T19:11:35Z</dcterms:created>
  <dcterms:modified xsi:type="dcterms:W3CDTF">2025-07-04T16:01:38Z</dcterms:modified>
  <cp:category>Research poster templates</cp:category>
</cp:coreProperties>
</file>