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2" r:id="rId4"/>
    <p:sldId id="258" r:id="rId5"/>
    <p:sldId id="263" r:id="rId6"/>
    <p:sldId id="266" r:id="rId7"/>
    <p:sldId id="264" r:id="rId8"/>
    <p:sldId id="257" r:id="rId9"/>
    <p:sldId id="261" r:id="rId10"/>
    <p:sldId id="26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0" d="100"/>
          <a:sy n="80" d="100"/>
        </p:scale>
        <p:origin x="120" y="7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D7EEC8C-6029-48CC-87BF-B5A6D3D746B2}" type="datetimeFigureOut">
              <a:rPr lang="en-GB" smtClean="0"/>
              <a:t>26/04/2017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A26D80-3E99-4B76-BF69-1F18DD4A3B3F}" type="slidenum">
              <a:rPr lang="en-GB" smtClean="0"/>
              <a:t>‹#›</a:t>
            </a:fld>
            <a:endParaRPr lang="en-GB"/>
          </a:p>
        </p:txBody>
      </p:sp>
    </p:spTree>
    <p:extLst>
      <p:ext uri="{BB962C8B-B14F-4D97-AF65-F5344CB8AC3E}">
        <p14:creationId xmlns:p14="http://schemas.microsoft.com/office/powerpoint/2010/main" val="17270137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D7EEC8C-6029-48CC-87BF-B5A6D3D746B2}" type="datetimeFigureOut">
              <a:rPr lang="en-GB" smtClean="0"/>
              <a:t>26/04/2017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A26D80-3E99-4B76-BF69-1F18DD4A3B3F}" type="slidenum">
              <a:rPr lang="en-GB" smtClean="0"/>
              <a:t>‹#›</a:t>
            </a:fld>
            <a:endParaRPr lang="en-GB"/>
          </a:p>
        </p:txBody>
      </p:sp>
    </p:spTree>
    <p:extLst>
      <p:ext uri="{BB962C8B-B14F-4D97-AF65-F5344CB8AC3E}">
        <p14:creationId xmlns:p14="http://schemas.microsoft.com/office/powerpoint/2010/main" val="1916812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D7EEC8C-6029-48CC-87BF-B5A6D3D746B2}" type="datetimeFigureOut">
              <a:rPr lang="en-GB" smtClean="0"/>
              <a:t>26/04/2017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A26D80-3E99-4B76-BF69-1F18DD4A3B3F}" type="slidenum">
              <a:rPr lang="en-GB" smtClean="0"/>
              <a:t>‹#›</a:t>
            </a:fld>
            <a:endParaRPr lang="en-GB"/>
          </a:p>
        </p:txBody>
      </p:sp>
    </p:spTree>
    <p:extLst>
      <p:ext uri="{BB962C8B-B14F-4D97-AF65-F5344CB8AC3E}">
        <p14:creationId xmlns:p14="http://schemas.microsoft.com/office/powerpoint/2010/main" val="1122389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D7EEC8C-6029-48CC-87BF-B5A6D3D746B2}" type="datetimeFigureOut">
              <a:rPr lang="en-GB" smtClean="0"/>
              <a:t>26/04/2017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A26D80-3E99-4B76-BF69-1F18DD4A3B3F}" type="slidenum">
              <a:rPr lang="en-GB" smtClean="0"/>
              <a:t>‹#›</a:t>
            </a:fld>
            <a:endParaRPr lang="en-GB"/>
          </a:p>
        </p:txBody>
      </p:sp>
    </p:spTree>
    <p:extLst>
      <p:ext uri="{BB962C8B-B14F-4D97-AF65-F5344CB8AC3E}">
        <p14:creationId xmlns:p14="http://schemas.microsoft.com/office/powerpoint/2010/main" val="254581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D7EEC8C-6029-48CC-87BF-B5A6D3D746B2}" type="datetimeFigureOut">
              <a:rPr lang="en-GB" smtClean="0"/>
              <a:t>26/04/2017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8A26D80-3E99-4B76-BF69-1F18DD4A3B3F}" type="slidenum">
              <a:rPr lang="en-GB" smtClean="0"/>
              <a:t>‹#›</a:t>
            </a:fld>
            <a:endParaRPr lang="en-GB"/>
          </a:p>
        </p:txBody>
      </p:sp>
    </p:spTree>
    <p:extLst>
      <p:ext uri="{BB962C8B-B14F-4D97-AF65-F5344CB8AC3E}">
        <p14:creationId xmlns:p14="http://schemas.microsoft.com/office/powerpoint/2010/main" val="3842619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D7EEC8C-6029-48CC-87BF-B5A6D3D746B2}" type="datetimeFigureOut">
              <a:rPr lang="en-GB" smtClean="0"/>
              <a:t>26/04/2017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8A26D80-3E99-4B76-BF69-1F18DD4A3B3F}" type="slidenum">
              <a:rPr lang="en-GB" smtClean="0"/>
              <a:t>‹#›</a:t>
            </a:fld>
            <a:endParaRPr lang="en-GB"/>
          </a:p>
        </p:txBody>
      </p:sp>
    </p:spTree>
    <p:extLst>
      <p:ext uri="{BB962C8B-B14F-4D97-AF65-F5344CB8AC3E}">
        <p14:creationId xmlns:p14="http://schemas.microsoft.com/office/powerpoint/2010/main" val="3090859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7EEC8C-6029-48CC-87BF-B5A6D3D746B2}" type="datetimeFigureOut">
              <a:rPr lang="en-GB" smtClean="0"/>
              <a:t>26/04/2017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8A26D80-3E99-4B76-BF69-1F18DD4A3B3F}" type="slidenum">
              <a:rPr lang="en-GB" smtClean="0"/>
              <a:t>‹#›</a:t>
            </a:fld>
            <a:endParaRPr lang="en-GB"/>
          </a:p>
        </p:txBody>
      </p:sp>
    </p:spTree>
    <p:extLst>
      <p:ext uri="{BB962C8B-B14F-4D97-AF65-F5344CB8AC3E}">
        <p14:creationId xmlns:p14="http://schemas.microsoft.com/office/powerpoint/2010/main" val="33949656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D7EEC8C-6029-48CC-87BF-B5A6D3D746B2}" type="datetimeFigureOut">
              <a:rPr lang="en-GB" smtClean="0"/>
              <a:t>26/04/2017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A26D80-3E99-4B76-BF69-1F18DD4A3B3F}" type="slidenum">
              <a:rPr lang="en-GB" smtClean="0"/>
              <a:t>‹#›</a:t>
            </a:fld>
            <a:endParaRPr lang="en-GB"/>
          </a:p>
        </p:txBody>
      </p:sp>
    </p:spTree>
    <p:extLst>
      <p:ext uri="{BB962C8B-B14F-4D97-AF65-F5344CB8AC3E}">
        <p14:creationId xmlns:p14="http://schemas.microsoft.com/office/powerpoint/2010/main" val="3644825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D7EEC8C-6029-48CC-87BF-B5A6D3D746B2}" type="datetimeFigureOut">
              <a:rPr lang="en-GB" smtClean="0"/>
              <a:t>26/04/2017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A26D80-3E99-4B76-BF69-1F18DD4A3B3F}" type="slidenum">
              <a:rPr lang="en-GB" smtClean="0"/>
              <a:t>‹#›</a:t>
            </a:fld>
            <a:endParaRPr lang="en-GB"/>
          </a:p>
        </p:txBody>
      </p:sp>
    </p:spTree>
    <p:extLst>
      <p:ext uri="{BB962C8B-B14F-4D97-AF65-F5344CB8AC3E}">
        <p14:creationId xmlns:p14="http://schemas.microsoft.com/office/powerpoint/2010/main" val="1313893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D7EEC8C-6029-48CC-87BF-B5A6D3D746B2}" type="datetimeFigureOut">
              <a:rPr lang="en-GB" smtClean="0"/>
              <a:t>26/04/2017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A26D80-3E99-4B76-BF69-1F18DD4A3B3F}" type="slidenum">
              <a:rPr lang="en-GB" smtClean="0"/>
              <a:t>‹#›</a:t>
            </a:fld>
            <a:endParaRPr lang="en-GB"/>
          </a:p>
        </p:txBody>
      </p:sp>
    </p:spTree>
    <p:extLst>
      <p:ext uri="{BB962C8B-B14F-4D97-AF65-F5344CB8AC3E}">
        <p14:creationId xmlns:p14="http://schemas.microsoft.com/office/powerpoint/2010/main" val="2829100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D7EEC8C-6029-48CC-87BF-B5A6D3D746B2}" type="datetimeFigureOut">
              <a:rPr lang="en-GB" smtClean="0"/>
              <a:t>26/04/2017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A26D80-3E99-4B76-BF69-1F18DD4A3B3F}" type="slidenum">
              <a:rPr lang="en-GB" smtClean="0"/>
              <a:t>‹#›</a:t>
            </a:fld>
            <a:endParaRPr lang="en-GB"/>
          </a:p>
        </p:txBody>
      </p:sp>
    </p:spTree>
    <p:extLst>
      <p:ext uri="{BB962C8B-B14F-4D97-AF65-F5344CB8AC3E}">
        <p14:creationId xmlns:p14="http://schemas.microsoft.com/office/powerpoint/2010/main" val="2420016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7EEC8C-6029-48CC-87BF-B5A6D3D746B2}" type="datetimeFigureOut">
              <a:rPr lang="en-GB" smtClean="0"/>
              <a:t>26/04/2017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A26D80-3E99-4B76-BF69-1F18DD4A3B3F}" type="slidenum">
              <a:rPr lang="en-GB" smtClean="0"/>
              <a:t>‹#›</a:t>
            </a:fld>
            <a:endParaRPr lang="en-GB"/>
          </a:p>
        </p:txBody>
      </p:sp>
    </p:spTree>
    <p:extLst>
      <p:ext uri="{BB962C8B-B14F-4D97-AF65-F5344CB8AC3E}">
        <p14:creationId xmlns:p14="http://schemas.microsoft.com/office/powerpoint/2010/main" val="8358672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image" Target="../media/image2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6" descr="A car is driving down the river&#10;&#10;Description generated with high confidence"/>
          <p:cNvPicPr>
            <a:picLocks noChangeAspect="1"/>
          </p:cNvPicPr>
          <p:nvPr/>
        </p:nvPicPr>
        <p:blipFill rotWithShape="1">
          <a:blip r:embed="rId2" cstate="print">
            <a:extLst>
              <a:ext uri="{28A0092B-C50C-407E-A947-70E740481C1C}">
                <a14:useLocalDpi xmlns:a14="http://schemas.microsoft.com/office/drawing/2010/main" val="0"/>
              </a:ext>
            </a:extLst>
          </a:blip>
          <a:srcRect t="7135" r="9091" b="24684"/>
          <a:stretch/>
        </p:blipFill>
        <p:spPr>
          <a:xfrm>
            <a:off x="0" y="65324"/>
            <a:ext cx="12191980" cy="6857990"/>
          </a:xfrm>
          <a:prstGeom prst="rect">
            <a:avLst/>
          </a:prstGeom>
        </p:spPr>
      </p:pic>
      <p:sp>
        <p:nvSpPr>
          <p:cNvPr id="1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36884" y="321176"/>
            <a:ext cx="4332307"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94805" y="640263"/>
            <a:ext cx="3759240" cy="1344975"/>
          </a:xfrm>
        </p:spPr>
        <p:txBody>
          <a:bodyPr>
            <a:normAutofit/>
          </a:bodyPr>
          <a:lstStyle/>
          <a:p>
            <a:r>
              <a:rPr lang="en-GB" sz="4000">
                <a:latin typeface="Baskerville Old Face" panose="02020602080505020303" pitchFamily="18" charset="0"/>
              </a:rPr>
              <a:t>Context:</a:t>
            </a:r>
          </a:p>
        </p:txBody>
      </p:sp>
      <p:sp>
        <p:nvSpPr>
          <p:cNvPr id="12" name="Content Placeholder 11"/>
          <p:cNvSpPr>
            <a:spLocks noGrp="1"/>
          </p:cNvSpPr>
          <p:nvPr>
            <p:ph idx="1"/>
          </p:nvPr>
        </p:nvSpPr>
        <p:spPr>
          <a:xfrm>
            <a:off x="594110" y="2121763"/>
            <a:ext cx="3764826" cy="3773010"/>
          </a:xfrm>
        </p:spPr>
        <p:txBody>
          <a:bodyPr>
            <a:normAutofit lnSpcReduction="10000"/>
          </a:bodyPr>
          <a:lstStyle/>
          <a:p>
            <a:pPr>
              <a:lnSpc>
                <a:spcPct val="80000"/>
              </a:lnSpc>
            </a:pPr>
            <a:r>
              <a:rPr lang="en-US" sz="1800" dirty="0">
                <a:latin typeface="Baskerville Old Face" panose="02020602080505020303" pitchFamily="18" charset="0"/>
              </a:rPr>
              <a:t>2013-14 Wettest winter in UK since formal record keeping first commenced, in 1776.</a:t>
            </a:r>
          </a:p>
          <a:p>
            <a:pPr>
              <a:lnSpc>
                <a:spcPct val="80000"/>
              </a:lnSpc>
            </a:pPr>
            <a:r>
              <a:rPr lang="en-US" sz="1800" dirty="0">
                <a:latin typeface="Baskerville Old Face" panose="02020602080505020303" pitchFamily="18" charset="0"/>
              </a:rPr>
              <a:t>Surpassed in 2015-16 in Wales and Scotland.</a:t>
            </a:r>
          </a:p>
          <a:p>
            <a:pPr>
              <a:lnSpc>
                <a:spcPct val="80000"/>
              </a:lnSpc>
            </a:pPr>
            <a:r>
              <a:rPr lang="en-US" sz="1800" dirty="0">
                <a:latin typeface="Baskerville Old Face" panose="02020602080505020303" pitchFamily="18" charset="0"/>
              </a:rPr>
              <a:t>December 2015 wettest month ever recorded.</a:t>
            </a:r>
          </a:p>
          <a:p>
            <a:pPr>
              <a:lnSpc>
                <a:spcPct val="80000"/>
              </a:lnSpc>
            </a:pPr>
            <a:r>
              <a:rPr lang="en-US" sz="1800" dirty="0">
                <a:latin typeface="Baskerville Old Face" panose="02020602080505020303" pitchFamily="18" charset="0"/>
              </a:rPr>
              <a:t>Last five years have seen some of the warmest and most humid winters of all time and follow </a:t>
            </a:r>
            <a:r>
              <a:rPr lang="en-US" sz="1800" dirty="0" smtClean="0">
                <a:latin typeface="Baskerville Old Face" panose="02020602080505020303" pitchFamily="18" charset="0"/>
              </a:rPr>
              <a:t>two exceptionally </a:t>
            </a:r>
            <a:r>
              <a:rPr lang="en-US" sz="1800" dirty="0">
                <a:latin typeface="Baskerville Old Face" panose="02020602080505020303" pitchFamily="18" charset="0"/>
              </a:rPr>
              <a:t>cold winters.</a:t>
            </a:r>
          </a:p>
          <a:p>
            <a:pPr>
              <a:lnSpc>
                <a:spcPct val="80000"/>
              </a:lnSpc>
            </a:pPr>
            <a:r>
              <a:rPr lang="en-US" sz="1800" dirty="0">
                <a:latin typeface="Baskerville Old Face" panose="02020602080505020303" pitchFamily="18" charset="0"/>
              </a:rPr>
              <a:t>Perhaps, Climate Change is a reality! What are the challenges for our solid walled building stock?</a:t>
            </a:r>
          </a:p>
          <a:p>
            <a:pPr>
              <a:lnSpc>
                <a:spcPct val="80000"/>
              </a:lnSpc>
            </a:pPr>
            <a:r>
              <a:rPr lang="en-US" sz="1800" dirty="0">
                <a:latin typeface="Baskerville Old Face" panose="02020602080505020303" pitchFamily="18" charset="0"/>
              </a:rPr>
              <a:t>Chalk anyone?</a:t>
            </a:r>
          </a:p>
        </p:txBody>
      </p:sp>
      <p:pic>
        <p:nvPicPr>
          <p:cNvPr id="11" name="Content Placeholder 15"/>
          <p:cNvPicPr>
            <a:picLocks noChangeAspect="1"/>
          </p:cNvPicPr>
          <p:nvPr/>
        </p:nvPicPr>
        <p:blipFill>
          <a:blip r:embed="rId3"/>
          <a:stretch>
            <a:fillRect/>
          </a:stretch>
        </p:blipFill>
        <p:spPr>
          <a:xfrm>
            <a:off x="9975652" y="223114"/>
            <a:ext cx="1880646" cy="12791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9061989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726" y="365125"/>
            <a:ext cx="11077074" cy="1325563"/>
          </a:xfrm>
        </p:spPr>
        <p:txBody>
          <a:bodyPr>
            <a:normAutofit/>
          </a:bodyPr>
          <a:lstStyle/>
          <a:p>
            <a:r>
              <a:rPr lang="en-GB" sz="2400" dirty="0" smtClean="0">
                <a:latin typeface="Times New Roman" panose="02020603050405020304" pitchFamily="18" charset="0"/>
                <a:cs typeface="Times New Roman" panose="02020603050405020304" pitchFamily="18" charset="0"/>
              </a:rPr>
              <a:t>Lime works but can it or any other mortar cope fully with what</a:t>
            </a:r>
            <a:br>
              <a:rPr lang="en-GB" sz="2400" dirty="0" smtClean="0">
                <a:latin typeface="Times New Roman" panose="02020603050405020304" pitchFamily="18" charset="0"/>
                <a:cs typeface="Times New Roman" panose="02020603050405020304" pitchFamily="18" charset="0"/>
              </a:rPr>
            </a:br>
            <a:r>
              <a:rPr lang="en-GB" sz="2400" dirty="0" smtClean="0">
                <a:latin typeface="Times New Roman" panose="02020603050405020304" pitchFamily="18" charset="0"/>
                <a:cs typeface="Times New Roman" panose="02020603050405020304" pitchFamily="18" charset="0"/>
              </a:rPr>
              <a:t>is being thrown at it.</a:t>
            </a:r>
            <a:endParaRPr lang="en-GB" sz="2400" dirty="0">
              <a:latin typeface="Times New Roman" panose="02020603050405020304" pitchFamily="18" charset="0"/>
              <a:cs typeface="Times New Roman" panose="02020603050405020304" pitchFamily="18" charset="0"/>
            </a:endParaRPr>
          </a:p>
        </p:txBody>
      </p:sp>
      <p:pic>
        <p:nvPicPr>
          <p:cNvPr id="6" name="Content Placeholder 5" descr="A large clock on the face of a building&#10;&#10;Description generated with very high confidence"/>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2626849" y="2109909"/>
            <a:ext cx="4713514" cy="353513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Content Placeholder 7" descr="A picture containing building, wall, indoor&#10;&#10;Description generated with very high confidence"/>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7450493" y="2109909"/>
            <a:ext cx="4713514" cy="353513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Content Placeholder 12" descr="A picture containing sky, outdoor, building, tree&#10;&#10;Description generated with very high confidence"/>
          <p:cNvPicPr>
            <a:picLocks noChangeAspect="1"/>
          </p:cNvPicPr>
          <p:nvPr/>
        </p:nvPicPr>
        <p:blipFill rotWithShape="1">
          <a:blip r:embed="rId4" cstate="print">
            <a:extLst>
              <a:ext uri="{28A0092B-C50C-407E-A947-70E740481C1C}">
                <a14:useLocalDpi xmlns:a14="http://schemas.microsoft.com/office/drawing/2010/main" val="0"/>
              </a:ext>
            </a:extLst>
          </a:blip>
          <a:srcRect l="11256" r="41926" b="2661"/>
          <a:stretch/>
        </p:blipFill>
        <p:spPr>
          <a:xfrm>
            <a:off x="73087" y="2109909"/>
            <a:ext cx="2425959" cy="378276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Content Placeholder 18" descr="A long table in a room&#10;&#10;Description generated with high confidence"/>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914341" y="113109"/>
            <a:ext cx="2439459" cy="182959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8227811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latin typeface="Baskerville Old Face" panose="02020602080505020303" pitchFamily="18" charset="0"/>
              </a:rPr>
              <a:t>Elemental Dampness - Phase One Investigation, </a:t>
            </a:r>
            <a:br>
              <a:rPr lang="en-GB" dirty="0">
                <a:latin typeface="Baskerville Old Face" panose="02020602080505020303" pitchFamily="18" charset="0"/>
              </a:rPr>
            </a:br>
            <a:r>
              <a:rPr lang="en-GB" dirty="0">
                <a:latin typeface="Baskerville Old Face" panose="02020602080505020303" pitchFamily="18" charset="0"/>
              </a:rPr>
              <a:t>22 Siloh Road, Landore, Swansea.</a:t>
            </a:r>
          </a:p>
        </p:txBody>
      </p:sp>
      <p:sp>
        <p:nvSpPr>
          <p:cNvPr id="5" name="Text Placeholder 4"/>
          <p:cNvSpPr>
            <a:spLocks noGrp="1"/>
          </p:cNvSpPr>
          <p:nvPr>
            <p:ph type="body" idx="1"/>
          </p:nvPr>
        </p:nvSpPr>
        <p:spPr/>
        <p:txBody>
          <a:bodyPr/>
          <a:lstStyle/>
          <a:p>
            <a:r>
              <a:rPr lang="en-GB" dirty="0"/>
              <a:t>Front Elevation.</a:t>
            </a:r>
          </a:p>
        </p:txBody>
      </p:sp>
      <p:pic>
        <p:nvPicPr>
          <p:cNvPr id="10" name="Content Placeholder 9"/>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962289" y="2505075"/>
            <a:ext cx="4912784" cy="3684588"/>
          </a:xfrm>
        </p:spPr>
      </p:pic>
      <p:sp>
        <p:nvSpPr>
          <p:cNvPr id="7" name="Text Placeholder 6"/>
          <p:cNvSpPr>
            <a:spLocks noGrp="1"/>
          </p:cNvSpPr>
          <p:nvPr>
            <p:ph type="body" sz="quarter" idx="3"/>
          </p:nvPr>
        </p:nvSpPr>
        <p:spPr/>
        <p:txBody>
          <a:bodyPr>
            <a:normAutofit fontScale="62500" lnSpcReduction="20000"/>
          </a:bodyPr>
          <a:lstStyle/>
          <a:p>
            <a:r>
              <a:rPr lang="en-GB" dirty="0"/>
              <a:t>Poor cement strap pointing to the Pennant sand-stone walling. Water retained within the flank returns of the boundary walling is probably holding moisture against the building and contributing to symptoms viewed internally.</a:t>
            </a:r>
          </a:p>
        </p:txBody>
      </p:sp>
      <p:pic>
        <p:nvPicPr>
          <p:cNvPr id="12" name="Content Placeholder 11"/>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6307402" y="2505075"/>
            <a:ext cx="4912784" cy="3684588"/>
          </a:xfrm>
        </p:spPr>
      </p:pic>
    </p:spTree>
    <p:extLst>
      <p:ext uri="{BB962C8B-B14F-4D97-AF65-F5344CB8AC3E}">
        <p14:creationId xmlns:p14="http://schemas.microsoft.com/office/powerpoint/2010/main" val="9980939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1" name="Content Placeholder 10" descr="A picture containing wall, indoor&#10;&#10;Description generated with very high confidence"/>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058194"/>
            <a:ext cx="5181600" cy="3886200"/>
          </a:xfrm>
        </p:spPr>
      </p:pic>
      <p:sp>
        <p:nvSpPr>
          <p:cNvPr id="20" name="Content Placeholder 19"/>
          <p:cNvSpPr>
            <a:spLocks noGrp="1"/>
          </p:cNvSpPr>
          <p:nvPr>
            <p:ph sz="half" idx="2"/>
          </p:nvPr>
        </p:nvSpPr>
        <p:spPr/>
        <p:txBody>
          <a:bodyPr/>
          <a:lstStyle/>
          <a:p>
            <a:endParaRPr lang="en-GB"/>
          </a:p>
        </p:txBody>
      </p:sp>
      <p:pic>
        <p:nvPicPr>
          <p:cNvPr id="5" name="Content Placeholder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72200" y="2058194"/>
            <a:ext cx="5181600" cy="3886200"/>
          </a:xfrm>
          <a:prstGeom prst="rect">
            <a:avLst/>
          </a:prstGeom>
        </p:spPr>
      </p:pic>
    </p:spTree>
    <p:extLst>
      <p:ext uri="{BB962C8B-B14F-4D97-AF65-F5344CB8AC3E}">
        <p14:creationId xmlns:p14="http://schemas.microsoft.com/office/powerpoint/2010/main" val="2997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latin typeface="Baskerville Old Face" panose="02020602080505020303" pitchFamily="18" charset="0"/>
              </a:rPr>
              <a:t>Elemental Dampness - Phase One Investigation, </a:t>
            </a:r>
            <a:br>
              <a:rPr lang="en-GB" dirty="0">
                <a:latin typeface="Baskerville Old Face" panose="02020602080505020303" pitchFamily="18" charset="0"/>
              </a:rPr>
            </a:br>
            <a:r>
              <a:rPr lang="en-GB" dirty="0">
                <a:latin typeface="Baskerville Old Face" panose="02020602080505020303" pitchFamily="18" charset="0"/>
              </a:rPr>
              <a:t>22 Siloh Road, Landore, Swansea.</a:t>
            </a:r>
          </a:p>
        </p:txBody>
      </p:sp>
      <p:sp>
        <p:nvSpPr>
          <p:cNvPr id="5" name="Text Placeholder 4"/>
          <p:cNvSpPr>
            <a:spLocks noGrp="1"/>
          </p:cNvSpPr>
          <p:nvPr>
            <p:ph type="body" idx="1"/>
          </p:nvPr>
        </p:nvSpPr>
        <p:spPr/>
        <p:txBody>
          <a:bodyPr>
            <a:normAutofit fontScale="40000" lnSpcReduction="20000"/>
          </a:bodyPr>
          <a:lstStyle/>
          <a:p>
            <a:r>
              <a:rPr lang="en-GB" dirty="0"/>
              <a:t>The fully adhered vinyl floor to the Bathroom extension has the vinyl substrate discoloured by mould that is forming below the decorative vinyl finish. Without physically cutting into the floor substrate and damaging the floor covering, screed and slab (as part of an invasive inspection) we suspect that there might not be a damp proof membrane within the concrete slab beneath, whilst high humidity levels also exist within the rear wing Bathroom due to showering and three fully exposed walls and a poorly insulated cold deck-roof .</a:t>
            </a:r>
          </a:p>
        </p:txBody>
      </p:sp>
      <p:pic>
        <p:nvPicPr>
          <p:cNvPr id="3" name="Content Placeholder 2"/>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962289" y="2505075"/>
            <a:ext cx="4912784" cy="3684588"/>
          </a:xfrm>
        </p:spPr>
      </p:pic>
      <p:sp>
        <p:nvSpPr>
          <p:cNvPr id="7" name="Text Placeholder 6"/>
          <p:cNvSpPr>
            <a:spLocks noGrp="1"/>
          </p:cNvSpPr>
          <p:nvPr>
            <p:ph type="body" sz="quarter" idx="3"/>
          </p:nvPr>
        </p:nvSpPr>
        <p:spPr/>
        <p:txBody>
          <a:bodyPr>
            <a:normAutofit fontScale="92500" lnSpcReduction="20000"/>
          </a:bodyPr>
          <a:lstStyle/>
          <a:p>
            <a:r>
              <a:rPr lang="en-GB" dirty="0"/>
              <a:t>Mould growth on tile grout needs cleaning regularly we understand, but with limited effect.</a:t>
            </a:r>
          </a:p>
        </p:txBody>
      </p:sp>
      <p:pic>
        <p:nvPicPr>
          <p:cNvPr id="10" name="Content Placeholder 9"/>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6307402" y="2505075"/>
            <a:ext cx="4912784" cy="3684588"/>
          </a:xfrm>
        </p:spPr>
      </p:pic>
    </p:spTree>
    <p:extLst>
      <p:ext uri="{BB962C8B-B14F-4D97-AF65-F5344CB8AC3E}">
        <p14:creationId xmlns:p14="http://schemas.microsoft.com/office/powerpoint/2010/main" val="2594618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latin typeface="Baskerville Old Face" panose="02020602080505020303" pitchFamily="18" charset="0"/>
              </a:rPr>
              <a:t>Elemental Dampness - Phase One Investigation, </a:t>
            </a:r>
            <a:br>
              <a:rPr lang="en-GB" dirty="0">
                <a:latin typeface="Baskerville Old Face" panose="02020602080505020303" pitchFamily="18" charset="0"/>
              </a:rPr>
            </a:br>
            <a:r>
              <a:rPr lang="en-GB" dirty="0">
                <a:latin typeface="Baskerville Old Face" panose="02020602080505020303" pitchFamily="18" charset="0"/>
              </a:rPr>
              <a:t>22 Siloh Road, Landore, Swansea.</a:t>
            </a:r>
          </a:p>
        </p:txBody>
      </p:sp>
      <p:sp>
        <p:nvSpPr>
          <p:cNvPr id="5" name="Text Placeholder 4"/>
          <p:cNvSpPr>
            <a:spLocks noGrp="1"/>
          </p:cNvSpPr>
          <p:nvPr>
            <p:ph type="body" idx="1"/>
          </p:nvPr>
        </p:nvSpPr>
        <p:spPr/>
        <p:txBody>
          <a:bodyPr/>
          <a:lstStyle/>
          <a:p>
            <a:r>
              <a:rPr lang="en-GB" dirty="0"/>
              <a:t>Damp in the partition of the Lounge and Dining Room.</a:t>
            </a:r>
          </a:p>
        </p:txBody>
      </p:sp>
      <p:pic>
        <p:nvPicPr>
          <p:cNvPr id="3" name="Content Placeholder 2"/>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962289" y="2505075"/>
            <a:ext cx="4912784" cy="3684588"/>
          </a:xfrm>
        </p:spPr>
      </p:pic>
      <p:sp>
        <p:nvSpPr>
          <p:cNvPr id="7" name="Text Placeholder 6"/>
          <p:cNvSpPr>
            <a:spLocks noGrp="1"/>
          </p:cNvSpPr>
          <p:nvPr>
            <p:ph type="body" sz="quarter" idx="3"/>
          </p:nvPr>
        </p:nvSpPr>
        <p:spPr/>
        <p:txBody>
          <a:bodyPr/>
          <a:lstStyle/>
          <a:p>
            <a:r>
              <a:rPr lang="en-GB" dirty="0"/>
              <a:t>Damp in the Lounge to the front wall.</a:t>
            </a:r>
          </a:p>
        </p:txBody>
      </p:sp>
      <p:pic>
        <p:nvPicPr>
          <p:cNvPr id="11" name="Content Placeholder 10"/>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rot="16200000">
            <a:off x="6921500" y="2965648"/>
            <a:ext cx="3684588" cy="2763441"/>
          </a:xfrm>
        </p:spPr>
      </p:pic>
      <p:sp>
        <p:nvSpPr>
          <p:cNvPr id="9" name="Oval 8"/>
          <p:cNvSpPr/>
          <p:nvPr/>
        </p:nvSpPr>
        <p:spPr>
          <a:xfrm rot="2573710">
            <a:off x="3203132" y="1976654"/>
            <a:ext cx="2994870" cy="4563787"/>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Tree>
    <p:extLst>
      <p:ext uri="{BB962C8B-B14F-4D97-AF65-F5344CB8AC3E}">
        <p14:creationId xmlns:p14="http://schemas.microsoft.com/office/powerpoint/2010/main" val="12069861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latin typeface="Baskerville Old Face" panose="02020602080505020303" pitchFamily="18" charset="0"/>
              </a:rPr>
              <a:t>Elemental Dampness - Phase One Investigation, </a:t>
            </a:r>
            <a:br>
              <a:rPr lang="en-GB" dirty="0">
                <a:latin typeface="Baskerville Old Face" panose="02020602080505020303" pitchFamily="18" charset="0"/>
              </a:rPr>
            </a:br>
            <a:r>
              <a:rPr lang="en-GB" dirty="0">
                <a:latin typeface="Baskerville Old Face" panose="02020602080505020303" pitchFamily="18" charset="0"/>
              </a:rPr>
              <a:t>22 Siloh Road, Landore, Swansea.</a:t>
            </a:r>
          </a:p>
        </p:txBody>
      </p:sp>
      <p:sp>
        <p:nvSpPr>
          <p:cNvPr id="5" name="Text Placeholder 4"/>
          <p:cNvSpPr>
            <a:spLocks noGrp="1"/>
          </p:cNvSpPr>
          <p:nvPr>
            <p:ph type="body" idx="1"/>
          </p:nvPr>
        </p:nvSpPr>
        <p:spPr/>
        <p:txBody>
          <a:bodyPr>
            <a:normAutofit fontScale="40000" lnSpcReduction="20000"/>
          </a:bodyPr>
          <a:lstStyle/>
          <a:p>
            <a:r>
              <a:rPr lang="en-GB" dirty="0"/>
              <a:t>The fully adhered vinyl floor to the Bathroom extension has the vinyl substrate discoloured by mould that is forming below the decorative vinyl finish. Without physically cutting into the floor substrate and damaging the floor covering, screed and slab (as part of an invasive inspection) we suspect that there might not be a damp proof membrane within the concrete slab beneath, whilst high humidity levels also exist within the rear wing Bathroom due to showering and three fully exposed walls and a poorly insulated cold deck-roof .</a:t>
            </a:r>
          </a:p>
        </p:txBody>
      </p:sp>
      <p:pic>
        <p:nvPicPr>
          <p:cNvPr id="3" name="Content Placeholder 2"/>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962289" y="2505075"/>
            <a:ext cx="4912784" cy="3684588"/>
          </a:xfrm>
        </p:spPr>
      </p:pic>
      <p:sp>
        <p:nvSpPr>
          <p:cNvPr id="7" name="Text Placeholder 6"/>
          <p:cNvSpPr>
            <a:spLocks noGrp="1"/>
          </p:cNvSpPr>
          <p:nvPr>
            <p:ph type="body" sz="quarter" idx="3"/>
          </p:nvPr>
        </p:nvSpPr>
        <p:spPr/>
        <p:txBody>
          <a:bodyPr>
            <a:normAutofit fontScale="92500" lnSpcReduction="20000"/>
          </a:bodyPr>
          <a:lstStyle/>
          <a:p>
            <a:r>
              <a:rPr lang="en-GB" dirty="0"/>
              <a:t>Mould growth on tile grout needs cleaning regularly we understand, but with limited effect.</a:t>
            </a:r>
          </a:p>
        </p:txBody>
      </p:sp>
      <p:pic>
        <p:nvPicPr>
          <p:cNvPr id="10" name="Content Placeholder 9"/>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6307402" y="2505075"/>
            <a:ext cx="4912784" cy="3684588"/>
          </a:xfrm>
        </p:spPr>
      </p:pic>
    </p:spTree>
    <p:extLst>
      <p:ext uri="{BB962C8B-B14F-4D97-AF65-F5344CB8AC3E}">
        <p14:creationId xmlns:p14="http://schemas.microsoft.com/office/powerpoint/2010/main" val="1202097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4000" dirty="0">
                <a:latin typeface="Baskerville Old Face" panose="02020602080505020303" pitchFamily="18" charset="0"/>
              </a:rPr>
              <a:t>Radon: Is Radon getting more of a problem or are we only now starting to appreciate the issue?</a:t>
            </a:r>
            <a:br>
              <a:rPr lang="en-GB" sz="4000" dirty="0">
                <a:latin typeface="Baskerville Old Face" panose="02020602080505020303" pitchFamily="18" charset="0"/>
              </a:rPr>
            </a:br>
            <a:endParaRPr lang="en-GB" sz="4000" dirty="0">
              <a:latin typeface="Baskerville Old Face" panose="02020602080505020303" pitchFamily="18" charset="0"/>
            </a:endParaRPr>
          </a:p>
        </p:txBody>
      </p:sp>
      <p:sp>
        <p:nvSpPr>
          <p:cNvPr id="7" name="Text Placeholder 6"/>
          <p:cNvSpPr>
            <a:spLocks noGrp="1"/>
          </p:cNvSpPr>
          <p:nvPr>
            <p:ph type="body" idx="1"/>
          </p:nvPr>
        </p:nvSpPr>
        <p:spPr/>
        <p:txBody>
          <a:bodyPr>
            <a:normAutofit/>
          </a:bodyPr>
          <a:lstStyle/>
          <a:p>
            <a:endParaRPr lang="en-GB" dirty="0"/>
          </a:p>
        </p:txBody>
      </p:sp>
      <p:pic>
        <p:nvPicPr>
          <p:cNvPr id="14" name="Content Placeholder 13" descr="A close up of a map&#10;&#10;Description generated with high confidence"/>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343608" y="2015412"/>
            <a:ext cx="3570106" cy="4685765"/>
          </a:xfrm>
        </p:spPr>
      </p:pic>
      <p:sp>
        <p:nvSpPr>
          <p:cNvPr id="9" name="Text Placeholder 8"/>
          <p:cNvSpPr>
            <a:spLocks noGrp="1"/>
          </p:cNvSpPr>
          <p:nvPr>
            <p:ph type="body" sz="quarter" idx="3"/>
          </p:nvPr>
        </p:nvSpPr>
        <p:spPr/>
        <p:txBody>
          <a:bodyPr/>
          <a:lstStyle/>
          <a:p>
            <a:endParaRPr lang="en-GB" dirty="0"/>
          </a:p>
        </p:txBody>
      </p:sp>
      <p:pic>
        <p:nvPicPr>
          <p:cNvPr id="19" name="Content Placeholder 18"/>
          <p:cNvPicPr>
            <a:picLocks noGrp="1" noChangeAspect="1"/>
          </p:cNvPicPr>
          <p:nvPr>
            <p:ph sz="quarter" idx="4"/>
          </p:nvPr>
        </p:nvPicPr>
        <p:blipFill>
          <a:blip r:embed="rId3"/>
          <a:stretch>
            <a:fillRect/>
          </a:stretch>
        </p:blipFill>
        <p:spPr>
          <a:xfrm>
            <a:off x="7100596" y="2077958"/>
            <a:ext cx="3013372" cy="4111705"/>
          </a:xfrm>
          <a:prstGeom prst="rect">
            <a:avLst/>
          </a:prstGeom>
        </p:spPr>
      </p:pic>
    </p:spTree>
    <p:extLst>
      <p:ext uri="{BB962C8B-B14F-4D97-AF65-F5344CB8AC3E}">
        <p14:creationId xmlns:p14="http://schemas.microsoft.com/office/powerpoint/2010/main" val="3177586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latin typeface="Baskerville Old Face" panose="02020602080505020303" pitchFamily="18" charset="0"/>
              </a:rPr>
              <a:t>Bryn Sion Chapel, </a:t>
            </a:r>
            <a:r>
              <a:rPr lang="en-GB" sz="2800" b="1" dirty="0" err="1">
                <a:latin typeface="Baskerville Old Face" panose="02020602080505020303" pitchFamily="18" charset="0"/>
              </a:rPr>
              <a:t>Trecynon</a:t>
            </a:r>
            <a:r>
              <a:rPr lang="en-GB" sz="2800" b="1" dirty="0">
                <a:latin typeface="Baskerville Old Face" panose="02020602080505020303" pitchFamily="18" charset="0"/>
              </a:rPr>
              <a:t>, Aberdare.</a:t>
            </a:r>
          </a:p>
        </p:txBody>
      </p:sp>
      <p:sp>
        <p:nvSpPr>
          <p:cNvPr id="4" name="Text Placeholder 3"/>
          <p:cNvSpPr>
            <a:spLocks noGrp="1"/>
          </p:cNvSpPr>
          <p:nvPr>
            <p:ph type="body" idx="1"/>
          </p:nvPr>
        </p:nvSpPr>
        <p:spPr/>
        <p:txBody>
          <a:bodyPr/>
          <a:lstStyle/>
          <a:p>
            <a:r>
              <a:rPr lang="en-GB" dirty="0"/>
              <a:t>Front Elevation</a:t>
            </a:r>
          </a:p>
        </p:txBody>
      </p:sp>
      <p:pic>
        <p:nvPicPr>
          <p:cNvPr id="8" name="Content Placeholder 7"/>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962289" y="2505075"/>
            <a:ext cx="4912784" cy="36845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 Placeholder 5"/>
          <p:cNvSpPr>
            <a:spLocks noGrp="1"/>
          </p:cNvSpPr>
          <p:nvPr>
            <p:ph type="body" sz="quarter" idx="3"/>
          </p:nvPr>
        </p:nvSpPr>
        <p:spPr/>
        <p:txBody>
          <a:bodyPr/>
          <a:lstStyle/>
          <a:p>
            <a:r>
              <a:rPr lang="en-GB" dirty="0"/>
              <a:t>Right side Elevation</a:t>
            </a:r>
          </a:p>
        </p:txBody>
      </p:sp>
      <p:pic>
        <p:nvPicPr>
          <p:cNvPr id="10" name="Content Placeholder 9"/>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6307402" y="2505075"/>
            <a:ext cx="4912784" cy="36845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Slide Number Placeholder 2"/>
          <p:cNvSpPr>
            <a:spLocks noGrp="1"/>
          </p:cNvSpPr>
          <p:nvPr>
            <p:ph type="sldNum" sz="quarter" idx="12"/>
          </p:nvPr>
        </p:nvSpPr>
        <p:spPr/>
        <p:txBody>
          <a:bodyPr/>
          <a:lstStyle/>
          <a:p>
            <a:fld id="{1550BAE8-B457-4953-8463-9ED5127C1755}" type="slidenum">
              <a:rPr lang="en-GB" smtClean="0"/>
              <a:t>9</a:t>
            </a:fld>
            <a:endParaRPr lang="en-GB"/>
          </a:p>
        </p:txBody>
      </p:sp>
    </p:spTree>
    <p:extLst>
      <p:ext uri="{BB962C8B-B14F-4D97-AF65-F5344CB8AC3E}">
        <p14:creationId xmlns:p14="http://schemas.microsoft.com/office/powerpoint/2010/main" val="28431595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269357"/>
          </a:xfrm>
        </p:spPr>
        <p:txBody>
          <a:bodyPr>
            <a:normAutofit fontScale="90000"/>
          </a:bodyPr>
          <a:lstStyle/>
          <a:p>
            <a:r>
              <a:rPr lang="en-GB" sz="2800" b="1" dirty="0">
                <a:latin typeface="Baskerville Old Face" panose="02020602080505020303" pitchFamily="18" charset="0"/>
              </a:rPr>
              <a:t>Bryn Sion Chapel, </a:t>
            </a:r>
            <a:r>
              <a:rPr lang="en-GB" sz="2800" b="1" dirty="0" err="1">
                <a:latin typeface="Baskerville Old Face" panose="02020602080505020303" pitchFamily="18" charset="0"/>
              </a:rPr>
              <a:t>Trecynon</a:t>
            </a:r>
            <a:r>
              <a:rPr lang="en-GB" sz="2800" b="1" dirty="0">
                <a:latin typeface="Baskerville Old Face" panose="02020602080505020303" pitchFamily="18" charset="0"/>
              </a:rPr>
              <a:t>, Aberdare.</a:t>
            </a:r>
          </a:p>
        </p:txBody>
      </p:sp>
      <p:pic>
        <p:nvPicPr>
          <p:cNvPr id="8" name="Content Placeholder 7"/>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99690" y="733069"/>
            <a:ext cx="8057902" cy="60428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Content Placeholder 7"/>
          <p:cNvPicPr>
            <a:picLocks noChangeAspect="1"/>
          </p:cNvPicPr>
          <p:nvPr/>
        </p:nvPicPr>
        <p:blipFill rotWithShape="1">
          <a:blip r:embed="rId3">
            <a:extLst>
              <a:ext uri="{28A0092B-C50C-407E-A947-70E740481C1C}">
                <a14:useLocalDpi xmlns:a14="http://schemas.microsoft.com/office/drawing/2010/main" val="0"/>
              </a:ext>
            </a:extLst>
          </a:blip>
          <a:srcRect l="31834" t="7758" r="37064" b="64929"/>
          <a:stretch/>
        </p:blipFill>
        <p:spPr>
          <a:xfrm>
            <a:off x="7292622" y="365125"/>
            <a:ext cx="4553840" cy="299896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Content Placeholder 7"/>
          <p:cNvPicPr>
            <a:picLocks noChangeAspect="1"/>
          </p:cNvPicPr>
          <p:nvPr/>
        </p:nvPicPr>
        <p:blipFill rotWithShape="1">
          <a:blip r:embed="rId4" cstate="print">
            <a:extLst>
              <a:ext uri="{28A0092B-C50C-407E-A947-70E740481C1C}">
                <a14:useLocalDpi xmlns:a14="http://schemas.microsoft.com/office/drawing/2010/main" val="0"/>
              </a:ext>
            </a:extLst>
          </a:blip>
          <a:srcRect l="33597" t="56524" r="41886" b="15080"/>
          <a:stretch/>
        </p:blipFill>
        <p:spPr>
          <a:xfrm>
            <a:off x="8539316" y="3754477"/>
            <a:ext cx="3025421" cy="262779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1" name="Oval 10"/>
          <p:cNvSpPr/>
          <p:nvPr/>
        </p:nvSpPr>
        <p:spPr>
          <a:xfrm>
            <a:off x="8444203" y="1521260"/>
            <a:ext cx="2696547" cy="895739"/>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7193902" y="2705878"/>
            <a:ext cx="4848037" cy="646331"/>
          </a:xfrm>
          <a:prstGeom prst="rect">
            <a:avLst/>
          </a:prstGeom>
          <a:noFill/>
        </p:spPr>
        <p:txBody>
          <a:bodyPr wrap="square" rtlCol="0">
            <a:spAutoFit/>
          </a:bodyPr>
          <a:lstStyle/>
          <a:p>
            <a:r>
              <a:rPr lang="en-GB" sz="1200" dirty="0">
                <a:solidFill>
                  <a:srgbClr val="FF0000"/>
                </a:solidFill>
              </a:rPr>
              <a:t>The central roundel and built-up dropper details are loose and need to be carefully taken down, the centre made safe and dropper repaired and reinstated.</a:t>
            </a:r>
          </a:p>
        </p:txBody>
      </p:sp>
      <p:sp>
        <p:nvSpPr>
          <p:cNvPr id="13" name="TextBox 12"/>
          <p:cNvSpPr txBox="1"/>
          <p:nvPr/>
        </p:nvSpPr>
        <p:spPr>
          <a:xfrm>
            <a:off x="838200" y="6083562"/>
            <a:ext cx="7651646" cy="369332"/>
          </a:xfrm>
          <a:prstGeom prst="rect">
            <a:avLst/>
          </a:prstGeom>
          <a:noFill/>
        </p:spPr>
        <p:txBody>
          <a:bodyPr wrap="none" rtlCol="0">
            <a:spAutoFit/>
          </a:bodyPr>
          <a:lstStyle/>
          <a:p>
            <a:r>
              <a:rPr lang="en-GB" dirty="0">
                <a:solidFill>
                  <a:srgbClr val="FF0000"/>
                </a:solidFill>
              </a:rPr>
              <a:t>Loose plaster over the preaching area where the Set </a:t>
            </a:r>
            <a:r>
              <a:rPr lang="en-GB" dirty="0" err="1">
                <a:solidFill>
                  <a:srgbClr val="FF0000"/>
                </a:solidFill>
              </a:rPr>
              <a:t>Fawr</a:t>
            </a:r>
            <a:r>
              <a:rPr lang="en-GB" dirty="0">
                <a:solidFill>
                  <a:srgbClr val="FF0000"/>
                </a:solidFill>
              </a:rPr>
              <a:t> previously occurred.</a:t>
            </a:r>
          </a:p>
        </p:txBody>
      </p:sp>
      <p:cxnSp>
        <p:nvCxnSpPr>
          <p:cNvPr id="15" name="Straight Arrow Connector 14"/>
          <p:cNvCxnSpPr>
            <a:cxnSpLocks/>
          </p:cNvCxnSpPr>
          <p:nvPr/>
        </p:nvCxnSpPr>
        <p:spPr>
          <a:xfrm flipH="1">
            <a:off x="4012163" y="3920805"/>
            <a:ext cx="5605758" cy="300681"/>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cxnSpLocks/>
          </p:cNvCxnSpPr>
          <p:nvPr/>
        </p:nvCxnSpPr>
        <p:spPr>
          <a:xfrm flipV="1">
            <a:off x="2164702" y="4357396"/>
            <a:ext cx="1511559" cy="1726166"/>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 name="Slide Number Placeholder 2"/>
          <p:cNvSpPr>
            <a:spLocks noGrp="1"/>
          </p:cNvSpPr>
          <p:nvPr>
            <p:ph type="sldNum" sz="quarter" idx="12"/>
          </p:nvPr>
        </p:nvSpPr>
        <p:spPr/>
        <p:txBody>
          <a:bodyPr/>
          <a:lstStyle/>
          <a:p>
            <a:fld id="{1550BAE8-B457-4953-8463-9ED5127C1755}" type="slidenum">
              <a:rPr lang="en-GB" smtClean="0"/>
              <a:t>10</a:t>
            </a:fld>
            <a:endParaRPr lang="en-GB"/>
          </a:p>
        </p:txBody>
      </p:sp>
    </p:spTree>
    <p:extLst>
      <p:ext uri="{BB962C8B-B14F-4D97-AF65-F5344CB8AC3E}">
        <p14:creationId xmlns:p14="http://schemas.microsoft.com/office/powerpoint/2010/main" val="19798393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427</TotalTime>
  <Words>474</Words>
  <Application>Microsoft Office PowerPoint</Application>
  <PresentationFormat>Widescreen</PresentationFormat>
  <Paragraphs>29</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Baskerville Old Face</vt:lpstr>
      <vt:lpstr>Calibri</vt:lpstr>
      <vt:lpstr>Calibri Light</vt:lpstr>
      <vt:lpstr>Times New Roman</vt:lpstr>
      <vt:lpstr>Office Theme</vt:lpstr>
      <vt:lpstr>Context:</vt:lpstr>
      <vt:lpstr>Lime works but can it or any other mortar cope fully with what is being thrown at it.</vt:lpstr>
      <vt:lpstr>Elemental Dampness - Phase One Investigation,  22 Siloh Road, Landore, Swansea.</vt:lpstr>
      <vt:lpstr>PowerPoint Presentation</vt:lpstr>
      <vt:lpstr>Elemental Dampness - Phase One Investigation,  22 Siloh Road, Landore, Swansea.</vt:lpstr>
      <vt:lpstr>Elemental Dampness - Phase One Investigation,  22 Siloh Road, Landore, Swansea.</vt:lpstr>
      <vt:lpstr>Elemental Dampness - Phase One Investigation,  22 Siloh Road, Landore, Swansea.</vt:lpstr>
      <vt:lpstr>Radon: Is Radon getting more of a problem or are we only now starting to appreciate the issue? </vt:lpstr>
      <vt:lpstr>Bryn Sion Chapel, Trecynon, Aberdare.</vt:lpstr>
      <vt:lpstr>Bryn Sion Chapel, Trecynon, Aberdare.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Context</dc:title>
  <dc:creator>Trevor Francis</dc:creator>
  <cp:lastModifiedBy>Trevor Francis</cp:lastModifiedBy>
  <cp:revision>12</cp:revision>
  <dcterms:created xsi:type="dcterms:W3CDTF">2017-04-17T11:17:14Z</dcterms:created>
  <dcterms:modified xsi:type="dcterms:W3CDTF">2017-04-26T16:07:47Z</dcterms:modified>
</cp:coreProperties>
</file>