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0"/>
  </p:notesMasterIdLst>
  <p:sldIdLst>
    <p:sldId id="256" r:id="rId5"/>
    <p:sldId id="367" r:id="rId6"/>
    <p:sldId id="369" r:id="rId7"/>
    <p:sldId id="368" r:id="rId8"/>
    <p:sldId id="370" r:id="rId9"/>
    <p:sldId id="258" r:id="rId10"/>
    <p:sldId id="259" r:id="rId11"/>
    <p:sldId id="260" r:id="rId12"/>
    <p:sldId id="371" r:id="rId13"/>
    <p:sldId id="355" r:id="rId14"/>
    <p:sldId id="261" r:id="rId15"/>
    <p:sldId id="372" r:id="rId16"/>
    <p:sldId id="373" r:id="rId17"/>
    <p:sldId id="374" r:id="rId18"/>
    <p:sldId id="375" r:id="rId19"/>
    <p:sldId id="376" r:id="rId20"/>
    <p:sldId id="377" r:id="rId21"/>
    <p:sldId id="384" r:id="rId22"/>
    <p:sldId id="378" r:id="rId23"/>
    <p:sldId id="379" r:id="rId24"/>
    <p:sldId id="262" r:id="rId25"/>
    <p:sldId id="263" r:id="rId26"/>
    <p:sldId id="357" r:id="rId27"/>
    <p:sldId id="359" r:id="rId28"/>
    <p:sldId id="286" r:id="rId29"/>
    <p:sldId id="382" r:id="rId30"/>
    <p:sldId id="272" r:id="rId31"/>
    <p:sldId id="275" r:id="rId32"/>
    <p:sldId id="362" r:id="rId33"/>
    <p:sldId id="383" r:id="rId34"/>
    <p:sldId id="290" r:id="rId35"/>
    <p:sldId id="363" r:id="rId36"/>
    <p:sldId id="365" r:id="rId37"/>
    <p:sldId id="366" r:id="rId38"/>
    <p:sldId id="385"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C4F241-D9E4-4EA3-905C-634471C55D31}" v="2" dt="2025-03-16T19:45:42.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B9C4F241-D9E4-4EA3-905C-634471C55D31}"/>
    <pc:docChg chg="custSel addSld modSld">
      <pc:chgData name="Cerys Davies" userId="61e71dc1-9594-4277-b52b-4420989f68ee" providerId="ADAL" clId="{B9C4F241-D9E4-4EA3-905C-634471C55D31}" dt="2025-03-16T19:45:47.773" v="97" actId="26606"/>
      <pc:docMkLst>
        <pc:docMk/>
      </pc:docMkLst>
      <pc:sldChg chg="modNotesTx">
        <pc:chgData name="Cerys Davies" userId="61e71dc1-9594-4277-b52b-4420989f68ee" providerId="ADAL" clId="{B9C4F241-D9E4-4EA3-905C-634471C55D31}" dt="2025-03-11T15:23:49.571" v="1" actId="6549"/>
        <pc:sldMkLst>
          <pc:docMk/>
          <pc:sldMk cId="601458361" sldId="258"/>
        </pc:sldMkLst>
      </pc:sldChg>
      <pc:sldChg chg="modNotesTx">
        <pc:chgData name="Cerys Davies" userId="61e71dc1-9594-4277-b52b-4420989f68ee" providerId="ADAL" clId="{B9C4F241-D9E4-4EA3-905C-634471C55D31}" dt="2025-03-11T15:23:58.304" v="2" actId="6549"/>
        <pc:sldMkLst>
          <pc:docMk/>
          <pc:sldMk cId="4086801601" sldId="259"/>
        </pc:sldMkLst>
      </pc:sldChg>
      <pc:sldChg chg="modSp mod modNotesTx">
        <pc:chgData name="Cerys Davies" userId="61e71dc1-9594-4277-b52b-4420989f68ee" providerId="ADAL" clId="{B9C4F241-D9E4-4EA3-905C-634471C55D31}" dt="2025-03-16T19:32:37.518" v="22" actId="14100"/>
        <pc:sldMkLst>
          <pc:docMk/>
          <pc:sldMk cId="1264255883" sldId="261"/>
        </pc:sldMkLst>
        <pc:spChg chg="mod">
          <ac:chgData name="Cerys Davies" userId="61e71dc1-9594-4277-b52b-4420989f68ee" providerId="ADAL" clId="{B9C4F241-D9E4-4EA3-905C-634471C55D31}" dt="2025-03-16T19:32:37.518" v="22" actId="14100"/>
          <ac:spMkLst>
            <pc:docMk/>
            <pc:sldMk cId="1264255883" sldId="261"/>
            <ac:spMk id="3" creationId="{00000000-0000-0000-0000-000000000000}"/>
          </ac:spMkLst>
        </pc:spChg>
      </pc:sldChg>
      <pc:sldChg chg="modNotesTx">
        <pc:chgData name="Cerys Davies" userId="61e71dc1-9594-4277-b52b-4420989f68ee" providerId="ADAL" clId="{B9C4F241-D9E4-4EA3-905C-634471C55D31}" dt="2025-03-11T15:24:39.845" v="4" actId="6549"/>
        <pc:sldMkLst>
          <pc:docMk/>
          <pc:sldMk cId="1486241177" sldId="262"/>
        </pc:sldMkLst>
      </pc:sldChg>
      <pc:sldChg chg="modSp mod">
        <pc:chgData name="Cerys Davies" userId="61e71dc1-9594-4277-b52b-4420989f68ee" providerId="ADAL" clId="{B9C4F241-D9E4-4EA3-905C-634471C55D31}" dt="2025-03-16T19:42:15.011" v="70" actId="1076"/>
        <pc:sldMkLst>
          <pc:docMk/>
          <pc:sldMk cId="94807232" sldId="263"/>
        </pc:sldMkLst>
        <pc:spChg chg="mod">
          <ac:chgData name="Cerys Davies" userId="61e71dc1-9594-4277-b52b-4420989f68ee" providerId="ADAL" clId="{B9C4F241-D9E4-4EA3-905C-634471C55D31}" dt="2025-03-16T19:42:15.011" v="70" actId="1076"/>
          <ac:spMkLst>
            <pc:docMk/>
            <pc:sldMk cId="94807232" sldId="263"/>
            <ac:spMk id="3" creationId="{00000000-0000-0000-0000-000000000000}"/>
          </ac:spMkLst>
        </pc:spChg>
      </pc:sldChg>
      <pc:sldChg chg="modSp mod modNotesTx">
        <pc:chgData name="Cerys Davies" userId="61e71dc1-9594-4277-b52b-4420989f68ee" providerId="ADAL" clId="{B9C4F241-D9E4-4EA3-905C-634471C55D31}" dt="2025-03-16T19:42:52.982" v="72" actId="2711"/>
        <pc:sldMkLst>
          <pc:docMk/>
          <pc:sldMk cId="2819339468" sldId="272"/>
        </pc:sldMkLst>
        <pc:spChg chg="mod">
          <ac:chgData name="Cerys Davies" userId="61e71dc1-9594-4277-b52b-4420989f68ee" providerId="ADAL" clId="{B9C4F241-D9E4-4EA3-905C-634471C55D31}" dt="2025-03-16T19:42:52.982" v="72" actId="2711"/>
          <ac:spMkLst>
            <pc:docMk/>
            <pc:sldMk cId="2819339468" sldId="272"/>
            <ac:spMk id="3" creationId="{00000000-0000-0000-0000-000000000000}"/>
          </ac:spMkLst>
        </pc:spChg>
      </pc:sldChg>
      <pc:sldChg chg="modNotesTx">
        <pc:chgData name="Cerys Davies" userId="61e71dc1-9594-4277-b52b-4420989f68ee" providerId="ADAL" clId="{B9C4F241-D9E4-4EA3-905C-634471C55D31}" dt="2025-03-11T15:25:07.994" v="5" actId="6549"/>
        <pc:sldMkLst>
          <pc:docMk/>
          <pc:sldMk cId="2245720570" sldId="357"/>
        </pc:sldMkLst>
      </pc:sldChg>
      <pc:sldChg chg="modSp mod">
        <pc:chgData name="Cerys Davies" userId="61e71dc1-9594-4277-b52b-4420989f68ee" providerId="ADAL" clId="{B9C4F241-D9E4-4EA3-905C-634471C55D31}" dt="2025-03-16T19:29:31.960" v="8" actId="14100"/>
        <pc:sldMkLst>
          <pc:docMk/>
          <pc:sldMk cId="3335727439" sldId="367"/>
        </pc:sldMkLst>
        <pc:spChg chg="mod">
          <ac:chgData name="Cerys Davies" userId="61e71dc1-9594-4277-b52b-4420989f68ee" providerId="ADAL" clId="{B9C4F241-D9E4-4EA3-905C-634471C55D31}" dt="2025-03-16T19:29:31.960" v="8" actId="14100"/>
          <ac:spMkLst>
            <pc:docMk/>
            <pc:sldMk cId="3335727439" sldId="367"/>
            <ac:spMk id="3" creationId="{9051A4A9-8487-285A-241F-07FDB8C6A9B2}"/>
          </ac:spMkLst>
        </pc:spChg>
      </pc:sldChg>
      <pc:sldChg chg="modSp mod">
        <pc:chgData name="Cerys Davies" userId="61e71dc1-9594-4277-b52b-4420989f68ee" providerId="ADAL" clId="{B9C4F241-D9E4-4EA3-905C-634471C55D31}" dt="2025-03-16T19:31:42.003" v="16" actId="27636"/>
        <pc:sldMkLst>
          <pc:docMk/>
          <pc:sldMk cId="4126865327" sldId="369"/>
        </pc:sldMkLst>
        <pc:spChg chg="mod">
          <ac:chgData name="Cerys Davies" userId="61e71dc1-9594-4277-b52b-4420989f68ee" providerId="ADAL" clId="{B9C4F241-D9E4-4EA3-905C-634471C55D31}" dt="2025-03-16T19:30:36.357" v="13" actId="20577"/>
          <ac:spMkLst>
            <pc:docMk/>
            <pc:sldMk cId="4126865327" sldId="369"/>
            <ac:spMk id="2" creationId="{930AD7FD-C279-9942-C7E4-C572D9A0F39E}"/>
          </ac:spMkLst>
        </pc:spChg>
        <pc:spChg chg="mod">
          <ac:chgData name="Cerys Davies" userId="61e71dc1-9594-4277-b52b-4420989f68ee" providerId="ADAL" clId="{B9C4F241-D9E4-4EA3-905C-634471C55D31}" dt="2025-03-16T19:31:42.003" v="16" actId="27636"/>
          <ac:spMkLst>
            <pc:docMk/>
            <pc:sldMk cId="4126865327" sldId="369"/>
            <ac:spMk id="7" creationId="{140162FB-8A10-F832-CEAE-39E2747DDA73}"/>
          </ac:spMkLst>
        </pc:spChg>
      </pc:sldChg>
      <pc:sldChg chg="modSp mod">
        <pc:chgData name="Cerys Davies" userId="61e71dc1-9594-4277-b52b-4420989f68ee" providerId="ADAL" clId="{B9C4F241-D9E4-4EA3-905C-634471C55D31}" dt="2025-03-16T19:32:26.677" v="21" actId="27636"/>
        <pc:sldMkLst>
          <pc:docMk/>
          <pc:sldMk cId="1683454973" sldId="371"/>
        </pc:sldMkLst>
        <pc:spChg chg="mod">
          <ac:chgData name="Cerys Davies" userId="61e71dc1-9594-4277-b52b-4420989f68ee" providerId="ADAL" clId="{B9C4F241-D9E4-4EA3-905C-634471C55D31}" dt="2025-03-16T19:32:14.263" v="17" actId="1076"/>
          <ac:spMkLst>
            <pc:docMk/>
            <pc:sldMk cId="1683454973" sldId="371"/>
            <ac:spMk id="2" creationId="{BBFD8A11-8E2D-E0B1-41E9-13A94AD022E4}"/>
          </ac:spMkLst>
        </pc:spChg>
        <pc:spChg chg="mod">
          <ac:chgData name="Cerys Davies" userId="61e71dc1-9594-4277-b52b-4420989f68ee" providerId="ADAL" clId="{B9C4F241-D9E4-4EA3-905C-634471C55D31}" dt="2025-03-16T19:32:26.677" v="21" actId="27636"/>
          <ac:spMkLst>
            <pc:docMk/>
            <pc:sldMk cId="1683454973" sldId="371"/>
            <ac:spMk id="3" creationId="{860648BC-6458-A919-4CEC-3F834CE54819}"/>
          </ac:spMkLst>
        </pc:spChg>
      </pc:sldChg>
      <pc:sldChg chg="modSp mod">
        <pc:chgData name="Cerys Davies" userId="61e71dc1-9594-4277-b52b-4420989f68ee" providerId="ADAL" clId="{B9C4F241-D9E4-4EA3-905C-634471C55D31}" dt="2025-03-16T19:39:11.241" v="32" actId="14100"/>
        <pc:sldMkLst>
          <pc:docMk/>
          <pc:sldMk cId="382472503" sldId="373"/>
        </pc:sldMkLst>
        <pc:spChg chg="mod">
          <ac:chgData name="Cerys Davies" userId="61e71dc1-9594-4277-b52b-4420989f68ee" providerId="ADAL" clId="{B9C4F241-D9E4-4EA3-905C-634471C55D31}" dt="2025-03-16T19:39:11.241" v="32" actId="14100"/>
          <ac:spMkLst>
            <pc:docMk/>
            <pc:sldMk cId="382472503" sldId="373"/>
            <ac:spMk id="3" creationId="{19F91E04-B23E-370B-77B4-0A6B67ABBB9F}"/>
          </ac:spMkLst>
        </pc:spChg>
      </pc:sldChg>
      <pc:sldChg chg="modSp mod">
        <pc:chgData name="Cerys Davies" userId="61e71dc1-9594-4277-b52b-4420989f68ee" providerId="ADAL" clId="{B9C4F241-D9E4-4EA3-905C-634471C55D31}" dt="2025-03-16T19:40:09.837" v="58" actId="27636"/>
        <pc:sldMkLst>
          <pc:docMk/>
          <pc:sldMk cId="1315654580" sldId="374"/>
        </pc:sldMkLst>
        <pc:spChg chg="mod">
          <ac:chgData name="Cerys Davies" userId="61e71dc1-9594-4277-b52b-4420989f68ee" providerId="ADAL" clId="{B9C4F241-D9E4-4EA3-905C-634471C55D31}" dt="2025-03-16T19:40:09.837" v="58" actId="27636"/>
          <ac:spMkLst>
            <pc:docMk/>
            <pc:sldMk cId="1315654580" sldId="374"/>
            <ac:spMk id="3" creationId="{2A19C441-9143-2B72-0DFB-0784C920C2EB}"/>
          </ac:spMkLst>
        </pc:spChg>
      </pc:sldChg>
      <pc:sldChg chg="modSp mod">
        <pc:chgData name="Cerys Davies" userId="61e71dc1-9594-4277-b52b-4420989f68ee" providerId="ADAL" clId="{B9C4F241-D9E4-4EA3-905C-634471C55D31}" dt="2025-03-16T19:41:18.395" v="65" actId="255"/>
        <pc:sldMkLst>
          <pc:docMk/>
          <pc:sldMk cId="2849987298" sldId="377"/>
        </pc:sldMkLst>
        <pc:spChg chg="mod">
          <ac:chgData name="Cerys Davies" userId="61e71dc1-9594-4277-b52b-4420989f68ee" providerId="ADAL" clId="{B9C4F241-D9E4-4EA3-905C-634471C55D31}" dt="2025-03-16T19:41:18.395" v="65" actId="255"/>
          <ac:spMkLst>
            <pc:docMk/>
            <pc:sldMk cId="2849987298" sldId="377"/>
            <ac:spMk id="3" creationId="{1D1ED5D4-4905-9437-4A40-3740A1FFAA94}"/>
          </ac:spMkLst>
        </pc:spChg>
      </pc:sldChg>
      <pc:sldChg chg="modSp mod">
        <pc:chgData name="Cerys Davies" userId="61e71dc1-9594-4277-b52b-4420989f68ee" providerId="ADAL" clId="{B9C4F241-D9E4-4EA3-905C-634471C55D31}" dt="2025-03-16T19:41:51.728" v="67" actId="255"/>
        <pc:sldMkLst>
          <pc:docMk/>
          <pc:sldMk cId="2055484206" sldId="378"/>
        </pc:sldMkLst>
        <pc:spChg chg="mod">
          <ac:chgData name="Cerys Davies" userId="61e71dc1-9594-4277-b52b-4420989f68ee" providerId="ADAL" clId="{B9C4F241-D9E4-4EA3-905C-634471C55D31}" dt="2025-03-16T19:41:51.728" v="67" actId="255"/>
          <ac:spMkLst>
            <pc:docMk/>
            <pc:sldMk cId="2055484206" sldId="378"/>
            <ac:spMk id="3" creationId="{FDE8CF21-B802-89D2-3ADD-5795A79A25F3}"/>
          </ac:spMkLst>
        </pc:spChg>
      </pc:sldChg>
      <pc:sldChg chg="modSp mod">
        <pc:chgData name="Cerys Davies" userId="61e71dc1-9594-4277-b52b-4420989f68ee" providerId="ADAL" clId="{B9C4F241-D9E4-4EA3-905C-634471C55D31}" dt="2025-03-16T19:42:05.608" v="69" actId="255"/>
        <pc:sldMkLst>
          <pc:docMk/>
          <pc:sldMk cId="3148987368" sldId="379"/>
        </pc:sldMkLst>
        <pc:spChg chg="mod">
          <ac:chgData name="Cerys Davies" userId="61e71dc1-9594-4277-b52b-4420989f68ee" providerId="ADAL" clId="{B9C4F241-D9E4-4EA3-905C-634471C55D31}" dt="2025-03-16T19:42:05.608" v="69" actId="255"/>
          <ac:spMkLst>
            <pc:docMk/>
            <pc:sldMk cId="3148987368" sldId="379"/>
            <ac:spMk id="3" creationId="{54EE76A7-8BE1-9895-4D0A-036262CAB767}"/>
          </ac:spMkLst>
        </pc:spChg>
      </pc:sldChg>
      <pc:sldChg chg="modSp add mod">
        <pc:chgData name="Cerys Davies" userId="61e71dc1-9594-4277-b52b-4420989f68ee" providerId="ADAL" clId="{B9C4F241-D9E4-4EA3-905C-634471C55D31}" dt="2025-03-16T19:41:40.267" v="66" actId="255"/>
        <pc:sldMkLst>
          <pc:docMk/>
          <pc:sldMk cId="555432644" sldId="384"/>
        </pc:sldMkLst>
        <pc:spChg chg="mod">
          <ac:chgData name="Cerys Davies" userId="61e71dc1-9594-4277-b52b-4420989f68ee" providerId="ADAL" clId="{B9C4F241-D9E4-4EA3-905C-634471C55D31}" dt="2025-03-16T19:41:40.267" v="66" actId="255"/>
          <ac:spMkLst>
            <pc:docMk/>
            <pc:sldMk cId="555432644" sldId="384"/>
            <ac:spMk id="3" creationId="{0DE6CC25-507B-C0D9-2933-0B251AD32DEF}"/>
          </ac:spMkLst>
        </pc:spChg>
      </pc:sldChg>
      <pc:sldChg chg="addSp modSp new mod setBg">
        <pc:chgData name="Cerys Davies" userId="61e71dc1-9594-4277-b52b-4420989f68ee" providerId="ADAL" clId="{B9C4F241-D9E4-4EA3-905C-634471C55D31}" dt="2025-03-16T19:45:47.773" v="97" actId="26606"/>
        <pc:sldMkLst>
          <pc:docMk/>
          <pc:sldMk cId="2799261711" sldId="385"/>
        </pc:sldMkLst>
        <pc:spChg chg="mod">
          <ac:chgData name="Cerys Davies" userId="61e71dc1-9594-4277-b52b-4420989f68ee" providerId="ADAL" clId="{B9C4F241-D9E4-4EA3-905C-634471C55D31}" dt="2025-03-16T19:45:47.773" v="97" actId="26606"/>
          <ac:spMkLst>
            <pc:docMk/>
            <pc:sldMk cId="2799261711" sldId="385"/>
            <ac:spMk id="2" creationId="{9B1E9432-B90E-E866-88C9-DA3C66FAA3F1}"/>
          </ac:spMkLst>
        </pc:spChg>
        <pc:spChg chg="add">
          <ac:chgData name="Cerys Davies" userId="61e71dc1-9594-4277-b52b-4420989f68ee" providerId="ADAL" clId="{B9C4F241-D9E4-4EA3-905C-634471C55D31}" dt="2025-03-16T19:45:47.773" v="97" actId="26606"/>
          <ac:spMkLst>
            <pc:docMk/>
            <pc:sldMk cId="2799261711" sldId="385"/>
            <ac:spMk id="21" creationId="{DC99427B-A97E-40A3-B1FD-4557346C6A91}"/>
          </ac:spMkLst>
        </pc:spChg>
        <pc:grpChg chg="add">
          <ac:chgData name="Cerys Davies" userId="61e71dc1-9594-4277-b52b-4420989f68ee" providerId="ADAL" clId="{B9C4F241-D9E4-4EA3-905C-634471C55D31}" dt="2025-03-16T19:45:47.773" v="97" actId="26606"/>
          <ac:grpSpMkLst>
            <pc:docMk/>
            <pc:sldMk cId="2799261711" sldId="385"/>
            <ac:grpSpMk id="9" creationId="{4815A7B4-532E-48C9-AC24-D78ACF3339DB}"/>
          </ac:grpSpMkLst>
        </pc:grpChg>
        <pc:picChg chg="add mod">
          <ac:chgData name="Cerys Davies" userId="61e71dc1-9594-4277-b52b-4420989f68ee" providerId="ADAL" clId="{B9C4F241-D9E4-4EA3-905C-634471C55D31}" dt="2025-03-16T19:45:47.773" v="97" actId="26606"/>
          <ac:picMkLst>
            <pc:docMk/>
            <pc:sldMk cId="2799261711" sldId="385"/>
            <ac:picMk id="4" creationId="{F90F32DC-96AB-90E7-94D7-2CB88D1175C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3383959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42320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182677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1233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382809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1657118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16/03/2025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16/03/2025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media/65eb1c6b5b652445f6f21b01/N244_0622_sav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ssets.publishing.service.gov.uk/media/66867be9d9d35187868f447d/EX50A-civil-and-family-court-fees_May_2024.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Applications for Interim Orders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8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5A76-BBE9-472F-D4C9-68EB0155FC5B}"/>
              </a:ext>
            </a:extLst>
          </p:cNvPr>
          <p:cNvSpPr>
            <a:spLocks noGrp="1"/>
          </p:cNvSpPr>
          <p:nvPr>
            <p:ph type="title"/>
          </p:nvPr>
        </p:nvSpPr>
        <p:spPr/>
        <p:txBody>
          <a:bodyPr/>
          <a:lstStyle/>
          <a:p>
            <a:r>
              <a:rPr lang="en-GB" dirty="0"/>
              <a:t>What is an interim application/order</a:t>
            </a:r>
          </a:p>
        </p:txBody>
      </p:sp>
      <p:sp>
        <p:nvSpPr>
          <p:cNvPr id="3" name="Content Placeholder 2">
            <a:extLst>
              <a:ext uri="{FF2B5EF4-FFF2-40B4-BE49-F238E27FC236}">
                <a16:creationId xmlns:a16="http://schemas.microsoft.com/office/drawing/2014/main" id="{9051A4A9-8487-285A-241F-07FDB8C6A9B2}"/>
              </a:ext>
            </a:extLst>
          </p:cNvPr>
          <p:cNvSpPr>
            <a:spLocks noGrp="1"/>
          </p:cNvSpPr>
          <p:nvPr>
            <p:ph idx="1"/>
          </p:nvPr>
        </p:nvSpPr>
        <p:spPr>
          <a:xfrm>
            <a:off x="510556" y="1488613"/>
            <a:ext cx="8596668" cy="4705153"/>
          </a:xfrm>
        </p:spPr>
        <p:txBody>
          <a:bodyPr>
            <a:noAutofit/>
          </a:bodyPr>
          <a:lstStyle/>
          <a:p>
            <a:r>
              <a:rPr lang="en-GB" sz="2400" dirty="0"/>
              <a:t>Case management by the judge/court is designed to ensure that all proceedings follow the set timetable/deadlines and set out when and how all steps should be conducted</a:t>
            </a:r>
          </a:p>
          <a:p>
            <a:r>
              <a:rPr lang="en-GB" sz="2400" dirty="0"/>
              <a:t>However, if such steps are not complied with… or need to be varied… or an interim remedy is applied for… then a party might want to bring the matter back into court early and before the date set for the trial</a:t>
            </a:r>
          </a:p>
          <a:p>
            <a:r>
              <a:rPr lang="en-GB" sz="2400" dirty="0"/>
              <a:t>In this case, the party would me making an </a:t>
            </a:r>
            <a:r>
              <a:rPr lang="en-GB" sz="2400" b="1" dirty="0"/>
              <a:t>interim application.</a:t>
            </a:r>
          </a:p>
        </p:txBody>
      </p:sp>
    </p:spTree>
    <p:extLst>
      <p:ext uri="{BB962C8B-B14F-4D97-AF65-F5344CB8AC3E}">
        <p14:creationId xmlns:p14="http://schemas.microsoft.com/office/powerpoint/2010/main" val="333572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C821C-E57E-A5ED-A570-BD1DD05318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0AD7FD-C279-9942-C7E4-C572D9A0F39E}"/>
              </a:ext>
            </a:extLst>
          </p:cNvPr>
          <p:cNvSpPr>
            <a:spLocks noGrp="1"/>
          </p:cNvSpPr>
          <p:nvPr>
            <p:ph type="title"/>
          </p:nvPr>
        </p:nvSpPr>
        <p:spPr>
          <a:xfrm>
            <a:off x="435793" y="156238"/>
            <a:ext cx="10111437" cy="1028456"/>
          </a:xfrm>
        </p:spPr>
        <p:txBody>
          <a:bodyPr>
            <a:normAutofit fontScale="90000"/>
          </a:bodyPr>
          <a:lstStyle/>
          <a:p>
            <a:r>
              <a:rPr lang="en-GB" sz="3200" dirty="0"/>
              <a:t>Some examples of why an interim application would be made…  to:</a:t>
            </a:r>
          </a:p>
        </p:txBody>
      </p:sp>
      <p:sp>
        <p:nvSpPr>
          <p:cNvPr id="7" name="Content Placeholder 6">
            <a:extLst>
              <a:ext uri="{FF2B5EF4-FFF2-40B4-BE49-F238E27FC236}">
                <a16:creationId xmlns:a16="http://schemas.microsoft.com/office/drawing/2014/main" id="{140162FB-8A10-F832-CEAE-39E2747DDA73}"/>
              </a:ext>
            </a:extLst>
          </p:cNvPr>
          <p:cNvSpPr>
            <a:spLocks noGrp="1"/>
          </p:cNvSpPr>
          <p:nvPr>
            <p:ph idx="1"/>
          </p:nvPr>
        </p:nvSpPr>
        <p:spPr>
          <a:xfrm>
            <a:off x="241539" y="1184694"/>
            <a:ext cx="9788106" cy="5321535"/>
          </a:xfrm>
        </p:spPr>
        <p:txBody>
          <a:bodyPr>
            <a:normAutofit fontScale="92500" lnSpcReduction="10000"/>
          </a:bodyPr>
          <a:lstStyle/>
          <a:p>
            <a:r>
              <a:rPr lang="en-US" dirty="0"/>
              <a:t>Permit service of documents by an alternative method, for example, by electronic means, if permission of court required;</a:t>
            </a:r>
          </a:p>
          <a:p>
            <a:r>
              <a:rPr lang="en-US" dirty="0"/>
              <a:t>Grant its permission to add, substitute, remove or change the names and/or statuses of the parties to the proceedings under Part 16 and Part 19;</a:t>
            </a:r>
          </a:p>
          <a:p>
            <a:r>
              <a:rPr lang="en-US" dirty="0"/>
              <a:t>Set aside default judgment entered under Part 12 where the applicant can establish grounds under Part 13;</a:t>
            </a:r>
          </a:p>
          <a:p>
            <a:r>
              <a:rPr lang="en-US" dirty="0"/>
              <a:t>Dispose of a claimant or defendant’s case,  whole or in part, or on an issue, before trial, using the powers of striking out under r3.4, or the power to enter summary judgment under Part 24 ;</a:t>
            </a:r>
          </a:p>
          <a:p>
            <a:r>
              <a:rPr lang="en-US" dirty="0"/>
              <a:t>Extend the time for one or more parties to comply with existing case management directions – </a:t>
            </a:r>
          </a:p>
          <a:p>
            <a:r>
              <a:rPr lang="en-US" dirty="0"/>
              <a:t>Vary the case management timetable more generally – for example, if a party is unable to comply with requirements for disclosure and inspection by the original date because the witness is ill. </a:t>
            </a:r>
          </a:p>
          <a:p>
            <a:r>
              <a:rPr lang="en-US" dirty="0"/>
              <a:t>Applications involving significant changes to case management directions, such as: allocation hearings; costs management conferences; Case Management Conferences; and Pre Trial Reviews;</a:t>
            </a:r>
          </a:p>
          <a:p>
            <a:r>
              <a:rPr lang="en-US" dirty="0"/>
              <a:t>Impose a sanction on a party who fails to comply with a step in a case management timetable by the due date;</a:t>
            </a:r>
          </a:p>
        </p:txBody>
      </p:sp>
    </p:spTree>
    <p:extLst>
      <p:ext uri="{BB962C8B-B14F-4D97-AF65-F5344CB8AC3E}">
        <p14:creationId xmlns:p14="http://schemas.microsoft.com/office/powerpoint/2010/main" val="4126865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0B612-28EF-467F-DD33-892FF5443F45}"/>
              </a:ext>
            </a:extLst>
          </p:cNvPr>
          <p:cNvSpPr>
            <a:spLocks noGrp="1"/>
          </p:cNvSpPr>
          <p:nvPr>
            <p:ph type="title"/>
          </p:nvPr>
        </p:nvSpPr>
        <p:spPr>
          <a:xfrm>
            <a:off x="435793" y="156238"/>
            <a:ext cx="9340809" cy="1039958"/>
          </a:xfrm>
        </p:spPr>
        <p:txBody>
          <a:bodyPr>
            <a:normAutofit/>
          </a:bodyPr>
          <a:lstStyle/>
          <a:p>
            <a:r>
              <a:rPr lang="en-GB" sz="2800" dirty="0"/>
              <a:t>Some examples of why an interim application would be made…</a:t>
            </a:r>
          </a:p>
        </p:txBody>
      </p:sp>
      <p:sp>
        <p:nvSpPr>
          <p:cNvPr id="7" name="Content Placeholder 6">
            <a:extLst>
              <a:ext uri="{FF2B5EF4-FFF2-40B4-BE49-F238E27FC236}">
                <a16:creationId xmlns:a16="http://schemas.microsoft.com/office/drawing/2014/main" id="{2FD84C81-BA51-E3F1-49F9-58ED491887CB}"/>
              </a:ext>
            </a:extLst>
          </p:cNvPr>
          <p:cNvSpPr>
            <a:spLocks noGrp="1"/>
          </p:cNvSpPr>
          <p:nvPr>
            <p:ph idx="1"/>
          </p:nvPr>
        </p:nvSpPr>
        <p:spPr>
          <a:xfrm>
            <a:off x="241540" y="1196196"/>
            <a:ext cx="9880120" cy="5463395"/>
          </a:xfrm>
        </p:spPr>
        <p:txBody>
          <a:bodyPr>
            <a:normAutofit/>
          </a:bodyPr>
          <a:lstStyle/>
          <a:p>
            <a:r>
              <a:rPr lang="en-US" dirty="0"/>
              <a:t>Grant relief to a defaulting party from a sanction that has previously been imposed being enforced against them –;</a:t>
            </a:r>
          </a:p>
          <a:p>
            <a:r>
              <a:rPr lang="en-US" dirty="0"/>
              <a:t>determine disputes about disclosure and inspection of documents;</a:t>
            </a:r>
          </a:p>
          <a:p>
            <a:r>
              <a:rPr lang="en-US" dirty="0"/>
              <a:t>grant a specific interim remedy to a party before trial – for example:</a:t>
            </a:r>
          </a:p>
          <a:p>
            <a:pPr lvl="1"/>
            <a:r>
              <a:rPr lang="en-US" dirty="0"/>
              <a:t>orders for the preservation and inspection of property;</a:t>
            </a:r>
          </a:p>
          <a:p>
            <a:pPr lvl="1"/>
            <a:r>
              <a:rPr lang="en-US" dirty="0"/>
              <a:t> interim injunctions, freezing orders or search orders;</a:t>
            </a:r>
          </a:p>
          <a:p>
            <a:pPr lvl="1"/>
            <a:r>
              <a:rPr lang="en-US" dirty="0"/>
              <a:t> interim payments; or</a:t>
            </a:r>
          </a:p>
          <a:p>
            <a:pPr lvl="1"/>
            <a:r>
              <a:rPr lang="en-US" dirty="0"/>
              <a:t> security for costs;</a:t>
            </a:r>
          </a:p>
          <a:p>
            <a:r>
              <a:rPr lang="en-US" dirty="0"/>
              <a:t>determine issues about the trial – for example:</a:t>
            </a:r>
          </a:p>
          <a:p>
            <a:pPr lvl="1"/>
            <a:r>
              <a:rPr lang="en-US" dirty="0"/>
              <a:t>the timing of the trial date or the trial period, and the duration of the trial;</a:t>
            </a:r>
          </a:p>
          <a:p>
            <a:pPr lvl="1"/>
            <a:r>
              <a:rPr lang="en-US" dirty="0"/>
              <a:t> the venue of the trial and the level of judge needed to determine the trial;</a:t>
            </a:r>
          </a:p>
          <a:p>
            <a:pPr lvl="1"/>
            <a:r>
              <a:rPr lang="en-US" dirty="0"/>
              <a:t> whether oral evidence is needed from any expert witness at trial; or</a:t>
            </a:r>
          </a:p>
          <a:p>
            <a:pPr lvl="1"/>
            <a:r>
              <a:rPr lang="en-US" dirty="0"/>
              <a:t> whether evidence of expert witnesses should be heard using concurrent expert evidence (“hot tubbing”).</a:t>
            </a:r>
            <a:endParaRPr lang="en-GB" dirty="0"/>
          </a:p>
        </p:txBody>
      </p:sp>
    </p:spTree>
    <p:extLst>
      <p:ext uri="{BB962C8B-B14F-4D97-AF65-F5344CB8AC3E}">
        <p14:creationId xmlns:p14="http://schemas.microsoft.com/office/powerpoint/2010/main" val="250347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F7AA-847C-8213-22B0-D21E9CBA8B37}"/>
              </a:ext>
            </a:extLst>
          </p:cNvPr>
          <p:cNvSpPr>
            <a:spLocks noGrp="1"/>
          </p:cNvSpPr>
          <p:nvPr>
            <p:ph type="title"/>
          </p:nvPr>
        </p:nvSpPr>
        <p:spPr>
          <a:xfrm>
            <a:off x="355281" y="230038"/>
            <a:ext cx="8596668" cy="1213449"/>
          </a:xfrm>
        </p:spPr>
        <p:txBody>
          <a:bodyPr/>
          <a:lstStyle/>
          <a:p>
            <a:r>
              <a:rPr lang="en-GB" dirty="0"/>
              <a:t>Interim applications and the overriding objective</a:t>
            </a:r>
          </a:p>
        </p:txBody>
      </p:sp>
      <p:sp>
        <p:nvSpPr>
          <p:cNvPr id="3" name="Content Placeholder 2">
            <a:extLst>
              <a:ext uri="{FF2B5EF4-FFF2-40B4-BE49-F238E27FC236}">
                <a16:creationId xmlns:a16="http://schemas.microsoft.com/office/drawing/2014/main" id="{307D57AF-BCF1-D1A0-4D21-138FB9C8B501}"/>
              </a:ext>
            </a:extLst>
          </p:cNvPr>
          <p:cNvSpPr>
            <a:spLocks noGrp="1"/>
          </p:cNvSpPr>
          <p:nvPr>
            <p:ph idx="1"/>
          </p:nvPr>
        </p:nvSpPr>
        <p:spPr>
          <a:xfrm>
            <a:off x="453047" y="1533736"/>
            <a:ext cx="9283300" cy="4872815"/>
          </a:xfrm>
        </p:spPr>
        <p:txBody>
          <a:bodyPr>
            <a:noAutofit/>
          </a:bodyPr>
          <a:lstStyle/>
          <a:p>
            <a:r>
              <a:rPr lang="en-GB" sz="2000" dirty="0"/>
              <a:t>Expectation is that before making an interim application, that the parties seek to agree a change or amendment or extend time for service etc between themselves</a:t>
            </a:r>
          </a:p>
          <a:p>
            <a:r>
              <a:rPr lang="en-GB" sz="2000" dirty="0"/>
              <a:t>If application is needed then court will bear in mind the overriding objective ( r 1.1) and expect applicant to show:</a:t>
            </a:r>
          </a:p>
          <a:p>
            <a:pPr lvl="1"/>
            <a:r>
              <a:rPr lang="en-GB" sz="2000" dirty="0"/>
              <a:t>They have done all they can to co-operate with the other side in line with the timetable</a:t>
            </a:r>
          </a:p>
          <a:p>
            <a:pPr lvl="1"/>
            <a:r>
              <a:rPr lang="en-GB" sz="2000" dirty="0"/>
              <a:t>The interim order will not disrupt the timetable set by the court unnecessarily</a:t>
            </a:r>
          </a:p>
          <a:p>
            <a:pPr lvl="1"/>
            <a:r>
              <a:rPr lang="en-GB" sz="2000" dirty="0"/>
              <a:t>Likely benefit of making the application justifies the cost of taking it</a:t>
            </a:r>
          </a:p>
          <a:p>
            <a:pPr lvl="1"/>
            <a:r>
              <a:rPr lang="en-GB" sz="2000" dirty="0"/>
              <a:t>They will use the application to deal with as many aspects of the case as they can on that occasion</a:t>
            </a:r>
          </a:p>
        </p:txBody>
      </p:sp>
    </p:spTree>
    <p:extLst>
      <p:ext uri="{BB962C8B-B14F-4D97-AF65-F5344CB8AC3E}">
        <p14:creationId xmlns:p14="http://schemas.microsoft.com/office/powerpoint/2010/main" val="2913578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t>Applications for Interim Orders</a:t>
            </a:r>
            <a:endParaRPr lang="en-GB" dirty="0"/>
          </a:p>
        </p:txBody>
      </p:sp>
      <p:sp>
        <p:nvSpPr>
          <p:cNvPr id="3" name="Content Placeholder 2"/>
          <p:cNvSpPr>
            <a:spLocks noGrp="1"/>
          </p:cNvSpPr>
          <p:nvPr>
            <p:ph idx="1"/>
          </p:nvPr>
        </p:nvSpPr>
        <p:spPr>
          <a:xfrm>
            <a:off x="746345" y="1488613"/>
            <a:ext cx="8880733" cy="4820172"/>
          </a:xfrm>
        </p:spPr>
        <p:txBody>
          <a:bodyPr>
            <a:normAutofit fontScale="92500" lnSpcReduction="10000"/>
          </a:bodyPr>
          <a:lstStyle/>
          <a:p>
            <a:r>
              <a:rPr lang="en-GB" altLang="en-US" sz="2400" dirty="0">
                <a:latin typeface="+mj-lt"/>
              </a:rPr>
              <a:t>Court’s general power to </a:t>
            </a:r>
            <a:r>
              <a:rPr lang="en-GB" altLang="en-US" sz="2400" b="1" dirty="0">
                <a:latin typeface="+mj-lt"/>
              </a:rPr>
              <a:t>make interim orders </a:t>
            </a:r>
            <a:r>
              <a:rPr lang="en-GB" altLang="en-US" sz="2400" dirty="0">
                <a:latin typeface="+mj-lt"/>
              </a:rPr>
              <a:t>is contained in r 3.1</a:t>
            </a:r>
          </a:p>
          <a:p>
            <a:r>
              <a:rPr lang="en-GB" altLang="en-US" sz="2400" dirty="0">
                <a:latin typeface="+mj-lt"/>
              </a:rPr>
              <a:t>The generic rule and </a:t>
            </a:r>
            <a:r>
              <a:rPr lang="en-GB" altLang="en-US" sz="2400" b="1" dirty="0">
                <a:latin typeface="+mj-lt"/>
              </a:rPr>
              <a:t>procedure for interim applications </a:t>
            </a:r>
            <a:r>
              <a:rPr lang="en-GB" altLang="en-US" sz="2400" dirty="0">
                <a:latin typeface="+mj-lt"/>
              </a:rPr>
              <a:t>is set out in </a:t>
            </a:r>
            <a:r>
              <a:rPr lang="en-GB" altLang="en-US" sz="2400" u="sng" dirty="0">
                <a:latin typeface="+mj-lt"/>
              </a:rPr>
              <a:t>CPR 23.</a:t>
            </a:r>
            <a:endParaRPr lang="en-GB" altLang="en-US" sz="2400" dirty="0">
              <a:latin typeface="+mj-lt"/>
            </a:endParaRPr>
          </a:p>
          <a:p>
            <a:r>
              <a:rPr lang="en-GB" altLang="en-US" sz="2400" dirty="0">
                <a:latin typeface="+mj-lt"/>
              </a:rPr>
              <a:t>Interim applications arise when:</a:t>
            </a:r>
          </a:p>
          <a:p>
            <a:pPr lvl="1"/>
            <a:r>
              <a:rPr lang="en-GB" altLang="en-US" sz="2400" dirty="0">
                <a:latin typeface="+mj-lt"/>
              </a:rPr>
              <a:t>An interim order or remedy is required and the other party will not consent.</a:t>
            </a:r>
          </a:p>
          <a:p>
            <a:pPr lvl="2"/>
            <a:r>
              <a:rPr lang="en-GB" altLang="en-US" sz="2400" dirty="0">
                <a:latin typeface="+mj-lt"/>
              </a:rPr>
              <a:t>E.g. application to set aside default judgement, for summary judgement, for an interim payment etc.</a:t>
            </a:r>
          </a:p>
          <a:p>
            <a:pPr lvl="1"/>
            <a:r>
              <a:rPr lang="en-GB" altLang="en-US" sz="2400" dirty="0">
                <a:latin typeface="+mj-lt"/>
              </a:rPr>
              <a:t>The other party is in default.</a:t>
            </a:r>
          </a:p>
          <a:p>
            <a:pPr lvl="2"/>
            <a:r>
              <a:rPr lang="en-GB" altLang="en-US" sz="2400" dirty="0">
                <a:latin typeface="+mj-lt"/>
              </a:rPr>
              <a:t>E.g. failure to make disclosure, serve witness statements etc.</a:t>
            </a:r>
          </a:p>
          <a:p>
            <a:endParaRPr lang="en-GB" dirty="0"/>
          </a:p>
        </p:txBody>
      </p:sp>
    </p:spTree>
    <p:extLst>
      <p:ext uri="{BB962C8B-B14F-4D97-AF65-F5344CB8AC3E}">
        <p14:creationId xmlns:p14="http://schemas.microsoft.com/office/powerpoint/2010/main" val="601458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694" y="277081"/>
            <a:ext cx="6712628" cy="809847"/>
          </a:xfrm>
        </p:spPr>
        <p:txBody>
          <a:bodyPr/>
          <a:lstStyle/>
          <a:p>
            <a:r>
              <a:rPr lang="en-GB" dirty="0"/>
              <a:t>			Applications Procedure</a:t>
            </a:r>
          </a:p>
        </p:txBody>
      </p:sp>
      <p:sp>
        <p:nvSpPr>
          <p:cNvPr id="3" name="Content Placeholder 2"/>
          <p:cNvSpPr>
            <a:spLocks noGrp="1"/>
          </p:cNvSpPr>
          <p:nvPr>
            <p:ph idx="1"/>
          </p:nvPr>
        </p:nvSpPr>
        <p:spPr>
          <a:xfrm>
            <a:off x="487553" y="971028"/>
            <a:ext cx="9087768" cy="5406768"/>
          </a:xfrm>
        </p:spPr>
        <p:txBody>
          <a:bodyPr>
            <a:normAutofit/>
          </a:bodyPr>
          <a:lstStyle/>
          <a:p>
            <a:r>
              <a:rPr lang="en-GB" altLang="en-US" sz="2400" dirty="0">
                <a:latin typeface="+mj-lt"/>
              </a:rPr>
              <a:t>Applications are generally made on a form N244 </a:t>
            </a:r>
            <a:r>
              <a:rPr lang="en-GB" sz="2400" b="0" i="0" dirty="0">
                <a:solidFill>
                  <a:srgbClr val="000000"/>
                </a:solidFill>
                <a:effectLst/>
                <a:latin typeface="+mj-lt"/>
              </a:rPr>
              <a:t>which may be found at </a:t>
            </a:r>
            <a:r>
              <a:rPr lang="en-GB" sz="2400" dirty="0">
                <a:latin typeface="+mj-lt"/>
                <a:hlinkClick r:id="rId3"/>
              </a:rPr>
              <a:t>N244 Application notice</a:t>
            </a:r>
            <a:endParaRPr lang="en-GB" sz="2400" dirty="0">
              <a:latin typeface="+mj-lt"/>
            </a:endParaRPr>
          </a:p>
          <a:p>
            <a:r>
              <a:rPr lang="en-GB" altLang="en-US" sz="2400" dirty="0">
                <a:latin typeface="+mj-lt"/>
              </a:rPr>
              <a:t>Applications are to be made ‘...</a:t>
            </a:r>
            <a:r>
              <a:rPr lang="en-GB" altLang="en-US" sz="2400" i="1" dirty="0">
                <a:latin typeface="+mj-lt"/>
              </a:rPr>
              <a:t>as soon as it becomes apparent that it is necessary or desirable…’ </a:t>
            </a:r>
            <a:r>
              <a:rPr lang="en-GB" altLang="en-US" sz="2400" dirty="0">
                <a:latin typeface="+mj-lt"/>
              </a:rPr>
              <a:t>as per </a:t>
            </a:r>
            <a:r>
              <a:rPr lang="en-GB" altLang="en-US" sz="2400" u="sng" dirty="0">
                <a:latin typeface="+mj-lt"/>
              </a:rPr>
              <a:t>CPR PD 23, para 2.7.</a:t>
            </a:r>
          </a:p>
          <a:p>
            <a:r>
              <a:rPr lang="en-GB" altLang="en-US" sz="2400" dirty="0">
                <a:latin typeface="+mj-lt"/>
              </a:rPr>
              <a:t>Applications should be supported by evidence, including written evidence.</a:t>
            </a:r>
          </a:p>
          <a:p>
            <a:r>
              <a:rPr lang="en-GB" altLang="en-US" sz="2400" dirty="0">
                <a:latin typeface="+mj-lt"/>
              </a:rPr>
              <a:t>The application and the written evidence needs to contain a statement of truth.</a:t>
            </a:r>
          </a:p>
          <a:p>
            <a:r>
              <a:rPr lang="en-GB" altLang="en-US" sz="2400" dirty="0">
                <a:latin typeface="+mj-lt"/>
              </a:rPr>
              <a:t>It is best practice to attach a draft order.</a:t>
            </a:r>
          </a:p>
          <a:p>
            <a:endParaRPr lang="en-GB" dirty="0"/>
          </a:p>
        </p:txBody>
      </p:sp>
    </p:spTree>
    <p:extLst>
      <p:ext uri="{BB962C8B-B14F-4D97-AF65-F5344CB8AC3E}">
        <p14:creationId xmlns:p14="http://schemas.microsoft.com/office/powerpoint/2010/main" val="4086801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39" y="218536"/>
            <a:ext cx="8596668" cy="741872"/>
          </a:xfrm>
        </p:spPr>
        <p:txBody>
          <a:bodyPr/>
          <a:lstStyle/>
          <a:p>
            <a:r>
              <a:rPr lang="en-GB" dirty="0"/>
              <a:t>		Applications Procedure Continued</a:t>
            </a:r>
          </a:p>
        </p:txBody>
      </p:sp>
      <p:sp>
        <p:nvSpPr>
          <p:cNvPr id="3" name="Content Placeholder 2"/>
          <p:cNvSpPr>
            <a:spLocks noGrp="1"/>
          </p:cNvSpPr>
          <p:nvPr>
            <p:ph idx="1"/>
          </p:nvPr>
        </p:nvSpPr>
        <p:spPr>
          <a:xfrm>
            <a:off x="499054" y="1004650"/>
            <a:ext cx="9369564" cy="5125856"/>
          </a:xfrm>
        </p:spPr>
        <p:txBody>
          <a:bodyPr>
            <a:normAutofit/>
          </a:bodyPr>
          <a:lstStyle/>
          <a:p>
            <a:r>
              <a:rPr lang="en-GB" altLang="en-US" sz="2000" dirty="0">
                <a:latin typeface="+mj-lt"/>
              </a:rPr>
              <a:t>Any application needs to specify whether a hearing is required, although where possible an application will be dealt with without a hearing.</a:t>
            </a:r>
            <a:endParaRPr lang="en-GB" altLang="en-US" sz="2000" u="sng" dirty="0">
              <a:latin typeface="+mj-lt"/>
            </a:endParaRPr>
          </a:p>
          <a:p>
            <a:r>
              <a:rPr lang="en-GB" altLang="en-US" sz="2000" dirty="0">
                <a:latin typeface="+mj-lt"/>
              </a:rPr>
              <a:t>If a hearing is necessary, the court inserts the hearing date and time and serves the application on the parties. </a:t>
            </a:r>
          </a:p>
          <a:p>
            <a:r>
              <a:rPr lang="en-GB" altLang="en-US" sz="2000" dirty="0">
                <a:latin typeface="+mj-lt"/>
              </a:rPr>
              <a:t>Generally 3 clear days notice of any hearing is required. </a:t>
            </a:r>
          </a:p>
          <a:p>
            <a:r>
              <a:rPr lang="en-GB" altLang="en-US" sz="2000" dirty="0">
                <a:latin typeface="+mj-lt"/>
              </a:rPr>
              <a:t>Any hearing will generally be before a District Judge, in chambers.</a:t>
            </a:r>
          </a:p>
          <a:p>
            <a:r>
              <a:rPr lang="en-GB" sz="2000" b="0" i="0" dirty="0">
                <a:solidFill>
                  <a:srgbClr val="000000"/>
                </a:solidFill>
                <a:effectLst/>
                <a:latin typeface="+mj-lt"/>
              </a:rPr>
              <a:t>A court fee is payable for issuing an interim application unless the applicant can obtain exemption on grounds of financial hardship. Details of court fees are contained in the </a:t>
            </a:r>
            <a:r>
              <a:rPr lang="en-GB" sz="2000" b="1" i="0" dirty="0">
                <a:solidFill>
                  <a:srgbClr val="000000"/>
                </a:solidFill>
                <a:effectLst/>
                <a:latin typeface="+mj-lt"/>
              </a:rPr>
              <a:t>Civil Proceedings Fees (Amendment) Order 2008</a:t>
            </a:r>
            <a:r>
              <a:rPr lang="en-GB" sz="2000" b="0" i="0" dirty="0">
                <a:solidFill>
                  <a:srgbClr val="000000"/>
                </a:solidFill>
                <a:effectLst/>
                <a:latin typeface="+mj-lt"/>
              </a:rPr>
              <a:t> as subsequently amended. The latest amendments are found in the </a:t>
            </a:r>
            <a:r>
              <a:rPr lang="en-GB" sz="2000" b="1" i="0" dirty="0">
                <a:solidFill>
                  <a:srgbClr val="000000"/>
                </a:solidFill>
                <a:effectLst/>
                <a:latin typeface="+mj-lt"/>
              </a:rPr>
              <a:t>Civil Proceedings Fees (Amendment) Order 2021</a:t>
            </a:r>
            <a:r>
              <a:rPr lang="en-GB" sz="2000" b="0" i="0" dirty="0">
                <a:solidFill>
                  <a:srgbClr val="000000"/>
                </a:solidFill>
                <a:effectLst/>
                <a:latin typeface="+mj-lt"/>
              </a:rPr>
              <a:t>. There is a helpful summary of current fees which may be found at </a:t>
            </a:r>
            <a:r>
              <a:rPr lang="en-GB" sz="2000" dirty="0">
                <a:hlinkClick r:id="rId2"/>
              </a:rPr>
              <a:t> Civil Court Fees</a:t>
            </a:r>
            <a:endParaRPr lang="en-GB" sz="2000" dirty="0">
              <a:latin typeface="+mj-lt"/>
            </a:endParaRPr>
          </a:p>
        </p:txBody>
      </p:sp>
    </p:spTree>
    <p:extLst>
      <p:ext uri="{BB962C8B-B14F-4D97-AF65-F5344CB8AC3E}">
        <p14:creationId xmlns:p14="http://schemas.microsoft.com/office/powerpoint/2010/main" val="401617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8A11-8E2D-E0B1-41E9-13A94AD022E4}"/>
              </a:ext>
            </a:extLst>
          </p:cNvPr>
          <p:cNvSpPr>
            <a:spLocks noGrp="1"/>
          </p:cNvSpPr>
          <p:nvPr>
            <p:ph type="title"/>
          </p:nvPr>
        </p:nvSpPr>
        <p:spPr>
          <a:xfrm>
            <a:off x="396815" y="166778"/>
            <a:ext cx="8596668" cy="787879"/>
          </a:xfrm>
        </p:spPr>
        <p:txBody>
          <a:bodyPr/>
          <a:lstStyle/>
          <a:p>
            <a:r>
              <a:rPr lang="en-GB" dirty="0"/>
              <a:t>Contents of the N244 Application Notice</a:t>
            </a:r>
          </a:p>
        </p:txBody>
      </p:sp>
      <p:sp>
        <p:nvSpPr>
          <p:cNvPr id="3" name="Content Placeholder 2">
            <a:extLst>
              <a:ext uri="{FF2B5EF4-FFF2-40B4-BE49-F238E27FC236}">
                <a16:creationId xmlns:a16="http://schemas.microsoft.com/office/drawing/2014/main" id="{860648BC-6458-A919-4CEC-3F834CE54819}"/>
              </a:ext>
            </a:extLst>
          </p:cNvPr>
          <p:cNvSpPr>
            <a:spLocks noGrp="1"/>
          </p:cNvSpPr>
          <p:nvPr>
            <p:ph idx="1"/>
          </p:nvPr>
        </p:nvSpPr>
        <p:spPr>
          <a:xfrm>
            <a:off x="396815" y="855125"/>
            <a:ext cx="9598325" cy="5700950"/>
          </a:xfrm>
        </p:spPr>
        <p:txBody>
          <a:bodyPr>
            <a:normAutofit/>
          </a:bodyPr>
          <a:lstStyle/>
          <a:p>
            <a:pPr marL="0" indent="0">
              <a:buNone/>
            </a:pPr>
            <a:r>
              <a:rPr lang="en-US" dirty="0"/>
              <a:t>The formal requirements for application notices are set out in r23.6 and in PD 23A, para 2.1:</a:t>
            </a:r>
          </a:p>
          <a:p>
            <a:r>
              <a:rPr lang="en-US" dirty="0"/>
              <a:t>The application notice must be signed and include:</a:t>
            </a:r>
          </a:p>
          <a:p>
            <a:pPr lvl="1"/>
            <a:r>
              <a:rPr lang="en-US" dirty="0"/>
              <a:t>the title of the claim, the parties, and the reference number;</a:t>
            </a:r>
          </a:p>
          <a:p>
            <a:pPr lvl="1"/>
            <a:r>
              <a:rPr lang="en-US" dirty="0"/>
              <a:t>the full name of the applicant and their status (e.g. as a party or their legal representative);</a:t>
            </a:r>
          </a:p>
          <a:p>
            <a:pPr lvl="1"/>
            <a:r>
              <a:rPr lang="en-US" dirty="0"/>
              <a:t>the order being sought by the applicant (r23.6(a));</a:t>
            </a:r>
          </a:p>
          <a:p>
            <a:pPr lvl="1"/>
            <a:r>
              <a:rPr lang="en-US" dirty="0"/>
              <a:t>the reasons why the applicant is seeking the order (r23.6(b);</a:t>
            </a:r>
          </a:p>
          <a:p>
            <a:pPr lvl="1"/>
            <a:r>
              <a:rPr lang="en-US" dirty="0"/>
              <a:t>whether a draft order is attached;</a:t>
            </a:r>
          </a:p>
          <a:p>
            <a:r>
              <a:rPr lang="en-US" dirty="0"/>
              <a:t>Also, how the applicant wishes the application to be dealt with (i.e. without a hearing, on paper or by remote hearing using telephone or video conferencing);</a:t>
            </a:r>
          </a:p>
          <a:p>
            <a:r>
              <a:rPr lang="en-US" dirty="0"/>
              <a:t>whether the application should be served on anyone – and if so their details;</a:t>
            </a:r>
          </a:p>
          <a:p>
            <a:r>
              <a:rPr lang="en-US" dirty="0"/>
              <a:t>any evidence in support of the application;</a:t>
            </a:r>
          </a:p>
          <a:p>
            <a:r>
              <a:rPr lang="en-US" dirty="0"/>
              <a:t>the level of judge needed to determine the application:</a:t>
            </a:r>
          </a:p>
          <a:p>
            <a:pPr marL="0" indent="0">
              <a:buNone/>
            </a:pPr>
            <a:r>
              <a:rPr lang="en-US" dirty="0"/>
              <a:t>and</a:t>
            </a:r>
          </a:p>
          <a:p>
            <a:r>
              <a:rPr lang="en-US" dirty="0"/>
              <a:t>a time estimate for the hearing of the application. </a:t>
            </a:r>
            <a:endParaRPr lang="en-GB" dirty="0"/>
          </a:p>
        </p:txBody>
      </p:sp>
    </p:spTree>
    <p:extLst>
      <p:ext uri="{BB962C8B-B14F-4D97-AF65-F5344CB8AC3E}">
        <p14:creationId xmlns:p14="http://schemas.microsoft.com/office/powerpoint/2010/main" val="168345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DA58-140A-49E1-B803-99EC46D248AB}"/>
              </a:ext>
            </a:extLst>
          </p:cNvPr>
          <p:cNvSpPr>
            <a:spLocks noGrp="1"/>
          </p:cNvSpPr>
          <p:nvPr>
            <p:ph type="title"/>
          </p:nvPr>
        </p:nvSpPr>
        <p:spPr>
          <a:xfrm>
            <a:off x="355281" y="189781"/>
            <a:ext cx="2813489" cy="1320800"/>
          </a:xfrm>
        </p:spPr>
        <p:txBody>
          <a:bodyPr/>
          <a:lstStyle/>
          <a:p>
            <a:r>
              <a:rPr lang="en-GB" dirty="0"/>
              <a:t>Summary of procedure</a:t>
            </a:r>
          </a:p>
        </p:txBody>
      </p:sp>
      <p:pic>
        <p:nvPicPr>
          <p:cNvPr id="5" name="Content Placeholder 4" descr="A picture containing chart&#10;&#10;Description automatically generated">
            <a:extLst>
              <a:ext uri="{FF2B5EF4-FFF2-40B4-BE49-F238E27FC236}">
                <a16:creationId xmlns:a16="http://schemas.microsoft.com/office/drawing/2014/main" id="{3319C211-CC20-4DB4-AFC0-F17489633E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0967" y="189781"/>
            <a:ext cx="6289704" cy="6344528"/>
          </a:xfrm>
        </p:spPr>
      </p:pic>
    </p:spTree>
    <p:extLst>
      <p:ext uri="{BB962C8B-B14F-4D97-AF65-F5344CB8AC3E}">
        <p14:creationId xmlns:p14="http://schemas.microsoft.com/office/powerpoint/2010/main" val="1041666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Without Notice</a:t>
            </a:r>
          </a:p>
        </p:txBody>
      </p:sp>
      <p:sp>
        <p:nvSpPr>
          <p:cNvPr id="3" name="Content Placeholder 2"/>
          <p:cNvSpPr>
            <a:spLocks noGrp="1"/>
          </p:cNvSpPr>
          <p:nvPr>
            <p:ph idx="1"/>
          </p:nvPr>
        </p:nvSpPr>
        <p:spPr>
          <a:xfrm>
            <a:off x="677333" y="1712015"/>
            <a:ext cx="9254545" cy="4536385"/>
          </a:xfrm>
        </p:spPr>
        <p:txBody>
          <a:bodyPr/>
          <a:lstStyle/>
          <a:p>
            <a:r>
              <a:rPr lang="en-GB" altLang="en-US" sz="2800" u="sng" dirty="0">
                <a:latin typeface="+mj-lt"/>
              </a:rPr>
              <a:t>CPR PD 23, para 3 </a:t>
            </a:r>
            <a:r>
              <a:rPr lang="en-GB" altLang="en-US" sz="2800" dirty="0">
                <a:latin typeface="+mj-lt"/>
              </a:rPr>
              <a:t>states that a court may agree to a hearing without notice in certain instances.</a:t>
            </a:r>
          </a:p>
          <a:p>
            <a:r>
              <a:rPr lang="en-GB" altLang="en-US" sz="2800" dirty="0">
                <a:latin typeface="+mj-lt"/>
              </a:rPr>
              <a:t>Any order made must be served with a copy of the application notice and supporting documents.</a:t>
            </a:r>
          </a:p>
          <a:p>
            <a:r>
              <a:rPr lang="en-GB" altLang="en-US" sz="2800" dirty="0">
                <a:latin typeface="+mj-lt"/>
              </a:rPr>
              <a:t>Where an order is made without notice the respondent must be informed of his right to vary or set aside the order within 7 days.</a:t>
            </a:r>
          </a:p>
          <a:p>
            <a:endParaRPr lang="en-GB" dirty="0"/>
          </a:p>
        </p:txBody>
      </p:sp>
    </p:spTree>
    <p:extLst>
      <p:ext uri="{BB962C8B-B14F-4D97-AF65-F5344CB8AC3E}">
        <p14:creationId xmlns:p14="http://schemas.microsoft.com/office/powerpoint/2010/main" val="1264255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8A5A-76F9-F703-4AAE-03E53C6B8501}"/>
              </a:ext>
            </a:extLst>
          </p:cNvPr>
          <p:cNvSpPr>
            <a:spLocks noGrp="1"/>
          </p:cNvSpPr>
          <p:nvPr>
            <p:ph type="title"/>
          </p:nvPr>
        </p:nvSpPr>
        <p:spPr>
          <a:xfrm>
            <a:off x="481802" y="201283"/>
            <a:ext cx="8596668" cy="1320800"/>
          </a:xfrm>
        </p:spPr>
        <p:txBody>
          <a:bodyPr/>
          <a:lstStyle/>
          <a:p>
            <a:r>
              <a:rPr lang="en-GB" dirty="0"/>
              <a:t>Types of Hearing/Methods of determining interim applications</a:t>
            </a:r>
          </a:p>
        </p:txBody>
      </p:sp>
      <p:sp>
        <p:nvSpPr>
          <p:cNvPr id="3" name="Content Placeholder 2">
            <a:extLst>
              <a:ext uri="{FF2B5EF4-FFF2-40B4-BE49-F238E27FC236}">
                <a16:creationId xmlns:a16="http://schemas.microsoft.com/office/drawing/2014/main" id="{4BCE687B-9219-3121-83CB-ECBEB468CDA5}"/>
              </a:ext>
            </a:extLst>
          </p:cNvPr>
          <p:cNvSpPr>
            <a:spLocks noGrp="1"/>
          </p:cNvSpPr>
          <p:nvPr>
            <p:ph idx="1"/>
          </p:nvPr>
        </p:nvSpPr>
        <p:spPr>
          <a:xfrm>
            <a:off x="723342" y="1724325"/>
            <a:ext cx="8596668" cy="4936226"/>
          </a:xfrm>
        </p:spPr>
        <p:txBody>
          <a:bodyPr/>
          <a:lstStyle/>
          <a:p>
            <a:pPr marL="0" indent="0">
              <a:buNone/>
            </a:pPr>
            <a:r>
              <a:rPr lang="en-US" sz="2400" dirty="0"/>
              <a:t>There are three different methods by which the court can determine an interim application:</a:t>
            </a:r>
          </a:p>
          <a:p>
            <a:endParaRPr lang="en-US" sz="2400" dirty="0"/>
          </a:p>
          <a:p>
            <a:r>
              <a:rPr lang="en-US" sz="2400" dirty="0"/>
              <a:t>on paper without attending court;</a:t>
            </a:r>
          </a:p>
          <a:p>
            <a:endParaRPr lang="en-US" sz="2400" dirty="0"/>
          </a:p>
          <a:p>
            <a:r>
              <a:rPr lang="en-US" sz="2400" dirty="0"/>
              <a:t>at a face-to-face hearing at court; or</a:t>
            </a:r>
          </a:p>
          <a:p>
            <a:endParaRPr lang="en-US" sz="2400" dirty="0"/>
          </a:p>
          <a:p>
            <a:r>
              <a:rPr lang="en-US" sz="2400" dirty="0"/>
              <a:t>by remote hearing – using telephone or video-conferencing platforms</a:t>
            </a:r>
            <a:r>
              <a:rPr lang="en-US" dirty="0"/>
              <a:t>.</a:t>
            </a:r>
            <a:endParaRPr lang="en-GB" dirty="0"/>
          </a:p>
        </p:txBody>
      </p:sp>
    </p:spTree>
    <p:extLst>
      <p:ext uri="{BB962C8B-B14F-4D97-AF65-F5344CB8AC3E}">
        <p14:creationId xmlns:p14="http://schemas.microsoft.com/office/powerpoint/2010/main" val="4224836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20F4-08D8-FA6C-B6A8-58B934D8BBA7}"/>
              </a:ext>
            </a:extLst>
          </p:cNvPr>
          <p:cNvSpPr>
            <a:spLocks noGrp="1"/>
          </p:cNvSpPr>
          <p:nvPr>
            <p:ph type="title"/>
          </p:nvPr>
        </p:nvSpPr>
        <p:spPr>
          <a:xfrm>
            <a:off x="493304" y="167813"/>
            <a:ext cx="8596668" cy="648821"/>
          </a:xfrm>
        </p:spPr>
        <p:txBody>
          <a:bodyPr/>
          <a:lstStyle/>
          <a:p>
            <a:r>
              <a:rPr lang="en-GB" dirty="0"/>
              <a:t>Paper application without a hearing</a:t>
            </a:r>
          </a:p>
        </p:txBody>
      </p:sp>
      <p:sp>
        <p:nvSpPr>
          <p:cNvPr id="3" name="Content Placeholder 2">
            <a:extLst>
              <a:ext uri="{FF2B5EF4-FFF2-40B4-BE49-F238E27FC236}">
                <a16:creationId xmlns:a16="http://schemas.microsoft.com/office/drawing/2014/main" id="{19F91E04-B23E-370B-77B4-0A6B67ABBB9F}"/>
              </a:ext>
            </a:extLst>
          </p:cNvPr>
          <p:cNvSpPr>
            <a:spLocks noGrp="1"/>
          </p:cNvSpPr>
          <p:nvPr>
            <p:ph idx="1"/>
          </p:nvPr>
        </p:nvSpPr>
        <p:spPr>
          <a:xfrm>
            <a:off x="493303" y="839792"/>
            <a:ext cx="9887149" cy="5733536"/>
          </a:xfrm>
        </p:spPr>
        <p:txBody>
          <a:bodyPr>
            <a:normAutofit/>
          </a:bodyPr>
          <a:lstStyle/>
          <a:p>
            <a:r>
              <a:rPr lang="en-US" sz="2000" dirty="0"/>
              <a:t>In some cases, costs can be saved by the court dealing with the application “on paper” only </a:t>
            </a:r>
          </a:p>
          <a:p>
            <a:r>
              <a:rPr lang="en-US" sz="2000" dirty="0"/>
              <a:t>Suitable for very straightforward applications (r23.8(a)), for example:</a:t>
            </a:r>
          </a:p>
          <a:p>
            <a:pPr marL="0" indent="0">
              <a:buNone/>
            </a:pPr>
            <a:r>
              <a:rPr lang="en-US" sz="2000" dirty="0"/>
              <a:t>— an application by the parties to grant an extension of time for the filing of the </a:t>
            </a:r>
            <a:r>
              <a:rPr lang="en-US" sz="2000" dirty="0" err="1"/>
              <a:t>defence</a:t>
            </a:r>
            <a:r>
              <a:rPr lang="en-US" sz="2000" dirty="0"/>
              <a:t>;</a:t>
            </a:r>
          </a:p>
          <a:p>
            <a:pPr marL="0" indent="0">
              <a:buNone/>
            </a:pPr>
            <a:r>
              <a:rPr lang="en-US" sz="2000" dirty="0"/>
              <a:t>— change of lawyer (r42.2);</a:t>
            </a:r>
          </a:p>
          <a:p>
            <a:r>
              <a:rPr lang="en-US" sz="2000" dirty="0"/>
              <a:t>if the application is made on notice to any other parties, the parties may jointly agree this method be used to determine the application (r23.8(b)),;</a:t>
            </a:r>
          </a:p>
          <a:p>
            <a:r>
              <a:rPr lang="en-US" sz="2000" dirty="0"/>
              <a:t>Or Court may decide that this method would be appropriate.</a:t>
            </a:r>
          </a:p>
          <a:p>
            <a:r>
              <a:rPr lang="en-US" sz="2000" dirty="0"/>
              <a:t>The court will refer all paper applications to a master or district judge for a decision as to whether it is appropriate to proceed without a hearing.</a:t>
            </a:r>
          </a:p>
          <a:p>
            <a:r>
              <a:rPr lang="en-US" sz="2000" dirty="0"/>
              <a:t>If the court does not believe it is appropriate to proceed without a hearing, it will issue to both parties a notice of hearing with a time, time estimate and date for the hearing along with directions for the filing of further evidence if necessary (PD 23A, para 2.5).</a:t>
            </a:r>
          </a:p>
        </p:txBody>
      </p:sp>
    </p:spTree>
    <p:extLst>
      <p:ext uri="{BB962C8B-B14F-4D97-AF65-F5344CB8AC3E}">
        <p14:creationId xmlns:p14="http://schemas.microsoft.com/office/powerpoint/2010/main" val="382472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164A8-E27A-3080-2FF2-E3B52DBF2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736DA-9CA5-F832-CB04-1FD34489F91A}"/>
              </a:ext>
            </a:extLst>
          </p:cNvPr>
          <p:cNvSpPr>
            <a:spLocks noGrp="1"/>
          </p:cNvSpPr>
          <p:nvPr>
            <p:ph type="title"/>
          </p:nvPr>
        </p:nvSpPr>
        <p:spPr>
          <a:xfrm>
            <a:off x="338028" y="109268"/>
            <a:ext cx="9536342" cy="782128"/>
          </a:xfrm>
        </p:spPr>
        <p:txBody>
          <a:bodyPr/>
          <a:lstStyle/>
          <a:p>
            <a:r>
              <a:rPr lang="en-GB" dirty="0"/>
              <a:t>Hearing by telephone or video conferencing</a:t>
            </a:r>
          </a:p>
        </p:txBody>
      </p:sp>
      <p:sp>
        <p:nvSpPr>
          <p:cNvPr id="3" name="Content Placeholder 2">
            <a:extLst>
              <a:ext uri="{FF2B5EF4-FFF2-40B4-BE49-F238E27FC236}">
                <a16:creationId xmlns:a16="http://schemas.microsoft.com/office/drawing/2014/main" id="{2A19C441-9143-2B72-0DFB-0784C920C2EB}"/>
              </a:ext>
            </a:extLst>
          </p:cNvPr>
          <p:cNvSpPr>
            <a:spLocks noGrp="1"/>
          </p:cNvSpPr>
          <p:nvPr>
            <p:ph idx="1"/>
          </p:nvPr>
        </p:nvSpPr>
        <p:spPr>
          <a:xfrm>
            <a:off x="395537" y="868947"/>
            <a:ext cx="9593851" cy="5744638"/>
          </a:xfrm>
        </p:spPr>
        <p:txBody>
          <a:bodyPr>
            <a:normAutofit lnSpcReduction="10000"/>
          </a:bodyPr>
          <a:lstStyle/>
          <a:p>
            <a:r>
              <a:rPr lang="en-US" dirty="0"/>
              <a:t>Active case management in accordance with the overriding objective includes dealing with cases without the parties needing to attend court and by making use of technology. Both objectives may be achieved by dealing with an interim application </a:t>
            </a:r>
            <a:r>
              <a:rPr lang="en-US" sz="2400" b="1" dirty="0"/>
              <a:t>by telephone</a:t>
            </a:r>
            <a:r>
              <a:rPr lang="en-US" dirty="0"/>
              <a:t>, rather than by all parties attending court.</a:t>
            </a:r>
          </a:p>
          <a:p>
            <a:r>
              <a:rPr lang="en-US" dirty="0"/>
              <a:t>Certain types of hearings are now automatically conducted by telephone (unless the court orders otherwise, PD 23A, para 6.2):</a:t>
            </a:r>
          </a:p>
          <a:p>
            <a:pPr lvl="1"/>
            <a:r>
              <a:rPr lang="en-US" dirty="0"/>
              <a:t>allocation hearings;</a:t>
            </a:r>
          </a:p>
          <a:p>
            <a:pPr lvl="1"/>
            <a:r>
              <a:rPr lang="en-US" dirty="0"/>
              <a:t>listing hearings;</a:t>
            </a:r>
          </a:p>
          <a:p>
            <a:pPr lvl="1"/>
            <a:r>
              <a:rPr lang="en-US" dirty="0"/>
              <a:t>hearings of interim applications, CMCs and PTRs with a time estimate of less than one hour.</a:t>
            </a:r>
          </a:p>
          <a:p>
            <a:r>
              <a:rPr lang="en-US" dirty="0"/>
              <a:t>Exceptions: the following hearings will not take place by telephone:</a:t>
            </a:r>
          </a:p>
          <a:p>
            <a:pPr lvl="1"/>
            <a:r>
              <a:rPr lang="en-US" dirty="0"/>
              <a:t>a without-notice hearing;</a:t>
            </a:r>
          </a:p>
          <a:p>
            <a:pPr lvl="1"/>
            <a:r>
              <a:rPr lang="en-US" dirty="0"/>
              <a:t>where all the parties are unrepresented; or</a:t>
            </a:r>
          </a:p>
          <a:p>
            <a:pPr lvl="1"/>
            <a:r>
              <a:rPr lang="en-US" dirty="0"/>
              <a:t>where there are more than four separately legally represented parties wishing to make representations.</a:t>
            </a:r>
          </a:p>
          <a:p>
            <a:r>
              <a:rPr lang="en-US" sz="2400" b="1" dirty="0"/>
              <a:t>Video conferencing</a:t>
            </a:r>
            <a:r>
              <a:rPr lang="en-US" dirty="0"/>
              <a:t>:  Court also has the power to order that hearings take place by video conferencing under para 2 PD 51Y </a:t>
            </a:r>
            <a:r>
              <a:rPr lang="en-US" i="1" dirty="0"/>
              <a:t>until the Coronavirus Act 2020 ceases to have effect</a:t>
            </a:r>
            <a:r>
              <a:rPr lang="en-US" dirty="0"/>
              <a:t>. </a:t>
            </a:r>
            <a:endParaRPr lang="en-GB" dirty="0"/>
          </a:p>
        </p:txBody>
      </p:sp>
    </p:spTree>
    <p:extLst>
      <p:ext uri="{BB962C8B-B14F-4D97-AF65-F5344CB8AC3E}">
        <p14:creationId xmlns:p14="http://schemas.microsoft.com/office/powerpoint/2010/main" val="131565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BCBE1-6FC3-7304-50EB-71CC71391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266B4-CD4D-25C5-1B25-50F817C4FDAC}"/>
              </a:ext>
            </a:extLst>
          </p:cNvPr>
          <p:cNvSpPr>
            <a:spLocks noGrp="1"/>
          </p:cNvSpPr>
          <p:nvPr>
            <p:ph type="title"/>
          </p:nvPr>
        </p:nvSpPr>
        <p:spPr>
          <a:xfrm>
            <a:off x="435795" y="207034"/>
            <a:ext cx="8596668" cy="759124"/>
          </a:xfrm>
        </p:spPr>
        <p:txBody>
          <a:bodyPr/>
          <a:lstStyle/>
          <a:p>
            <a:r>
              <a:rPr lang="en-GB" dirty="0"/>
              <a:t>Applications on Notice ( r 23.4)</a:t>
            </a:r>
          </a:p>
        </p:txBody>
      </p:sp>
      <p:sp>
        <p:nvSpPr>
          <p:cNvPr id="3" name="Content Placeholder 2">
            <a:extLst>
              <a:ext uri="{FF2B5EF4-FFF2-40B4-BE49-F238E27FC236}">
                <a16:creationId xmlns:a16="http://schemas.microsoft.com/office/drawing/2014/main" id="{78880AD8-7FCD-7872-3AF2-F16E06922FD4}"/>
              </a:ext>
            </a:extLst>
          </p:cNvPr>
          <p:cNvSpPr>
            <a:spLocks noGrp="1"/>
          </p:cNvSpPr>
          <p:nvPr>
            <p:ph idx="1"/>
          </p:nvPr>
        </p:nvSpPr>
        <p:spPr>
          <a:xfrm>
            <a:off x="384034" y="966158"/>
            <a:ext cx="9392569" cy="5624423"/>
          </a:xfrm>
        </p:spPr>
        <p:txBody>
          <a:bodyPr>
            <a:normAutofit/>
          </a:bodyPr>
          <a:lstStyle/>
          <a:p>
            <a:r>
              <a:rPr lang="en-GB" dirty="0"/>
              <a:t>Notice should be given by Applicant or the Court</a:t>
            </a:r>
          </a:p>
          <a:p>
            <a:r>
              <a:rPr lang="en-GB" dirty="0"/>
              <a:t>Notice can be given;</a:t>
            </a:r>
          </a:p>
          <a:p>
            <a:pPr lvl="1"/>
            <a:r>
              <a:rPr lang="en-GB" dirty="0"/>
              <a:t>Informally, </a:t>
            </a:r>
            <a:r>
              <a:rPr lang="en-GB" u="sng" dirty="0"/>
              <a:t>before</a:t>
            </a:r>
            <a:r>
              <a:rPr lang="en-GB" dirty="0"/>
              <a:t> the N244 is processed – applicant sends copy of application and supporting documents to the respondent</a:t>
            </a:r>
          </a:p>
          <a:p>
            <a:pPr lvl="1"/>
            <a:r>
              <a:rPr lang="en-GB" dirty="0"/>
              <a:t>Formally, </a:t>
            </a:r>
            <a:r>
              <a:rPr lang="en-GB" u="sng" dirty="0"/>
              <a:t>after</a:t>
            </a:r>
            <a:r>
              <a:rPr lang="en-GB" dirty="0"/>
              <a:t> the N244 is processed by court – applicant/court </a:t>
            </a:r>
            <a:r>
              <a:rPr lang="en-GB" b="1" dirty="0"/>
              <a:t>serves </a:t>
            </a:r>
            <a:r>
              <a:rPr lang="en-GB" dirty="0"/>
              <a:t>copy of application and documents together with Notice of Hearing.</a:t>
            </a:r>
          </a:p>
          <a:p>
            <a:r>
              <a:rPr lang="en-GB" dirty="0"/>
              <a:t> Court seals each of the documents in the document sets and</a:t>
            </a:r>
          </a:p>
          <a:p>
            <a:pPr lvl="1"/>
            <a:r>
              <a:rPr lang="en-GB" dirty="0"/>
              <a:t>Returns to the Applicant to serve, or</a:t>
            </a:r>
          </a:p>
          <a:p>
            <a:pPr lvl="1"/>
            <a:r>
              <a:rPr lang="en-GB" dirty="0"/>
              <a:t>If Court is requested to serve, Court decides the method and the time</a:t>
            </a:r>
          </a:p>
          <a:p>
            <a:r>
              <a:rPr lang="en-GB" dirty="0"/>
              <a:t>Court issues application and fixes date for hearing</a:t>
            </a:r>
          </a:p>
          <a:p>
            <a:r>
              <a:rPr lang="en-GB" dirty="0"/>
              <a:t>Copies for service must include Form N244, draft order and evidence in support</a:t>
            </a:r>
          </a:p>
          <a:p>
            <a:r>
              <a:rPr lang="en-GB" dirty="0"/>
              <a:t>Notice should be served:</a:t>
            </a:r>
          </a:p>
          <a:p>
            <a:pPr lvl="1"/>
            <a:r>
              <a:rPr lang="en-GB" dirty="0"/>
              <a:t>ASAP after it is filed; and</a:t>
            </a:r>
          </a:p>
          <a:p>
            <a:pPr lvl="1"/>
            <a:r>
              <a:rPr lang="en-GB" dirty="0"/>
              <a:t>At least 3 days before the court is to deal with the application ( unless a different period is allowed by a rule or Practice Direction) </a:t>
            </a:r>
          </a:p>
        </p:txBody>
      </p:sp>
    </p:spTree>
    <p:extLst>
      <p:ext uri="{BB962C8B-B14F-4D97-AF65-F5344CB8AC3E}">
        <p14:creationId xmlns:p14="http://schemas.microsoft.com/office/powerpoint/2010/main" val="1134621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7239B-11D2-85D0-3032-19F24CD357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841FEF-3C48-C6C2-1621-3CB2D7A7B9A3}"/>
              </a:ext>
            </a:extLst>
          </p:cNvPr>
          <p:cNvSpPr>
            <a:spLocks noGrp="1"/>
          </p:cNvSpPr>
          <p:nvPr>
            <p:ph type="title"/>
          </p:nvPr>
        </p:nvSpPr>
        <p:spPr>
          <a:xfrm>
            <a:off x="677334" y="609600"/>
            <a:ext cx="8596668" cy="753374"/>
          </a:xfrm>
        </p:spPr>
        <p:txBody>
          <a:bodyPr/>
          <a:lstStyle/>
          <a:p>
            <a:r>
              <a:rPr lang="en-GB" dirty="0"/>
              <a:t>Example:</a:t>
            </a:r>
          </a:p>
        </p:txBody>
      </p:sp>
      <p:sp>
        <p:nvSpPr>
          <p:cNvPr id="3" name="Content Placeholder 2">
            <a:extLst>
              <a:ext uri="{FF2B5EF4-FFF2-40B4-BE49-F238E27FC236}">
                <a16:creationId xmlns:a16="http://schemas.microsoft.com/office/drawing/2014/main" id="{61159844-A184-BF03-CC79-150209169664}"/>
              </a:ext>
            </a:extLst>
          </p:cNvPr>
          <p:cNvSpPr>
            <a:spLocks noGrp="1"/>
          </p:cNvSpPr>
          <p:nvPr>
            <p:ph idx="1"/>
          </p:nvPr>
        </p:nvSpPr>
        <p:spPr>
          <a:xfrm>
            <a:off x="591069" y="1447472"/>
            <a:ext cx="9168281" cy="4711788"/>
          </a:xfrm>
        </p:spPr>
        <p:txBody>
          <a:bodyPr>
            <a:noAutofit/>
          </a:bodyPr>
          <a:lstStyle/>
          <a:p>
            <a:pPr marL="0" indent="0">
              <a:buNone/>
            </a:pPr>
            <a:r>
              <a:rPr lang="en-US" sz="2400" dirty="0"/>
              <a:t>A hearing is listed for Friday, 15 October 2021. The court serves the application notice and evidence in support by first class post. Counting back from the hearing, the three clear days are Thursday 14, ­Wednesday 13 and Tuesday, 12 October. The documents must therefore be served on the respondent by Monday, 11 October. Given that documents sent in this way are usually served using first class post, and service is deemed to be on the second day after being posted (if this is a business day), the latest day on which the documents could be posted by the court is Thursday 8 October.</a:t>
            </a:r>
            <a:endParaRPr lang="en-GB" sz="2400" dirty="0"/>
          </a:p>
        </p:txBody>
      </p:sp>
    </p:spTree>
    <p:extLst>
      <p:ext uri="{BB962C8B-B14F-4D97-AF65-F5344CB8AC3E}">
        <p14:creationId xmlns:p14="http://schemas.microsoft.com/office/powerpoint/2010/main" val="167578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33BA1-1EC1-1226-78E8-8883F6003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FD0EC-745A-5ECA-C073-766C4DA8B565}"/>
              </a:ext>
            </a:extLst>
          </p:cNvPr>
          <p:cNvSpPr>
            <a:spLocks noGrp="1"/>
          </p:cNvSpPr>
          <p:nvPr>
            <p:ph type="title"/>
          </p:nvPr>
        </p:nvSpPr>
        <p:spPr>
          <a:xfrm>
            <a:off x="533561" y="227163"/>
            <a:ext cx="8596668" cy="707366"/>
          </a:xfrm>
        </p:spPr>
        <p:txBody>
          <a:bodyPr>
            <a:normAutofit fontScale="90000"/>
          </a:bodyPr>
          <a:lstStyle/>
          <a:p>
            <a:r>
              <a:rPr lang="en-GB" dirty="0"/>
              <a:t>Applications without notice (under PD23 A)</a:t>
            </a:r>
          </a:p>
        </p:txBody>
      </p:sp>
      <p:sp>
        <p:nvSpPr>
          <p:cNvPr id="3" name="Content Placeholder 2">
            <a:extLst>
              <a:ext uri="{FF2B5EF4-FFF2-40B4-BE49-F238E27FC236}">
                <a16:creationId xmlns:a16="http://schemas.microsoft.com/office/drawing/2014/main" id="{1D1ED5D4-4905-9437-4A40-3740A1FFAA94}"/>
              </a:ext>
            </a:extLst>
          </p:cNvPr>
          <p:cNvSpPr>
            <a:spLocks noGrp="1"/>
          </p:cNvSpPr>
          <p:nvPr>
            <p:ph idx="1"/>
          </p:nvPr>
        </p:nvSpPr>
        <p:spPr>
          <a:xfrm>
            <a:off x="349529" y="891396"/>
            <a:ext cx="9473081" cy="5739441"/>
          </a:xfrm>
        </p:spPr>
        <p:txBody>
          <a:bodyPr>
            <a:normAutofit/>
          </a:bodyPr>
          <a:lstStyle/>
          <a:p>
            <a:pPr marL="0" indent="0">
              <a:buNone/>
            </a:pPr>
            <a:r>
              <a:rPr lang="en-GB" sz="2000" dirty="0"/>
              <a:t>There are limited circumstances where an application could be made without giving notice to the respondent </a:t>
            </a:r>
            <a:r>
              <a:rPr lang="en-GB" sz="2000" dirty="0" err="1"/>
              <a:t>e.g</a:t>
            </a:r>
            <a:r>
              <a:rPr lang="en-GB" sz="2000" dirty="0"/>
              <a:t> </a:t>
            </a:r>
          </a:p>
          <a:p>
            <a:pPr marL="0" indent="0">
              <a:buNone/>
            </a:pPr>
            <a:r>
              <a:rPr lang="en-US" sz="2000" dirty="0"/>
              <a:t>(1)   Where there is exceptional urgency – such as when giving notice may defeat the purpose of the application </a:t>
            </a:r>
            <a:r>
              <a:rPr lang="en-US" sz="2000" dirty="0" err="1"/>
              <a:t>eg</a:t>
            </a:r>
            <a:r>
              <a:rPr lang="en-US" sz="2000" dirty="0"/>
              <a:t> where the applicant applies to freeze their opponent’s financial assets or to search their premises. Clearly, giving notice here could defeat the application.</a:t>
            </a:r>
          </a:p>
          <a:p>
            <a:pPr marL="0" indent="0">
              <a:buNone/>
            </a:pPr>
            <a:r>
              <a:rPr lang="en-US" sz="2000" dirty="0"/>
              <a:t>(2)   Where the overriding objective of the CPR would be best furthered by so doing, e.g. when the claimant seeks more time to serve the claim form or when a defendant seeks permission of the court to issue an additional claim (Part 20).</a:t>
            </a:r>
          </a:p>
          <a:p>
            <a:pPr marL="0" indent="0">
              <a:buNone/>
            </a:pPr>
            <a:r>
              <a:rPr lang="en-US" sz="2000" dirty="0"/>
              <a:t>(3)   Where a date for a hearing has been fixed and a party wishes to make an application at that hearing but does not have sufficient time to serve an application notice. [In which case, the applicant should inform the other party and the court as soon as he can of the nature of the application and the reason for it.</a:t>
            </a:r>
          </a:p>
          <a:p>
            <a:pPr marL="0" indent="0">
              <a:buNone/>
            </a:pPr>
            <a:endParaRPr lang="en-GB" dirty="0"/>
          </a:p>
        </p:txBody>
      </p:sp>
    </p:spTree>
    <p:extLst>
      <p:ext uri="{BB962C8B-B14F-4D97-AF65-F5344CB8AC3E}">
        <p14:creationId xmlns:p14="http://schemas.microsoft.com/office/powerpoint/2010/main" val="2849987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889FC-AB74-E493-6883-B0D2C3E223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A2DDC2-9939-38FF-D595-6CA9E323D704}"/>
              </a:ext>
            </a:extLst>
          </p:cNvPr>
          <p:cNvSpPr>
            <a:spLocks noGrp="1"/>
          </p:cNvSpPr>
          <p:nvPr>
            <p:ph type="title"/>
          </p:nvPr>
        </p:nvSpPr>
        <p:spPr>
          <a:xfrm>
            <a:off x="533561" y="227163"/>
            <a:ext cx="8596668" cy="707366"/>
          </a:xfrm>
        </p:spPr>
        <p:txBody>
          <a:bodyPr>
            <a:normAutofit fontScale="90000"/>
          </a:bodyPr>
          <a:lstStyle/>
          <a:p>
            <a:r>
              <a:rPr lang="en-GB" dirty="0"/>
              <a:t>Applications without notice (under PD23 A)</a:t>
            </a:r>
          </a:p>
        </p:txBody>
      </p:sp>
      <p:sp>
        <p:nvSpPr>
          <p:cNvPr id="3" name="Content Placeholder 2">
            <a:extLst>
              <a:ext uri="{FF2B5EF4-FFF2-40B4-BE49-F238E27FC236}">
                <a16:creationId xmlns:a16="http://schemas.microsoft.com/office/drawing/2014/main" id="{0DE6CC25-507B-C0D9-2933-0B251AD32DEF}"/>
              </a:ext>
            </a:extLst>
          </p:cNvPr>
          <p:cNvSpPr>
            <a:spLocks noGrp="1"/>
          </p:cNvSpPr>
          <p:nvPr>
            <p:ph idx="1"/>
          </p:nvPr>
        </p:nvSpPr>
        <p:spPr>
          <a:xfrm>
            <a:off x="349529" y="891396"/>
            <a:ext cx="9473081" cy="5739441"/>
          </a:xfrm>
        </p:spPr>
        <p:txBody>
          <a:bodyPr>
            <a:normAutofit/>
          </a:bodyPr>
          <a:lstStyle/>
          <a:p>
            <a:pPr marL="0" indent="0">
              <a:buNone/>
            </a:pPr>
            <a:r>
              <a:rPr lang="en-US" sz="2400" dirty="0"/>
              <a:t>(4)   When the defendant can only be identified by description and not by name. This may occur in intellectual property claims.</a:t>
            </a:r>
          </a:p>
          <a:p>
            <a:pPr marL="0" indent="0">
              <a:buNone/>
            </a:pPr>
            <a:r>
              <a:rPr lang="en-US" sz="2400" dirty="0"/>
              <a:t>(5)   Where the parties consent.</a:t>
            </a:r>
          </a:p>
          <a:p>
            <a:pPr marL="0" indent="0">
              <a:buNone/>
            </a:pPr>
            <a:r>
              <a:rPr lang="en-US" sz="2400" dirty="0"/>
              <a:t>(6)   Where the court grants permission.</a:t>
            </a:r>
          </a:p>
          <a:p>
            <a:pPr marL="0" indent="0">
              <a:buNone/>
            </a:pPr>
            <a:r>
              <a:rPr lang="en-US" sz="2400" dirty="0"/>
              <a:t>(7)   Where a rule, Practice Direction, or court order permits.</a:t>
            </a:r>
          </a:p>
          <a:p>
            <a:endParaRPr lang="en-US" sz="2400" dirty="0"/>
          </a:p>
          <a:p>
            <a:pPr marL="0" indent="0">
              <a:buNone/>
            </a:pPr>
            <a:r>
              <a:rPr lang="en-US" sz="2400" dirty="0"/>
              <a:t>The evidence in support of an application without notice must include the reasons why notice was not given (r25.3(3)).</a:t>
            </a:r>
            <a:endParaRPr lang="en-GB" sz="2400" dirty="0"/>
          </a:p>
          <a:p>
            <a:endParaRPr lang="en-GB" dirty="0"/>
          </a:p>
        </p:txBody>
      </p:sp>
    </p:spTree>
    <p:extLst>
      <p:ext uri="{BB962C8B-B14F-4D97-AF65-F5344CB8AC3E}">
        <p14:creationId xmlns:p14="http://schemas.microsoft.com/office/powerpoint/2010/main" val="555432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AD9D8-9203-62C2-6AA2-241DE7446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3DC14-81F6-C4EF-6845-554D836F1BFB}"/>
              </a:ext>
            </a:extLst>
          </p:cNvPr>
          <p:cNvSpPr>
            <a:spLocks noGrp="1"/>
          </p:cNvSpPr>
          <p:nvPr>
            <p:ph type="title"/>
          </p:nvPr>
        </p:nvSpPr>
        <p:spPr>
          <a:xfrm>
            <a:off x="493304" y="156238"/>
            <a:ext cx="8596668" cy="1320800"/>
          </a:xfrm>
        </p:spPr>
        <p:txBody>
          <a:bodyPr/>
          <a:lstStyle/>
          <a:p>
            <a:r>
              <a:rPr lang="en-GB" dirty="0"/>
              <a:t>Service following an order make on an application made without notice</a:t>
            </a:r>
          </a:p>
        </p:txBody>
      </p:sp>
      <p:sp>
        <p:nvSpPr>
          <p:cNvPr id="3" name="Content Placeholder 2">
            <a:extLst>
              <a:ext uri="{FF2B5EF4-FFF2-40B4-BE49-F238E27FC236}">
                <a16:creationId xmlns:a16="http://schemas.microsoft.com/office/drawing/2014/main" id="{FDE8CF21-B802-89D2-3ADD-5795A79A25F3}"/>
              </a:ext>
            </a:extLst>
          </p:cNvPr>
          <p:cNvSpPr>
            <a:spLocks noGrp="1"/>
          </p:cNvSpPr>
          <p:nvPr>
            <p:ph idx="1"/>
          </p:nvPr>
        </p:nvSpPr>
        <p:spPr>
          <a:xfrm>
            <a:off x="401288" y="1550989"/>
            <a:ext cx="8596668" cy="3880773"/>
          </a:xfrm>
        </p:spPr>
        <p:txBody>
          <a:bodyPr/>
          <a:lstStyle/>
          <a:p>
            <a:r>
              <a:rPr lang="en-GB" sz="3200" dirty="0"/>
              <a:t>Respondent will, after the order is made, be served with the application notice, evidence in support and the order itself</a:t>
            </a:r>
          </a:p>
          <a:p>
            <a:r>
              <a:rPr lang="en-GB" sz="3200" dirty="0"/>
              <a:t>Respondent has a right to apply to the </a:t>
            </a:r>
            <a:r>
              <a:rPr lang="en-GB" sz="3200" dirty="0" err="1"/>
              <a:t>cout</a:t>
            </a:r>
            <a:r>
              <a:rPr lang="en-GB" sz="3200" dirty="0"/>
              <a:t> to have the order set aside or varied</a:t>
            </a:r>
          </a:p>
          <a:p>
            <a:endParaRPr lang="en-GB" dirty="0"/>
          </a:p>
        </p:txBody>
      </p:sp>
    </p:spTree>
    <p:extLst>
      <p:ext uri="{BB962C8B-B14F-4D97-AF65-F5344CB8AC3E}">
        <p14:creationId xmlns:p14="http://schemas.microsoft.com/office/powerpoint/2010/main" val="2055484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6FA54-C46B-4C9F-D3BF-940B10551A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D5DBE9-500A-AD5D-987C-E90E32FE0F44}"/>
              </a:ext>
            </a:extLst>
          </p:cNvPr>
          <p:cNvSpPr>
            <a:spLocks noGrp="1"/>
          </p:cNvSpPr>
          <p:nvPr>
            <p:ph type="title"/>
          </p:nvPr>
        </p:nvSpPr>
        <p:spPr>
          <a:xfrm>
            <a:off x="602571" y="270294"/>
            <a:ext cx="8596668" cy="678611"/>
          </a:xfrm>
        </p:spPr>
        <p:txBody>
          <a:bodyPr/>
          <a:lstStyle/>
          <a:p>
            <a:r>
              <a:rPr lang="en-GB" dirty="0"/>
              <a:t>Determining an interim application</a:t>
            </a:r>
          </a:p>
        </p:txBody>
      </p:sp>
      <p:sp>
        <p:nvSpPr>
          <p:cNvPr id="3" name="Content Placeholder 2">
            <a:extLst>
              <a:ext uri="{FF2B5EF4-FFF2-40B4-BE49-F238E27FC236}">
                <a16:creationId xmlns:a16="http://schemas.microsoft.com/office/drawing/2014/main" id="{54EE76A7-8BE1-9895-4D0A-036262CAB767}"/>
              </a:ext>
            </a:extLst>
          </p:cNvPr>
          <p:cNvSpPr>
            <a:spLocks noGrp="1"/>
          </p:cNvSpPr>
          <p:nvPr>
            <p:ph idx="1"/>
          </p:nvPr>
        </p:nvSpPr>
        <p:spPr>
          <a:xfrm>
            <a:off x="385313" y="1075426"/>
            <a:ext cx="9696091" cy="5566914"/>
          </a:xfrm>
        </p:spPr>
        <p:txBody>
          <a:bodyPr>
            <a:normAutofit/>
          </a:bodyPr>
          <a:lstStyle/>
          <a:p>
            <a:r>
              <a:rPr lang="en-GB" sz="2000" dirty="0"/>
              <a:t>Master or District Judge usually decides</a:t>
            </a:r>
          </a:p>
          <a:p>
            <a:r>
              <a:rPr lang="en-GB" sz="2000" dirty="0"/>
              <a:t>An order for costs can be made ( see next slide)</a:t>
            </a:r>
          </a:p>
          <a:p>
            <a:r>
              <a:rPr lang="en-GB" sz="2000" dirty="0"/>
              <a:t>Order is drawn up ( by Court or the parties if they have submitted a lengthy draft order and it is then agreed ( as they have the copy so can more easily amend it)</a:t>
            </a:r>
          </a:p>
          <a:p>
            <a:r>
              <a:rPr lang="en-GB" sz="2000" dirty="0"/>
              <a:t>Order must be filed at court within 7 days of the date of the hearing</a:t>
            </a:r>
          </a:p>
          <a:p>
            <a:r>
              <a:rPr lang="en-GB" sz="2000" dirty="0"/>
              <a:t>Consent Orders ( where parties have submitted one in agreed terms): Court can approve the order without a hearing ( if states “by consent”, terms agreed and signed by or on behalf of both parties)</a:t>
            </a:r>
          </a:p>
          <a:p>
            <a:r>
              <a:rPr lang="en-GB" sz="2000" dirty="0"/>
              <a:t>Court can proceed in a party’s absence ( unless there was a good reason for absence)</a:t>
            </a:r>
          </a:p>
          <a:p>
            <a:r>
              <a:rPr lang="en-GB" sz="2000" dirty="0"/>
              <a:t>Setting aside an order made in a party’s absence: </a:t>
            </a:r>
            <a:r>
              <a:rPr lang="en-GB" sz="2000" dirty="0" err="1"/>
              <a:t>eg</a:t>
            </a:r>
            <a:r>
              <a:rPr lang="en-GB" sz="2000" dirty="0"/>
              <a:t> application to set aside a default judgment – must be supported by evidence, good reason for absence and application made promptly</a:t>
            </a:r>
          </a:p>
        </p:txBody>
      </p:sp>
    </p:spTree>
    <p:extLst>
      <p:ext uri="{BB962C8B-B14F-4D97-AF65-F5344CB8AC3E}">
        <p14:creationId xmlns:p14="http://schemas.microsoft.com/office/powerpoint/2010/main" val="3148987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85" y="224287"/>
            <a:ext cx="8596668" cy="747623"/>
          </a:xfrm>
        </p:spPr>
        <p:txBody>
          <a:bodyPr/>
          <a:lstStyle/>
          <a:p>
            <a:r>
              <a:rPr lang="en-GB" dirty="0"/>
              <a:t>			Costs</a:t>
            </a:r>
          </a:p>
        </p:txBody>
      </p:sp>
      <p:sp>
        <p:nvSpPr>
          <p:cNvPr id="3" name="Content Placeholder 2"/>
          <p:cNvSpPr>
            <a:spLocks noGrp="1"/>
          </p:cNvSpPr>
          <p:nvPr>
            <p:ph idx="1"/>
          </p:nvPr>
        </p:nvSpPr>
        <p:spPr>
          <a:xfrm>
            <a:off x="493303" y="1016151"/>
            <a:ext cx="9070515" cy="5367396"/>
          </a:xfrm>
        </p:spPr>
        <p:txBody>
          <a:bodyPr/>
          <a:lstStyle/>
          <a:p>
            <a:r>
              <a:rPr lang="en-GB" altLang="en-US" sz="2400" dirty="0">
                <a:latin typeface="+mj-lt"/>
              </a:rPr>
              <a:t>Where the application is a no fault application then generally it will be costs in the case (costs paid by unsuccessful party)</a:t>
            </a:r>
          </a:p>
          <a:p>
            <a:r>
              <a:rPr lang="en-GB" altLang="en-US" sz="2400" dirty="0">
                <a:latin typeface="+mj-lt"/>
              </a:rPr>
              <a:t>Where an application is being made because of a conduct issue or a default issue –</a:t>
            </a:r>
          </a:p>
          <a:p>
            <a:pPr lvl="1"/>
            <a:r>
              <a:rPr lang="en-GB" altLang="en-US" sz="2400" dirty="0">
                <a:latin typeface="+mj-lt"/>
              </a:rPr>
              <a:t>Costs will generally be in favour of the successful party.</a:t>
            </a:r>
          </a:p>
          <a:p>
            <a:pPr lvl="1"/>
            <a:r>
              <a:rPr lang="en-GB" altLang="en-US" sz="2400" dirty="0">
                <a:latin typeface="+mj-lt"/>
              </a:rPr>
              <a:t>A statement of cost is to be served at least 24 hours pre hearing under </a:t>
            </a:r>
            <a:r>
              <a:rPr lang="en-GB" altLang="en-US" sz="2400" u="sng" dirty="0">
                <a:latin typeface="+mj-lt"/>
              </a:rPr>
              <a:t>CPR PD 44, para 9.5</a:t>
            </a:r>
          </a:p>
          <a:p>
            <a:r>
              <a:rPr lang="en-GB" altLang="en-US" sz="2400" dirty="0">
                <a:latin typeface="+mj-lt"/>
              </a:rPr>
              <a:t>If an order does not mention costs then none are payable.</a:t>
            </a:r>
          </a:p>
          <a:p>
            <a:r>
              <a:rPr lang="en-GB" altLang="en-US" sz="2400" dirty="0">
                <a:latin typeface="+mj-lt"/>
              </a:rPr>
              <a:t>If Court does make an order then can decide whether those costs should be assessed at the end of the hearing ( summary assessment) or later in the case ( detailed assessment)</a:t>
            </a:r>
          </a:p>
          <a:p>
            <a:endParaRPr lang="en-GB" dirty="0"/>
          </a:p>
        </p:txBody>
      </p:sp>
    </p:spTree>
    <p:extLst>
      <p:ext uri="{BB962C8B-B14F-4D97-AF65-F5344CB8AC3E}">
        <p14:creationId xmlns:p14="http://schemas.microsoft.com/office/powerpoint/2010/main" val="1486241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156238"/>
            <a:ext cx="9639858" cy="821422"/>
          </a:xfrm>
        </p:spPr>
        <p:txBody>
          <a:bodyPr>
            <a:normAutofit/>
          </a:bodyPr>
          <a:lstStyle/>
          <a:p>
            <a:r>
              <a:rPr lang="en-GB" altLang="en-US" dirty="0"/>
              <a:t>Examples of Common Interim Applications</a:t>
            </a:r>
            <a:endParaRPr lang="en-GB" dirty="0"/>
          </a:p>
        </p:txBody>
      </p:sp>
      <p:sp>
        <p:nvSpPr>
          <p:cNvPr id="3" name="Content Placeholder 2"/>
          <p:cNvSpPr>
            <a:spLocks noGrp="1"/>
          </p:cNvSpPr>
          <p:nvPr>
            <p:ph idx="1"/>
          </p:nvPr>
        </p:nvSpPr>
        <p:spPr>
          <a:xfrm>
            <a:off x="349529" y="1054212"/>
            <a:ext cx="9639857" cy="5900592"/>
          </a:xfrm>
        </p:spPr>
        <p:txBody>
          <a:bodyPr>
            <a:normAutofit/>
          </a:bodyPr>
          <a:lstStyle/>
          <a:p>
            <a:r>
              <a:rPr lang="en-GB" sz="2000" dirty="0"/>
              <a:t>Setting aside Default Judgment: </a:t>
            </a:r>
            <a:r>
              <a:rPr lang="en-GB" altLang="en-US" sz="2000" dirty="0"/>
              <a:t>Default judgements can be set aside under </a:t>
            </a:r>
            <a:r>
              <a:rPr lang="en-GB" altLang="en-US" sz="2000" u="sng" dirty="0"/>
              <a:t>CPR 13 </a:t>
            </a:r>
            <a:r>
              <a:rPr lang="en-GB" altLang="en-US" sz="2000" dirty="0"/>
              <a:t>( either if default judgement is wrongly granted and court must set it aside under CPR 13.2 OR in other cases where the court has discretion to set aside default judgement.</a:t>
            </a:r>
          </a:p>
          <a:p>
            <a:r>
              <a:rPr lang="en-GB" altLang="en-US" sz="2000" dirty="0"/>
              <a:t>Remember that under</a:t>
            </a:r>
            <a:r>
              <a:rPr lang="en-GB" altLang="en-US" sz="2000" u="sng" dirty="0"/>
              <a:t> CPR 13.3 </a:t>
            </a:r>
            <a:r>
              <a:rPr lang="en-GB" altLang="en-US" sz="2000" dirty="0"/>
              <a:t>the court may set aside a default judgement if:</a:t>
            </a:r>
          </a:p>
          <a:p>
            <a:pPr lvl="1"/>
            <a:r>
              <a:rPr lang="en-GB" altLang="en-US" sz="2000" dirty="0"/>
              <a:t>The defendant </a:t>
            </a:r>
            <a:r>
              <a:rPr lang="en-GB" altLang="en-US" sz="2000" i="1" dirty="0"/>
              <a:t>‘has a real prospect of successfully defending</a:t>
            </a:r>
            <a:r>
              <a:rPr lang="en-GB" altLang="en-US" sz="2000" dirty="0"/>
              <a:t>’ the claim OR</a:t>
            </a:r>
          </a:p>
          <a:p>
            <a:pPr lvl="1"/>
            <a:r>
              <a:rPr lang="en-GB" altLang="en-US" sz="2000" dirty="0"/>
              <a:t>It appears to the court that there is some other ‘</a:t>
            </a:r>
            <a:r>
              <a:rPr lang="en-GB" altLang="en-US" sz="2000" i="1" dirty="0"/>
              <a:t>good reason</a:t>
            </a:r>
            <a:r>
              <a:rPr lang="en-GB" altLang="en-US" sz="2000" dirty="0"/>
              <a:t>’ to </a:t>
            </a:r>
          </a:p>
          <a:p>
            <a:pPr lvl="2"/>
            <a:r>
              <a:rPr lang="en-GB" altLang="en-US" sz="2000" dirty="0"/>
              <a:t>set aside or vary the judgement or </a:t>
            </a:r>
          </a:p>
          <a:p>
            <a:pPr lvl="2"/>
            <a:r>
              <a:rPr lang="en-GB" altLang="en-US" sz="2000" dirty="0"/>
              <a:t>to allow the defendant to defend the claim.</a:t>
            </a:r>
          </a:p>
          <a:p>
            <a:r>
              <a:rPr lang="en-GB" altLang="en-US" sz="2000" dirty="0"/>
              <a:t>The defendant must file evidence verified by a statement of truth.</a:t>
            </a:r>
          </a:p>
          <a:p>
            <a:r>
              <a:rPr lang="en-GB" altLang="en-US" sz="2000" dirty="0"/>
              <a:t>The court will take into account the promptness of an application and the overriding objective.</a:t>
            </a:r>
          </a:p>
          <a:p>
            <a:endParaRPr lang="en-GB" altLang="en-US" sz="2000" dirty="0"/>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9480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39" y="161027"/>
            <a:ext cx="8596668" cy="787879"/>
          </a:xfrm>
        </p:spPr>
        <p:txBody>
          <a:bodyPr/>
          <a:lstStyle/>
          <a:p>
            <a:r>
              <a:rPr lang="en-GB" altLang="en-US" dirty="0">
                <a:latin typeface="Calibri" panose="020F0502020204030204" pitchFamily="34" charset="0"/>
              </a:rPr>
              <a:t>EXAMPLE 2: Summary Judgment</a:t>
            </a:r>
            <a:endParaRPr lang="en-GB" dirty="0"/>
          </a:p>
        </p:txBody>
      </p:sp>
      <p:sp>
        <p:nvSpPr>
          <p:cNvPr id="3" name="Content Placeholder 2"/>
          <p:cNvSpPr>
            <a:spLocks noGrp="1"/>
          </p:cNvSpPr>
          <p:nvPr>
            <p:ph idx="1"/>
          </p:nvPr>
        </p:nvSpPr>
        <p:spPr>
          <a:xfrm>
            <a:off x="286269" y="843471"/>
            <a:ext cx="9565097" cy="5787367"/>
          </a:xfrm>
        </p:spPr>
        <p:txBody>
          <a:bodyPr>
            <a:normAutofit fontScale="92500"/>
          </a:bodyPr>
          <a:lstStyle/>
          <a:p>
            <a:r>
              <a:rPr lang="en-GB" altLang="en-US" sz="2400" dirty="0"/>
              <a:t>An application for summary judgement can be made under </a:t>
            </a:r>
            <a:r>
              <a:rPr lang="en-GB" altLang="en-US" sz="2400" u="sng" dirty="0"/>
              <a:t>CPR 24.</a:t>
            </a:r>
          </a:p>
          <a:p>
            <a:r>
              <a:rPr lang="en-GB" altLang="en-US" sz="2400" dirty="0"/>
              <a:t>The objective of summary judgement is to dispose of weak cases at an early stage.</a:t>
            </a:r>
          </a:p>
          <a:p>
            <a:r>
              <a:rPr lang="en-GB" altLang="en-US" sz="2400" dirty="0"/>
              <a:t>Summary judgment is most common in debt actions.</a:t>
            </a:r>
          </a:p>
          <a:p>
            <a:r>
              <a:rPr lang="en-GB" altLang="en-US" sz="2400" dirty="0"/>
              <a:t>Either Defendant or the Claimant can apply for summary judgement</a:t>
            </a:r>
          </a:p>
          <a:p>
            <a:r>
              <a:rPr lang="en-GB" altLang="en-US" sz="2400" dirty="0"/>
              <a:t>Under </a:t>
            </a:r>
            <a:r>
              <a:rPr lang="en-GB" altLang="en-US" sz="2400" u="sng" dirty="0"/>
              <a:t>CPR 24.2</a:t>
            </a:r>
            <a:r>
              <a:rPr lang="en-GB" altLang="en-US" sz="2400" dirty="0"/>
              <a:t> the court can give summary judgment and thus strike out a claim if:</a:t>
            </a:r>
          </a:p>
          <a:p>
            <a:pPr lvl="1"/>
            <a:r>
              <a:rPr lang="en-GB" altLang="en-US" sz="2400" dirty="0"/>
              <a:t>The defendant has </a:t>
            </a:r>
            <a:r>
              <a:rPr lang="en-GB" altLang="en-US" sz="2400" i="1" dirty="0"/>
              <a:t>‘no real prospect of successfully defending the claim or issue’ </a:t>
            </a:r>
            <a:r>
              <a:rPr lang="en-GB" altLang="en-US" sz="2400" dirty="0"/>
              <a:t>or</a:t>
            </a:r>
            <a:endParaRPr lang="en-GB" altLang="en-US" sz="2400" u="sng" dirty="0"/>
          </a:p>
          <a:p>
            <a:pPr lvl="1"/>
            <a:r>
              <a:rPr lang="en-GB" altLang="en-US" sz="2400" dirty="0"/>
              <a:t>The claimant has </a:t>
            </a:r>
            <a:r>
              <a:rPr lang="en-GB" altLang="en-US" sz="2400" i="1" dirty="0"/>
              <a:t>‘no real prospect of succeeding on the claim or issue’ </a:t>
            </a:r>
            <a:r>
              <a:rPr lang="en-GB" altLang="en-US" sz="2400" dirty="0"/>
              <a:t>and</a:t>
            </a:r>
          </a:p>
          <a:p>
            <a:pPr lvl="1"/>
            <a:r>
              <a:rPr lang="en-GB" altLang="en-US" sz="2400" dirty="0"/>
              <a:t>There is ‘</a:t>
            </a:r>
            <a:r>
              <a:rPr lang="en-GB" altLang="en-US" sz="2400" i="1" dirty="0"/>
              <a:t>no other compelling reason’ </a:t>
            </a:r>
            <a:r>
              <a:rPr lang="en-GB" altLang="en-US" sz="2400" dirty="0"/>
              <a:t>why the case or any of the issues should be disposed of at trial.</a:t>
            </a:r>
          </a:p>
          <a:p>
            <a:endParaRPr lang="en-GB" dirty="0"/>
          </a:p>
        </p:txBody>
      </p:sp>
    </p:spTree>
    <p:extLst>
      <p:ext uri="{BB962C8B-B14F-4D97-AF65-F5344CB8AC3E}">
        <p14:creationId xmlns:p14="http://schemas.microsoft.com/office/powerpoint/2010/main" val="2245720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322" y="218536"/>
            <a:ext cx="8596668" cy="701615"/>
          </a:xfrm>
        </p:spPr>
        <p:txBody>
          <a:bodyPr/>
          <a:lstStyle/>
          <a:p>
            <a:r>
              <a:rPr lang="en-GB" dirty="0"/>
              <a:t>Summary Judgement- The Procedure</a:t>
            </a:r>
          </a:p>
        </p:txBody>
      </p:sp>
      <p:sp>
        <p:nvSpPr>
          <p:cNvPr id="3" name="Content Placeholder 2"/>
          <p:cNvSpPr>
            <a:spLocks noGrp="1"/>
          </p:cNvSpPr>
          <p:nvPr>
            <p:ph idx="1"/>
          </p:nvPr>
        </p:nvSpPr>
        <p:spPr>
          <a:xfrm>
            <a:off x="310553" y="964393"/>
            <a:ext cx="9454550" cy="5252377"/>
          </a:xfrm>
        </p:spPr>
        <p:txBody>
          <a:bodyPr>
            <a:normAutofit/>
          </a:bodyPr>
          <a:lstStyle/>
          <a:p>
            <a:r>
              <a:rPr lang="en-GB" altLang="en-US" sz="2000" dirty="0">
                <a:latin typeface="+mj-lt"/>
              </a:rPr>
              <a:t>The claimant can’t apply until the D has served their acknowledgement of service or defence, unless the court gives permission. </a:t>
            </a:r>
          </a:p>
          <a:p>
            <a:r>
              <a:rPr lang="en-GB" altLang="en-US" sz="2000" dirty="0">
                <a:latin typeface="+mj-lt"/>
              </a:rPr>
              <a:t>The D can’t apply until the Cl has served their POC, unless the court gives permission.</a:t>
            </a:r>
          </a:p>
          <a:p>
            <a:r>
              <a:rPr lang="en-GB" altLang="en-US" sz="2000" dirty="0">
                <a:latin typeface="+mj-lt"/>
              </a:rPr>
              <a:t>If the claimant applies pre-defence, the defendant need not serve a defence before the summary judgement hearing.</a:t>
            </a:r>
          </a:p>
          <a:p>
            <a:r>
              <a:rPr lang="en-GB" altLang="en-US" sz="2000" dirty="0">
                <a:latin typeface="+mj-lt"/>
              </a:rPr>
              <a:t>The application notice or the evidence in support of the application needs to identify any point of law on which applicant relies upon and details on how the grounds set out in </a:t>
            </a:r>
            <a:r>
              <a:rPr lang="en-GB" altLang="en-US" sz="2000" u="sng" dirty="0">
                <a:latin typeface="+mj-lt"/>
              </a:rPr>
              <a:t>CPR 24.2 </a:t>
            </a:r>
            <a:r>
              <a:rPr lang="en-GB" altLang="en-US" sz="2000" dirty="0">
                <a:latin typeface="+mj-lt"/>
              </a:rPr>
              <a:t>have been met.</a:t>
            </a:r>
          </a:p>
          <a:p>
            <a:r>
              <a:rPr lang="en-GB" altLang="en-US" sz="2000" dirty="0">
                <a:latin typeface="+mj-lt"/>
              </a:rPr>
              <a:t>The respondent is to be given at least 14 days notice of the hearing date.</a:t>
            </a:r>
          </a:p>
          <a:p>
            <a:r>
              <a:rPr lang="en-GB" altLang="en-US" sz="2000" dirty="0">
                <a:latin typeface="+mj-lt"/>
              </a:rPr>
              <a:t>If the respondent wishes to file and serve any evidence in reply this needs to be at least 7 days before the hearing.</a:t>
            </a:r>
          </a:p>
          <a:p>
            <a:r>
              <a:rPr lang="en-GB" altLang="en-US" sz="2000" dirty="0">
                <a:latin typeface="+mj-lt"/>
              </a:rPr>
              <a:t>Any evidence in response to the respondent needs to be filed and served at least 3 days before the hearing.</a:t>
            </a:r>
          </a:p>
        </p:txBody>
      </p:sp>
    </p:spTree>
    <p:extLst>
      <p:ext uri="{BB962C8B-B14F-4D97-AF65-F5344CB8AC3E}">
        <p14:creationId xmlns:p14="http://schemas.microsoft.com/office/powerpoint/2010/main" val="354332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508" y="201283"/>
            <a:ext cx="9398319" cy="776377"/>
          </a:xfrm>
        </p:spPr>
        <p:txBody>
          <a:bodyPr/>
          <a:lstStyle/>
          <a:p>
            <a:r>
              <a:rPr lang="en-GB" altLang="en-US" dirty="0"/>
              <a:t>Summary Judgement- Possible Orders</a:t>
            </a:r>
            <a:endParaRPr lang="en-GB" dirty="0"/>
          </a:p>
        </p:txBody>
      </p:sp>
      <p:sp>
        <p:nvSpPr>
          <p:cNvPr id="3" name="Content Placeholder 2"/>
          <p:cNvSpPr>
            <a:spLocks noGrp="1"/>
          </p:cNvSpPr>
          <p:nvPr>
            <p:ph idx="1"/>
          </p:nvPr>
        </p:nvSpPr>
        <p:spPr>
          <a:xfrm>
            <a:off x="493303" y="1119668"/>
            <a:ext cx="9181523" cy="4947577"/>
          </a:xfrm>
        </p:spPr>
        <p:txBody>
          <a:bodyPr>
            <a:normAutofit/>
          </a:bodyPr>
          <a:lstStyle/>
          <a:p>
            <a:r>
              <a:rPr lang="en-GB" altLang="en-US" sz="2400" dirty="0">
                <a:latin typeface="+mj-lt"/>
              </a:rPr>
              <a:t>Under  </a:t>
            </a:r>
            <a:r>
              <a:rPr lang="en-GB" altLang="en-US" sz="2400" u="sng" dirty="0">
                <a:latin typeface="+mj-lt"/>
              </a:rPr>
              <a:t>CPR PD 24, para 5.1</a:t>
            </a:r>
            <a:r>
              <a:rPr lang="en-GB" altLang="en-US" sz="2400" dirty="0">
                <a:latin typeface="+mj-lt"/>
              </a:rPr>
              <a:t> the court may:</a:t>
            </a:r>
          </a:p>
          <a:p>
            <a:pPr lvl="1"/>
            <a:r>
              <a:rPr lang="en-GB" altLang="en-US" sz="2400" dirty="0">
                <a:latin typeface="+mj-lt"/>
              </a:rPr>
              <a:t>Give judgment on the claim</a:t>
            </a:r>
          </a:p>
          <a:p>
            <a:pPr lvl="1"/>
            <a:r>
              <a:rPr lang="en-GB" altLang="en-US" sz="2400" dirty="0">
                <a:latin typeface="+mj-lt"/>
              </a:rPr>
              <a:t>Strike out or dismiss the claim</a:t>
            </a:r>
          </a:p>
          <a:p>
            <a:pPr lvl="1"/>
            <a:r>
              <a:rPr lang="en-GB" altLang="en-US" sz="2400" dirty="0">
                <a:latin typeface="+mj-lt"/>
              </a:rPr>
              <a:t>Dismiss the application</a:t>
            </a:r>
          </a:p>
          <a:p>
            <a:pPr lvl="1"/>
            <a:r>
              <a:rPr lang="en-GB" altLang="en-US" sz="2400" dirty="0">
                <a:latin typeface="+mj-lt"/>
              </a:rPr>
              <a:t>Make a conditional order.</a:t>
            </a:r>
            <a:br>
              <a:rPr lang="en-GB" altLang="en-US" sz="2400" dirty="0">
                <a:latin typeface="+mj-lt"/>
              </a:rPr>
            </a:br>
            <a:endParaRPr lang="en-GB" altLang="en-US" sz="2400" dirty="0">
              <a:latin typeface="+mj-lt"/>
            </a:endParaRPr>
          </a:p>
          <a:p>
            <a:r>
              <a:rPr lang="en-GB" altLang="en-US" sz="2400" u="sng" dirty="0">
                <a:latin typeface="+mj-lt"/>
              </a:rPr>
              <a:t>CPR PD 24, para 4 </a:t>
            </a:r>
            <a:r>
              <a:rPr lang="en-GB" altLang="en-US" sz="2400" dirty="0">
                <a:latin typeface="+mj-lt"/>
              </a:rPr>
              <a:t>states that </a:t>
            </a:r>
            <a:r>
              <a:rPr lang="en-GB" altLang="en-US" sz="2400" i="1" dirty="0">
                <a:latin typeface="+mj-lt"/>
              </a:rPr>
              <a:t>‘Where it appears to the court possible that a claim or defence may succeed but improbable that it will do so, the court may make a conditional order...’</a:t>
            </a:r>
          </a:p>
          <a:p>
            <a:endParaRPr lang="en-GB" altLang="en-US" sz="2400" dirty="0">
              <a:latin typeface="+mj-lt"/>
            </a:endParaRPr>
          </a:p>
          <a:p>
            <a:pPr lvl="1"/>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3147994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F6749-000C-B1BF-5358-55016A4815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95EB49-C335-8A5C-373B-1BF024F98DF0}"/>
              </a:ext>
            </a:extLst>
          </p:cNvPr>
          <p:cNvSpPr>
            <a:spLocks noGrp="1"/>
          </p:cNvSpPr>
          <p:nvPr>
            <p:ph type="title"/>
          </p:nvPr>
        </p:nvSpPr>
        <p:spPr>
          <a:xfrm>
            <a:off x="677334" y="609600"/>
            <a:ext cx="8596668" cy="672860"/>
          </a:xfrm>
        </p:spPr>
        <p:txBody>
          <a:bodyPr/>
          <a:lstStyle/>
          <a:p>
            <a:r>
              <a:rPr lang="en-GB" dirty="0"/>
              <a:t>Interim Remedies</a:t>
            </a:r>
          </a:p>
        </p:txBody>
      </p:sp>
      <p:sp>
        <p:nvSpPr>
          <p:cNvPr id="3" name="Content Placeholder 2">
            <a:extLst>
              <a:ext uri="{FF2B5EF4-FFF2-40B4-BE49-F238E27FC236}">
                <a16:creationId xmlns:a16="http://schemas.microsoft.com/office/drawing/2014/main" id="{02B44233-712F-B7F9-9C34-55131ABAB7AD}"/>
              </a:ext>
            </a:extLst>
          </p:cNvPr>
          <p:cNvSpPr>
            <a:spLocks noGrp="1"/>
          </p:cNvSpPr>
          <p:nvPr>
            <p:ph idx="1"/>
          </p:nvPr>
        </p:nvSpPr>
        <p:spPr>
          <a:xfrm>
            <a:off x="677334" y="1855789"/>
            <a:ext cx="8596668" cy="3880773"/>
          </a:xfrm>
        </p:spPr>
        <p:txBody>
          <a:bodyPr>
            <a:normAutofit/>
          </a:bodyPr>
          <a:lstStyle/>
          <a:p>
            <a:pPr marL="0" indent="0">
              <a:buNone/>
            </a:pPr>
            <a:r>
              <a:rPr lang="en-GB" sz="3600" dirty="0"/>
              <a:t>These would include:</a:t>
            </a:r>
            <a:br>
              <a:rPr lang="en-GB" sz="2400" dirty="0"/>
            </a:br>
            <a:endParaRPr lang="en-GB" sz="2400" dirty="0"/>
          </a:p>
          <a:p>
            <a:pPr lvl="1"/>
            <a:r>
              <a:rPr lang="en-GB" sz="3200" dirty="0"/>
              <a:t>Interim payments</a:t>
            </a:r>
          </a:p>
          <a:p>
            <a:pPr lvl="1"/>
            <a:r>
              <a:rPr lang="en-GB" sz="3200" dirty="0"/>
              <a:t>Interim injunctions</a:t>
            </a:r>
          </a:p>
          <a:p>
            <a:pPr lvl="1"/>
            <a:r>
              <a:rPr lang="en-GB" sz="3200" dirty="0"/>
              <a:t>Freezing injunctions</a:t>
            </a:r>
          </a:p>
          <a:p>
            <a:pPr lvl="1"/>
            <a:r>
              <a:rPr lang="en-GB" sz="3200" dirty="0"/>
              <a:t>Search orders</a:t>
            </a:r>
          </a:p>
        </p:txBody>
      </p:sp>
    </p:spTree>
    <p:extLst>
      <p:ext uri="{BB962C8B-B14F-4D97-AF65-F5344CB8AC3E}">
        <p14:creationId xmlns:p14="http://schemas.microsoft.com/office/powerpoint/2010/main" val="3966671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549" y="172528"/>
            <a:ext cx="8596668" cy="713117"/>
          </a:xfrm>
        </p:spPr>
        <p:txBody>
          <a:bodyPr/>
          <a:lstStyle/>
          <a:p>
            <a:r>
              <a:rPr lang="en-GB" altLang="en-US" dirty="0">
                <a:latin typeface="Calibri" panose="020F0502020204030204" pitchFamily="34" charset="0"/>
              </a:rPr>
              <a:t>EXAMPLE 3: Interim Payment</a:t>
            </a:r>
            <a:endParaRPr lang="en-GB" dirty="0"/>
          </a:p>
        </p:txBody>
      </p:sp>
      <p:sp>
        <p:nvSpPr>
          <p:cNvPr id="3" name="Content Placeholder 2"/>
          <p:cNvSpPr>
            <a:spLocks noGrp="1"/>
          </p:cNvSpPr>
          <p:nvPr>
            <p:ph idx="1"/>
          </p:nvPr>
        </p:nvSpPr>
        <p:spPr>
          <a:xfrm>
            <a:off x="464548" y="942196"/>
            <a:ext cx="9450077" cy="5654136"/>
          </a:xfrm>
        </p:spPr>
        <p:txBody>
          <a:bodyPr>
            <a:normAutofit lnSpcReduction="10000"/>
          </a:bodyPr>
          <a:lstStyle/>
          <a:p>
            <a:pPr marL="0" indent="0">
              <a:buNone/>
            </a:pPr>
            <a:r>
              <a:rPr lang="en-GB" altLang="en-US" sz="2400" dirty="0"/>
              <a:t>An interim payment is a payment in advance of an eventual award of damages, as set out in </a:t>
            </a:r>
            <a:r>
              <a:rPr lang="en-GB" altLang="en-US" sz="2400" u="sng" dirty="0"/>
              <a:t>CPR 25</a:t>
            </a:r>
            <a:r>
              <a:rPr lang="en-GB" altLang="en-US" sz="2000" dirty="0">
                <a:latin typeface="+mj-lt"/>
              </a:rPr>
              <a:t>.</a:t>
            </a:r>
          </a:p>
          <a:p>
            <a:r>
              <a:rPr lang="en-GB" altLang="en-US" sz="2000" dirty="0">
                <a:latin typeface="+mj-lt"/>
              </a:rPr>
              <a:t>Applies to all claims (</a:t>
            </a:r>
            <a:r>
              <a:rPr lang="en-GB" altLang="en-US" sz="2000" b="1" dirty="0">
                <a:latin typeface="+mj-lt"/>
              </a:rPr>
              <a:t>apart from those on the small claims track</a:t>
            </a:r>
            <a:r>
              <a:rPr lang="en-GB" altLang="en-US" sz="2000" dirty="0">
                <a:latin typeface="+mj-lt"/>
              </a:rPr>
              <a:t>).</a:t>
            </a:r>
          </a:p>
          <a:p>
            <a:r>
              <a:rPr lang="en-GB" altLang="en-US" sz="2000" dirty="0">
                <a:latin typeface="+mj-lt"/>
              </a:rPr>
              <a:t>Most common in PI and CN claims.</a:t>
            </a:r>
          </a:p>
          <a:p>
            <a:r>
              <a:rPr lang="en-GB" altLang="en-US" sz="2000" dirty="0">
                <a:latin typeface="+mj-lt"/>
              </a:rPr>
              <a:t>Under </a:t>
            </a:r>
            <a:r>
              <a:rPr lang="en-GB" altLang="en-US" sz="2000" u="sng" dirty="0">
                <a:latin typeface="+mj-lt"/>
              </a:rPr>
              <a:t>CPR 25.7</a:t>
            </a:r>
            <a:r>
              <a:rPr lang="en-GB" altLang="en-US" sz="2000" dirty="0">
                <a:latin typeface="+mj-lt"/>
              </a:rPr>
              <a:t>  FIVE grounds– </a:t>
            </a:r>
          </a:p>
          <a:p>
            <a:pPr>
              <a:buFont typeface="Calibri" panose="020F0502020204030204" pitchFamily="34" charset="0"/>
              <a:buAutoNum type="arabicPeriod"/>
            </a:pPr>
            <a:r>
              <a:rPr lang="en-GB" altLang="en-US" sz="2000" dirty="0">
                <a:latin typeface="+mj-lt"/>
              </a:rPr>
              <a:t>The defendant has admitted liability (</a:t>
            </a:r>
            <a:r>
              <a:rPr lang="en-GB" altLang="en-US" sz="2000" u="sng" dirty="0">
                <a:latin typeface="+mj-lt"/>
              </a:rPr>
              <a:t>CPR 25.7(1) (a)</a:t>
            </a:r>
            <a:r>
              <a:rPr lang="en-GB" altLang="en-US" sz="2000" dirty="0">
                <a:latin typeface="+mj-lt"/>
              </a:rPr>
              <a:t>).</a:t>
            </a:r>
          </a:p>
          <a:p>
            <a:pPr>
              <a:buFont typeface="Calibri" panose="020F0502020204030204" pitchFamily="34" charset="0"/>
              <a:buAutoNum type="arabicPeriod"/>
            </a:pPr>
            <a:r>
              <a:rPr lang="en-GB" altLang="en-US" sz="2000" dirty="0">
                <a:latin typeface="+mj-lt"/>
              </a:rPr>
              <a:t>The claimant has obtained a judgment for damages but the sum is yet to be assessed (</a:t>
            </a:r>
            <a:r>
              <a:rPr lang="en-GB" altLang="en-US" sz="2000" u="sng" dirty="0">
                <a:latin typeface="+mj-lt"/>
              </a:rPr>
              <a:t>CPR 25.7(1) (b)</a:t>
            </a:r>
            <a:r>
              <a:rPr lang="en-GB" altLang="en-US" sz="2000" dirty="0">
                <a:latin typeface="+mj-lt"/>
              </a:rPr>
              <a:t>).</a:t>
            </a:r>
          </a:p>
          <a:p>
            <a:pPr>
              <a:buFont typeface="Calibri" panose="020F0502020204030204" pitchFamily="34" charset="0"/>
              <a:buAutoNum type="arabicPeriod"/>
            </a:pPr>
            <a:r>
              <a:rPr lang="en-GB" altLang="en-US" sz="2000" dirty="0">
                <a:latin typeface="+mj-lt"/>
              </a:rPr>
              <a:t>Where the court satisfied that if the case proceeds to trial the claimant would obtain judgment for a substantial amount (</a:t>
            </a:r>
            <a:r>
              <a:rPr lang="en-GB" altLang="en-US" sz="2000" u="sng" dirty="0">
                <a:latin typeface="+mj-lt"/>
              </a:rPr>
              <a:t>CPR 25.7(1) (c)</a:t>
            </a:r>
            <a:r>
              <a:rPr lang="en-GB" altLang="en-US" sz="2000" dirty="0">
                <a:latin typeface="+mj-lt"/>
              </a:rPr>
              <a:t>).</a:t>
            </a:r>
          </a:p>
          <a:p>
            <a:pPr marL="514196" indent="-514196">
              <a:buFont typeface="Calibri" panose="020F0502020204030204" pitchFamily="34" charset="0"/>
              <a:buAutoNum type="arabicPeriod" startAt="4"/>
            </a:pPr>
            <a:r>
              <a:rPr lang="en-GB" altLang="en-US" sz="2000" dirty="0">
                <a:latin typeface="+mj-lt"/>
              </a:rPr>
              <a:t>The claim is against two or more defendants and the court is satisfied that the claimant will obtain a judgement for a substantial amount against at least one of the defendants and the defendants are insured (either directly, under </a:t>
            </a:r>
            <a:r>
              <a:rPr lang="en-GB" altLang="en-US" sz="2000" u="sng" dirty="0">
                <a:latin typeface="+mj-lt"/>
              </a:rPr>
              <a:t>s151 Road Traffic Act 1988 </a:t>
            </a:r>
            <a:r>
              <a:rPr lang="en-GB" altLang="en-US" sz="2000" dirty="0">
                <a:latin typeface="+mj-lt"/>
              </a:rPr>
              <a:t>or under the MIB ).</a:t>
            </a:r>
          </a:p>
          <a:p>
            <a:pPr marL="514196" indent="-514196">
              <a:buFont typeface="Calibri" panose="020F0502020204030204" pitchFamily="34" charset="0"/>
              <a:buAutoNum type="arabicPeriod" startAt="4"/>
            </a:pPr>
            <a:r>
              <a:rPr lang="en-GB" altLang="en-US" sz="2000" dirty="0">
                <a:latin typeface="+mj-lt"/>
              </a:rPr>
              <a:t>This final ground relates to possession of land claims (</a:t>
            </a:r>
            <a:r>
              <a:rPr lang="en-GB" altLang="en-US" sz="2000" u="sng" dirty="0">
                <a:latin typeface="+mj-lt"/>
              </a:rPr>
              <a:t>CPR 25.7 (1) (d)</a:t>
            </a:r>
            <a:r>
              <a:rPr lang="en-GB" altLang="en-US" sz="2000" dirty="0">
                <a:latin typeface="+mj-lt"/>
              </a:rPr>
              <a:t>). </a:t>
            </a:r>
          </a:p>
          <a:p>
            <a:pPr marL="514196" indent="-514196"/>
            <a:endParaRPr lang="en-US" altLang="en-US" dirty="0"/>
          </a:p>
          <a:p>
            <a:pPr>
              <a:buFont typeface="Calibri" panose="020F0502020204030204" pitchFamily="34" charset="0"/>
              <a:buAutoNum type="arabicPeriod"/>
            </a:pPr>
            <a:endParaRPr lang="en-GB" altLang="en-US" dirty="0">
              <a:latin typeface="Calibri" panose="020F0502020204030204" pitchFamily="34" charset="0"/>
            </a:endParaRPr>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281933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541" y="195532"/>
            <a:ext cx="8596668" cy="615351"/>
          </a:xfrm>
        </p:spPr>
        <p:txBody>
          <a:bodyPr>
            <a:normAutofit fontScale="90000"/>
          </a:bodyPr>
          <a:lstStyle/>
          <a:p>
            <a:r>
              <a:rPr lang="en-GB" dirty="0"/>
              <a:t>Interim Payment- The Procedure</a:t>
            </a:r>
          </a:p>
        </p:txBody>
      </p:sp>
      <p:sp>
        <p:nvSpPr>
          <p:cNvPr id="3" name="Content Placeholder 2"/>
          <p:cNvSpPr>
            <a:spLocks noGrp="1"/>
          </p:cNvSpPr>
          <p:nvPr>
            <p:ph idx="1"/>
          </p:nvPr>
        </p:nvSpPr>
        <p:spPr>
          <a:xfrm>
            <a:off x="418540" y="810883"/>
            <a:ext cx="9461581" cy="5647426"/>
          </a:xfrm>
        </p:spPr>
        <p:txBody>
          <a:bodyPr>
            <a:normAutofit/>
          </a:bodyPr>
          <a:lstStyle/>
          <a:p>
            <a:r>
              <a:rPr lang="en-GB" altLang="en-US" sz="2400" dirty="0">
                <a:latin typeface="+mj-lt"/>
              </a:rPr>
              <a:t>The application can be made at any time after the time for filing an acknowledgement of service.</a:t>
            </a:r>
          </a:p>
          <a:p>
            <a:r>
              <a:rPr lang="en-GB" altLang="en-US" sz="2400" dirty="0">
                <a:latin typeface="+mj-lt"/>
              </a:rPr>
              <a:t>The application notice and evidence must set out: </a:t>
            </a:r>
          </a:p>
          <a:p>
            <a:pPr lvl="1"/>
            <a:r>
              <a:rPr lang="en-GB" altLang="en-US" sz="2400" dirty="0">
                <a:latin typeface="+mj-lt"/>
              </a:rPr>
              <a:t>The amount sought.</a:t>
            </a:r>
          </a:p>
          <a:p>
            <a:pPr lvl="1"/>
            <a:r>
              <a:rPr lang="en-GB" altLang="en-US" sz="2400" dirty="0">
                <a:latin typeface="+mj-lt"/>
              </a:rPr>
              <a:t>The reason for the application.</a:t>
            </a:r>
          </a:p>
          <a:p>
            <a:pPr lvl="1"/>
            <a:r>
              <a:rPr lang="en-GB" altLang="en-US" sz="2400" dirty="0">
                <a:latin typeface="+mj-lt"/>
              </a:rPr>
              <a:t>The sum for which judgment is likely to be given.</a:t>
            </a:r>
          </a:p>
          <a:p>
            <a:pPr lvl="1"/>
            <a:r>
              <a:rPr lang="en-GB" altLang="en-US" sz="2400" dirty="0">
                <a:latin typeface="+mj-lt"/>
              </a:rPr>
              <a:t>How the grounds under </a:t>
            </a:r>
            <a:r>
              <a:rPr lang="en-GB" altLang="en-US" sz="2400" u="sng" dirty="0">
                <a:latin typeface="+mj-lt"/>
              </a:rPr>
              <a:t>CPR 25.7</a:t>
            </a:r>
            <a:r>
              <a:rPr lang="en-GB" altLang="en-US" sz="2400" dirty="0">
                <a:latin typeface="+mj-lt"/>
              </a:rPr>
              <a:t> have been satisfied.</a:t>
            </a:r>
          </a:p>
          <a:p>
            <a:pPr lvl="1"/>
            <a:r>
              <a:rPr lang="en-GB" altLang="en-US" sz="2400" dirty="0">
                <a:latin typeface="+mj-lt"/>
              </a:rPr>
              <a:t>Special damages, past losses and future losses, in PI cases.</a:t>
            </a:r>
          </a:p>
          <a:p>
            <a:pPr lvl="1"/>
            <a:r>
              <a:rPr lang="en-GB" altLang="en-US" sz="2400" dirty="0">
                <a:latin typeface="+mj-lt"/>
              </a:rPr>
              <a:t>The details of the person(s) on whose behalf the claim is made and the nature of the claim, if the claim is being made under the </a:t>
            </a:r>
            <a:r>
              <a:rPr lang="en-GB" altLang="en-US" sz="2400" u="sng" dirty="0">
                <a:latin typeface="+mj-lt"/>
              </a:rPr>
              <a:t>Fatal Accidents Act 1976.</a:t>
            </a:r>
          </a:p>
          <a:p>
            <a:pPr lvl="1"/>
            <a:r>
              <a:rPr lang="en-GB" altLang="en-US" sz="2400" dirty="0">
                <a:latin typeface="+mj-lt"/>
              </a:rPr>
              <a:t>Any other relevant matters.</a:t>
            </a:r>
          </a:p>
          <a:p>
            <a:endParaRPr lang="en-GB" dirty="0"/>
          </a:p>
        </p:txBody>
      </p:sp>
    </p:spTree>
    <p:extLst>
      <p:ext uri="{BB962C8B-B14F-4D97-AF65-F5344CB8AC3E}">
        <p14:creationId xmlns:p14="http://schemas.microsoft.com/office/powerpoint/2010/main" val="4077267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806" y="276046"/>
            <a:ext cx="8596668" cy="713116"/>
          </a:xfrm>
        </p:spPr>
        <p:txBody>
          <a:bodyPr/>
          <a:lstStyle/>
          <a:p>
            <a:r>
              <a:rPr lang="en-GB" dirty="0"/>
              <a:t>Orders For Interim Payment</a:t>
            </a:r>
          </a:p>
        </p:txBody>
      </p:sp>
      <p:sp>
        <p:nvSpPr>
          <p:cNvPr id="3" name="Content Placeholder 2"/>
          <p:cNvSpPr>
            <a:spLocks noGrp="1"/>
          </p:cNvSpPr>
          <p:nvPr>
            <p:ph idx="1"/>
          </p:nvPr>
        </p:nvSpPr>
        <p:spPr>
          <a:xfrm>
            <a:off x="585318" y="1270000"/>
            <a:ext cx="9047511" cy="4900762"/>
          </a:xfrm>
        </p:spPr>
        <p:txBody>
          <a:bodyPr>
            <a:normAutofit/>
          </a:bodyPr>
          <a:lstStyle/>
          <a:p>
            <a:r>
              <a:rPr lang="en-GB" altLang="en-US" sz="2400" dirty="0">
                <a:latin typeface="+mj-lt"/>
              </a:rPr>
              <a:t>Prior to making any application for an interim payment, the defendant should be invited to agree to make a voluntary interim payment.</a:t>
            </a:r>
          </a:p>
          <a:p>
            <a:r>
              <a:rPr lang="en-GB" altLang="en-US" sz="2400" dirty="0">
                <a:latin typeface="+mj-lt"/>
              </a:rPr>
              <a:t>Under </a:t>
            </a:r>
            <a:r>
              <a:rPr lang="en-GB" altLang="en-US" sz="2400" u="sng" dirty="0">
                <a:latin typeface="+mj-lt"/>
              </a:rPr>
              <a:t>CPR 25.7(4) </a:t>
            </a:r>
            <a:r>
              <a:rPr lang="en-GB" altLang="en-US" sz="2400" i="1" u="sng" dirty="0">
                <a:latin typeface="+mj-lt"/>
              </a:rPr>
              <a:t>‘</a:t>
            </a:r>
            <a:r>
              <a:rPr lang="en-GB" altLang="en-US" sz="2400" i="1" dirty="0">
                <a:latin typeface="+mj-lt"/>
              </a:rPr>
              <a:t>The court must not order an interim payment of more than a reasonable proportion of the likely amount of the final judgment.’</a:t>
            </a:r>
            <a:endParaRPr lang="en-GB" altLang="en-US" sz="2400" i="1" u="sng" dirty="0">
              <a:latin typeface="+mj-lt"/>
            </a:endParaRPr>
          </a:p>
          <a:p>
            <a:r>
              <a:rPr lang="en-GB" altLang="en-US" sz="2400" dirty="0">
                <a:latin typeface="+mj-lt"/>
              </a:rPr>
              <a:t>The court will take into account contributory negligence, setoffs and counterclaims.</a:t>
            </a:r>
          </a:p>
          <a:p>
            <a:r>
              <a:rPr lang="en-GB" altLang="en-US" sz="2400" dirty="0">
                <a:latin typeface="+mj-lt"/>
              </a:rPr>
              <a:t>Any order for an interim payment will not be disclosed to the trial judge, unless the defendant consents (Secrecy of the order)  </a:t>
            </a:r>
          </a:p>
          <a:p>
            <a:endParaRPr lang="en-GB" dirty="0"/>
          </a:p>
        </p:txBody>
      </p:sp>
    </p:spTree>
    <p:extLst>
      <p:ext uri="{BB962C8B-B14F-4D97-AF65-F5344CB8AC3E}">
        <p14:creationId xmlns:p14="http://schemas.microsoft.com/office/powerpoint/2010/main" val="180841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23-3DF7-638B-EE5C-DF7F801D29C1}"/>
              </a:ext>
            </a:extLst>
          </p:cNvPr>
          <p:cNvSpPr>
            <a:spLocks noGrp="1"/>
          </p:cNvSpPr>
          <p:nvPr>
            <p:ph type="title"/>
          </p:nvPr>
        </p:nvSpPr>
        <p:spPr>
          <a:xfrm>
            <a:off x="303521" y="270295"/>
            <a:ext cx="9530591" cy="1320800"/>
          </a:xfrm>
        </p:spPr>
        <p:txBody>
          <a:bodyPr/>
          <a:lstStyle/>
          <a:p>
            <a:r>
              <a:rPr lang="en-GB" dirty="0"/>
              <a:t>Evidence in support of an application for an interim payment</a:t>
            </a:r>
          </a:p>
        </p:txBody>
      </p:sp>
      <p:sp>
        <p:nvSpPr>
          <p:cNvPr id="3" name="Content Placeholder 2">
            <a:extLst>
              <a:ext uri="{FF2B5EF4-FFF2-40B4-BE49-F238E27FC236}">
                <a16:creationId xmlns:a16="http://schemas.microsoft.com/office/drawing/2014/main" id="{28330366-4D20-A50B-7655-96D393EB28D5}"/>
              </a:ext>
            </a:extLst>
          </p:cNvPr>
          <p:cNvSpPr>
            <a:spLocks noGrp="1"/>
          </p:cNvSpPr>
          <p:nvPr>
            <p:ph idx="1"/>
          </p:nvPr>
        </p:nvSpPr>
        <p:spPr>
          <a:xfrm>
            <a:off x="499054" y="1533735"/>
            <a:ext cx="9593851" cy="5154611"/>
          </a:xfrm>
        </p:spPr>
        <p:txBody>
          <a:bodyPr>
            <a:normAutofit/>
          </a:bodyPr>
          <a:lstStyle/>
          <a:p>
            <a:pPr marL="0" indent="0">
              <a:buNone/>
            </a:pPr>
            <a:r>
              <a:rPr lang="en-US" dirty="0"/>
              <a:t>Evidence in support must be filed and served at the same time as the application notice.</a:t>
            </a:r>
          </a:p>
          <a:p>
            <a:r>
              <a:rPr lang="en-US" dirty="0"/>
              <a:t>The written evidence must include details of:</a:t>
            </a:r>
          </a:p>
          <a:p>
            <a:pPr lvl="1"/>
            <a:r>
              <a:rPr lang="en-US" dirty="0"/>
              <a:t>the sum of money sought;</a:t>
            </a:r>
          </a:p>
          <a:p>
            <a:pPr lvl="1"/>
            <a:r>
              <a:rPr lang="en-US" dirty="0"/>
              <a:t>the items or matters in respect of which the payment is sought;</a:t>
            </a:r>
          </a:p>
          <a:p>
            <a:pPr lvl="1"/>
            <a:r>
              <a:rPr lang="en-US" dirty="0"/>
              <a:t>an estimate of the likely sum of any final judgment;</a:t>
            </a:r>
          </a:p>
          <a:p>
            <a:pPr lvl="1"/>
            <a:r>
              <a:rPr lang="en-US" dirty="0"/>
              <a:t>the reasons why the application meets the requirements of r25.7;</a:t>
            </a:r>
          </a:p>
          <a:p>
            <a:pPr lvl="1"/>
            <a:r>
              <a:rPr lang="en-US" dirty="0"/>
              <a:t>any other relevant matters; and</a:t>
            </a:r>
          </a:p>
          <a:p>
            <a:pPr lvl="1"/>
            <a:r>
              <a:rPr lang="en-US" dirty="0"/>
              <a:t>in a claim under the Fatal Accidents Act 1976 (FAA 1976), details of the person(s) on whose behalf the claim is made and the nature of the claim.</a:t>
            </a:r>
          </a:p>
          <a:p>
            <a:r>
              <a:rPr lang="en-US" dirty="0"/>
              <a:t>Additionally, in a personal injury claim the following should be included:</a:t>
            </a:r>
          </a:p>
          <a:p>
            <a:r>
              <a:rPr lang="en-US" dirty="0"/>
              <a:t>details of the special damages and past and future loss;</a:t>
            </a:r>
          </a:p>
          <a:p>
            <a:r>
              <a:rPr lang="en-US" dirty="0"/>
              <a:t>the medical report(s) exhibited to the application/evidence in support.</a:t>
            </a:r>
            <a:endParaRPr lang="en-GB" dirty="0"/>
          </a:p>
        </p:txBody>
      </p:sp>
    </p:spTree>
    <p:extLst>
      <p:ext uri="{BB962C8B-B14F-4D97-AF65-F5344CB8AC3E}">
        <p14:creationId xmlns:p14="http://schemas.microsoft.com/office/powerpoint/2010/main" val="762155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98C-F696-4602-8A4B-64FF998DFB2B}"/>
              </a:ext>
            </a:extLst>
          </p:cNvPr>
          <p:cNvSpPr>
            <a:spLocks noGrp="1"/>
          </p:cNvSpPr>
          <p:nvPr>
            <p:ph type="title"/>
          </p:nvPr>
        </p:nvSpPr>
        <p:spPr>
          <a:xfrm>
            <a:off x="240262" y="310551"/>
            <a:ext cx="3549609" cy="1320800"/>
          </a:xfrm>
        </p:spPr>
        <p:txBody>
          <a:bodyPr>
            <a:normAutofit fontScale="90000"/>
          </a:bodyPr>
          <a:lstStyle/>
          <a:p>
            <a:r>
              <a:rPr lang="en-GB" dirty="0"/>
              <a:t>Procedure for an Interim Payment</a:t>
            </a:r>
          </a:p>
        </p:txBody>
      </p:sp>
      <p:pic>
        <p:nvPicPr>
          <p:cNvPr id="5" name="Content Placeholder 4" descr="Diagram&#10;&#10;Description automatically generated">
            <a:extLst>
              <a:ext uri="{FF2B5EF4-FFF2-40B4-BE49-F238E27FC236}">
                <a16:creationId xmlns:a16="http://schemas.microsoft.com/office/drawing/2014/main" id="{D28675E7-4290-44EE-983C-49446B33DF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2384" y="234084"/>
            <a:ext cx="6749352" cy="6378336"/>
          </a:xfrm>
        </p:spPr>
      </p:pic>
    </p:spTree>
    <p:extLst>
      <p:ext uri="{BB962C8B-B14F-4D97-AF65-F5344CB8AC3E}">
        <p14:creationId xmlns:p14="http://schemas.microsoft.com/office/powerpoint/2010/main" val="3567138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E5D-892C-44C3-A7C7-A45EABEB729A}"/>
              </a:ext>
            </a:extLst>
          </p:cNvPr>
          <p:cNvSpPr>
            <a:spLocks noGrp="1"/>
          </p:cNvSpPr>
          <p:nvPr>
            <p:ph type="title"/>
          </p:nvPr>
        </p:nvSpPr>
        <p:spPr>
          <a:xfrm>
            <a:off x="418542" y="156238"/>
            <a:ext cx="2382167" cy="717905"/>
          </a:xfrm>
        </p:spPr>
        <p:txBody>
          <a:bodyPr/>
          <a:lstStyle/>
          <a:p>
            <a:r>
              <a:rPr lang="en-GB" dirty="0"/>
              <a:t>Summary</a:t>
            </a:r>
          </a:p>
        </p:txBody>
      </p:sp>
      <p:sp>
        <p:nvSpPr>
          <p:cNvPr id="3" name="Content Placeholder 2">
            <a:extLst>
              <a:ext uri="{FF2B5EF4-FFF2-40B4-BE49-F238E27FC236}">
                <a16:creationId xmlns:a16="http://schemas.microsoft.com/office/drawing/2014/main" id="{82C9A032-F8E0-45AA-8422-0F7E28B8AB95}"/>
              </a:ext>
            </a:extLst>
          </p:cNvPr>
          <p:cNvSpPr>
            <a:spLocks noGrp="1"/>
          </p:cNvSpPr>
          <p:nvPr>
            <p:ph idx="1"/>
          </p:nvPr>
        </p:nvSpPr>
        <p:spPr>
          <a:xfrm>
            <a:off x="378284" y="874143"/>
            <a:ext cx="9622607" cy="5733691"/>
          </a:xfrm>
        </p:spPr>
        <p:txBody>
          <a:bodyPr>
            <a:normAutofit fontScale="92500" lnSpcReduction="20000"/>
          </a:bodyPr>
          <a:lstStyle/>
          <a:p>
            <a:pPr marL="0" indent="0" algn="l">
              <a:buNone/>
            </a:pPr>
            <a:r>
              <a:rPr lang="en-GB" b="0" i="0" dirty="0">
                <a:solidFill>
                  <a:srgbClr val="000000"/>
                </a:solidFill>
                <a:effectLst/>
                <a:latin typeface="Allerta"/>
              </a:rPr>
              <a:t> </a:t>
            </a:r>
            <a:r>
              <a:rPr lang="en-GB" sz="1900" b="0" i="0" dirty="0">
                <a:solidFill>
                  <a:srgbClr val="000000"/>
                </a:solidFill>
                <a:effectLst/>
                <a:latin typeface="+mj-lt"/>
              </a:rPr>
              <a:t>(1) Interim orders and directions can be sought by making interim applications to the court.</a:t>
            </a:r>
          </a:p>
          <a:p>
            <a:pPr marL="0" indent="0" algn="l">
              <a:buNone/>
            </a:pPr>
            <a:r>
              <a:rPr lang="en-GB" sz="1900" b="0" i="0" dirty="0">
                <a:solidFill>
                  <a:srgbClr val="000000"/>
                </a:solidFill>
                <a:effectLst/>
                <a:latin typeface="+mj-lt"/>
              </a:rPr>
              <a:t>  (2) Interim applications are applications usually made between issue of proceedings and trial. They are used to obtain an interim remedy (e.g. an injunction or an interim payment) and to obtain directions from the court.</a:t>
            </a:r>
          </a:p>
          <a:p>
            <a:pPr marL="0" indent="0" algn="l">
              <a:buNone/>
            </a:pPr>
            <a:r>
              <a:rPr lang="en-GB" sz="1900" b="0" i="0" dirty="0">
                <a:solidFill>
                  <a:srgbClr val="000000"/>
                </a:solidFill>
                <a:effectLst/>
                <a:latin typeface="+mj-lt"/>
              </a:rPr>
              <a:t> (3) All interim applications must be justified within the terms of the overriding objective.</a:t>
            </a:r>
          </a:p>
          <a:p>
            <a:pPr marL="0" indent="0" algn="l">
              <a:buNone/>
            </a:pPr>
            <a:r>
              <a:rPr lang="en-GB" sz="1900" b="0" i="0" dirty="0">
                <a:solidFill>
                  <a:srgbClr val="000000"/>
                </a:solidFill>
                <a:effectLst/>
                <a:latin typeface="+mj-lt"/>
              </a:rPr>
              <a:t> (4) </a:t>
            </a:r>
            <a:r>
              <a:rPr lang="en-GB" sz="1900" b="1" i="0" dirty="0">
                <a:solidFill>
                  <a:srgbClr val="000000"/>
                </a:solidFill>
                <a:effectLst/>
                <a:latin typeface="+mj-lt"/>
              </a:rPr>
              <a:t>Part 23</a:t>
            </a:r>
            <a:r>
              <a:rPr lang="en-GB" sz="1900" b="0" i="0" dirty="0">
                <a:solidFill>
                  <a:srgbClr val="000000"/>
                </a:solidFill>
                <a:effectLst/>
                <a:latin typeface="+mj-lt"/>
              </a:rPr>
              <a:t> contains general rules on applications for court orders.</a:t>
            </a:r>
          </a:p>
          <a:p>
            <a:pPr marL="0" indent="0" algn="l">
              <a:buNone/>
            </a:pPr>
            <a:r>
              <a:rPr lang="en-GB" sz="1900" b="0" i="0" dirty="0">
                <a:solidFill>
                  <a:srgbClr val="000000"/>
                </a:solidFill>
                <a:effectLst/>
                <a:latin typeface="+mj-lt"/>
              </a:rPr>
              <a:t> (5) Always discuss the purpose of making or defending an application with your client, as well as the prospect of success and costs incurred and/or recoverable. Ensure you have specific instructions to proceed to make or oppose the application.</a:t>
            </a:r>
          </a:p>
          <a:p>
            <a:pPr marL="0" indent="0" algn="l">
              <a:buNone/>
            </a:pPr>
            <a:r>
              <a:rPr lang="en-GB" sz="1900" b="0" i="0" dirty="0">
                <a:solidFill>
                  <a:srgbClr val="000000"/>
                </a:solidFill>
                <a:effectLst/>
                <a:latin typeface="+mj-lt"/>
              </a:rPr>
              <a:t>(6) Nearly all interim applications should be preceded by an informal request.</a:t>
            </a:r>
          </a:p>
          <a:p>
            <a:pPr marL="0" indent="0" algn="l">
              <a:buNone/>
            </a:pPr>
            <a:r>
              <a:rPr lang="en-GB" sz="1900" b="0" i="0" dirty="0">
                <a:solidFill>
                  <a:srgbClr val="000000"/>
                </a:solidFill>
                <a:effectLst/>
                <a:latin typeface="+mj-lt"/>
              </a:rPr>
              <a:t> (7) Interim applications may be made in the following circumstances.</a:t>
            </a:r>
          </a:p>
          <a:p>
            <a:pPr marL="457200" lvl="1" indent="0">
              <a:buNone/>
            </a:pPr>
            <a:r>
              <a:rPr lang="en-GB" sz="1900" b="0" i="0" dirty="0">
                <a:solidFill>
                  <a:srgbClr val="000000"/>
                </a:solidFill>
                <a:effectLst/>
                <a:latin typeface="+mj-lt"/>
              </a:rPr>
              <a:t>(a)   Before the claim is issued. This is unusual and justified only if the matter is urgent or if there is some other sufficient reason .</a:t>
            </a:r>
          </a:p>
          <a:p>
            <a:pPr marL="457200" lvl="1" indent="0">
              <a:buNone/>
            </a:pPr>
            <a:r>
              <a:rPr lang="en-GB" sz="1900" b="0" i="0" dirty="0">
                <a:solidFill>
                  <a:srgbClr val="000000"/>
                </a:solidFill>
                <a:effectLst/>
                <a:latin typeface="+mj-lt"/>
              </a:rPr>
              <a:t>(b)   Without notice. This is contrary to the usual principle of natural justice of informing the opposition of the case against them. Without notice applications are allowed if the matter is urgent or if secrecy is essential, or if there are not yet any other parties.</a:t>
            </a:r>
          </a:p>
          <a:p>
            <a:pPr marL="457200" lvl="1" indent="0">
              <a:buNone/>
            </a:pPr>
            <a:r>
              <a:rPr lang="en-GB" sz="1900" b="0" i="0" dirty="0">
                <a:solidFill>
                  <a:srgbClr val="000000"/>
                </a:solidFill>
                <a:effectLst/>
                <a:latin typeface="+mj-lt"/>
              </a:rPr>
              <a:t>(c)   With notice. This is the usual position. This means giving the opponent three clear days’ notice of the interim hearing.</a:t>
            </a:r>
          </a:p>
          <a:p>
            <a:pPr marL="0" indent="0">
              <a:buNone/>
            </a:pPr>
            <a:endParaRPr lang="en-GB" dirty="0"/>
          </a:p>
        </p:txBody>
      </p:sp>
    </p:spTree>
    <p:extLst>
      <p:ext uri="{BB962C8B-B14F-4D97-AF65-F5344CB8AC3E}">
        <p14:creationId xmlns:p14="http://schemas.microsoft.com/office/powerpoint/2010/main" val="3966312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F99F3-54E5-4901-A67E-5F54253DDCA7}"/>
              </a:ext>
            </a:extLst>
          </p:cNvPr>
          <p:cNvSpPr>
            <a:spLocks noGrp="1"/>
          </p:cNvSpPr>
          <p:nvPr>
            <p:ph idx="1"/>
          </p:nvPr>
        </p:nvSpPr>
        <p:spPr>
          <a:xfrm>
            <a:off x="677333" y="385313"/>
            <a:ext cx="9312055" cy="6113253"/>
          </a:xfrm>
        </p:spPr>
        <p:txBody>
          <a:bodyPr>
            <a:normAutofit fontScale="92500" lnSpcReduction="10000"/>
          </a:bodyPr>
          <a:lstStyle/>
          <a:p>
            <a:pPr marL="0" indent="0" algn="l">
              <a:buNone/>
            </a:pPr>
            <a:r>
              <a:rPr lang="en-GB" sz="2000" b="0" i="0" dirty="0">
                <a:solidFill>
                  <a:srgbClr val="000000"/>
                </a:solidFill>
                <a:effectLst/>
                <a:latin typeface="+mj-lt"/>
              </a:rPr>
              <a:t>(8) Interim applications may be determined in the following ways.</a:t>
            </a:r>
          </a:p>
          <a:p>
            <a:pPr marL="457200" lvl="1" indent="0">
              <a:buNone/>
            </a:pPr>
            <a:r>
              <a:rPr lang="en-GB" sz="2000" b="0" i="0" dirty="0">
                <a:solidFill>
                  <a:srgbClr val="000000"/>
                </a:solidFill>
                <a:effectLst/>
                <a:latin typeface="+mj-lt"/>
              </a:rPr>
              <a:t>(a)   Without a hearing (on paper).</a:t>
            </a:r>
          </a:p>
          <a:p>
            <a:pPr marL="457200" lvl="1" indent="0">
              <a:buNone/>
            </a:pPr>
            <a:r>
              <a:rPr lang="en-GB" sz="2000" b="0" i="0" dirty="0">
                <a:solidFill>
                  <a:srgbClr val="000000"/>
                </a:solidFill>
                <a:effectLst/>
                <a:latin typeface="+mj-lt"/>
              </a:rPr>
              <a:t>(b)   At a hearing (in person, by telephone or by video conference). Most interim applications that are listed for less than one hour will be heard by way of a telephone conference call.</a:t>
            </a:r>
          </a:p>
          <a:p>
            <a:pPr marL="0" indent="0" algn="l">
              <a:buNone/>
            </a:pPr>
            <a:r>
              <a:rPr lang="en-GB" sz="2000" b="0" i="0" dirty="0">
                <a:solidFill>
                  <a:srgbClr val="000000"/>
                </a:solidFill>
                <a:effectLst/>
                <a:latin typeface="+mj-lt"/>
              </a:rPr>
              <a:t>(9) Interim payments are orders for payment by a defendant on account of any damages or debt which the court may hold the defendant liable to pay.</a:t>
            </a:r>
          </a:p>
          <a:p>
            <a:pPr marL="0" indent="0" algn="l">
              <a:buNone/>
            </a:pPr>
            <a:r>
              <a:rPr lang="en-GB" sz="2000" b="0" i="0" dirty="0">
                <a:solidFill>
                  <a:srgbClr val="000000"/>
                </a:solidFill>
                <a:effectLst/>
                <a:latin typeface="+mj-lt"/>
              </a:rPr>
              <a:t>(10) The evidence in support of an application for an interim payment, and the grounds required for obtaining an interim payment, are stipulated in </a:t>
            </a:r>
            <a:r>
              <a:rPr lang="en-GB" sz="2000" b="1" i="0" dirty="0">
                <a:solidFill>
                  <a:srgbClr val="000000"/>
                </a:solidFill>
                <a:effectLst/>
                <a:latin typeface="+mj-lt"/>
              </a:rPr>
              <a:t>Part 25</a:t>
            </a:r>
            <a:r>
              <a:rPr lang="en-GB" sz="2000" b="0" i="0" dirty="0">
                <a:solidFill>
                  <a:srgbClr val="000000"/>
                </a:solidFill>
                <a:effectLst/>
                <a:latin typeface="+mj-lt"/>
              </a:rPr>
              <a:t>.</a:t>
            </a:r>
          </a:p>
          <a:p>
            <a:pPr marL="0" indent="0" algn="l">
              <a:buNone/>
            </a:pPr>
            <a:r>
              <a:rPr lang="en-GB" sz="2000" b="0" i="0" dirty="0">
                <a:solidFill>
                  <a:srgbClr val="000000"/>
                </a:solidFill>
                <a:effectLst/>
                <a:latin typeface="+mj-lt"/>
              </a:rPr>
              <a:t>(11) Making an interim application involves the following.</a:t>
            </a:r>
          </a:p>
          <a:p>
            <a:pPr marL="457200" lvl="1" indent="0">
              <a:buNone/>
            </a:pPr>
            <a:r>
              <a:rPr lang="en-GB" sz="2000" b="0" i="0" dirty="0">
                <a:solidFill>
                  <a:srgbClr val="000000"/>
                </a:solidFill>
                <a:effectLst/>
                <a:latin typeface="+mj-lt"/>
              </a:rPr>
              <a:t>(a)   Issuing an application notice.</a:t>
            </a:r>
          </a:p>
          <a:p>
            <a:pPr marL="457200" lvl="1" indent="0">
              <a:buNone/>
            </a:pPr>
            <a:r>
              <a:rPr lang="en-GB" sz="2000" b="0" i="0" dirty="0">
                <a:solidFill>
                  <a:srgbClr val="000000"/>
                </a:solidFill>
                <a:effectLst/>
                <a:latin typeface="+mj-lt"/>
              </a:rPr>
              <a:t>(b)   Providing evidence in support. This is invariably written evidence, typically in a witness statement or by writing it into the application notice and including a statement of truth.</a:t>
            </a:r>
          </a:p>
          <a:p>
            <a:pPr marL="457200" lvl="1" indent="0">
              <a:buNone/>
            </a:pPr>
            <a:r>
              <a:rPr lang="en-GB" sz="2000" b="0" i="0" dirty="0">
                <a:solidFill>
                  <a:srgbClr val="000000"/>
                </a:solidFill>
                <a:effectLst/>
                <a:latin typeface="+mj-lt"/>
              </a:rPr>
              <a:t>(c)   The evidence supporting an interim application should, wherever possible, be given added weight by the inclusion of material evidence.</a:t>
            </a:r>
          </a:p>
          <a:p>
            <a:pPr marL="457200" lvl="1" indent="0">
              <a:buNone/>
            </a:pPr>
            <a:r>
              <a:rPr lang="en-GB" sz="2000" b="0" i="0" dirty="0">
                <a:solidFill>
                  <a:srgbClr val="000000"/>
                </a:solidFill>
                <a:effectLst/>
                <a:latin typeface="+mj-lt"/>
              </a:rPr>
              <a:t>(d)   Having a hearing before a procedural judge. Some without notice applications are dealt with entirely on the papers.</a:t>
            </a:r>
          </a:p>
          <a:p>
            <a:endParaRPr lang="en-GB" dirty="0"/>
          </a:p>
        </p:txBody>
      </p:sp>
    </p:spTree>
    <p:extLst>
      <p:ext uri="{BB962C8B-B14F-4D97-AF65-F5344CB8AC3E}">
        <p14:creationId xmlns:p14="http://schemas.microsoft.com/office/powerpoint/2010/main" val="203016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E7F45-1F8A-4585-90ED-E6E19638668E}"/>
              </a:ext>
            </a:extLst>
          </p:cNvPr>
          <p:cNvSpPr>
            <a:spLocks noGrp="1"/>
          </p:cNvSpPr>
          <p:nvPr>
            <p:ph idx="1"/>
          </p:nvPr>
        </p:nvSpPr>
        <p:spPr>
          <a:xfrm>
            <a:off x="447296" y="349041"/>
            <a:ext cx="9427073" cy="6132272"/>
          </a:xfrm>
        </p:spPr>
        <p:txBody>
          <a:bodyPr>
            <a:normAutofit lnSpcReduction="10000"/>
          </a:bodyPr>
          <a:lstStyle/>
          <a:p>
            <a:pPr marL="0" indent="0" algn="l">
              <a:buNone/>
            </a:pPr>
            <a:r>
              <a:rPr lang="en-GB" sz="2200" b="0" i="0" dirty="0">
                <a:solidFill>
                  <a:srgbClr val="000000"/>
                </a:solidFill>
                <a:effectLst/>
                <a:latin typeface="+mj-lt"/>
              </a:rPr>
              <a:t>(12) An interim application must comply precisely with the rule providing for it.</a:t>
            </a:r>
          </a:p>
          <a:p>
            <a:pPr marL="0" indent="0" algn="l">
              <a:buNone/>
            </a:pPr>
            <a:r>
              <a:rPr lang="en-GB" sz="2200" b="0" i="0" dirty="0">
                <a:solidFill>
                  <a:srgbClr val="000000"/>
                </a:solidFill>
                <a:effectLst/>
                <a:latin typeface="+mj-lt"/>
              </a:rPr>
              <a:t>(13) Interim applications such as setting aside default judgment and summary judgment are significant and important applications as they can bring an end to proceedings if successfully defended or made. Make sure your evidence is accurate, articulate and persuasive.</a:t>
            </a:r>
          </a:p>
          <a:p>
            <a:pPr marL="0" indent="0" algn="l">
              <a:buNone/>
            </a:pPr>
            <a:r>
              <a:rPr lang="en-GB" sz="2200" b="0" i="0" dirty="0">
                <a:solidFill>
                  <a:srgbClr val="000000"/>
                </a:solidFill>
                <a:effectLst/>
                <a:latin typeface="+mj-lt"/>
              </a:rPr>
              <a:t>(14) Interim remedies are governed by </a:t>
            </a:r>
            <a:r>
              <a:rPr lang="en-GB" sz="2200" b="1" i="0" dirty="0">
                <a:solidFill>
                  <a:srgbClr val="000000"/>
                </a:solidFill>
                <a:effectLst/>
                <a:latin typeface="+mj-lt"/>
              </a:rPr>
              <a:t>Part 25</a:t>
            </a:r>
            <a:r>
              <a:rPr lang="en-GB" sz="2200" b="0" i="0" dirty="0">
                <a:solidFill>
                  <a:srgbClr val="000000"/>
                </a:solidFill>
                <a:effectLst/>
                <a:latin typeface="+mj-lt"/>
              </a:rPr>
              <a:t>.</a:t>
            </a:r>
          </a:p>
          <a:p>
            <a:pPr marL="0" indent="0" algn="l">
              <a:buNone/>
            </a:pPr>
            <a:r>
              <a:rPr lang="en-GB" sz="2200" b="0" i="0" dirty="0">
                <a:solidFill>
                  <a:srgbClr val="000000"/>
                </a:solidFill>
                <a:effectLst/>
                <a:latin typeface="+mj-lt"/>
              </a:rPr>
              <a:t>(15) An application for an interim remedy must be supported by evidence.</a:t>
            </a:r>
          </a:p>
          <a:p>
            <a:pPr marL="0" indent="0" algn="l">
              <a:buNone/>
            </a:pPr>
            <a:r>
              <a:rPr lang="en-GB" sz="2200" b="0" i="0" dirty="0">
                <a:solidFill>
                  <a:srgbClr val="000000"/>
                </a:solidFill>
                <a:effectLst/>
                <a:latin typeface="+mj-lt"/>
              </a:rPr>
              <a:t>(16) Most interim remedies can be awarded by any civil judge. Applications are therefore usually determined by district judges (County Courts and District Registries) or masters (High Court in London). Injunctions usually must be considered by circuit judges or High Court Judges.</a:t>
            </a:r>
          </a:p>
          <a:p>
            <a:pPr marL="0" indent="0" algn="l">
              <a:buNone/>
            </a:pPr>
            <a:r>
              <a:rPr lang="en-GB" sz="2200" b="0" i="0" dirty="0">
                <a:solidFill>
                  <a:srgbClr val="000000"/>
                </a:solidFill>
                <a:effectLst/>
                <a:latin typeface="+mj-lt"/>
              </a:rPr>
              <a:t>(17) Interim payments are awards of advanced partial payment on account of the anticipated final judgment. They should be sought only if it is almost certain that the claimant will eventually win the case.</a:t>
            </a:r>
          </a:p>
          <a:p>
            <a:endParaRPr lang="en-GB" dirty="0"/>
          </a:p>
        </p:txBody>
      </p:sp>
    </p:spTree>
    <p:extLst>
      <p:ext uri="{BB962C8B-B14F-4D97-AF65-F5344CB8AC3E}">
        <p14:creationId xmlns:p14="http://schemas.microsoft.com/office/powerpoint/2010/main" val="1711484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B1E9432-B90E-E866-88C9-DA3C66FAA3F1}"/>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ANY QUESTIONS?</a:t>
            </a:r>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group of colorful bubbles with white question marks&#10;&#10;AI-generated content may be incorrect.">
            <a:extLst>
              <a:ext uri="{FF2B5EF4-FFF2-40B4-BE49-F238E27FC236}">
                <a16:creationId xmlns:a16="http://schemas.microsoft.com/office/drawing/2014/main" id="{F90F32DC-96AB-90E7-94D7-2CB88D1175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4" y="2166343"/>
            <a:ext cx="3765692" cy="2533283"/>
          </a:xfrm>
          <a:prstGeom prst="rect">
            <a:avLst/>
          </a:prstGeom>
        </p:spPr>
      </p:pic>
    </p:spTree>
    <p:extLst>
      <p:ext uri="{BB962C8B-B14F-4D97-AF65-F5344CB8AC3E}">
        <p14:creationId xmlns:p14="http://schemas.microsoft.com/office/powerpoint/2010/main" val="279926171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588</TotalTime>
  <Words>4242</Words>
  <Application>Microsoft Office PowerPoint</Application>
  <PresentationFormat>Widescreen</PresentationFormat>
  <Paragraphs>262</Paragraphs>
  <Slides>35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Allerta</vt:lpstr>
      <vt:lpstr>Aptos</vt:lpstr>
      <vt:lpstr>Arial</vt:lpstr>
      <vt:lpstr>Calibri</vt:lpstr>
      <vt:lpstr>Trebuchet MS</vt:lpstr>
      <vt:lpstr>Wingdings 3</vt:lpstr>
      <vt:lpstr>Facet</vt:lpstr>
      <vt:lpstr>Applications for Interim Orders</vt:lpstr>
      <vt:lpstr>What is an interim application/order</vt:lpstr>
      <vt:lpstr>Some examples of why an interim application would be made…  to:</vt:lpstr>
      <vt:lpstr>Some examples of why an interim application would be made…</vt:lpstr>
      <vt:lpstr>Interim applications and the overriding objective</vt:lpstr>
      <vt:lpstr>  Applications for Interim Orders</vt:lpstr>
      <vt:lpstr>   Applications Procedure</vt:lpstr>
      <vt:lpstr>  Applications Procedure Continued</vt:lpstr>
      <vt:lpstr>Contents of the N244 Application Notice</vt:lpstr>
      <vt:lpstr>Summary of procedure</vt:lpstr>
      <vt:lpstr>  Applications Without Notice</vt:lpstr>
      <vt:lpstr>Types of Hearing/Methods of determining interim applications</vt:lpstr>
      <vt:lpstr>Paper application without a hearing</vt:lpstr>
      <vt:lpstr>Hearing by telephone or video conferencing</vt:lpstr>
      <vt:lpstr>Applications on Notice ( r 23.4)</vt:lpstr>
      <vt:lpstr>Example:</vt:lpstr>
      <vt:lpstr>Applications without notice (under PD23 A)</vt:lpstr>
      <vt:lpstr>Applications without notice (under PD23 A)</vt:lpstr>
      <vt:lpstr>Service following an order make on an application made without notice</vt:lpstr>
      <vt:lpstr>Determining an interim application</vt:lpstr>
      <vt:lpstr>   Costs</vt:lpstr>
      <vt:lpstr>Examples of Common Interim Applications</vt:lpstr>
      <vt:lpstr>EXAMPLE 2: Summary Judgment</vt:lpstr>
      <vt:lpstr>Summary Judgement- The Procedure</vt:lpstr>
      <vt:lpstr>Summary Judgement- Possible Orders</vt:lpstr>
      <vt:lpstr>Interim Remedies</vt:lpstr>
      <vt:lpstr>EXAMPLE 3: Interim Payment</vt:lpstr>
      <vt:lpstr>Interim Payment- The Procedure</vt:lpstr>
      <vt:lpstr>Orders For Interim Payment</vt:lpstr>
      <vt:lpstr>Evidence in support of an application for an interim payment</vt:lpstr>
      <vt:lpstr>Procedure for an Interim Payment</vt:lpstr>
      <vt:lpstr>Summary</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2025-03-16T19:45:51Z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