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4" r:id="rId1"/>
  </p:sldMasterIdLst>
  <p:sldIdLst>
    <p:sldId id="256" r:id="rId2"/>
    <p:sldId id="257" r:id="rId3"/>
    <p:sldId id="315" r:id="rId4"/>
    <p:sldId id="314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144C08B-B69B-429A-876C-0D0DBCA0B4EB}" v="20" dt="2022-12-06T11:17:15.9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50" d="100"/>
          <a:sy n="50" d="100"/>
        </p:scale>
        <p:origin x="1476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93105" y="802298"/>
            <a:ext cx="8561747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93106" y="3531204"/>
            <a:ext cx="8561746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0B706-8BBA-4899-810F-B5E8A568277A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93105" y="329307"/>
            <a:ext cx="4897310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BCD0B3D1-3AE5-4D63-9A8E-E48C3A4FD782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2334637" y="798973"/>
            <a:ext cx="0" cy="2544756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3265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0B706-8BBA-4899-810F-B5E8A568277A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0B3D1-3AE5-4D63-9A8E-E48C3A4FD782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31981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813" y="1756130"/>
            <a:ext cx="8562580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5" y="3806195"/>
            <a:ext cx="8549990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0B706-8BBA-4899-810F-B5E8A568277A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0B3D1-3AE5-4D63-9A8E-E48C3A4FD782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2845107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700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95" y="804889"/>
            <a:ext cx="9520157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34695" y="2010878"/>
            <a:ext cx="4608576" cy="34381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4793" y="2017343"/>
            <a:ext cx="4604130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0B706-8BBA-4899-810F-B5E8A568277A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0B3D1-3AE5-4D63-9A8E-E48C3A4FD782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45913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95" y="804163"/>
            <a:ext cx="9520157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5" y="2019549"/>
            <a:ext cx="460857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4695" y="2824269"/>
            <a:ext cx="4608576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4791" y="2023003"/>
            <a:ext cx="4608576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4792" y="2821491"/>
            <a:ext cx="4608576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0B706-8BBA-4899-810F-B5E8A568277A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0B3D1-3AE5-4D63-9A8E-E48C3A4FD782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43277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0B706-8BBA-4899-810F-B5E8A568277A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0B3D1-3AE5-4D63-9A8E-E48C3A4FD782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97824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0B706-8BBA-4899-810F-B5E8A568277A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0B3D1-3AE5-4D63-9A8E-E48C3A4FD7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8689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42" y="798973"/>
            <a:ext cx="3183128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34695" y="3205491"/>
            <a:ext cx="3184989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0B706-8BBA-4899-810F-B5E8A568277A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0B3D1-3AE5-4D63-9A8E-E48C3A4FD782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371687" y="798973"/>
            <a:ext cx="0" cy="2247117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55169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chemeClr val="bg2">
                    <a:lumMod val="10000"/>
                  </a:schemeClr>
                </a:gs>
                <a:gs pos="100000">
                  <a:schemeClr val="bg2">
                    <a:lumMod val="10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prstMaterial="matte">
              <a:bevelT w="133350" h="50800" prst="divo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5694" y="1129513"/>
            <a:ext cx="5447840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34695" y="3145992"/>
            <a:ext cx="5440037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534695" y="5469856"/>
            <a:ext cx="5440038" cy="320123"/>
          </a:xfrm>
        </p:spPr>
        <p:txBody>
          <a:bodyPr/>
          <a:lstStyle>
            <a:lvl1pPr algn="l">
              <a:defRPr/>
            </a:lvl1pPr>
          </a:lstStyle>
          <a:p>
            <a:fld id="{A050B706-8BBA-4899-810F-B5E8A568277A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534910" y="318640"/>
            <a:ext cx="5453475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0B3D1-3AE5-4D63-9A8E-E48C3A4FD782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71687" y="798973"/>
            <a:ext cx="0" cy="2161124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83725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0B706-8BBA-4899-810F-B5E8A568277A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0B3D1-3AE5-4D63-9A8E-E48C3A4FD782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39451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883863"/>
            <a:ext cx="1615742" cy="45749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34694" y="883863"/>
            <a:ext cx="7738807" cy="45749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0B706-8BBA-4899-810F-B5E8A568277A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0B3D1-3AE5-4D63-9A8E-E48C3A4FD782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H="1">
            <a:off x="9439111" y="719272"/>
            <a:ext cx="1615742" cy="0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72843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3_Compariso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88546F5-5752-9595-980A-9978EC65B179}"/>
              </a:ext>
            </a:extLst>
          </p:cNvPr>
          <p:cNvSpPr/>
          <p:nvPr userDrawn="1"/>
        </p:nvSpPr>
        <p:spPr>
          <a:xfrm>
            <a:off x="491679" y="319214"/>
            <a:ext cx="11208641" cy="58577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8B1DFD-B7E9-D65B-0A47-8D442617B0D0}"/>
              </a:ext>
            </a:extLst>
          </p:cNvPr>
          <p:cNvCxnSpPr>
            <a:cxnSpLocks/>
          </p:cNvCxnSpPr>
          <p:nvPr userDrawn="1"/>
        </p:nvCxnSpPr>
        <p:spPr>
          <a:xfrm>
            <a:off x="837235" y="1767119"/>
            <a:ext cx="10516564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4190CCC3-E5E8-9E96-318B-F3F62E2328D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5658" y="1631192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4712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24712" y="2629116"/>
            <a:ext cx="3200400" cy="3320861"/>
          </a:xfrm>
        </p:spPr>
        <p:txBody>
          <a:bodyPr>
            <a:normAutofit/>
          </a:bodyPr>
          <a:lstStyle>
            <a:lvl1pPr marL="2286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600"/>
            </a:lvl1pPr>
            <a:lvl2pPr marL="6858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400"/>
            </a:lvl2pPr>
            <a:lvl3pPr marL="11430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200"/>
            </a:lvl3pPr>
            <a:lvl4pPr marL="16002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4pPr>
            <a:lvl5pPr marL="20574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8848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8848" y="2629116"/>
            <a:ext cx="3200400" cy="3320861"/>
          </a:xfrm>
        </p:spPr>
        <p:txBody>
          <a:bodyPr>
            <a:normAutofit/>
          </a:bodyPr>
          <a:lstStyle>
            <a:lvl1pPr>
              <a:buClr>
                <a:srgbClr val="73292A"/>
              </a:buClr>
              <a:defRPr sz="1600"/>
            </a:lvl1pPr>
            <a:lvl2pPr>
              <a:buClr>
                <a:srgbClr val="73292A"/>
              </a:buClr>
              <a:defRPr sz="1400"/>
            </a:lvl2pPr>
            <a:lvl3pPr>
              <a:buClr>
                <a:srgbClr val="73292A"/>
              </a:buClr>
              <a:defRPr sz="1200"/>
            </a:lvl3pPr>
            <a:lvl4pPr>
              <a:buClr>
                <a:srgbClr val="73292A"/>
              </a:buClr>
              <a:defRPr sz="1100"/>
            </a:lvl4pPr>
            <a:lvl5pPr>
              <a:buClr>
                <a:srgbClr val="73292A"/>
              </a:buCl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F270D939-D128-D431-82CE-9C15D5A7AA9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09560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4AAE69C6-BB37-BC70-8424-BC928D19C91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09560" y="2629116"/>
            <a:ext cx="3200400" cy="3320861"/>
          </a:xfrm>
        </p:spPr>
        <p:txBody>
          <a:bodyPr>
            <a:normAutofit/>
          </a:bodyPr>
          <a:lstStyle>
            <a:lvl1pPr>
              <a:buClr>
                <a:srgbClr val="73292A"/>
              </a:buClr>
              <a:defRPr sz="1600"/>
            </a:lvl1pPr>
            <a:lvl2pPr>
              <a:buClr>
                <a:srgbClr val="73292A"/>
              </a:buClr>
              <a:defRPr sz="1400"/>
            </a:lvl2pPr>
            <a:lvl3pPr>
              <a:buClr>
                <a:srgbClr val="73292A"/>
              </a:buClr>
              <a:defRPr sz="1200"/>
            </a:lvl3pPr>
            <a:lvl4pPr>
              <a:buClr>
                <a:srgbClr val="73292A"/>
              </a:buClr>
              <a:defRPr sz="1100"/>
            </a:lvl4pPr>
            <a:lvl5pPr>
              <a:buClr>
                <a:srgbClr val="73292A"/>
              </a:buCl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71395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2015732"/>
            <a:ext cx="12192000" cy="4118829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4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34696" y="804519"/>
            <a:ext cx="9520158" cy="104923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6" y="2015732"/>
            <a:ext cx="9520158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50B706-8BBA-4899-810F-B5E8A568277A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34695" y="329307"/>
            <a:ext cx="5855719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BCD0B3D1-3AE5-4D63-9A8E-E48C3A4FD782}" type="slidenum">
              <a:rPr lang="en-GB" smtClean="0"/>
              <a:t>‹#›</a:t>
            </a:fld>
            <a:endParaRPr lang="en-GB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6141705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0777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5" r:id="rId1"/>
    <p:sldLayoutId id="2147483826" r:id="rId2"/>
    <p:sldLayoutId id="2147483827" r:id="rId3"/>
    <p:sldLayoutId id="2147483828" r:id="rId4"/>
    <p:sldLayoutId id="2147483829" r:id="rId5"/>
    <p:sldLayoutId id="2147483830" r:id="rId6"/>
    <p:sldLayoutId id="2147483831" r:id="rId7"/>
    <p:sldLayoutId id="2147483832" r:id="rId8"/>
    <p:sldLayoutId id="2147483833" r:id="rId9"/>
    <p:sldLayoutId id="2147483834" r:id="rId10"/>
    <p:sldLayoutId id="2147483835" r:id="rId11"/>
    <p:sldLayoutId id="214748383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vestopedia.com/contributors/98156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technofaq.org/posts/2019/01/best-marketing-practices-for-digital-branding-and-seo-presence/" TargetMode="Externa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localwiki.org/davis/Digital_Marketing_Company_Delhi_-_Digital_Marketing_Agencies_Delhi/_files/Digital%20Marketing.jpg/_info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20/10/6-best-digital-marketing-tips-to-expand-your-brand-reach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project/Multidisciplinary-researches-and-articles" TargetMode="External"/><Relationship Id="rId7" Type="http://schemas.openxmlformats.org/officeDocument/2006/relationships/hyperlink" Target="https://www.researchgate.net/project/Digital-Internet-Online-Marketing-Management" TargetMode="External"/><Relationship Id="rId2" Type="http://schemas.openxmlformats.org/officeDocument/2006/relationships/hyperlink" Target="https://www.researchgate.net/project/Global-Platform-To-Showcase-Your-Research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www.researchgate.net/project/Research-Work-45" TargetMode="External"/><Relationship Id="rId5" Type="http://schemas.openxmlformats.org/officeDocument/2006/relationships/hyperlink" Target="https://www.researchgate.net/project/Certificate-of-Participation" TargetMode="External"/><Relationship Id="rId4" Type="http://schemas.openxmlformats.org/officeDocument/2006/relationships/hyperlink" Target="https://www.researchgate.net/project/Make-Poverty-Histor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12AFB4A5-4177-CBB2-680E-ADA0AF7890D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5000"/>
          </a:blip>
          <a:srcRect t="67" r="-1" b="27098"/>
          <a:stretch/>
        </p:blipFill>
        <p:spPr>
          <a:xfrm>
            <a:off x="0" y="57150"/>
            <a:ext cx="1218893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FC2E329-CEE6-F62C-F518-1DE7369B42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39863" y="643467"/>
            <a:ext cx="6568277" cy="1309319"/>
          </a:xfrm>
        </p:spPr>
        <p:txBody>
          <a:bodyPr>
            <a:normAutofit fontScale="90000"/>
          </a:bodyPr>
          <a:lstStyle/>
          <a:p>
            <a:r>
              <a:rPr lang="en-GB" sz="6600" dirty="0">
                <a:solidFill>
                  <a:schemeClr val="tx1"/>
                </a:solidFill>
              </a:rPr>
              <a:t>Digital Marketing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6C84AB-8E0A-1BFE-43EF-030A01A822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54684" y="306522"/>
            <a:ext cx="3876873" cy="673889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</a:rPr>
              <a:t>Ionela Laura Enache </a:t>
            </a:r>
          </a:p>
          <a:p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38D8A60-74E5-F8CD-148F-68750A72C3F9}"/>
              </a:ext>
            </a:extLst>
          </p:cNvPr>
          <p:cNvSpPr txBox="1"/>
          <p:nvPr/>
        </p:nvSpPr>
        <p:spPr>
          <a:xfrm>
            <a:off x="5734373" y="2228670"/>
            <a:ext cx="619932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0" i="0" dirty="0">
                <a:effectLst/>
                <a:latin typeface="SourceSansPro"/>
              </a:rPr>
              <a:t>“The term digital marketing refers to the use of digital channels to market products and services in order to reach </a:t>
            </a:r>
            <a:r>
              <a:rPr lang="en-GB" sz="2000" b="0" i="0" dirty="0" err="1">
                <a:effectLst/>
                <a:latin typeface="SourceSansPro"/>
              </a:rPr>
              <a:t>consumers</a:t>
            </a:r>
            <a:r>
              <a:rPr lang="en-GB" sz="2000" b="0" i="0" dirty="0" err="1">
                <a:effectLst/>
                <a:latin typeface="Comic Sans MS" panose="030F0702030302020204" pitchFamily="66" charset="0"/>
              </a:rPr>
              <a:t>.“</a:t>
            </a:r>
            <a:r>
              <a:rPr lang="en-GB" sz="2000" b="0" i="0" strike="noStrike" cap="all" dirty="0" err="1">
                <a:effectLst/>
                <a:latin typeface="Comic Sans MS" panose="030F0702030302020204" pitchFamily="66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ADAM</a:t>
            </a:r>
            <a:r>
              <a:rPr lang="en-GB" sz="2000" b="0" i="0" strike="noStrike" cap="all">
                <a:effectLst/>
                <a:latin typeface="Comic Sans MS" panose="030F0702030302020204" pitchFamily="66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BARONE</a:t>
            </a:r>
            <a:r>
              <a:rPr lang="en-GB" sz="2000" b="0" i="0" strike="noStrike" cap="all">
                <a:effectLst/>
                <a:latin typeface="Comic Sans MS" panose="030F0702030302020204" pitchFamily="66" charset="0"/>
              </a:rPr>
              <a:t>(2022)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pic>
        <p:nvPicPr>
          <p:cNvPr id="12" name="Picture 11" descr="Diagram&#10;&#10;Description automatically generated">
            <a:extLst>
              <a:ext uri="{FF2B5EF4-FFF2-40B4-BE49-F238E27FC236}">
                <a16:creationId xmlns:a16="http://schemas.microsoft.com/office/drawing/2014/main" id="{0C6A3DE0-199D-A6ED-CEFB-9DA334924DC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-980951" y="2471793"/>
            <a:ext cx="7696296" cy="3848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9319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86489-89A0-B58C-741F-8BE94EA3B3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949" y="206247"/>
            <a:ext cx="3543274" cy="785645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/>
              <a:t>Benefit of using digital marketing</a:t>
            </a:r>
          </a:p>
        </p:txBody>
      </p:sp>
      <p:pic>
        <p:nvPicPr>
          <p:cNvPr id="25" name="Picture 24" descr="Diagram">
            <a:extLst>
              <a:ext uri="{FF2B5EF4-FFF2-40B4-BE49-F238E27FC236}">
                <a16:creationId xmlns:a16="http://schemas.microsoft.com/office/drawing/2014/main" id="{01795EBA-ADFF-B6E2-22C8-088AEC32E0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4182298"/>
            <a:ext cx="5083444" cy="2643391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C982239A-61A5-CDC5-EF4C-91627BB4855D}"/>
              </a:ext>
            </a:extLst>
          </p:cNvPr>
          <p:cNvSpPr txBox="1"/>
          <p:nvPr/>
        </p:nvSpPr>
        <p:spPr>
          <a:xfrm>
            <a:off x="123987" y="991892"/>
            <a:ext cx="610633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One of the most significant advantages of online marketing is its cost effective. Digital marketing allows  save money while also generating more leads.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6396B97-6EB6-62D5-B0A7-68AD526B5939}"/>
              </a:ext>
            </a:extLst>
          </p:cNvPr>
          <p:cNvSpPr txBox="1"/>
          <p:nvPr/>
        </p:nvSpPr>
        <p:spPr>
          <a:xfrm>
            <a:off x="7578671" y="3674411"/>
            <a:ext cx="61063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Reach more people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26DD6E-C859-66EE-9CCC-77F3A061F399}"/>
              </a:ext>
            </a:extLst>
          </p:cNvPr>
          <p:cNvSpPr txBox="1"/>
          <p:nvPr/>
        </p:nvSpPr>
        <p:spPr>
          <a:xfrm>
            <a:off x="6828502" y="37785"/>
            <a:ext cx="431968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Benefit of using social media in relation to CRM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E6D94D8-FE94-5061-A82E-4B0D6563A2AC}"/>
              </a:ext>
            </a:extLst>
          </p:cNvPr>
          <p:cNvSpPr txBox="1"/>
          <p:nvPr/>
        </p:nvSpPr>
        <p:spPr>
          <a:xfrm>
            <a:off x="6472454" y="991892"/>
            <a:ext cx="503178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Inter"/>
              </a:rPr>
              <a:t>Online marketing is an excellent opportunity for business to grow and gain more valuable traffic and sales.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9415928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0A2DC-64C1-A9D2-1547-6F125D6907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956" y="298827"/>
            <a:ext cx="9639946" cy="1529974"/>
          </a:xfrm>
        </p:spPr>
        <p:txBody>
          <a:bodyPr>
            <a:normAutofit/>
          </a:bodyPr>
          <a:lstStyle/>
          <a:p>
            <a:r>
              <a:rPr lang="en-GB" sz="1400" dirty="0"/>
              <a:t>Digital Marketing is delivered within </a:t>
            </a:r>
            <a:r>
              <a:rPr lang="en-GB" sz="1400" dirty="0" err="1"/>
              <a:t>Sainbury’s</a:t>
            </a:r>
            <a:r>
              <a:rPr lang="en-GB" sz="1400" dirty="0"/>
              <a:t> to ensure a sustainable customer relationship</a:t>
            </a:r>
            <a:br>
              <a:rPr lang="en-GB" sz="1400" dirty="0"/>
            </a:br>
            <a:br>
              <a:rPr lang="en-GB" sz="1400" dirty="0"/>
            </a:br>
            <a:br>
              <a:rPr lang="en-GB" sz="1400" dirty="0"/>
            </a:br>
            <a:r>
              <a:rPr lang="en-GB" sz="1400" dirty="0"/>
              <a:t>Customer Numbers</a:t>
            </a:r>
            <a:br>
              <a:rPr lang="en-GB" sz="1400" dirty="0"/>
            </a:br>
            <a:r>
              <a:rPr lang="en-GB" sz="1400" dirty="0"/>
              <a:t>Market Share</a:t>
            </a:r>
            <a:br>
              <a:rPr lang="en-GB" sz="1400" dirty="0"/>
            </a:br>
            <a:r>
              <a:rPr lang="en-GB" sz="1400" dirty="0"/>
              <a:t>Increased Profit</a:t>
            </a:r>
            <a:br>
              <a:rPr lang="en-GB" sz="1400" dirty="0"/>
            </a:br>
            <a:endParaRPr lang="en-GB" sz="1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78318A-42EB-1F1E-AD7A-E8E6923D9B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1986" y="1337338"/>
            <a:ext cx="2050943" cy="87815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Nectar card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Content Placeholder 12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0B27981C-787C-2565-C548-5F1F282020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6518" y="2776388"/>
            <a:ext cx="6909479" cy="3472013"/>
          </a:xfrm>
          <a:prstGeom prst="roundRect">
            <a:avLst>
              <a:gd name="adj" fmla="val 298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CE47B7B-9CBC-AA7C-B5F5-94A19EDB46D2}"/>
              </a:ext>
            </a:extLst>
          </p:cNvPr>
          <p:cNvSpPr txBox="1"/>
          <p:nvPr/>
        </p:nvSpPr>
        <p:spPr>
          <a:xfrm>
            <a:off x="5159340" y="4969410"/>
            <a:ext cx="239360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technofaq.org/posts/2020/10/6-best-digital-marketing-tips-to-expand-your-brand-reach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990FE1-CE73-EBBD-D111-108AAD84FF89}"/>
              </a:ext>
            </a:extLst>
          </p:cNvPr>
          <p:cNvSpPr txBox="1"/>
          <p:nvPr/>
        </p:nvSpPr>
        <p:spPr>
          <a:xfrm>
            <a:off x="5811864" y="1124854"/>
            <a:ext cx="613732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ff1"/>
              </a:rPr>
              <a:t>CRM is established as 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ff1"/>
              </a:rPr>
              <a:t>an approach to learn and influence customer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ff1"/>
              </a:rPr>
              <a:t>behavior</a:t>
            </a:r>
            <a:r>
              <a:rPr lang="en-GB" b="0" i="0" dirty="0">
                <a:solidFill>
                  <a:srgbClr val="000000"/>
                </a:solidFill>
                <a:effectLst/>
                <a:latin typeface="ff1"/>
              </a:rPr>
              <a:t> by writing meaningful communications to get more customers and 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ff1"/>
              </a:rPr>
              <a:t>retain existing customers. In fact, CRM ensures customer loyalty and profitability of the organization.</a:t>
            </a:r>
          </a:p>
        </p:txBody>
      </p:sp>
    </p:spTree>
    <p:extLst>
      <p:ext uri="{BB962C8B-B14F-4D97-AF65-F5344CB8AC3E}">
        <p14:creationId xmlns:p14="http://schemas.microsoft.com/office/powerpoint/2010/main" val="22453274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A2A384-DED4-9706-2DD0-14B5EBB4D0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83C356-2DE0-DB83-476A-03B552BBE7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B988AC-9000-1BC9-4BA1-350D7A23A79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 algn="l">
              <a:buNone/>
            </a:pPr>
            <a:r>
              <a:rPr lang="en-GB" dirty="0"/>
              <a:t>A Critical Review of Digital Marketing</a:t>
            </a:r>
          </a:p>
          <a:p>
            <a:pPr marL="0" indent="0" algn="l">
              <a:buNone/>
            </a:pPr>
            <a:r>
              <a:rPr lang="en-GB" dirty="0"/>
              <a:t>October 2018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/>
              <a:t>Projects: </a:t>
            </a:r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👨‍🏫Global Platform To Showcase Your Research</a:t>
            </a:r>
            <a:endParaRPr lang="en-GB" dirty="0"/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Multidisciplinary researches and articles</a:t>
            </a:r>
            <a:endParaRPr lang="en-GB" dirty="0"/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Make Poverty History</a:t>
            </a:r>
            <a:endParaRPr lang="en-GB" dirty="0"/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Certificate of Participation</a:t>
            </a:r>
            <a:endParaRPr lang="en-GB" dirty="0"/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Research Work</a:t>
            </a:r>
            <a:endParaRPr lang="en-GB" dirty="0"/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Digital / Internet / Online - Marketing Management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F33B1EF-990B-831C-71CF-469815936D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lnSpcReduction="10000"/>
          </a:bodyPr>
          <a:lstStyle/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C2CF5E9-1497-FBFE-8D24-B70C590EF6D0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1800" dirty="0">
                <a:highlight>
                  <a:srgbClr val="FFFFFF"/>
                </a:highlight>
              </a:rPr>
              <a:t>Gibson, A., Aitken, A., </a:t>
            </a:r>
            <a:r>
              <a:rPr lang="en-GB" sz="1800" dirty="0" err="1">
                <a:highlight>
                  <a:srgbClr val="FFFFFF"/>
                </a:highlight>
              </a:rPr>
              <a:t>Sándor</a:t>
            </a:r>
            <a:r>
              <a:rPr lang="en-GB" sz="1800" dirty="0">
                <a:highlight>
                  <a:srgbClr val="FFFFFF"/>
                </a:highlight>
              </a:rPr>
              <a:t>, Á., Buckingham Shum, S., </a:t>
            </a:r>
            <a:r>
              <a:rPr lang="en-GB" sz="1800" dirty="0" err="1">
                <a:highlight>
                  <a:srgbClr val="FFFFFF"/>
                </a:highlight>
              </a:rPr>
              <a:t>Tsingos</a:t>
            </a:r>
            <a:r>
              <a:rPr lang="en-GB" sz="1800" dirty="0">
                <a:highlight>
                  <a:srgbClr val="FFFFFF"/>
                </a:highlight>
              </a:rPr>
              <a:t>-Lucas, C. and Knight, S. (2017). Reflective writing analytics for actionable feedback. In </a:t>
            </a:r>
            <a:r>
              <a:rPr lang="en-GB" sz="1800" i="1" dirty="0">
                <a:highlight>
                  <a:srgbClr val="FFFFFF"/>
                </a:highlight>
              </a:rPr>
              <a:t>Proceedings of the seventh international learning analytics &amp; knowledge conference</a:t>
            </a:r>
            <a:r>
              <a:rPr lang="en-GB" sz="1800" i="0" dirty="0">
                <a:highlight>
                  <a:srgbClr val="FFFFFF"/>
                </a:highlight>
              </a:rPr>
              <a:t> (pp. 153-162).</a:t>
            </a:r>
          </a:p>
          <a:p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E8B113A-030E-F315-FC69-B2321039E38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9FACFBE-D9E7-2163-469B-9E755BF8F646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129348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EDEBE7"/>
      </a:lt2>
      <a:accent1>
        <a:srgbClr val="5FA534"/>
      </a:accent1>
      <a:accent2>
        <a:srgbClr val="DCAB34"/>
      </a:accent2>
      <a:accent3>
        <a:srgbClr val="D26D23"/>
      </a:accent3>
      <a:accent4>
        <a:srgbClr val="972323"/>
      </a:accent4>
      <a:accent5>
        <a:srgbClr val="236797"/>
      </a:accent5>
      <a:accent6>
        <a:srgbClr val="2FB6C6"/>
      </a:accent6>
      <a:hlink>
        <a:srgbClr val="8FC639"/>
      </a:hlink>
      <a:folHlink>
        <a:srgbClr val="E7C272"/>
      </a:folHlink>
    </a:clrScheme>
    <a:fontScheme name="Gallery">
      <a:majorFont>
        <a:latin typeface="Palatino Linotype" panose="020405020505050303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 panose="020405020505050303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AC464412-510E-4F2B-8947-A0DDBD02899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3897</TotalTime>
  <Words>257</Words>
  <Application>Microsoft Office PowerPoint</Application>
  <PresentationFormat>Widescreen</PresentationFormat>
  <Paragraphs>24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Arial</vt:lpstr>
      <vt:lpstr>Comic Sans MS</vt:lpstr>
      <vt:lpstr>ff1</vt:lpstr>
      <vt:lpstr>Inter</vt:lpstr>
      <vt:lpstr>Palatino Linotype</vt:lpstr>
      <vt:lpstr>SourceSansPro</vt:lpstr>
      <vt:lpstr>Gallery</vt:lpstr>
      <vt:lpstr>Digital Marketing</vt:lpstr>
      <vt:lpstr>Benefit of using digital marketing</vt:lpstr>
      <vt:lpstr>Digital Marketing is delivered within Sainbury’s to ensure a sustainable customer relationship   Customer Numbers Market Share Increased Profit 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Enache Enache (1922895)</dc:creator>
  <cp:lastModifiedBy>Enache Enache (1922895)</cp:lastModifiedBy>
  <cp:revision>1</cp:revision>
  <dcterms:created xsi:type="dcterms:W3CDTF">2022-11-23T08:20:58Z</dcterms:created>
  <dcterms:modified xsi:type="dcterms:W3CDTF">2022-12-07T10:14:15Z</dcterms:modified>
</cp:coreProperties>
</file>