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364" r:id="rId2"/>
    <p:sldId id="383" r:id="rId3"/>
    <p:sldId id="387" r:id="rId4"/>
    <p:sldId id="394" r:id="rId5"/>
    <p:sldId id="395" r:id="rId6"/>
    <p:sldId id="405" r:id="rId7"/>
    <p:sldId id="396" r:id="rId8"/>
    <p:sldId id="402" r:id="rId9"/>
    <p:sldId id="398" r:id="rId10"/>
    <p:sldId id="403" r:id="rId11"/>
    <p:sldId id="404" r:id="rId12"/>
    <p:sldId id="399" r:id="rId13"/>
    <p:sldId id="40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384BF5-86BA-473B-AEEA-AA2B8D545D6E}" v="4" dt="2026-02-04T13:29:10.3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89"/>
  </p:normalViewPr>
  <p:slideViewPr>
    <p:cSldViewPr snapToGrid="0" showGuides="1">
      <p:cViewPr varScale="1">
        <p:scale>
          <a:sx n="60" d="100"/>
          <a:sy n="60" d="100"/>
        </p:scale>
        <p:origin x="88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dette Jack" userId="577a32b12b2d5358" providerId="LiveId" clId="{C7D63357-77D1-4926-B6B7-5A45EAEBF16A}"/>
    <pc:docChg chg="addSld delSld modSld">
      <pc:chgData name="Odette Jack" userId="577a32b12b2d5358" providerId="LiveId" clId="{C7D63357-77D1-4926-B6B7-5A45EAEBF16A}" dt="2026-02-04T13:29:10.368" v="4" actId="113"/>
      <pc:docMkLst>
        <pc:docMk/>
      </pc:docMkLst>
      <pc:sldChg chg="modSp">
        <pc:chgData name="Odette Jack" userId="577a32b12b2d5358" providerId="LiveId" clId="{C7D63357-77D1-4926-B6B7-5A45EAEBF16A}" dt="2026-02-04T13:28:36.495" v="2" actId="1076"/>
        <pc:sldMkLst>
          <pc:docMk/>
          <pc:sldMk cId="0" sldId="395"/>
        </pc:sldMkLst>
        <pc:spChg chg="mod">
          <ac:chgData name="Odette Jack" userId="577a32b12b2d5358" providerId="LiveId" clId="{C7D63357-77D1-4926-B6B7-5A45EAEBF16A}" dt="2026-02-04T13:28:36.495" v="2" actId="1076"/>
          <ac:spMkLst>
            <pc:docMk/>
            <pc:sldMk cId="0" sldId="395"/>
            <ac:spMk id="2" creationId="{1FE8F138-5F23-B989-7BFD-71F5C33065F6}"/>
          </ac:spMkLst>
        </pc:spChg>
      </pc:sldChg>
      <pc:sldChg chg="modSp">
        <pc:chgData name="Odette Jack" userId="577a32b12b2d5358" providerId="LiveId" clId="{C7D63357-77D1-4926-B6B7-5A45EAEBF16A}" dt="2026-02-04T13:29:10.368" v="4" actId="113"/>
        <pc:sldMkLst>
          <pc:docMk/>
          <pc:sldMk cId="1663974967" sldId="396"/>
        </pc:sldMkLst>
        <pc:spChg chg="mod">
          <ac:chgData name="Odette Jack" userId="577a32b12b2d5358" providerId="LiveId" clId="{C7D63357-77D1-4926-B6B7-5A45EAEBF16A}" dt="2026-02-04T13:29:10.368" v="4" actId="113"/>
          <ac:spMkLst>
            <pc:docMk/>
            <pc:sldMk cId="1663974967" sldId="396"/>
            <ac:spMk id="2" creationId="{F7A33847-0493-6DAA-A30C-328C54DCD8B6}"/>
          </ac:spMkLst>
        </pc:spChg>
      </pc:sldChg>
      <pc:sldChg chg="del">
        <pc:chgData name="Odette Jack" userId="577a32b12b2d5358" providerId="LiveId" clId="{C7D63357-77D1-4926-B6B7-5A45EAEBF16A}" dt="2026-02-04T13:27:01.881" v="1" actId="47"/>
        <pc:sldMkLst>
          <pc:docMk/>
          <pc:sldMk cId="4238236441" sldId="397"/>
        </pc:sldMkLst>
      </pc:sldChg>
      <pc:sldChg chg="add">
        <pc:chgData name="Odette Jack" userId="577a32b12b2d5358" providerId="LiveId" clId="{C7D63357-77D1-4926-B6B7-5A45EAEBF16A}" dt="2026-02-04T13:26:58.869" v="0"/>
        <pc:sldMkLst>
          <pc:docMk/>
          <pc:sldMk cId="1557286457" sldId="40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D25A28-DA3A-430C-9B8F-CC84C50B201F}" type="datetimeFigureOut">
              <a:rPr lang="en-GB" smtClean="0"/>
              <a:t>22/03/2026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D29518-DEBB-4891-9DBF-6ADA02CD3E78}" type="slidenum">
              <a:rPr lang="en-GB" smtClean="0"/>
              <a:t>‹#›</a:t>
            </a:fld>
            <a:endParaRPr lang="en-GB"/>
          </a:p>
        </p:txBody>
      </p:sp>
    </p:spTree>
    <p:extLst>
      <p:ext uri="{BB962C8B-B14F-4D97-AF65-F5344CB8AC3E}">
        <p14:creationId xmlns:p14="http://schemas.microsoft.com/office/powerpoint/2010/main" val="3890114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D29518-DEBB-4891-9DBF-6ADA02CD3E78}" type="slidenum">
              <a:rPr lang="en-GB" smtClean="0"/>
              <a:t>9</a:t>
            </a:fld>
            <a:endParaRPr lang="en-GB"/>
          </a:p>
        </p:txBody>
      </p:sp>
    </p:spTree>
    <p:extLst>
      <p:ext uri="{BB962C8B-B14F-4D97-AF65-F5344CB8AC3E}">
        <p14:creationId xmlns:p14="http://schemas.microsoft.com/office/powerpoint/2010/main" val="1544828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22/03/2026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22/03/2026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22/03/2026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22/03/2026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22/03/2026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22/03/2026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22/03/2026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22/03/2026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22/03/2026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skillsforcare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latin typeface="Arial" panose="020B0604020202020204" pitchFamily="34" charset="0"/>
                <a:cs typeface="Arial" panose="020B0604020202020204" pitchFamily="34" charset="0"/>
              </a:rPr>
              <a:t>Module Title: </a:t>
            </a:r>
            <a:r>
              <a:rPr lang="en-GB" altLang="en-US" i="1" dirty="0">
                <a:latin typeface="Arial" panose="020B0604020202020204" pitchFamily="34" charset="0"/>
                <a:cs typeface="Arial" panose="020B0604020202020204" pitchFamily="34" charset="0"/>
              </a:rPr>
              <a:t>Professional Career Development within H&amp;SC</a:t>
            </a:r>
          </a:p>
          <a:p>
            <a:r>
              <a:rPr lang="en-GB" altLang="en-US" u="sng" dirty="0">
                <a:latin typeface="Arial" panose="020B0604020202020204" pitchFamily="34" charset="0"/>
                <a:cs typeface="Arial" panose="020B0604020202020204" pitchFamily="34" charset="0"/>
              </a:rPr>
              <a:t>Module Number</a:t>
            </a:r>
            <a:r>
              <a:rPr lang="en-GB" altLang="en-US"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LCHS 4009 (LON)</a:t>
            </a:r>
          </a:p>
          <a:p>
            <a:r>
              <a:rPr lang="en-GB" altLang="en-US" u="sng" dirty="0">
                <a:latin typeface="Arial" panose="020B0604020202020204" pitchFamily="34" charset="0"/>
                <a:cs typeface="Arial" panose="020B0604020202020204" pitchFamily="34" charset="0"/>
              </a:rPr>
              <a:t>Assignment No</a:t>
            </a:r>
            <a:r>
              <a:rPr lang="en-GB" altLang="en-US" b="1" i="1"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ASSIGNMENT 1</a:t>
            </a:r>
          </a:p>
          <a:p>
            <a:r>
              <a:rPr lang="en-GB" altLang="en-US" u="sng" dirty="0">
                <a:latin typeface="Arial" panose="020B0604020202020204" pitchFamily="34" charset="0"/>
                <a:cs typeface="Arial" panose="020B0604020202020204" pitchFamily="34" charset="0"/>
              </a:rPr>
              <a:t>Student Name</a:t>
            </a:r>
            <a:r>
              <a:rPr lang="en-GB" altLang="en-US" b="1" i="1"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Kizzy Owusuwa Poku</a:t>
            </a:r>
          </a:p>
          <a:p>
            <a:r>
              <a:rPr lang="en-GB" altLang="en-US" u="sng" dirty="0">
                <a:latin typeface="Arial" panose="020B0604020202020204" pitchFamily="34" charset="0"/>
                <a:cs typeface="Arial" panose="020B0604020202020204" pitchFamily="34" charset="0"/>
              </a:rPr>
              <a:t>Student ID:           2431278 </a:t>
            </a:r>
            <a:endParaRPr lang="en-GB" altLang="en-US" b="1" i="1" dirty="0">
              <a:latin typeface="Arial" panose="020B0604020202020204" pitchFamily="34" charset="0"/>
              <a:cs typeface="Arial" panose="020B0604020202020204" pitchFamily="34" charset="0"/>
            </a:endParaRPr>
          </a:p>
          <a:p>
            <a:r>
              <a:rPr lang="en-GB" altLang="en-US" u="sng" dirty="0">
                <a:latin typeface="Arial" panose="020B0604020202020204" pitchFamily="34" charset="0"/>
                <a:cs typeface="Arial" panose="020B0604020202020204" pitchFamily="34" charset="0"/>
              </a:rPr>
              <a:t>Lecturer’s Name</a:t>
            </a:r>
            <a:r>
              <a:rPr lang="en-GB" altLang="en-US" b="1" i="1"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Soban Sadiq</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On this page state whether you have or have not used AI. Include the AI source if you have!</a:t>
            </a:r>
          </a:p>
          <a:p>
            <a:pPr marL="0" indent="0" algn="ctr">
              <a:buNone/>
            </a:pPr>
            <a:r>
              <a:rPr lang="en-GB" dirty="0"/>
              <a:t>I have used AI for proof reading.</a:t>
            </a:r>
          </a:p>
          <a:p>
            <a:pPr marL="0" indent="0" algn="ctr">
              <a:buNone/>
            </a:pPr>
            <a:r>
              <a:rPr lang="en-GB" dirty="0"/>
              <a:t>(Chat GPT)</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22/03/2026</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1981200" y="-150663"/>
            <a:ext cx="8229600" cy="777875"/>
          </a:xfrm>
        </p:spPr>
        <p:txBody>
          <a:bodyPr/>
          <a:lstStyle/>
          <a:p>
            <a:r>
              <a:rPr lang="en-GB" altLang="en-US" sz="2800" b="1" dirty="0"/>
              <a:t>Introduction</a:t>
            </a:r>
            <a:endParaRPr lang="en-US" altLang="en-US" sz="2800" b="1" dirty="0"/>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quarter" idx="10"/>
          </p:nvPr>
        </p:nvSpPr>
        <p:spPr/>
        <p:txBody>
          <a:bodyPr/>
          <a:lstStyle/>
          <a:p>
            <a:pPr>
              <a:defRPr/>
            </a:pPr>
            <a:fld id="{9C9D1F96-3DE6-40B6-9DCF-E50C656CAE8D}" type="datetime1">
              <a:rPr lang="en-GB" altLang="en-US" smtClean="0"/>
              <a:pPr>
                <a:defRPr/>
              </a:pPr>
              <a:t>22/03/2026</a:t>
            </a:fld>
            <a:endParaRPr lang="en-GB" altLang="en-US"/>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09D677E-A245-6143-BFA3-B4B2737C38D0}" type="slidenum">
              <a:rPr lang="en-GB" altLang="en-US" sz="1200">
                <a:solidFill>
                  <a:srgbClr val="898989"/>
                </a:solidFill>
              </a:rPr>
              <a:pPr>
                <a:spcBef>
                  <a:spcPct val="0"/>
                </a:spcBef>
                <a:buFontTx/>
                <a:buNone/>
              </a:pPr>
              <a:t>3</a:t>
            </a:fld>
            <a:endParaRPr lang="en-GB" altLang="en-US" sz="1200">
              <a:solidFill>
                <a:srgbClr val="898989"/>
              </a:solidFill>
            </a:endParaRPr>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982133" y="627212"/>
            <a:ext cx="9845749" cy="4891086"/>
          </a:xfrm>
        </p:spPr>
        <p:txBody>
          <a:bodyPr/>
          <a:lstStyle/>
          <a:p>
            <a:pPr marL="0" indent="0">
              <a:buNone/>
              <a:defRPr/>
            </a:pPr>
            <a:r>
              <a:rPr lang="en-GB" sz="2800" b="1" i="1" dirty="0"/>
              <a:t>Briefly</a:t>
            </a:r>
          </a:p>
          <a:p>
            <a:pPr marL="0" indent="0">
              <a:buNone/>
              <a:defRPr/>
            </a:pPr>
            <a:endParaRPr lang="en-GB" sz="2400" dirty="0">
              <a:latin typeface="Arial" panose="020B0604020202020204" pitchFamily="34" charset="0"/>
              <a:cs typeface="Arial" panose="020B0604020202020204" pitchFamily="34" charset="0"/>
            </a:endParaRPr>
          </a:p>
          <a:p>
            <a:pPr marL="0" indent="0">
              <a:buNone/>
              <a:defRPr/>
            </a:pPr>
            <a:r>
              <a:rPr lang="en-GB" sz="2400" dirty="0">
                <a:latin typeface="Arial" panose="020B0604020202020204" pitchFamily="34" charset="0"/>
                <a:cs typeface="Arial" panose="020B0604020202020204" pitchFamily="34" charset="0"/>
              </a:rPr>
              <a:t>My name is Kizzy, and I am currently studying health and social care. By the end of this course, I hope to graduate.</a:t>
            </a:r>
          </a:p>
          <a:p>
            <a:pPr marL="0" indent="0">
              <a:buNone/>
              <a:defRPr/>
            </a:pPr>
            <a:r>
              <a:rPr lang="en-GB" sz="2400" dirty="0">
                <a:latin typeface="Arial" panose="020B0604020202020204" pitchFamily="34" charset="0"/>
                <a:cs typeface="Arial" panose="020B0604020202020204" pitchFamily="34" charset="0"/>
              </a:rPr>
              <a:t>I am going to be presenting on why communication is important and relevant practice in a health and social care settings.</a:t>
            </a:r>
          </a:p>
        </p:txBody>
      </p:sp>
      <p:pic>
        <p:nvPicPr>
          <p:cNvPr id="1026" name="Picture 2" descr="Communication Icon from Teamwork ...">
            <a:extLst>
              <a:ext uri="{FF2B5EF4-FFF2-40B4-BE49-F238E27FC236}">
                <a16:creationId xmlns:a16="http://schemas.microsoft.com/office/drawing/2014/main" id="{AA91C2B3-B7CA-3AA4-394D-BD7E7C7A70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8125" y="3147237"/>
            <a:ext cx="2646281" cy="20779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2021120" y="-240991"/>
            <a:ext cx="8412497" cy="1068480"/>
          </a:xfrm>
        </p:spPr>
        <p:txBody>
          <a:bodyPr/>
          <a:lstStyle/>
          <a:p>
            <a:r>
              <a:rPr lang="en-GB" sz="2800" b="1" dirty="0"/>
              <a:t>What is your chosen skill?  Communication </a:t>
            </a:r>
            <a:endParaRPr lang="en-GB" altLang="en-US" sz="2800"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5" name="TextBox 4">
            <a:extLst>
              <a:ext uri="{FF2B5EF4-FFF2-40B4-BE49-F238E27FC236}">
                <a16:creationId xmlns:a16="http://schemas.microsoft.com/office/drawing/2014/main" id="{028FA0CD-6774-EDEB-7901-7CC84D67FB82}"/>
              </a:ext>
            </a:extLst>
          </p:cNvPr>
          <p:cNvSpPr txBox="1"/>
          <p:nvPr/>
        </p:nvSpPr>
        <p:spPr>
          <a:xfrm>
            <a:off x="0" y="481748"/>
            <a:ext cx="11342915" cy="4062651"/>
          </a:xfrm>
          <a:prstGeom prst="rect">
            <a:avLst/>
          </a:prstGeom>
          <a:noFill/>
        </p:spPr>
        <p:txBody>
          <a:bodyPr wrap="square">
            <a:spAutoFit/>
          </a:bodyPr>
          <a:lstStyle/>
          <a:p>
            <a:pPr marL="742950" lvl="1"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Communication is the process of receiving, giving and understanding information, feelings, ideas or messages between people. Communication can happen in different ways such as verbal communication, non-verbal communication, written communication and visual communication. </a:t>
            </a:r>
          </a:p>
          <a:p>
            <a:pPr lvl="1"/>
            <a:r>
              <a:rPr lang="en-GB" dirty="0">
                <a:latin typeface="Arial" panose="020B0604020202020204" pitchFamily="34" charset="0"/>
                <a:cs typeface="Arial" panose="020B0604020202020204" pitchFamily="34" charset="0"/>
              </a:rPr>
              <a:t>In everyday practice, communication involves more than just talking in health and social care settings. It includes giving clear instructions, using a respectful tone and explaining care in a simple language. </a:t>
            </a:r>
          </a:p>
          <a:p>
            <a:pPr lvl="1"/>
            <a:r>
              <a:rPr lang="en-GB" dirty="0">
                <a:latin typeface="Arial" panose="020B0604020202020204" pitchFamily="34" charset="0"/>
                <a:cs typeface="Arial" panose="020B0604020202020204" pitchFamily="34" charset="0"/>
              </a:rPr>
              <a:t>It can involve active listening such as paying full attention, asking questions to check understanding. Good communication helps build trust, prevent misunderstanding, and ensure safe and effective care.  </a:t>
            </a:r>
          </a:p>
          <a:p>
            <a:pPr marL="742950" lvl="1" indent="-285750">
              <a:buFont typeface="Arial" panose="020B0604020202020204" pitchFamily="34" charset="0"/>
              <a:buChar char="•"/>
            </a:pPr>
            <a:endParaRPr lang="en-GB" sz="2400" dirty="0"/>
          </a:p>
          <a:p>
            <a:pPr marL="742950" lvl="1" indent="-285750">
              <a:buFont typeface="Arial" panose="020B0604020202020204" pitchFamily="34" charset="0"/>
              <a:buChar char="•"/>
            </a:pPr>
            <a:r>
              <a:rPr lang="en-GB" dirty="0">
                <a:latin typeface="Arial" panose="020B0604020202020204" pitchFamily="34" charset="0"/>
                <a:cs typeface="Arial" panose="020B0604020202020204" pitchFamily="34" charset="0"/>
              </a:rPr>
              <a:t>Where and how you have developed this skill</a:t>
            </a:r>
          </a:p>
          <a:p>
            <a:pPr lvl="1"/>
            <a:r>
              <a:rPr lang="en-GB" dirty="0">
                <a:latin typeface="Arial" panose="020B0604020202020204" pitchFamily="34" charset="0"/>
                <a:cs typeface="Arial" panose="020B0604020202020204" pitchFamily="34" charset="0"/>
              </a:rPr>
              <a:t>I have developed this skill through reading, my studies, work experience and everyday interactions. During my time at University, I have taken part in group discussions and presentations which has helped me learn how to express myself clearly and confidently. Feedback from my lectures and colleagues has also helped me recognise areas for improvement such as speaking more clearly. </a:t>
            </a:r>
            <a:endParaRPr lang="en-GB" b="1" i="1" dirty="0">
              <a:latin typeface="Arial" panose="020B0604020202020204" pitchFamily="34" charset="0"/>
              <a:cs typeface="Arial" panose="020B0604020202020204" pitchFamily="34" charset="0"/>
            </a:endParaRPr>
          </a:p>
        </p:txBody>
      </p:sp>
      <p:pic>
        <p:nvPicPr>
          <p:cNvPr id="1026" name="Picture 2" descr="Creative Commons Highway sign image">
            <a:extLst>
              <a:ext uri="{FF2B5EF4-FFF2-40B4-BE49-F238E27FC236}">
                <a16:creationId xmlns:a16="http://schemas.microsoft.com/office/drawing/2014/main" id="{143FA7F0-3D2C-99B3-1570-43AD058D97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2806" y="4214005"/>
            <a:ext cx="2633826" cy="150757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04BA63B0-57B7-4749-A8AB-75E15FE4EF80}" type="slidenum">
              <a:rPr lang="en-GB" altLang="en-US" sz="900">
                <a:solidFill>
                  <a:srgbClr val="898989"/>
                </a:solidFill>
              </a:rPr>
              <a:pPr fontAlgn="base">
                <a:spcBef>
                  <a:spcPct val="0"/>
                </a:spcBef>
                <a:spcAft>
                  <a:spcPct val="0"/>
                </a:spcAft>
                <a:buNone/>
              </a:pPr>
              <a:t>5</a:t>
            </a:fld>
            <a:endParaRPr lang="en-GB" altLang="en-US" sz="900">
              <a:solidFill>
                <a:srgbClr val="898989"/>
              </a:solidFill>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1401759" y="-264101"/>
            <a:ext cx="9206974" cy="1412472"/>
          </a:xfrm>
        </p:spPr>
        <p:txBody>
          <a:bodyPr/>
          <a:lstStyle/>
          <a:p>
            <a:r>
              <a:rPr lang="en-GB" sz="2800" b="1" dirty="0"/>
              <a:t>Importance of Communication in professional practice</a:t>
            </a:r>
            <a:endParaRPr lang="en-GB" sz="900" b="1" dirty="0"/>
          </a:p>
        </p:txBody>
      </p:sp>
      <p:sp>
        <p:nvSpPr>
          <p:cNvPr id="10" name="TextBox 9">
            <a:extLst>
              <a:ext uri="{FF2B5EF4-FFF2-40B4-BE49-F238E27FC236}">
                <a16:creationId xmlns:a16="http://schemas.microsoft.com/office/drawing/2014/main" id="{E32E3400-4CF7-D76F-91E6-1E97593C4D9A}"/>
              </a:ext>
            </a:extLst>
          </p:cNvPr>
          <p:cNvSpPr txBox="1"/>
          <p:nvPr/>
        </p:nvSpPr>
        <p:spPr>
          <a:xfrm>
            <a:off x="154917" y="861537"/>
            <a:ext cx="11427483" cy="3477875"/>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Communication is the foundation of health care because it allows the correct exchange of information between patients and health care professionals. It ensures that a patient’s symptoms, needs and preference are understood which is important for correct treatment plans and making the right diagnoses.</a:t>
            </a:r>
          </a:p>
          <a:p>
            <a:r>
              <a:rPr lang="en-GB" sz="2000" dirty="0">
                <a:latin typeface="Arial" panose="020B0604020202020204" pitchFamily="34" charset="0"/>
                <a:cs typeface="Arial" panose="020B0604020202020204" pitchFamily="34" charset="0"/>
              </a:rPr>
              <a:t>How does it support:</a:t>
            </a:r>
          </a:p>
          <a:p>
            <a:pPr marL="800100" lvl="1"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Safe and effective care Communication supports safe and effective care by preventing clinical errors, such as medication mistakes or incorrect procedures, by ensuring instructions are understood during handovers. </a:t>
            </a:r>
          </a:p>
          <a:p>
            <a:pPr marL="800100" lvl="1"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Good quality outcomes for service users. Good quality outcomes ensures trust between service users because they feel heard and seen. They are most likely to engage in treatment plans.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FF930-F31B-1022-7EE2-1827EC8545F4}"/>
              </a:ext>
            </a:extLst>
          </p:cNvPr>
          <p:cNvSpPr>
            <a:spLocks noGrp="1"/>
          </p:cNvSpPr>
          <p:nvPr>
            <p:ph type="title"/>
          </p:nvPr>
        </p:nvSpPr>
        <p:spPr>
          <a:xfrm>
            <a:off x="-364067" y="-193195"/>
            <a:ext cx="10231081" cy="1143000"/>
          </a:xfrm>
        </p:spPr>
        <p:txBody>
          <a:bodyPr/>
          <a:lstStyle/>
          <a:p>
            <a:r>
              <a:rPr lang="en-GB" sz="2800" dirty="0"/>
              <a:t>How does communication benefit service users/patients</a:t>
            </a:r>
          </a:p>
        </p:txBody>
      </p:sp>
      <p:sp>
        <p:nvSpPr>
          <p:cNvPr id="3" name="Content Placeholder 2">
            <a:extLst>
              <a:ext uri="{FF2B5EF4-FFF2-40B4-BE49-F238E27FC236}">
                <a16:creationId xmlns:a16="http://schemas.microsoft.com/office/drawing/2014/main" id="{25B29E23-7B9F-75DC-D4ED-4417573E3027}"/>
              </a:ext>
            </a:extLst>
          </p:cNvPr>
          <p:cNvSpPr>
            <a:spLocks noGrp="1"/>
          </p:cNvSpPr>
          <p:nvPr>
            <p:ph idx="1"/>
          </p:nvPr>
        </p:nvSpPr>
        <p:spPr>
          <a:xfrm>
            <a:off x="334433" y="675169"/>
            <a:ext cx="10972800" cy="4152012"/>
          </a:xfrm>
        </p:spPr>
        <p:txBody>
          <a:bodyPr/>
          <a:lstStyle/>
          <a:p>
            <a:r>
              <a:rPr lang="en-GB" sz="2000" dirty="0">
                <a:latin typeface="Arial" panose="020B0604020202020204" pitchFamily="34" charset="0"/>
                <a:cs typeface="Arial" panose="020B0604020202020204" pitchFamily="34" charset="0"/>
              </a:rPr>
              <a:t>My chosen skills benefits service users because it empowers them to make choices and reduce anxiety. Good communication ensures that they have a clear understanding of their health status and care options. </a:t>
            </a:r>
          </a:p>
          <a:p>
            <a:r>
              <a:rPr lang="en-GB" sz="2000" dirty="0">
                <a:latin typeface="Arial" panose="020B0604020202020204" pitchFamily="34" charset="0"/>
                <a:cs typeface="Arial" panose="020B0604020202020204" pitchFamily="34" charset="0"/>
              </a:rPr>
              <a:t>When communication fails, patient trust is damaged. </a:t>
            </a:r>
          </a:p>
          <a:p>
            <a:r>
              <a:rPr lang="en-GB" sz="2000" dirty="0">
                <a:latin typeface="Arial" panose="020B0604020202020204" pitchFamily="34" charset="0"/>
                <a:cs typeface="Arial" panose="020B0604020202020204" pitchFamily="34" charset="0"/>
              </a:rPr>
              <a:t>Real work situation: A patient recovering from pneumonia is being discharged. The nurse hands them a bag of medications and says, “Take these as directed.” The patient nods, not wanting to seem confused. No one checks whether the patient understands the instructions. The right way to deal with this situation would be  to giving clear timing instructions, providing  printed medication chart,  explain each medication’s purpose in a simple language. </a:t>
            </a: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p>
          <a:p>
            <a:pPr marL="0" indent="0">
              <a:buNone/>
            </a:pPr>
            <a:endParaRPr lang="en-GB" sz="1800" dirty="0"/>
          </a:p>
          <a:p>
            <a:pPr marL="0" indent="0">
              <a:buNone/>
            </a:pPr>
            <a:r>
              <a:rPr lang="en-GB" sz="1800" dirty="0"/>
              <a:t>NHS England (2022). </a:t>
            </a:r>
            <a:endParaRPr lang="en-GB" sz="1800" dirty="0">
              <a:latin typeface="Arial" panose="020B0604020202020204" pitchFamily="34" charset="0"/>
              <a:cs typeface="Arial" panose="020B0604020202020204" pitchFamily="34" charset="0"/>
            </a:endParaRPr>
          </a:p>
          <a:p>
            <a:pPr marL="0" indent="0">
              <a:buNone/>
            </a:pPr>
            <a:endParaRPr lang="en-GB" sz="1800" dirty="0"/>
          </a:p>
        </p:txBody>
      </p:sp>
      <p:sp>
        <p:nvSpPr>
          <p:cNvPr id="4" name="Date Placeholder 3">
            <a:extLst>
              <a:ext uri="{FF2B5EF4-FFF2-40B4-BE49-F238E27FC236}">
                <a16:creationId xmlns:a16="http://schemas.microsoft.com/office/drawing/2014/main" id="{AC15A873-AD09-4C1C-81EB-E41D254E68EA}"/>
              </a:ext>
            </a:extLst>
          </p:cNvPr>
          <p:cNvSpPr>
            <a:spLocks noGrp="1"/>
          </p:cNvSpPr>
          <p:nvPr>
            <p:ph type="dt" sz="half" idx="10"/>
          </p:nvPr>
        </p:nvSpPr>
        <p:spPr/>
        <p:txBody>
          <a:bodyPr/>
          <a:lstStyle/>
          <a:p>
            <a:pPr>
              <a:defRPr/>
            </a:pPr>
            <a:fld id="{30226994-B490-4403-8CE4-43D4FD570BBD}" type="datetime1">
              <a:rPr lang="en-GB" altLang="en-US" smtClean="0"/>
              <a:pPr>
                <a:defRPr/>
              </a:pPr>
              <a:t>22/03/2026</a:t>
            </a:fld>
            <a:endParaRPr lang="en-GB" altLang="en-US"/>
          </a:p>
        </p:txBody>
      </p:sp>
      <p:sp>
        <p:nvSpPr>
          <p:cNvPr id="5" name="Slide Number Placeholder 4">
            <a:extLst>
              <a:ext uri="{FF2B5EF4-FFF2-40B4-BE49-F238E27FC236}">
                <a16:creationId xmlns:a16="http://schemas.microsoft.com/office/drawing/2014/main" id="{A7D85001-513A-25DD-50FB-FD163C09691A}"/>
              </a:ext>
            </a:extLst>
          </p:cNvPr>
          <p:cNvSpPr>
            <a:spLocks noGrp="1"/>
          </p:cNvSpPr>
          <p:nvPr>
            <p:ph type="sldNum" sz="quarter" idx="12"/>
          </p:nvPr>
        </p:nvSpPr>
        <p:spPr/>
        <p:txBody>
          <a:bodyPr/>
          <a:lstStyle/>
          <a:p>
            <a:pPr>
              <a:defRPr/>
            </a:pPr>
            <a:fld id="{9AFB928A-D6AD-4F2A-B2DD-923741E90643}" type="slidenum">
              <a:rPr lang="en-GB" altLang="en-US" smtClean="0"/>
              <a:pPr>
                <a:defRPr/>
              </a:pPr>
              <a:t>6</a:t>
            </a:fld>
            <a:endParaRPr lang="en-GB" altLang="en-US"/>
          </a:p>
        </p:txBody>
      </p:sp>
    </p:spTree>
    <p:extLst>
      <p:ext uri="{BB962C8B-B14F-4D97-AF65-F5344CB8AC3E}">
        <p14:creationId xmlns:p14="http://schemas.microsoft.com/office/powerpoint/2010/main" val="2503708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1981200" y="0"/>
            <a:ext cx="8229600" cy="1143000"/>
          </a:xfrm>
        </p:spPr>
        <p:txBody>
          <a:bodyPr/>
          <a:lstStyle/>
          <a:p>
            <a:r>
              <a:rPr lang="en-GB" sz="2800" b="1" dirty="0"/>
              <a:t>Model or framework linked to your chosen skill</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429986" y="1132799"/>
            <a:ext cx="11332028" cy="4692419"/>
          </a:xfrm>
        </p:spPr>
        <p:txBody>
          <a:bodyPr/>
          <a:lstStyle/>
          <a:p>
            <a:pPr marL="0" indent="0">
              <a:buNone/>
            </a:pPr>
            <a:r>
              <a:rPr lang="en-GB" sz="2000" dirty="0">
                <a:latin typeface="Arial" panose="020B0604020202020204" pitchFamily="34" charset="0"/>
                <a:cs typeface="Arial" panose="020B0604020202020204" pitchFamily="34" charset="0"/>
              </a:rPr>
              <a:t>Model linked to my chosen skill: Gibb’s reflective cycle</a:t>
            </a:r>
          </a:p>
          <a:p>
            <a:pPr marL="457200" lvl="1" indent="0">
              <a:buNone/>
            </a:pPr>
            <a:r>
              <a:rPr lang="en-GB" sz="2000" dirty="0">
                <a:latin typeface="Arial" panose="020B0604020202020204" pitchFamily="34" charset="0"/>
                <a:cs typeface="Arial" panose="020B0604020202020204" pitchFamily="34" charset="0"/>
              </a:rPr>
              <a:t>Gibb's reflective Cycle(1988 is a structed model used to reflect on experiences. </a:t>
            </a:r>
          </a:p>
          <a:p>
            <a:pPr marL="457200" lvl="1" indent="0">
              <a:buNone/>
            </a:pPr>
            <a:r>
              <a:rPr lang="en-GB" sz="2000" dirty="0">
                <a:latin typeface="Arial" panose="020B0604020202020204" pitchFamily="34" charset="0"/>
                <a:cs typeface="Arial" panose="020B0604020202020204" pitchFamily="34" charset="0"/>
              </a:rPr>
              <a:t>The key stages of the model is </a:t>
            </a:r>
          </a:p>
          <a:p>
            <a:pPr marL="457200" lvl="1" indent="0">
              <a:buNone/>
            </a:pPr>
            <a:r>
              <a:rPr lang="en-GB" sz="2000" dirty="0">
                <a:latin typeface="Arial" panose="020B0604020202020204" pitchFamily="34" charset="0"/>
                <a:cs typeface="Arial" panose="020B0604020202020204" pitchFamily="34" charset="0"/>
              </a:rPr>
              <a:t>This model supports communication in practice by encouraging  professionals to reflect on communication errors such as poor handover leading to medication error, help identify where communication broke down and improve patient safety and quality care.</a:t>
            </a:r>
            <a:endParaRPr lang="en-GB" sz="1200" dirty="0"/>
          </a:p>
          <a:p>
            <a:pPr marL="0" indent="0">
              <a:buNone/>
            </a:pPr>
            <a:r>
              <a:rPr lang="en-GB" sz="2000" dirty="0">
                <a:latin typeface="Arial" panose="020B0604020202020204" pitchFamily="34" charset="0"/>
                <a:cs typeface="Arial" panose="020B0604020202020204" pitchFamily="34" charset="0"/>
              </a:rPr>
              <a:t>Using Gibb’s reflective Cycle helps healthcare professionals critically evaluate their communication skills, learn from their mistakes and improve their quality  when working with service users.  </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400" dirty="0"/>
              <a:t>(McLeod, 2025)</a:t>
            </a:r>
            <a:endParaRPr lang="en-GB" sz="24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22/03/2026</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1663974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2013369" y="255476"/>
            <a:ext cx="8229600" cy="797260"/>
          </a:xfrm>
        </p:spPr>
        <p:txBody>
          <a:bodyPr/>
          <a:lstStyle/>
          <a:p>
            <a:r>
              <a:rPr lang="en-GB" sz="2800" b="1" dirty="0"/>
              <a:t>Applying this skill in practice</a:t>
            </a:r>
            <a:br>
              <a:rPr lang="en-GB" sz="2800" dirty="0"/>
            </a:br>
            <a:endParaRPr lang="en-GB" sz="28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109161" y="388292"/>
            <a:ext cx="11706042" cy="4968552"/>
          </a:xfrm>
        </p:spPr>
        <p:txBody>
          <a:bodyPr/>
          <a:lstStyle/>
          <a:p>
            <a:pPr marL="0" indent="0">
              <a:buNone/>
            </a:pPr>
            <a:br>
              <a:rPr lang="en-GB" sz="2000" dirty="0"/>
            </a:br>
            <a:r>
              <a:rPr lang="en-GB" sz="2000" dirty="0"/>
              <a:t>A nurse on a hospital ward</a:t>
            </a:r>
          </a:p>
          <a:p>
            <a:pPr marL="0" indent="0">
              <a:buNone/>
            </a:pPr>
            <a:r>
              <a:rPr lang="en-GB" sz="2000" dirty="0"/>
              <a:t>A patient has just been told they need to start a new medication. They look confused but say “yes okay” when asked if they understand. I notice their body language suggest uncertainty. </a:t>
            </a:r>
            <a:endParaRPr lang="en-GB" sz="2000" b="1" dirty="0"/>
          </a:p>
          <a:p>
            <a:pPr marL="457200" lvl="1" indent="0">
              <a:buNone/>
            </a:pPr>
            <a:r>
              <a:rPr lang="en-GB" sz="2000" dirty="0"/>
              <a:t>I would say to the patient I noticed you looked a bit unsure. What would you like me to go over again. Then I will reassure them that lot of people have questions when starting a new medication. I would also encourage shared decision making with the patient.</a:t>
            </a:r>
          </a:p>
          <a:p>
            <a:pPr marL="457200" lvl="1" indent="0">
              <a:buNone/>
            </a:pPr>
            <a:r>
              <a:rPr lang="en-GB" sz="2000" dirty="0"/>
              <a:t>My skill guides my actions because it helps me act with more awareness, empathy and clarity especially when patients may not feet confident to express themselves verbally.</a:t>
            </a:r>
          </a:p>
          <a:p>
            <a:pPr marL="0" indent="0">
              <a:buNone/>
            </a:pPr>
            <a:r>
              <a:rPr lang="en-GB" sz="2000" dirty="0">
                <a:latin typeface="Arial" panose="020B0604020202020204" pitchFamily="34" charset="0"/>
                <a:cs typeface="Arial" panose="020B0604020202020204" pitchFamily="34" charset="0"/>
              </a:rPr>
              <a:t>By using effective communication and observing non-verbal cues, I can identify when a patient may not fully understand information. This allows me to provide a safe quality care for patients and better outcomes.</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22/03/2026</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pic>
        <p:nvPicPr>
          <p:cNvPr id="1026" name="Picture 2" descr="Care Certificate Standard 6 – Communication">
            <a:extLst>
              <a:ext uri="{FF2B5EF4-FFF2-40B4-BE49-F238E27FC236}">
                <a16:creationId xmlns:a16="http://schemas.microsoft.com/office/drawing/2014/main" id="{D4381CAE-DE28-2C35-42D5-A9B186350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03219" y="4091773"/>
            <a:ext cx="2279621" cy="1607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pecialist care for children | Positive Steps | Peteborough">
            <a:extLst>
              <a:ext uri="{FF2B5EF4-FFF2-40B4-BE49-F238E27FC236}">
                <a16:creationId xmlns:a16="http://schemas.microsoft.com/office/drawing/2014/main" id="{4332C5B7-FE77-DC47-FF8D-412F60BE7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98683"/>
            <a:ext cx="2481943" cy="2606041"/>
          </a:xfrm>
          <a:prstGeom prst="rect">
            <a:avLst/>
          </a:prstGeom>
          <a:noFill/>
          <a:extLst>
            <a:ext uri="{909E8E84-426E-40DD-AFC4-6F175D3DCCD1}">
              <a14:hiddenFill xmlns:a14="http://schemas.microsoft.com/office/drawing/2010/main">
                <a:solidFill>
                  <a:srgbClr val="FFFFFF"/>
                </a:solidFill>
              </a14:hiddenFill>
            </a:ext>
          </a:extLst>
        </p:spPr>
      </p:pic>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496798" y="0"/>
            <a:ext cx="8964488" cy="1217067"/>
          </a:xfrm>
        </p:spPr>
        <p:txBody>
          <a:bodyPr/>
          <a:lstStyle/>
          <a:p>
            <a:r>
              <a:rPr lang="en-GB" sz="2800" b="1" dirty="0"/>
              <a:t>How does this skill support my future career?</a:t>
            </a:r>
            <a:br>
              <a:rPr lang="en-GB" sz="2800" dirty="0"/>
            </a:br>
            <a:endParaRPr lang="en-GB" altLang="en-US" sz="2800" b="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1347943" y="785417"/>
            <a:ext cx="10958623" cy="3960440"/>
          </a:xfrm>
        </p:spPr>
        <p:txBody>
          <a:bodyPr/>
          <a:lstStyle/>
          <a:p>
            <a:pPr marL="457200" lvl="1" indent="0">
              <a:buNone/>
            </a:pPr>
            <a:r>
              <a:rPr lang="en-GB" sz="2400" dirty="0"/>
              <a:t>Communication is an important transferable skill valued by most employers in this industry.</a:t>
            </a:r>
          </a:p>
          <a:p>
            <a:pPr lvl="1"/>
            <a:r>
              <a:rPr lang="en-GB" sz="2400" dirty="0"/>
              <a:t>It shows that I can work well in a team and communicate effectively with others. </a:t>
            </a:r>
          </a:p>
          <a:p>
            <a:pPr lvl="1"/>
            <a:r>
              <a:rPr lang="en-GB" sz="2400" dirty="0"/>
              <a:t>Good communication allows me to represent an organisation professionally when interacting with service users.</a:t>
            </a:r>
          </a:p>
          <a:p>
            <a:pPr lvl="1"/>
            <a:r>
              <a:rPr lang="en-GB" sz="2400" dirty="0"/>
              <a:t>It helps me show empathy and support when having difficult or sensitive conversations. </a:t>
            </a:r>
          </a:p>
          <a:p>
            <a:pPr lvl="1"/>
            <a:endParaRPr lang="en-GB" sz="2400" dirty="0"/>
          </a:p>
          <a:p>
            <a:pPr marL="0" indent="0" algn="ctr">
              <a:buNone/>
            </a:pPr>
            <a:endParaRPr lang="en-GB" altLang="en-US" sz="2400" dirty="0"/>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9</a:t>
            </a:fld>
            <a:endParaRPr lang="en-GB" altLang="en-US" sz="9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842A4-F2C1-010E-DAD7-06EDB0C83388}"/>
              </a:ext>
            </a:extLst>
          </p:cNvPr>
          <p:cNvSpPr>
            <a:spLocks noGrp="1"/>
          </p:cNvSpPr>
          <p:nvPr>
            <p:ph type="title"/>
          </p:nvPr>
        </p:nvSpPr>
        <p:spPr>
          <a:xfrm>
            <a:off x="195324" y="206593"/>
            <a:ext cx="7215963" cy="503914"/>
          </a:xfrm>
        </p:spPr>
        <p:txBody>
          <a:bodyPr/>
          <a:lstStyle/>
          <a:p>
            <a:pPr algn="l"/>
            <a:r>
              <a:rPr lang="en-GB" sz="2400" dirty="0"/>
              <a:t>How will communication support my future role?</a:t>
            </a:r>
          </a:p>
        </p:txBody>
      </p:sp>
      <p:sp>
        <p:nvSpPr>
          <p:cNvPr id="3" name="Content Placeholder 2">
            <a:extLst>
              <a:ext uri="{FF2B5EF4-FFF2-40B4-BE49-F238E27FC236}">
                <a16:creationId xmlns:a16="http://schemas.microsoft.com/office/drawing/2014/main" id="{45A00352-238D-88D0-B935-CFDBF468945C}"/>
              </a:ext>
            </a:extLst>
          </p:cNvPr>
          <p:cNvSpPr>
            <a:spLocks noGrp="1"/>
          </p:cNvSpPr>
          <p:nvPr>
            <p:ph idx="1"/>
          </p:nvPr>
        </p:nvSpPr>
        <p:spPr>
          <a:xfrm>
            <a:off x="135466" y="710507"/>
            <a:ext cx="10972800" cy="4829056"/>
          </a:xfrm>
        </p:spPr>
        <p:txBody>
          <a:bodyPr/>
          <a:lstStyle/>
          <a:p>
            <a:r>
              <a:rPr lang="en-GB" sz="2400" dirty="0"/>
              <a:t>Communication is essential for patient safety and providing person centred care.</a:t>
            </a:r>
          </a:p>
          <a:p>
            <a:r>
              <a:rPr lang="en-GB" sz="2400" dirty="0"/>
              <a:t>I will need to use active listening to fully understand service user's needs and concerns.</a:t>
            </a:r>
          </a:p>
          <a:p>
            <a:r>
              <a:rPr lang="en-GB" sz="2400" dirty="0"/>
              <a:t>Strong communication will help me work well successfully with colleagues and service users.</a:t>
            </a:r>
          </a:p>
          <a:p>
            <a:pPr marL="0" indent="0">
              <a:buNone/>
            </a:pPr>
            <a:r>
              <a:rPr lang="en-GB" sz="2400" dirty="0"/>
              <a:t>I consider communication to be a strength because I am active listener which helps me understand people better. This helps me to build positive relationships with both colleagues and service users.</a:t>
            </a:r>
          </a:p>
          <a:p>
            <a:pPr marL="0" indent="0">
              <a:buNone/>
            </a:pPr>
            <a:r>
              <a:rPr lang="en-GB" sz="2400" dirty="0"/>
              <a:t>Although I have no problem with my communication skills, I would still like to develop written communication skills and my ability in professional record- keeping and report writing. </a:t>
            </a:r>
          </a:p>
          <a:p>
            <a:endParaRPr lang="en-GB" sz="2400" dirty="0"/>
          </a:p>
        </p:txBody>
      </p:sp>
      <p:sp>
        <p:nvSpPr>
          <p:cNvPr id="4" name="Date Placeholder 3">
            <a:extLst>
              <a:ext uri="{FF2B5EF4-FFF2-40B4-BE49-F238E27FC236}">
                <a16:creationId xmlns:a16="http://schemas.microsoft.com/office/drawing/2014/main" id="{AB960453-F85B-BAC9-9645-294E3B3684B3}"/>
              </a:ext>
            </a:extLst>
          </p:cNvPr>
          <p:cNvSpPr>
            <a:spLocks noGrp="1"/>
          </p:cNvSpPr>
          <p:nvPr>
            <p:ph type="dt" sz="half" idx="10"/>
          </p:nvPr>
        </p:nvSpPr>
        <p:spPr/>
        <p:txBody>
          <a:bodyPr/>
          <a:lstStyle/>
          <a:p>
            <a:pPr>
              <a:defRPr/>
            </a:pPr>
            <a:fld id="{30226994-B490-4403-8CE4-43D4FD570BBD}" type="datetime1">
              <a:rPr lang="en-GB" altLang="en-US" smtClean="0"/>
              <a:pPr>
                <a:defRPr/>
              </a:pPr>
              <a:t>22/03/2026</a:t>
            </a:fld>
            <a:endParaRPr lang="en-GB" altLang="en-US"/>
          </a:p>
        </p:txBody>
      </p:sp>
      <p:sp>
        <p:nvSpPr>
          <p:cNvPr id="5" name="Slide Number Placeholder 4">
            <a:extLst>
              <a:ext uri="{FF2B5EF4-FFF2-40B4-BE49-F238E27FC236}">
                <a16:creationId xmlns:a16="http://schemas.microsoft.com/office/drawing/2014/main" id="{14797C49-1643-D2FE-474E-D135D009745A}"/>
              </a:ext>
            </a:extLst>
          </p:cNvPr>
          <p:cNvSpPr>
            <a:spLocks noGrp="1"/>
          </p:cNvSpPr>
          <p:nvPr>
            <p:ph type="sldNum" sz="quarter" idx="12"/>
          </p:nvPr>
        </p:nvSpPr>
        <p:spPr/>
        <p:txBody>
          <a:bodyPr/>
          <a:lstStyle/>
          <a:p>
            <a:pPr>
              <a:defRPr/>
            </a:pPr>
            <a:fld id="{9AFB928A-D6AD-4F2A-B2DD-923741E90643}" type="slidenum">
              <a:rPr lang="en-GB" altLang="en-US" smtClean="0"/>
              <a:pPr>
                <a:defRPr/>
              </a:pPr>
              <a:t>10</a:t>
            </a:fld>
            <a:endParaRPr lang="en-GB" altLang="en-US"/>
          </a:p>
        </p:txBody>
      </p:sp>
    </p:spTree>
    <p:extLst>
      <p:ext uri="{BB962C8B-B14F-4D97-AF65-F5344CB8AC3E}">
        <p14:creationId xmlns:p14="http://schemas.microsoft.com/office/powerpoint/2010/main" val="1931646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172701-562F-29D2-CC65-475EB41B5661}"/>
              </a:ext>
            </a:extLst>
          </p:cNvPr>
          <p:cNvSpPr>
            <a:spLocks noGrp="1"/>
          </p:cNvSpPr>
          <p:nvPr>
            <p:ph idx="1"/>
          </p:nvPr>
        </p:nvSpPr>
        <p:spPr>
          <a:xfrm>
            <a:off x="334433" y="324294"/>
            <a:ext cx="10972800" cy="3917032"/>
          </a:xfrm>
        </p:spPr>
        <p:txBody>
          <a:bodyPr/>
          <a:lstStyle/>
          <a:p>
            <a:pPr marL="0" indent="0">
              <a:buNone/>
            </a:pPr>
            <a:r>
              <a:rPr lang="en-GB" sz="2400" dirty="0"/>
              <a:t>I consider communication to be a strength because I am an active listener which helps me understand people better. This helps me to build positive relationships with both colleagues and service users.</a:t>
            </a:r>
          </a:p>
          <a:p>
            <a:pPr marL="0" indent="0">
              <a:buNone/>
            </a:pPr>
            <a:r>
              <a:rPr lang="en-GB" sz="2400" dirty="0"/>
              <a:t>Although I have no problem with my communication skills, I would still like to develop written communication skills and my ability in professional record- keeping and report writing. </a:t>
            </a:r>
          </a:p>
          <a:p>
            <a:pPr marL="0" indent="0">
              <a:buNone/>
            </a:pPr>
            <a:endParaRPr lang="en-GB" dirty="0"/>
          </a:p>
        </p:txBody>
      </p:sp>
      <p:sp>
        <p:nvSpPr>
          <p:cNvPr id="4" name="Date Placeholder 3">
            <a:extLst>
              <a:ext uri="{FF2B5EF4-FFF2-40B4-BE49-F238E27FC236}">
                <a16:creationId xmlns:a16="http://schemas.microsoft.com/office/drawing/2014/main" id="{AFC28248-FD2D-7A5C-FBCD-8808740D3CA9}"/>
              </a:ext>
            </a:extLst>
          </p:cNvPr>
          <p:cNvSpPr>
            <a:spLocks noGrp="1"/>
          </p:cNvSpPr>
          <p:nvPr>
            <p:ph type="dt" sz="half" idx="10"/>
          </p:nvPr>
        </p:nvSpPr>
        <p:spPr/>
        <p:txBody>
          <a:bodyPr/>
          <a:lstStyle/>
          <a:p>
            <a:pPr>
              <a:defRPr/>
            </a:pPr>
            <a:fld id="{30226994-B490-4403-8CE4-43D4FD570BBD}" type="datetime1">
              <a:rPr lang="en-GB" altLang="en-US" smtClean="0"/>
              <a:pPr>
                <a:defRPr/>
              </a:pPr>
              <a:t>22/03/2026</a:t>
            </a:fld>
            <a:endParaRPr lang="en-GB" altLang="en-US"/>
          </a:p>
        </p:txBody>
      </p:sp>
      <p:sp>
        <p:nvSpPr>
          <p:cNvPr id="5" name="Slide Number Placeholder 4">
            <a:extLst>
              <a:ext uri="{FF2B5EF4-FFF2-40B4-BE49-F238E27FC236}">
                <a16:creationId xmlns:a16="http://schemas.microsoft.com/office/drawing/2014/main" id="{7B0F2AD9-989D-D9E8-BA99-9166D3C9E32F}"/>
              </a:ext>
            </a:extLst>
          </p:cNvPr>
          <p:cNvSpPr>
            <a:spLocks noGrp="1"/>
          </p:cNvSpPr>
          <p:nvPr>
            <p:ph type="sldNum" sz="quarter" idx="12"/>
          </p:nvPr>
        </p:nvSpPr>
        <p:spPr/>
        <p:txBody>
          <a:bodyPr/>
          <a:lstStyle/>
          <a:p>
            <a:pPr>
              <a:defRPr/>
            </a:pPr>
            <a:fld id="{9AFB928A-D6AD-4F2A-B2DD-923741E90643}" type="slidenum">
              <a:rPr lang="en-GB" altLang="en-US" smtClean="0"/>
              <a:pPr>
                <a:defRPr/>
              </a:pPr>
              <a:t>11</a:t>
            </a:fld>
            <a:endParaRPr lang="en-GB" altLang="en-US"/>
          </a:p>
        </p:txBody>
      </p:sp>
    </p:spTree>
    <p:extLst>
      <p:ext uri="{BB962C8B-B14F-4D97-AF65-F5344CB8AC3E}">
        <p14:creationId xmlns:p14="http://schemas.microsoft.com/office/powerpoint/2010/main" val="1692654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2690923" y="273789"/>
            <a:ext cx="6172200" cy="857250"/>
          </a:xfrm>
        </p:spPr>
        <p:txBody>
          <a:bodyPr/>
          <a:lstStyle/>
          <a:p>
            <a:r>
              <a:rPr lang="en-GB" altLang="en-US" b="1"/>
              <a:t>Conclusion</a:t>
            </a:r>
            <a:endParaRPr lang="en-GB" altLang="en-US" b="1" i="1">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1270097" y="1492546"/>
            <a:ext cx="9830293" cy="2937272"/>
          </a:xfrm>
        </p:spPr>
        <p:txBody>
          <a:bodyPr/>
          <a:lstStyle/>
          <a:p>
            <a:pPr marL="0" indent="0">
              <a:buNone/>
            </a:pPr>
            <a:r>
              <a:rPr lang="en-GB" altLang="en-US" sz="2800" dirty="0"/>
              <a:t>In conclusion, communication in health and social care is crucial for delivering safe, effective support and sharing important information with colleagues and service users. Clear communication helps prevent mistakes and improves the quality of care, so developing confidence in this skills is essential.</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12</a:t>
            </a:fld>
            <a:endParaRPr lang="en-GB" altLang="en-US" sz="900">
              <a:solidFill>
                <a:srgbClr val="89898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829339" y="1244010"/>
            <a:ext cx="10462437" cy="2230318"/>
          </a:xfrm>
        </p:spPr>
        <p:txBody>
          <a:bodyPr/>
          <a:lstStyle/>
          <a:p>
            <a:r>
              <a:rPr lang="en-GB" sz="1800" dirty="0"/>
              <a:t>NHS England (2022). </a:t>
            </a:r>
            <a:r>
              <a:rPr lang="en-GB" sz="1800" i="1" dirty="0"/>
              <a:t>How good communication skills benefit patients, service users and people affected by cancer, and those important to them.</a:t>
            </a:r>
            <a:r>
              <a:rPr lang="en-GB" sz="1800" dirty="0"/>
              <a:t> [online] NHS England. Available at: https://www.hee.nhs.uk/our-work/cancer-diagnostics/cancer-communications-resource-hub/patient/how-good-communication-skills-benefit-patients-service-users-people-affected.</a:t>
            </a:r>
          </a:p>
          <a:p>
            <a:pPr marL="0" indent="0">
              <a:buNone/>
            </a:pPr>
            <a:endParaRPr lang="en-GB" sz="1800" dirty="0"/>
          </a:p>
          <a:p>
            <a:pPr marL="0" indent="0">
              <a:buNone/>
            </a:pPr>
            <a:r>
              <a:rPr lang="en-GB" sz="1800" dirty="0"/>
              <a:t>Skills for care(2023). Communication skills in health and social care. Available at: </a:t>
            </a:r>
            <a:r>
              <a:rPr lang="en-GB" sz="1800" dirty="0">
                <a:hlinkClick r:id="rId2"/>
              </a:rPr>
              <a:t>https://www.skillsforcareorg.uk</a:t>
            </a:r>
            <a:r>
              <a:rPr lang="en-GB" sz="1800" dirty="0"/>
              <a:t>( Accessed: 7 March 2026).</a:t>
            </a:r>
            <a:br>
              <a:rPr lang="en-GB" dirty="0"/>
            </a:br>
            <a:endParaRPr lang="en-GB" altLang="en-US" dirty="0"/>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22/03/2026</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A355A216-6885-427F-A634-39F7E4E2D5B0}" type="slidenum">
              <a:rPr lang="en-GB" altLang="en-US" sz="900">
                <a:solidFill>
                  <a:srgbClr val="898989"/>
                </a:solidFill>
              </a:rPr>
              <a:pPr fontAlgn="base">
                <a:spcBef>
                  <a:spcPct val="0"/>
                </a:spcBef>
                <a:spcAft>
                  <a:spcPct val="0"/>
                </a:spcAft>
                <a:buNone/>
              </a:pPr>
              <a:t>13</a:t>
            </a:fld>
            <a:endParaRPr lang="en-GB" altLang="en-US" sz="9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1317</TotalTime>
  <Words>1258</Words>
  <Application>Microsoft Office PowerPoint</Application>
  <PresentationFormat>Widescreen</PresentationFormat>
  <Paragraphs>98</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Aptos</vt:lpstr>
      <vt:lpstr>Arial</vt:lpstr>
      <vt:lpstr>Myriad Pro</vt:lpstr>
      <vt:lpstr>20140311PresentationUWTSDTemplate</vt:lpstr>
      <vt:lpstr>PowerPoint Presentation</vt:lpstr>
      <vt:lpstr>Acknowledge use of AI</vt:lpstr>
      <vt:lpstr>Introduction</vt:lpstr>
      <vt:lpstr>What is your chosen skill?  Communication </vt:lpstr>
      <vt:lpstr>Importance of Communication in professional practice</vt:lpstr>
      <vt:lpstr>How does communication benefit service users/patients</vt:lpstr>
      <vt:lpstr>Model or framework linked to your chosen skill</vt:lpstr>
      <vt:lpstr>Applying this skill in practice </vt:lpstr>
      <vt:lpstr>How does this skill support my future career? </vt:lpstr>
      <vt:lpstr>How will communication support my future role?</vt:lpstr>
      <vt:lpstr>PowerPoint Presentation</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Kizzy Owusuwa Poku (2431278)</cp:lastModifiedBy>
  <cp:revision>81</cp:revision>
  <dcterms:created xsi:type="dcterms:W3CDTF">2025-02-21T18:28:54Z</dcterms:created>
  <dcterms:modified xsi:type="dcterms:W3CDTF">2026-03-22T09:39:35Z</dcterms:modified>
</cp:coreProperties>
</file>