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2" r:id="rId1"/>
  </p:sldMasterIdLst>
  <p:notesMasterIdLst>
    <p:notesMasterId r:id="rId23"/>
  </p:notesMasterIdLst>
  <p:handoutMasterIdLst>
    <p:handoutMasterId r:id="rId24"/>
  </p:handoutMasterIdLst>
  <p:sldIdLst>
    <p:sldId id="256" r:id="rId2"/>
    <p:sldId id="257" r:id="rId3"/>
    <p:sldId id="262" r:id="rId4"/>
    <p:sldId id="275" r:id="rId5"/>
    <p:sldId id="263" r:id="rId6"/>
    <p:sldId id="272" r:id="rId7"/>
    <p:sldId id="271" r:id="rId8"/>
    <p:sldId id="277" r:id="rId9"/>
    <p:sldId id="273" r:id="rId10"/>
    <p:sldId id="276" r:id="rId11"/>
    <p:sldId id="258" r:id="rId12"/>
    <p:sldId id="259" r:id="rId13"/>
    <p:sldId id="261" r:id="rId14"/>
    <p:sldId id="264" r:id="rId15"/>
    <p:sldId id="274" r:id="rId16"/>
    <p:sldId id="265" r:id="rId17"/>
    <p:sldId id="267" r:id="rId18"/>
    <p:sldId id="266" r:id="rId19"/>
    <p:sldId id="260" r:id="rId20"/>
    <p:sldId id="269" r:id="rId21"/>
    <p:sldId id="27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1"/>
  </p:normalViewPr>
  <p:slideViewPr>
    <p:cSldViewPr snapToGrid="0" snapToObjects="1">
      <p:cViewPr varScale="1">
        <p:scale>
          <a:sx n="64" d="100"/>
          <a:sy n="64" d="100"/>
        </p:scale>
        <p:origin x="90"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A79FEA-B772-EC45-96FF-567A26DE9385}" type="datetimeFigureOut">
              <a:rPr lang="en-US" smtClean="0"/>
              <a:t>11/22/2017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149DD28-1F52-8B44-8899-6AC0A56476C3}" type="slidenum">
              <a:rPr lang="en-US" smtClean="0"/>
              <a:t>‹#›</a:t>
            </a:fld>
            <a:endParaRPr lang="en-US"/>
          </a:p>
        </p:txBody>
      </p:sp>
    </p:spTree>
    <p:extLst>
      <p:ext uri="{BB962C8B-B14F-4D97-AF65-F5344CB8AC3E}">
        <p14:creationId xmlns:p14="http://schemas.microsoft.com/office/powerpoint/2010/main" val="357775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AE5C6E-3687-524B-8892-910B71B9FAD7}" type="datetimeFigureOut">
              <a:rPr lang="en-US" smtClean="0"/>
              <a:t>11/22/2017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B90A48-61C8-AB44-AB52-D2D2E1088BA9}" type="slidenum">
              <a:rPr lang="en-US" smtClean="0"/>
              <a:t>‹#›</a:t>
            </a:fld>
            <a:endParaRPr lang="en-US"/>
          </a:p>
        </p:txBody>
      </p:sp>
    </p:spTree>
    <p:extLst>
      <p:ext uri="{BB962C8B-B14F-4D97-AF65-F5344CB8AC3E}">
        <p14:creationId xmlns:p14="http://schemas.microsoft.com/office/powerpoint/2010/main" val="1144965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5B90A48-61C8-AB44-AB52-D2D2E1088BA9}" type="slidenum">
              <a:rPr lang="en-US" smtClean="0"/>
              <a:t>18</a:t>
            </a:fld>
            <a:endParaRPr lang="en-US"/>
          </a:p>
        </p:txBody>
      </p:sp>
    </p:spTree>
    <p:extLst>
      <p:ext uri="{BB962C8B-B14F-4D97-AF65-F5344CB8AC3E}">
        <p14:creationId xmlns:p14="http://schemas.microsoft.com/office/powerpoint/2010/main" val="19809586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5923F103-BC34-4FE4-A40E-EDDEECFDA5D0}" type="datetimeFigureOut">
              <a:rPr lang="en-US" smtClean="0"/>
              <a:pPr/>
              <a:t>11/22/2017</a:t>
            </a:fld>
            <a:endParaRPr lang="en-US" dirty="0"/>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US" dirty="0"/>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11/22/2017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11/22/2017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11/22/2017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11/22/2017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11/22/2017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11/22/2017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11/22/2017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11/22/2017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11/22/2017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11/22/2017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smtClean="0"/>
              <a:t>11/22/2017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11/22/2017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11/22/2017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11/22/2017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11/22/2017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11/22/2017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t>11/22/2017</a:t>
            </a:fld>
            <a:endParaRPr lang="en-US" dirty="0"/>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937220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twitter.com/huwaar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05311" y="-1468967"/>
            <a:ext cx="3302745" cy="2677648"/>
          </a:xfrm>
        </p:spPr>
        <p:txBody>
          <a:bodyPr/>
          <a:lstStyle/>
          <a:p>
            <a:r>
              <a:rPr lang="en-US" dirty="0"/>
              <a:t> </a:t>
            </a:r>
            <a:r>
              <a:rPr lang="en-GB" dirty="0" err="1"/>
              <a:t>Efnysien</a:t>
            </a:r>
            <a:r>
              <a:rPr lang="en-US" dirty="0"/>
              <a:t> </a:t>
            </a:r>
          </a:p>
        </p:txBody>
      </p:sp>
      <p:sp>
        <p:nvSpPr>
          <p:cNvPr id="5" name="TextBox 4"/>
          <p:cNvSpPr txBox="1"/>
          <p:nvPr/>
        </p:nvSpPr>
        <p:spPr>
          <a:xfrm>
            <a:off x="4113323" y="1208681"/>
            <a:ext cx="3079688" cy="1477328"/>
          </a:xfrm>
          <a:prstGeom prst="rect">
            <a:avLst/>
          </a:prstGeom>
          <a:noFill/>
        </p:spPr>
        <p:txBody>
          <a:bodyPr wrap="square" rtlCol="0">
            <a:spAutoFit/>
          </a:bodyPr>
          <a:lstStyle/>
          <a:p>
            <a:pPr algn="ctr"/>
            <a:r>
              <a:rPr lang="en-US" dirty="0" smtClean="0">
                <a:solidFill>
                  <a:schemeClr val="bg1"/>
                </a:solidFill>
              </a:rPr>
              <a:t>By Bryce </a:t>
            </a:r>
            <a:r>
              <a:rPr lang="en-US" dirty="0" err="1" smtClean="0">
                <a:solidFill>
                  <a:schemeClr val="bg1"/>
                </a:solidFill>
              </a:rPr>
              <a:t>Aszody</a:t>
            </a:r>
            <a:r>
              <a:rPr lang="en-US" dirty="0" smtClean="0">
                <a:solidFill>
                  <a:schemeClr val="bg1"/>
                </a:solidFill>
              </a:rPr>
              <a:t>-Robinson</a:t>
            </a:r>
          </a:p>
          <a:p>
            <a:pPr algn="ctr"/>
            <a:r>
              <a:rPr lang="en-US" dirty="0" smtClean="0">
                <a:solidFill>
                  <a:schemeClr val="bg1"/>
                </a:solidFill>
              </a:rPr>
              <a:t>History of </a:t>
            </a:r>
            <a:r>
              <a:rPr lang="en-US" dirty="0" err="1" smtClean="0">
                <a:solidFill>
                  <a:schemeClr val="bg1"/>
                </a:solidFill>
              </a:rPr>
              <a:t>Liturature</a:t>
            </a:r>
            <a:r>
              <a:rPr lang="en-US" dirty="0" smtClean="0">
                <a:solidFill>
                  <a:schemeClr val="bg1"/>
                </a:solidFill>
              </a:rPr>
              <a:t>: Prose</a:t>
            </a:r>
          </a:p>
          <a:p>
            <a:pPr algn="ctr"/>
            <a:r>
              <a:rPr lang="en-US" dirty="0" smtClean="0">
                <a:solidFill>
                  <a:schemeClr val="bg1"/>
                </a:solidFill>
              </a:rPr>
              <a:t>In Wales (AHMS6005)</a:t>
            </a:r>
          </a:p>
          <a:p>
            <a:pPr algn="ctr"/>
            <a:r>
              <a:rPr lang="en-US" dirty="0" smtClean="0">
                <a:solidFill>
                  <a:schemeClr val="bg1"/>
                </a:solidFill>
              </a:rPr>
              <a:t>November 15, 2017</a:t>
            </a:r>
          </a:p>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93516" y="2400300"/>
            <a:ext cx="2266852" cy="3712468"/>
          </a:xfrm>
          <a:prstGeom prst="rect">
            <a:avLst/>
          </a:prstGeom>
        </p:spPr>
      </p:pic>
    </p:spTree>
    <p:extLst>
      <p:ext uri="{BB962C8B-B14F-4D97-AF65-F5344CB8AC3E}">
        <p14:creationId xmlns:p14="http://schemas.microsoft.com/office/powerpoint/2010/main" val="5106079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The Reader’s Introduction to </a:t>
            </a:r>
            <a:r>
              <a:rPr lang="en-US" dirty="0" err="1"/>
              <a:t>Efnysien</a:t>
            </a:r>
            <a:r>
              <a:rPr lang="en-US" dirty="0"/>
              <a:t>:</a:t>
            </a:r>
          </a:p>
        </p:txBody>
      </p:sp>
      <p:sp>
        <p:nvSpPr>
          <p:cNvPr id="3" name="Content Placeholder 2"/>
          <p:cNvSpPr>
            <a:spLocks noGrp="1"/>
          </p:cNvSpPr>
          <p:nvPr>
            <p:ph idx="1"/>
          </p:nvPr>
        </p:nvSpPr>
        <p:spPr/>
        <p:txBody>
          <a:bodyPr>
            <a:normAutofit fontScale="92500" lnSpcReduction="20000"/>
          </a:bodyPr>
          <a:lstStyle/>
          <a:p>
            <a:endParaRPr lang="en-US" dirty="0"/>
          </a:p>
          <a:p>
            <a:r>
              <a:rPr lang="en-US" dirty="0"/>
              <a:t>The introduction to </a:t>
            </a:r>
            <a:r>
              <a:rPr lang="en-US" dirty="0" err="1"/>
              <a:t>Efnysien</a:t>
            </a:r>
            <a:r>
              <a:rPr lang="en-US" dirty="0"/>
              <a:t> prepares the reader for what to expect of his </a:t>
            </a:r>
            <a:r>
              <a:rPr lang="en-US" dirty="0" smtClean="0"/>
              <a:t>character:</a:t>
            </a:r>
            <a:endParaRPr lang="en-US" dirty="0"/>
          </a:p>
          <a:p>
            <a:pPr lvl="1"/>
            <a:r>
              <a:rPr lang="en-US" dirty="0"/>
              <a:t>“The other [</a:t>
            </a:r>
            <a:r>
              <a:rPr lang="en-US" dirty="0" err="1"/>
              <a:t>Efnysien</a:t>
            </a:r>
            <a:r>
              <a:rPr lang="en-US" dirty="0"/>
              <a:t>] would cause strife between the two brothers when they were the most loving… </a:t>
            </a:r>
            <a:r>
              <a:rPr lang="en-US" dirty="0" err="1"/>
              <a:t>Efnysien</a:t>
            </a:r>
            <a:r>
              <a:rPr lang="en-US" dirty="0"/>
              <a:t> the quarrelsome man we spoke of above…”-</a:t>
            </a:r>
            <a:r>
              <a:rPr lang="en-US" sz="1200" i="1" dirty="0"/>
              <a:t>Gwyn Jones and Thomas Jones, The </a:t>
            </a:r>
            <a:r>
              <a:rPr lang="en-US" sz="1200" i="1" dirty="0" err="1"/>
              <a:t>Mabinogion</a:t>
            </a:r>
            <a:r>
              <a:rPr lang="en-US" sz="1200" i="1" dirty="0"/>
              <a:t> (J.M. Dent and Sons Ltd., London, 1950) p.25-27</a:t>
            </a:r>
            <a:r>
              <a:rPr lang="en-US" sz="1200" i="1" dirty="0" smtClean="0"/>
              <a:t>.</a:t>
            </a:r>
          </a:p>
          <a:p>
            <a:pPr lvl="1"/>
            <a:r>
              <a:rPr lang="en-US" dirty="0" smtClean="0"/>
              <a:t>This is a clear use of </a:t>
            </a:r>
            <a:r>
              <a:rPr lang="en-US" smtClean="0"/>
              <a:t>authorial voice. </a:t>
            </a:r>
            <a:endParaRPr lang="en-US" dirty="0"/>
          </a:p>
          <a:p>
            <a:r>
              <a:rPr lang="en-US" dirty="0"/>
              <a:t>In Welsh </a:t>
            </a:r>
            <a:r>
              <a:rPr lang="en-US" i="1" dirty="0" err="1"/>
              <a:t>efnys</a:t>
            </a:r>
            <a:r>
              <a:rPr lang="en-US" i="1" dirty="0"/>
              <a:t> </a:t>
            </a:r>
            <a:r>
              <a:rPr lang="en-US" dirty="0"/>
              <a:t>translates to mean “hostile, enemy”</a:t>
            </a:r>
            <a:r>
              <a:rPr lang="en-US" sz="1300" dirty="0"/>
              <a:t>- </a:t>
            </a:r>
            <a:r>
              <a:rPr lang="en-US" sz="1300" dirty="0" err="1"/>
              <a:t>Proinsias</a:t>
            </a:r>
            <a:r>
              <a:rPr lang="en-US" sz="1300" dirty="0"/>
              <a:t> Mac Cana</a:t>
            </a:r>
            <a:r>
              <a:rPr lang="en-US" sz="1300" i="1" dirty="0"/>
              <a:t>, </a:t>
            </a:r>
            <a:r>
              <a:rPr lang="en-US" sz="1300" i="1" dirty="0" err="1"/>
              <a:t>Branwen</a:t>
            </a:r>
            <a:r>
              <a:rPr lang="en-US" sz="1300" i="1" dirty="0"/>
              <a:t> Daughter of </a:t>
            </a:r>
            <a:r>
              <a:rPr lang="en-US" sz="1300" i="1" dirty="0" err="1"/>
              <a:t>Lyr</a:t>
            </a:r>
            <a:r>
              <a:rPr lang="en-US" sz="1300" i="1" dirty="0"/>
              <a:t> </a:t>
            </a:r>
            <a:r>
              <a:rPr lang="en-US" sz="1300" dirty="0"/>
              <a:t>(Cardiff University of Wales, Cardiff 1958) p.83.</a:t>
            </a:r>
            <a:r>
              <a:rPr lang="en-US" sz="1300" i="1" dirty="0"/>
              <a:t> </a:t>
            </a:r>
          </a:p>
          <a:p>
            <a:r>
              <a:rPr lang="en-US" i="1" dirty="0"/>
              <a:t>The name </a:t>
            </a:r>
            <a:r>
              <a:rPr lang="en-US" i="1" dirty="0" err="1"/>
              <a:t>Efnysien</a:t>
            </a:r>
            <a:r>
              <a:rPr lang="en-US" i="1" dirty="0"/>
              <a:t> is first found in the </a:t>
            </a:r>
            <a:r>
              <a:rPr lang="en-US" i="1" dirty="0" err="1" smtClean="0"/>
              <a:t>Mabinogion</a:t>
            </a:r>
            <a:r>
              <a:rPr lang="en-US" i="1" dirty="0" smtClean="0"/>
              <a:t>.</a:t>
            </a:r>
            <a:endParaRPr lang="en-US" i="1" dirty="0"/>
          </a:p>
          <a:p>
            <a:r>
              <a:rPr lang="en-US" i="1" dirty="0"/>
              <a:t>His character can be connected with those of other </a:t>
            </a:r>
            <a:r>
              <a:rPr lang="en-US" i="1" dirty="0" smtClean="0"/>
              <a:t>texts.</a:t>
            </a:r>
            <a:endParaRPr lang="en-US" i="1" dirty="0"/>
          </a:p>
          <a:p>
            <a:r>
              <a:rPr lang="en-US" i="1" dirty="0"/>
              <a:t>His name, unlike his brother </a:t>
            </a:r>
            <a:r>
              <a:rPr lang="en-US" i="1" dirty="0" err="1"/>
              <a:t>Nysien</a:t>
            </a:r>
            <a:r>
              <a:rPr lang="en-US" i="1" dirty="0"/>
              <a:t>, has no Welsh </a:t>
            </a:r>
            <a:r>
              <a:rPr lang="en-US" i="1" dirty="0" smtClean="0"/>
              <a:t>forerunner. </a:t>
            </a:r>
            <a:r>
              <a:rPr lang="en-US" sz="1300" i="1" dirty="0" smtClean="0"/>
              <a:t>– </a:t>
            </a:r>
            <a:r>
              <a:rPr lang="en-US" sz="1300" i="1" dirty="0" err="1" smtClean="0"/>
              <a:t>Proinsias</a:t>
            </a:r>
            <a:r>
              <a:rPr lang="en-US" sz="1300" i="1" dirty="0" smtClean="0"/>
              <a:t> Mac Cana, </a:t>
            </a:r>
            <a:r>
              <a:rPr lang="en-US" sz="1300" i="1" dirty="0" err="1"/>
              <a:t>Branwen</a:t>
            </a:r>
            <a:r>
              <a:rPr lang="en-US" sz="1300" i="1" dirty="0"/>
              <a:t> Daughter of </a:t>
            </a:r>
            <a:r>
              <a:rPr lang="en-US" sz="1300" i="1" dirty="0" err="1"/>
              <a:t>Lyr</a:t>
            </a:r>
            <a:r>
              <a:rPr lang="en-US" sz="1300" i="1" dirty="0"/>
              <a:t> (</a:t>
            </a:r>
            <a:r>
              <a:rPr lang="en-US" sz="1300" dirty="0"/>
              <a:t>Cardiff: Cardiff University of Wales,1958</a:t>
            </a:r>
            <a:r>
              <a:rPr lang="en-US" sz="1300" dirty="0" smtClean="0"/>
              <a:t>)</a:t>
            </a:r>
            <a:r>
              <a:rPr lang="en-US" sz="1300" i="1" dirty="0" smtClean="0"/>
              <a:t> p.83</a:t>
            </a:r>
            <a:r>
              <a:rPr lang="en-US" sz="1300" i="1" dirty="0"/>
              <a:t>.</a:t>
            </a:r>
            <a:r>
              <a:rPr lang="en-US" sz="1300" i="1" dirty="0" smtClean="0"/>
              <a:t> </a:t>
            </a:r>
            <a:endParaRPr lang="en-US" sz="1300" i="1"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80613" y="3168650"/>
            <a:ext cx="1905000" cy="2286000"/>
          </a:xfrm>
          <a:prstGeom prst="rect">
            <a:avLst/>
          </a:prstGeom>
        </p:spPr>
      </p:pic>
    </p:spTree>
    <p:extLst>
      <p:ext uri="{BB962C8B-B14F-4D97-AF65-F5344CB8AC3E}">
        <p14:creationId xmlns:p14="http://schemas.microsoft.com/office/powerpoint/2010/main" val="16416950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Tale of The Missing </a:t>
            </a:r>
            <a:r>
              <a:rPr lang="en-US" dirty="0" err="1"/>
              <a:t>Nysien</a:t>
            </a:r>
            <a:r>
              <a:rPr lang="en-US" dirty="0"/>
              <a:t>:</a:t>
            </a:r>
          </a:p>
        </p:txBody>
      </p:sp>
      <p:sp>
        <p:nvSpPr>
          <p:cNvPr id="3" name="Content Placeholder 2"/>
          <p:cNvSpPr>
            <a:spLocks noGrp="1"/>
          </p:cNvSpPr>
          <p:nvPr>
            <p:ph idx="1"/>
          </p:nvPr>
        </p:nvSpPr>
        <p:spPr/>
        <p:txBody>
          <a:bodyPr>
            <a:normAutofit fontScale="85000" lnSpcReduction="10000"/>
          </a:bodyPr>
          <a:lstStyle/>
          <a:p>
            <a:r>
              <a:rPr lang="en-US" dirty="0" err="1"/>
              <a:t>Nysien</a:t>
            </a:r>
            <a:r>
              <a:rPr lang="en-US" dirty="0"/>
              <a:t>, brother to </a:t>
            </a:r>
            <a:r>
              <a:rPr lang="en-US" dirty="0" err="1" smtClean="0"/>
              <a:t>Efnysien</a:t>
            </a:r>
            <a:r>
              <a:rPr lang="en-US" dirty="0"/>
              <a:t>.</a:t>
            </a:r>
          </a:p>
          <a:p>
            <a:r>
              <a:rPr lang="en-US" dirty="0"/>
              <a:t>Described in the text as “a good lad – he could make peace between two armies when they were most enraged; that was </a:t>
            </a:r>
            <a:r>
              <a:rPr lang="en-US" dirty="0" err="1" smtClean="0"/>
              <a:t>Nysien</a:t>
            </a:r>
            <a:r>
              <a:rPr lang="en-US" dirty="0" smtClean="0"/>
              <a:t>.”</a:t>
            </a:r>
            <a:r>
              <a:rPr lang="en-US" sz="1600" dirty="0" smtClean="0"/>
              <a:t>-</a:t>
            </a:r>
            <a:r>
              <a:rPr lang="en-US" dirty="0" smtClean="0"/>
              <a:t> </a:t>
            </a:r>
            <a:r>
              <a:rPr lang="en-US" sz="1100" dirty="0" err="1" smtClean="0"/>
              <a:t>Sioned</a:t>
            </a:r>
            <a:r>
              <a:rPr lang="en-US" sz="1100" dirty="0"/>
              <a:t>, </a:t>
            </a:r>
            <a:r>
              <a:rPr lang="en-US" sz="1100" dirty="0" smtClean="0"/>
              <a:t>Davies</a:t>
            </a:r>
            <a:r>
              <a:rPr lang="en-US" sz="1100" dirty="0"/>
              <a:t>, </a:t>
            </a:r>
            <a:r>
              <a:rPr lang="en-US" sz="1100" dirty="0" smtClean="0"/>
              <a:t>The </a:t>
            </a:r>
            <a:r>
              <a:rPr lang="en-US" sz="1100" dirty="0" err="1"/>
              <a:t>Mabinogion</a:t>
            </a:r>
            <a:r>
              <a:rPr lang="en-US" sz="1100" dirty="0"/>
              <a:t> (New York: Oxford University Press, 2007</a:t>
            </a:r>
            <a:r>
              <a:rPr lang="en-US" sz="1100" dirty="0" smtClean="0"/>
              <a:t>) </a:t>
            </a:r>
            <a:r>
              <a:rPr lang="en-US" sz="1100" dirty="0"/>
              <a:t>p.22. </a:t>
            </a:r>
          </a:p>
          <a:p>
            <a:r>
              <a:rPr lang="en-US" dirty="0"/>
              <a:t>Although described as being opposite of his brother, </a:t>
            </a:r>
            <a:r>
              <a:rPr lang="en-US" dirty="0" err="1"/>
              <a:t>Nysien’s</a:t>
            </a:r>
            <a:r>
              <a:rPr lang="en-US" dirty="0"/>
              <a:t> part in the Second Branch is practically non-existent. </a:t>
            </a:r>
          </a:p>
          <a:p>
            <a:pPr lvl="1"/>
            <a:r>
              <a:rPr lang="en-US" dirty="0"/>
              <a:t>“</a:t>
            </a:r>
            <a:r>
              <a:rPr lang="en-US" dirty="0" err="1"/>
              <a:t>Nysien</a:t>
            </a:r>
            <a:r>
              <a:rPr lang="en-US" dirty="0"/>
              <a:t> plays no role at all, although from the description of him at the beginning of the story, he is the one we would expect to bring the final victory and counteract his brother’s wickedness.”- </a:t>
            </a:r>
            <a:r>
              <a:rPr lang="en-US" sz="1100" dirty="0"/>
              <a:t>Patrick K. Ford, </a:t>
            </a:r>
            <a:r>
              <a:rPr lang="en-US" sz="1100" i="1" dirty="0" err="1"/>
              <a:t>Mabinogi</a:t>
            </a:r>
            <a:r>
              <a:rPr lang="en-US" sz="1100" i="1" dirty="0"/>
              <a:t> and other Medieval Welsh Tales (University of California Press, Los Angeles, 1977)</a:t>
            </a:r>
            <a:r>
              <a:rPr lang="en-US" sz="1100" dirty="0"/>
              <a:t>p.57.</a:t>
            </a:r>
          </a:p>
          <a:p>
            <a:r>
              <a:rPr lang="en-US" dirty="0" smtClean="0"/>
              <a:t>Source </a:t>
            </a:r>
            <a:r>
              <a:rPr lang="en-US" dirty="0"/>
              <a:t>of </a:t>
            </a:r>
            <a:r>
              <a:rPr lang="en-US" dirty="0" err="1" smtClean="0"/>
              <a:t>Nysien</a:t>
            </a:r>
            <a:r>
              <a:rPr lang="en-US" dirty="0" smtClean="0"/>
              <a:t>: </a:t>
            </a:r>
            <a:endParaRPr lang="en-US" dirty="0"/>
          </a:p>
          <a:p>
            <a:pPr lvl="1"/>
            <a:r>
              <a:rPr lang="en-US" dirty="0"/>
              <a:t>“is known as the name of a Welsh saint, the patron of </a:t>
            </a:r>
            <a:r>
              <a:rPr lang="en-US" dirty="0" err="1"/>
              <a:t>Llanishen</a:t>
            </a:r>
            <a:r>
              <a:rPr lang="en-US" dirty="0"/>
              <a:t> in </a:t>
            </a:r>
            <a:r>
              <a:rPr lang="en-US" dirty="0" err="1"/>
              <a:t>Glamorgan</a:t>
            </a:r>
            <a:r>
              <a:rPr lang="en-US" dirty="0"/>
              <a:t>, and it seems to be generally accepted that the latter [</a:t>
            </a:r>
            <a:r>
              <a:rPr lang="en-US" dirty="0" err="1"/>
              <a:t>Efnysien</a:t>
            </a:r>
            <a:r>
              <a:rPr lang="en-US" dirty="0"/>
              <a:t>] is formed from it by the addition of the negative prefix…”-</a:t>
            </a:r>
            <a:r>
              <a:rPr lang="en-US" sz="1100" dirty="0" err="1"/>
              <a:t>Proinsias</a:t>
            </a:r>
            <a:r>
              <a:rPr lang="en-US" sz="1100" dirty="0"/>
              <a:t> Mac Cana</a:t>
            </a:r>
            <a:r>
              <a:rPr lang="en-US" sz="1100" i="1" dirty="0"/>
              <a:t>, </a:t>
            </a:r>
            <a:r>
              <a:rPr lang="en-US" sz="1100" i="1" dirty="0" err="1"/>
              <a:t>Branwen</a:t>
            </a:r>
            <a:r>
              <a:rPr lang="en-US" sz="1100" i="1" dirty="0"/>
              <a:t> Daughter of </a:t>
            </a:r>
            <a:r>
              <a:rPr lang="en-US" sz="1100" i="1" dirty="0" err="1"/>
              <a:t>Lyr</a:t>
            </a:r>
            <a:r>
              <a:rPr lang="en-US" sz="1100" i="1" dirty="0"/>
              <a:t> </a:t>
            </a:r>
            <a:r>
              <a:rPr lang="en-US" sz="1100" dirty="0"/>
              <a:t>(Cardiff University of Wales, Cardiff 1958) p. 82.</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824473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Enfysien</a:t>
            </a:r>
            <a:r>
              <a:rPr lang="en-US" dirty="0"/>
              <a:t> at </a:t>
            </a:r>
            <a:r>
              <a:rPr lang="en-US" dirty="0" err="1"/>
              <a:t>Harlech</a:t>
            </a:r>
            <a:r>
              <a:rPr lang="en-US" dirty="0"/>
              <a:t>:</a:t>
            </a:r>
          </a:p>
        </p:txBody>
      </p:sp>
      <p:sp>
        <p:nvSpPr>
          <p:cNvPr id="3" name="Content Placeholder 2"/>
          <p:cNvSpPr>
            <a:spLocks noGrp="1"/>
          </p:cNvSpPr>
          <p:nvPr>
            <p:ph idx="1"/>
          </p:nvPr>
        </p:nvSpPr>
        <p:spPr/>
        <p:txBody>
          <a:bodyPr>
            <a:normAutofit/>
          </a:bodyPr>
          <a:lstStyle/>
          <a:p>
            <a:r>
              <a:rPr lang="en-US" dirty="0" smtClean="0"/>
              <a:t>“One afternoon he [</a:t>
            </a:r>
            <a:r>
              <a:rPr lang="en-US" dirty="0" err="1" smtClean="0"/>
              <a:t>Bendigeidfran</a:t>
            </a:r>
            <a:r>
              <a:rPr lang="en-US" dirty="0" smtClean="0"/>
              <a:t>] was in </a:t>
            </a:r>
            <a:r>
              <a:rPr lang="en-US" dirty="0" err="1" smtClean="0"/>
              <a:t>Harlech</a:t>
            </a:r>
            <a:r>
              <a:rPr lang="en-US" dirty="0" smtClean="0"/>
              <a:t>, above the sea, with his brother </a:t>
            </a:r>
            <a:r>
              <a:rPr lang="en-US" dirty="0" err="1" smtClean="0"/>
              <a:t>Manawydan</a:t>
            </a:r>
            <a:r>
              <a:rPr lang="en-US" dirty="0" smtClean="0"/>
              <a:t> son of </a:t>
            </a:r>
            <a:r>
              <a:rPr lang="en-US" dirty="0" err="1" smtClean="0"/>
              <a:t>Llyr</a:t>
            </a:r>
            <a:r>
              <a:rPr lang="en-US" dirty="0" smtClean="0"/>
              <a:t>, and his two brothers on his mother’s side, </a:t>
            </a:r>
            <a:r>
              <a:rPr lang="en-US" dirty="0" err="1" smtClean="0"/>
              <a:t>Nysien</a:t>
            </a:r>
            <a:r>
              <a:rPr lang="en-US" dirty="0" smtClean="0"/>
              <a:t> and </a:t>
            </a:r>
            <a:r>
              <a:rPr lang="en-US" dirty="0" err="1" smtClean="0"/>
              <a:t>Efnysien</a:t>
            </a:r>
            <a:r>
              <a:rPr lang="en-US" dirty="0" smtClean="0"/>
              <a:t>, and noblemen too, as was appropriate around a king… As they were sitting there, they could see thirteen ships coming from the south of Ireland, heading towards them easily and swiftly…The men armed themselves and went down to meet them… ’What does he want?’ said the king [</a:t>
            </a:r>
            <a:r>
              <a:rPr lang="en-US" dirty="0" err="1" smtClean="0"/>
              <a:t>Bendigeidfran</a:t>
            </a:r>
            <a:r>
              <a:rPr lang="en-US" dirty="0" smtClean="0"/>
              <a:t>]… ‘What sort of request does he have?’… ‘He [</a:t>
            </a:r>
            <a:r>
              <a:rPr lang="en-US" dirty="0" err="1" smtClean="0"/>
              <a:t>Matholwch</a:t>
            </a:r>
            <a:r>
              <a:rPr lang="en-US" dirty="0" smtClean="0"/>
              <a:t>] wishes to unite your two families, lord,’ they said. ‘He has come to ask for </a:t>
            </a:r>
            <a:r>
              <a:rPr lang="en-US" dirty="0" err="1" smtClean="0"/>
              <a:t>Branwen</a:t>
            </a:r>
            <a:r>
              <a:rPr lang="en-US" dirty="0" smtClean="0"/>
              <a:t> daughter of </a:t>
            </a:r>
            <a:r>
              <a:rPr lang="en-US" dirty="0" err="1" smtClean="0"/>
              <a:t>Lyr</a:t>
            </a:r>
            <a:r>
              <a:rPr lang="en-US" dirty="0" smtClean="0"/>
              <a:t>, and if you agree, he wishes to join together the Island of the Mighty and Ireland so that they might be stronger.’ ‘Very well,’ he [</a:t>
            </a:r>
            <a:r>
              <a:rPr lang="en-US" dirty="0" err="1" smtClean="0"/>
              <a:t>Bendigeidfran</a:t>
            </a:r>
            <a:r>
              <a:rPr lang="en-US" dirty="0" smtClean="0"/>
              <a:t>] said…” </a:t>
            </a:r>
            <a:r>
              <a:rPr lang="en-US" sz="1200" dirty="0" smtClean="0"/>
              <a:t>-</a:t>
            </a:r>
            <a:r>
              <a:rPr lang="en-US" sz="1200" dirty="0" err="1" smtClean="0"/>
              <a:t>Sioned</a:t>
            </a:r>
            <a:r>
              <a:rPr lang="en-US" sz="1200" dirty="0"/>
              <a:t>, Davies, The </a:t>
            </a:r>
            <a:r>
              <a:rPr lang="en-US" sz="1200" dirty="0" err="1"/>
              <a:t>Mabinogion</a:t>
            </a:r>
            <a:r>
              <a:rPr lang="en-US" sz="1200" dirty="0"/>
              <a:t> (New York: Oxford University Press, 2007) p. </a:t>
            </a:r>
            <a:r>
              <a:rPr lang="en-US" sz="1200" dirty="0" smtClean="0"/>
              <a:t>22-23.</a:t>
            </a:r>
            <a:endParaRPr lang="en-US" sz="1200" dirty="0"/>
          </a:p>
          <a:p>
            <a:endParaRPr lang="en-US" sz="1400" dirty="0"/>
          </a:p>
          <a:p>
            <a:endParaRPr lang="en-US" sz="1300" dirty="0"/>
          </a:p>
        </p:txBody>
      </p:sp>
    </p:spTree>
    <p:extLst>
      <p:ext uri="{BB962C8B-B14F-4D97-AF65-F5344CB8AC3E}">
        <p14:creationId xmlns:p14="http://schemas.microsoft.com/office/powerpoint/2010/main" val="14105050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3754" y="846320"/>
            <a:ext cx="8761413" cy="728480"/>
          </a:xfrm>
        </p:spPr>
        <p:txBody>
          <a:bodyPr/>
          <a:lstStyle/>
          <a:p>
            <a:r>
              <a:rPr lang="en-US" dirty="0" err="1"/>
              <a:t>Enfysien</a:t>
            </a:r>
            <a:r>
              <a:rPr lang="en-US" dirty="0"/>
              <a:t> at </a:t>
            </a:r>
            <a:r>
              <a:rPr lang="en-US" dirty="0" err="1" smtClean="0"/>
              <a:t>Harlech</a:t>
            </a:r>
            <a:r>
              <a:rPr lang="en-US" dirty="0" smtClean="0"/>
              <a:t>, an Analysis:</a:t>
            </a:r>
            <a:endParaRPr lang="en-US" sz="1900" dirty="0"/>
          </a:p>
        </p:txBody>
      </p:sp>
      <p:sp>
        <p:nvSpPr>
          <p:cNvPr id="3" name="Content Placeholder 2"/>
          <p:cNvSpPr>
            <a:spLocks noGrp="1"/>
          </p:cNvSpPr>
          <p:nvPr>
            <p:ph idx="1"/>
          </p:nvPr>
        </p:nvSpPr>
        <p:spPr/>
        <p:txBody>
          <a:bodyPr>
            <a:normAutofit fontScale="92500" lnSpcReduction="20000"/>
          </a:bodyPr>
          <a:lstStyle/>
          <a:p>
            <a:r>
              <a:rPr lang="en-US" dirty="0" err="1"/>
              <a:t>Efnysien</a:t>
            </a:r>
            <a:r>
              <a:rPr lang="en-US" dirty="0"/>
              <a:t> is present at the beginning of the tale when </a:t>
            </a:r>
            <a:r>
              <a:rPr lang="en-US" dirty="0" err="1"/>
              <a:t>Matholwch</a:t>
            </a:r>
            <a:r>
              <a:rPr lang="en-US" dirty="0"/>
              <a:t> arrives and relays his intentions to </a:t>
            </a:r>
            <a:r>
              <a:rPr lang="en-US" dirty="0" smtClean="0"/>
              <a:t>Bran. </a:t>
            </a:r>
            <a:endParaRPr lang="en-US" dirty="0"/>
          </a:p>
          <a:p>
            <a:r>
              <a:rPr lang="en-US" dirty="0"/>
              <a:t>It’s never stated if or when he left </a:t>
            </a:r>
            <a:r>
              <a:rPr lang="en-US" dirty="0" err="1"/>
              <a:t>Bendigeidfran’s</a:t>
            </a:r>
            <a:r>
              <a:rPr lang="en-US" dirty="0"/>
              <a:t> </a:t>
            </a:r>
            <a:r>
              <a:rPr lang="en-US" dirty="0" smtClean="0"/>
              <a:t>company.</a:t>
            </a:r>
            <a:endParaRPr lang="en-US" dirty="0"/>
          </a:p>
          <a:p>
            <a:r>
              <a:rPr lang="en-US" dirty="0"/>
              <a:t>It’s assumed </a:t>
            </a:r>
            <a:r>
              <a:rPr lang="en-US" dirty="0" err="1"/>
              <a:t>Efnyien</a:t>
            </a:r>
            <a:r>
              <a:rPr lang="en-US" dirty="0"/>
              <a:t> is there when </a:t>
            </a:r>
            <a:r>
              <a:rPr lang="en-US" dirty="0" err="1"/>
              <a:t>Bendigeidfran</a:t>
            </a:r>
            <a:r>
              <a:rPr lang="en-US" dirty="0"/>
              <a:t> agrees to </a:t>
            </a:r>
            <a:r>
              <a:rPr lang="en-US" dirty="0" err="1"/>
              <a:t>Matholwch’s</a:t>
            </a:r>
            <a:r>
              <a:rPr lang="en-US" dirty="0"/>
              <a:t> </a:t>
            </a:r>
            <a:r>
              <a:rPr lang="en-US" dirty="0" smtClean="0"/>
              <a:t>terms.</a:t>
            </a:r>
            <a:endParaRPr lang="en-US" dirty="0"/>
          </a:p>
          <a:p>
            <a:r>
              <a:rPr lang="en-US" dirty="0" err="1"/>
              <a:t>Efnysien</a:t>
            </a:r>
            <a:r>
              <a:rPr lang="en-US" dirty="0"/>
              <a:t> knows </a:t>
            </a:r>
            <a:r>
              <a:rPr lang="en-US" dirty="0" err="1"/>
              <a:t>Matholwch’s</a:t>
            </a:r>
            <a:r>
              <a:rPr lang="en-US" dirty="0"/>
              <a:t> motives and desire for </a:t>
            </a:r>
            <a:r>
              <a:rPr lang="en-US" dirty="0" err="1"/>
              <a:t>Branwen</a:t>
            </a:r>
            <a:r>
              <a:rPr lang="en-US" dirty="0"/>
              <a:t> before maiming the horses (in vengeance for not being consulted</a:t>
            </a:r>
            <a:r>
              <a:rPr lang="en-US" dirty="0" smtClean="0"/>
              <a:t>). </a:t>
            </a:r>
            <a:endParaRPr lang="en-US" dirty="0"/>
          </a:p>
          <a:p>
            <a:pPr marL="342900" lvl="2" indent="-342900"/>
            <a:r>
              <a:rPr lang="en-US" sz="1800" dirty="0"/>
              <a:t>Mac Cana suggests, the other characters knew of </a:t>
            </a:r>
            <a:r>
              <a:rPr lang="en-US" sz="1800" dirty="0" err="1"/>
              <a:t>Enfysien’s</a:t>
            </a:r>
            <a:r>
              <a:rPr lang="en-US" sz="1800" dirty="0"/>
              <a:t> quarrelsome character and so they barred him from the meeting between </a:t>
            </a:r>
            <a:r>
              <a:rPr lang="en-US" sz="1800" dirty="0" err="1"/>
              <a:t>Matholwch</a:t>
            </a:r>
            <a:r>
              <a:rPr lang="en-US" sz="1800" dirty="0"/>
              <a:t> and Bran. (may have been a wise </a:t>
            </a:r>
            <a:r>
              <a:rPr lang="en-US" sz="1800" dirty="0" smtClean="0"/>
              <a:t>move</a:t>
            </a:r>
            <a:r>
              <a:rPr lang="en-US" dirty="0" smtClean="0"/>
              <a:t>). </a:t>
            </a:r>
            <a:r>
              <a:rPr lang="en-US" sz="1300" i="1" dirty="0" smtClean="0"/>
              <a:t>-</a:t>
            </a:r>
            <a:r>
              <a:rPr lang="en-US" sz="1300" i="1" dirty="0" err="1"/>
              <a:t>Proinsias</a:t>
            </a:r>
            <a:r>
              <a:rPr lang="en-US" sz="1300" i="1" dirty="0"/>
              <a:t> Mac Cana </a:t>
            </a:r>
            <a:r>
              <a:rPr lang="en-US" sz="1300" i="1" dirty="0" err="1"/>
              <a:t>Branwen</a:t>
            </a:r>
            <a:r>
              <a:rPr lang="en-US" sz="1300" i="1" dirty="0"/>
              <a:t> Daughter of </a:t>
            </a:r>
            <a:r>
              <a:rPr lang="en-US" sz="1300" i="1" dirty="0" err="1"/>
              <a:t>Lyr</a:t>
            </a:r>
            <a:r>
              <a:rPr lang="en-US" sz="1300" i="1" dirty="0"/>
              <a:t> (</a:t>
            </a:r>
            <a:r>
              <a:rPr lang="en-US" sz="1300" dirty="0"/>
              <a:t>Cardiff: Cardiff University of Wales,1958</a:t>
            </a:r>
            <a:r>
              <a:rPr lang="en-US" sz="1300" dirty="0" smtClean="0"/>
              <a:t>)</a:t>
            </a:r>
            <a:r>
              <a:rPr lang="en-US" dirty="0" smtClean="0"/>
              <a:t> p.161.  </a:t>
            </a:r>
            <a:endParaRPr lang="en-US" dirty="0"/>
          </a:p>
          <a:p>
            <a:r>
              <a:rPr lang="en-US" dirty="0"/>
              <a:t>Evangeline Walton theorizes, </a:t>
            </a:r>
            <a:r>
              <a:rPr lang="en-US" dirty="0" err="1"/>
              <a:t>Efnyssien</a:t>
            </a:r>
            <a:r>
              <a:rPr lang="en-US" dirty="0"/>
              <a:t> had left by the time </a:t>
            </a:r>
            <a:r>
              <a:rPr lang="en-US" dirty="0" err="1"/>
              <a:t>Brandigeidfran</a:t>
            </a:r>
            <a:r>
              <a:rPr lang="en-US" dirty="0"/>
              <a:t> spots </a:t>
            </a:r>
            <a:r>
              <a:rPr lang="en-US" dirty="0" err="1"/>
              <a:t>Matholwch’s</a:t>
            </a:r>
            <a:r>
              <a:rPr lang="en-US" dirty="0"/>
              <a:t> </a:t>
            </a:r>
            <a:r>
              <a:rPr lang="en-US" dirty="0" smtClean="0"/>
              <a:t>ships and so thus remains unaware of </a:t>
            </a:r>
            <a:r>
              <a:rPr lang="en-US" dirty="0" err="1" smtClean="0"/>
              <a:t>Matholwch’s</a:t>
            </a:r>
            <a:r>
              <a:rPr lang="en-US" dirty="0" smtClean="0"/>
              <a:t> request. </a:t>
            </a:r>
            <a:r>
              <a:rPr lang="en-US" sz="1300" dirty="0" smtClean="0"/>
              <a:t>-Evangeline </a:t>
            </a:r>
            <a:r>
              <a:rPr lang="en-US" sz="1300" dirty="0"/>
              <a:t>Walton,</a:t>
            </a:r>
            <a:r>
              <a:rPr lang="en-US" sz="1300" i="1" dirty="0" smtClean="0"/>
              <a:t> </a:t>
            </a:r>
            <a:r>
              <a:rPr lang="en-US" sz="1300" i="1" dirty="0"/>
              <a:t>The </a:t>
            </a:r>
            <a:r>
              <a:rPr lang="en-US" sz="1300" i="1" dirty="0" err="1"/>
              <a:t>Mabinogion</a:t>
            </a:r>
            <a:r>
              <a:rPr lang="en-US" sz="1300" i="1" dirty="0"/>
              <a:t> </a:t>
            </a:r>
            <a:r>
              <a:rPr lang="en-US" sz="1300" dirty="0"/>
              <a:t>(Great Britain: Gollancz, 2003</a:t>
            </a:r>
            <a:r>
              <a:rPr lang="en-US" sz="1300" dirty="0" smtClean="0"/>
              <a:t>) p. 157.</a:t>
            </a:r>
            <a:endParaRPr lang="en-US" sz="1300" dirty="0"/>
          </a:p>
        </p:txBody>
      </p:sp>
    </p:spTree>
    <p:extLst>
      <p:ext uri="{BB962C8B-B14F-4D97-AF65-F5344CB8AC3E}">
        <p14:creationId xmlns:p14="http://schemas.microsoft.com/office/powerpoint/2010/main" val="3461623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Maiming of the Horses:</a:t>
            </a:r>
          </a:p>
        </p:txBody>
      </p:sp>
      <p:sp>
        <p:nvSpPr>
          <p:cNvPr id="3" name="Content Placeholder 2"/>
          <p:cNvSpPr>
            <a:spLocks noGrp="1"/>
          </p:cNvSpPr>
          <p:nvPr>
            <p:ph idx="1"/>
          </p:nvPr>
        </p:nvSpPr>
        <p:spPr/>
        <p:txBody>
          <a:bodyPr>
            <a:normAutofit fontScale="85000" lnSpcReduction="10000"/>
          </a:bodyPr>
          <a:lstStyle/>
          <a:p>
            <a:r>
              <a:rPr lang="en-US" dirty="0"/>
              <a:t>“… The officers began to discuss the billeting of the horses and grooms; and they billeted them in every region as far as the sea. 					   				       Then, one day, </a:t>
            </a:r>
            <a:r>
              <a:rPr lang="en-US" dirty="0" err="1"/>
              <a:t>Efnysien</a:t>
            </a:r>
            <a:r>
              <a:rPr lang="en-US" dirty="0"/>
              <a:t>, the quarrelsome man whom we spoke above, happened to come across the lodgings of </a:t>
            </a:r>
            <a:r>
              <a:rPr lang="en-US" dirty="0" err="1"/>
              <a:t>Matholwch’s</a:t>
            </a:r>
            <a:r>
              <a:rPr lang="en-US" dirty="0"/>
              <a:t> horses, and he asked whose horses they were.                                       ‘These are the horses of </a:t>
            </a:r>
            <a:r>
              <a:rPr lang="en-US" dirty="0" err="1"/>
              <a:t>Matholwch</a:t>
            </a:r>
            <a:r>
              <a:rPr lang="en-US" dirty="0"/>
              <a:t>, king of Ireland,’ they said.                                           ‘What are they doing here?’ he said.                                                                                      ‘The king of Ireland is here, he has slept with </a:t>
            </a:r>
            <a:r>
              <a:rPr lang="en-US" dirty="0" err="1"/>
              <a:t>Branwen</a:t>
            </a:r>
            <a:r>
              <a:rPr lang="en-US" dirty="0"/>
              <a:t>, your sister, and these are his horses.’                                                                                                                                             ‘Is that what they have done with such a fine maiden, and my sister at that, given her away without my permission? They could not have insulted me more,’ he said.                                                                                                               Then he went for the horses, and cut their lips to the teeth, and their ears down to their heads, and their tails to their backs; and where he could get a grip on the eyelids , he cut them to the bone. And in that way he maimed the horses, so that they were no good for anything.”</a:t>
            </a:r>
            <a:r>
              <a:rPr lang="en-US" sz="1300" dirty="0"/>
              <a:t> -</a:t>
            </a:r>
            <a:r>
              <a:rPr lang="en-US" sz="1200" dirty="0" err="1"/>
              <a:t>Sioned</a:t>
            </a:r>
            <a:r>
              <a:rPr lang="en-US" sz="1200" dirty="0"/>
              <a:t>, Davies, The </a:t>
            </a:r>
            <a:r>
              <a:rPr lang="en-US" sz="1200" dirty="0" err="1"/>
              <a:t>Mabinogion</a:t>
            </a:r>
            <a:r>
              <a:rPr lang="en-US" sz="1200" dirty="0"/>
              <a:t> (New York: Oxford University Press, 2007) </a:t>
            </a:r>
            <a:r>
              <a:rPr lang="en-US" sz="1300" dirty="0"/>
              <a:t>p. 23-24</a:t>
            </a:r>
            <a:r>
              <a:rPr lang="en-US" sz="1300" dirty="0" smtClean="0"/>
              <a:t>.</a:t>
            </a:r>
            <a:endParaRPr lang="en-US" sz="1300" dirty="0"/>
          </a:p>
        </p:txBody>
      </p:sp>
    </p:spTree>
    <p:extLst>
      <p:ext uri="{BB962C8B-B14F-4D97-AF65-F5344CB8AC3E}">
        <p14:creationId xmlns:p14="http://schemas.microsoft.com/office/powerpoint/2010/main" val="4203787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Maiming of The </a:t>
            </a:r>
            <a:r>
              <a:rPr lang="en-US" dirty="0" smtClean="0"/>
              <a:t>Horses, an </a:t>
            </a:r>
            <a:r>
              <a:rPr lang="en-US" dirty="0"/>
              <a:t>Analysis: </a:t>
            </a:r>
          </a:p>
        </p:txBody>
      </p:sp>
      <p:sp>
        <p:nvSpPr>
          <p:cNvPr id="3" name="Content Placeholder 2"/>
          <p:cNvSpPr>
            <a:spLocks noGrp="1"/>
          </p:cNvSpPr>
          <p:nvPr>
            <p:ph idx="1"/>
          </p:nvPr>
        </p:nvSpPr>
        <p:spPr>
          <a:xfrm>
            <a:off x="1154954" y="2414953"/>
            <a:ext cx="8875713" cy="4024923"/>
          </a:xfrm>
        </p:spPr>
        <p:txBody>
          <a:bodyPr>
            <a:noAutofit/>
          </a:bodyPr>
          <a:lstStyle/>
          <a:p>
            <a:r>
              <a:rPr lang="en-US" sz="1600" dirty="0"/>
              <a:t>This episode initiates the conflict in the tale and gives insight into </a:t>
            </a:r>
            <a:r>
              <a:rPr lang="en-US" sz="1600" dirty="0" err="1"/>
              <a:t>Efnysien’s</a:t>
            </a:r>
            <a:r>
              <a:rPr lang="en-US" sz="1600" dirty="0"/>
              <a:t> </a:t>
            </a:r>
            <a:r>
              <a:rPr lang="en-US" sz="1600" dirty="0" smtClean="0"/>
              <a:t>character.</a:t>
            </a:r>
            <a:endParaRPr lang="en-US" sz="1600" dirty="0"/>
          </a:p>
          <a:p>
            <a:pPr lvl="1"/>
            <a:r>
              <a:rPr lang="en-US" dirty="0"/>
              <a:t>”</a:t>
            </a:r>
            <a:r>
              <a:rPr lang="en-US" dirty="0" err="1"/>
              <a:t>Efnisien</a:t>
            </a:r>
            <a:r>
              <a:rPr lang="en-US" dirty="0"/>
              <a:t> [sic] expressed indignation that his half-sister should have been married without his consent, and vented his rage by mutilating the horses.”</a:t>
            </a:r>
            <a:r>
              <a:rPr lang="en-US" sz="1200" dirty="0"/>
              <a:t>-Nikolai Tolstoy, </a:t>
            </a:r>
            <a:r>
              <a:rPr lang="en-US" sz="1200" i="1" dirty="0"/>
              <a:t>The Oldest British Prose Literature </a:t>
            </a:r>
            <a:r>
              <a:rPr lang="en-US" sz="1200" dirty="0"/>
              <a:t>(The Edwin </a:t>
            </a:r>
            <a:r>
              <a:rPr lang="en-US" sz="1200" dirty="0" err="1"/>
              <a:t>Mellan</a:t>
            </a:r>
            <a:r>
              <a:rPr lang="en-US" sz="1200" dirty="0"/>
              <a:t> Press Ltd., United Kingdom, 2009.)p. </a:t>
            </a:r>
            <a:r>
              <a:rPr lang="en-US" sz="1200" dirty="0" smtClean="0"/>
              <a:t>317.</a:t>
            </a:r>
            <a:endParaRPr lang="en-US" sz="1200" dirty="0"/>
          </a:p>
          <a:p>
            <a:pPr marL="342900" lvl="1" indent="-342900"/>
            <a:r>
              <a:rPr lang="en-US" sz="1600" dirty="0" err="1"/>
              <a:t>Efnysien</a:t>
            </a:r>
            <a:r>
              <a:rPr lang="en-US" sz="1600" dirty="0"/>
              <a:t> appears “overly interested in his own rank</a:t>
            </a:r>
            <a:r>
              <a:rPr lang="en-US" sz="1600" dirty="0" smtClean="0"/>
              <a:t>.”</a:t>
            </a:r>
            <a:r>
              <a:rPr lang="en-US" sz="1400" dirty="0"/>
              <a:t> </a:t>
            </a:r>
            <a:r>
              <a:rPr lang="en-US" sz="1200" dirty="0" smtClean="0"/>
              <a:t>-Joshua</a:t>
            </a:r>
            <a:r>
              <a:rPr lang="en-US" sz="1200" dirty="0"/>
              <a:t>, Graham, ‘A Different Kind of Flour’: Class and Grain in the </a:t>
            </a:r>
            <a:r>
              <a:rPr lang="en-US" sz="1200" dirty="0" err="1"/>
              <a:t>Efnysien</a:t>
            </a:r>
            <a:r>
              <a:rPr lang="en-US" sz="1200" dirty="0"/>
              <a:t> Passage of The </a:t>
            </a:r>
            <a:r>
              <a:rPr lang="en-US" sz="1200" dirty="0" err="1"/>
              <a:t>Mabinogi</a:t>
            </a:r>
            <a:r>
              <a:rPr lang="en-US" sz="1200" dirty="0"/>
              <a:t>, </a:t>
            </a:r>
            <a:r>
              <a:rPr lang="en-US" sz="1200" i="1" dirty="0"/>
              <a:t>Notes and Queries</a:t>
            </a:r>
            <a:r>
              <a:rPr lang="en-US" sz="1200" dirty="0"/>
              <a:t>, 62, 3, (2015) </a:t>
            </a:r>
            <a:r>
              <a:rPr lang="en-US" sz="1200" dirty="0" smtClean="0"/>
              <a:t>p.374</a:t>
            </a:r>
            <a:r>
              <a:rPr lang="en-US" sz="1200" i="1" dirty="0" smtClean="0"/>
              <a:t>.</a:t>
            </a:r>
            <a:endParaRPr lang="en-US" sz="1600" dirty="0"/>
          </a:p>
          <a:p>
            <a:pPr lvl="1"/>
            <a:r>
              <a:rPr lang="en-US" dirty="0"/>
              <a:t>When Bran, the King of the Island of the Mighty, decrees that </a:t>
            </a:r>
            <a:r>
              <a:rPr lang="en-US" dirty="0" err="1"/>
              <a:t>Branwen</a:t>
            </a:r>
            <a:r>
              <a:rPr lang="en-US" dirty="0"/>
              <a:t> will marry </a:t>
            </a:r>
            <a:r>
              <a:rPr lang="en-US" dirty="0" err="1"/>
              <a:t>Matholwch</a:t>
            </a:r>
            <a:r>
              <a:rPr lang="en-US" dirty="0"/>
              <a:t>, </a:t>
            </a:r>
            <a:r>
              <a:rPr lang="en-US" dirty="0" err="1"/>
              <a:t>Efnysien</a:t>
            </a:r>
            <a:r>
              <a:rPr lang="en-US" dirty="0"/>
              <a:t> takes revenge, harming the reputation of Bran &amp; offending </a:t>
            </a:r>
            <a:r>
              <a:rPr lang="en-US" dirty="0" err="1" smtClean="0"/>
              <a:t>Matholwch</a:t>
            </a:r>
            <a:r>
              <a:rPr lang="en-US" dirty="0" smtClean="0"/>
              <a:t>.</a:t>
            </a:r>
            <a:endParaRPr lang="en-US" dirty="0"/>
          </a:p>
          <a:p>
            <a:pPr lvl="1"/>
            <a:r>
              <a:rPr lang="en-US" dirty="0"/>
              <a:t>His rash actions consequently leads to the “fine maiden” </a:t>
            </a:r>
            <a:r>
              <a:rPr lang="en-US" dirty="0" err="1"/>
              <a:t>Branwen</a:t>
            </a:r>
            <a:r>
              <a:rPr lang="en-US" dirty="0"/>
              <a:t> becoming abused and hated in her new kingdom.  </a:t>
            </a:r>
          </a:p>
          <a:p>
            <a:pPr lvl="1"/>
            <a:r>
              <a:rPr lang="en-US" dirty="0" err="1"/>
              <a:t>Efnysien</a:t>
            </a:r>
            <a:r>
              <a:rPr lang="en-US" dirty="0"/>
              <a:t> appears not to care about his </a:t>
            </a:r>
            <a:r>
              <a:rPr lang="en-US" dirty="0" smtClean="0"/>
              <a:t>actions or their consequences. </a:t>
            </a:r>
            <a:endParaRPr lang="en-US" dirty="0"/>
          </a:p>
        </p:txBody>
      </p:sp>
    </p:spTree>
    <p:extLst>
      <p:ext uri="{BB962C8B-B14F-4D97-AF65-F5344CB8AC3E}">
        <p14:creationId xmlns:p14="http://schemas.microsoft.com/office/powerpoint/2010/main" val="3448673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12EF1-E373-4161-846D-A55428A65C05}"/>
              </a:ext>
            </a:extLst>
          </p:cNvPr>
          <p:cNvSpPr>
            <a:spLocks noGrp="1"/>
          </p:cNvSpPr>
          <p:nvPr>
            <p:ph type="title"/>
          </p:nvPr>
        </p:nvSpPr>
        <p:spPr>
          <a:xfrm>
            <a:off x="812800" y="750277"/>
            <a:ext cx="10292862" cy="992554"/>
          </a:xfrm>
        </p:spPr>
        <p:txBody>
          <a:bodyPr/>
          <a:lstStyle/>
          <a:p>
            <a:r>
              <a:rPr lang="en-US" dirty="0"/>
              <a:t>The Maiming of The </a:t>
            </a:r>
            <a:r>
              <a:rPr lang="en-US" dirty="0" smtClean="0"/>
              <a:t>Horses, an Analysis Continued:</a:t>
            </a:r>
            <a:endParaRPr lang="en-US" dirty="0"/>
          </a:p>
        </p:txBody>
      </p:sp>
      <p:sp>
        <p:nvSpPr>
          <p:cNvPr id="3" name="Content Placeholder 2">
            <a:extLst>
              <a:ext uri="{FF2B5EF4-FFF2-40B4-BE49-F238E27FC236}">
                <a16:creationId xmlns:a16="http://schemas.microsoft.com/office/drawing/2014/main" id="{40291097-FCE0-4387-9C6D-10934F705453}"/>
              </a:ext>
            </a:extLst>
          </p:cNvPr>
          <p:cNvSpPr>
            <a:spLocks noGrp="1"/>
          </p:cNvSpPr>
          <p:nvPr>
            <p:ph idx="1"/>
          </p:nvPr>
        </p:nvSpPr>
        <p:spPr/>
        <p:txBody>
          <a:bodyPr>
            <a:normAutofit/>
          </a:bodyPr>
          <a:lstStyle/>
          <a:p>
            <a:r>
              <a:rPr lang="en-US" dirty="0"/>
              <a:t>There are some </a:t>
            </a:r>
            <a:r>
              <a:rPr lang="en-US" dirty="0" smtClean="0"/>
              <a:t>inconsistencies </a:t>
            </a:r>
            <a:r>
              <a:rPr lang="en-US" dirty="0"/>
              <a:t>and errors regarding this episode:       </a:t>
            </a:r>
          </a:p>
          <a:p>
            <a:pPr lvl="1"/>
            <a:r>
              <a:rPr lang="en-US" dirty="0"/>
              <a:t>(1)</a:t>
            </a:r>
            <a:r>
              <a:rPr lang="en-US" dirty="0" err="1"/>
              <a:t>Efnysien</a:t>
            </a:r>
            <a:r>
              <a:rPr lang="en-US" dirty="0"/>
              <a:t> cannot be ignorant of </a:t>
            </a:r>
            <a:r>
              <a:rPr lang="en-US" dirty="0" err="1"/>
              <a:t>Branwen’s</a:t>
            </a:r>
            <a:r>
              <a:rPr lang="en-US" dirty="0"/>
              <a:t> marriage, as previously discussed. </a:t>
            </a:r>
          </a:p>
          <a:p>
            <a:pPr lvl="1"/>
            <a:r>
              <a:rPr lang="en-US" dirty="0"/>
              <a:t>(2)</a:t>
            </a:r>
            <a:r>
              <a:rPr lang="en-US" dirty="0" err="1"/>
              <a:t>Matholwch</a:t>
            </a:r>
            <a:r>
              <a:rPr lang="en-US" dirty="0"/>
              <a:t> consistently travels by boat, and thus has no need of horses.               </a:t>
            </a:r>
          </a:p>
          <a:p>
            <a:pPr lvl="1"/>
            <a:r>
              <a:rPr lang="en-US" dirty="0"/>
              <a:t>(3)How could the horses have been “billeted… in every region as far as the sea” if </a:t>
            </a:r>
            <a:r>
              <a:rPr lang="en-US" dirty="0" err="1"/>
              <a:t>Efnysien</a:t>
            </a:r>
            <a:r>
              <a:rPr lang="en-US" dirty="0"/>
              <a:t> proceeds to find the horses in a single lodging?  </a:t>
            </a:r>
          </a:p>
          <a:p>
            <a:r>
              <a:rPr lang="en-US" dirty="0" err="1"/>
              <a:t>Nokolai</a:t>
            </a:r>
            <a:r>
              <a:rPr lang="en-US" dirty="0"/>
              <a:t> </a:t>
            </a:r>
            <a:r>
              <a:rPr lang="en-US" dirty="0" smtClean="0"/>
              <a:t>Tolstoy gives </a:t>
            </a:r>
            <a:r>
              <a:rPr lang="en-US" dirty="0"/>
              <a:t>two </a:t>
            </a:r>
            <a:r>
              <a:rPr lang="en-US" dirty="0" smtClean="0"/>
              <a:t>reasons: </a:t>
            </a:r>
            <a:endParaRPr lang="en-US" dirty="0"/>
          </a:p>
          <a:p>
            <a:pPr lvl="1"/>
            <a:r>
              <a:rPr lang="en-US" dirty="0"/>
              <a:t>(1) to mistakenly explain the place name </a:t>
            </a:r>
            <a:r>
              <a:rPr lang="en-US" i="1" dirty="0" err="1" smtClean="0"/>
              <a:t>Talebolion</a:t>
            </a:r>
            <a:r>
              <a:rPr lang="en-US" i="1" dirty="0" smtClean="0"/>
              <a:t> as ‘payment of colts’</a:t>
            </a:r>
            <a:r>
              <a:rPr lang="en-US" dirty="0" smtClean="0"/>
              <a:t>, </a:t>
            </a:r>
            <a:r>
              <a:rPr lang="en-US" dirty="0"/>
              <a:t>and </a:t>
            </a:r>
          </a:p>
          <a:p>
            <a:pPr lvl="1"/>
            <a:r>
              <a:rPr lang="en-US" dirty="0"/>
              <a:t>(2) In order to provide pretext to </a:t>
            </a:r>
            <a:r>
              <a:rPr lang="en-US" dirty="0" err="1"/>
              <a:t>Matholwch’s</a:t>
            </a:r>
            <a:r>
              <a:rPr lang="en-US" dirty="0"/>
              <a:t> resentment.</a:t>
            </a:r>
          </a:p>
          <a:p>
            <a:r>
              <a:rPr lang="en-US" sz="1200" dirty="0"/>
              <a:t>Nikolai Tolstoy, </a:t>
            </a:r>
            <a:r>
              <a:rPr lang="en-US" sz="1200" i="1" dirty="0"/>
              <a:t>The Oldest British Prose Literature </a:t>
            </a:r>
            <a:r>
              <a:rPr lang="en-US" sz="1200" dirty="0"/>
              <a:t>(The Edwin </a:t>
            </a:r>
            <a:r>
              <a:rPr lang="en-US" sz="1200" dirty="0" err="1"/>
              <a:t>Mellan</a:t>
            </a:r>
            <a:r>
              <a:rPr lang="en-US" sz="1200" dirty="0"/>
              <a:t> Press Ltd., United Kingdom, 2009.)p. </a:t>
            </a:r>
            <a:r>
              <a:rPr lang="en-US" sz="1200" dirty="0" smtClean="0"/>
              <a:t>316-320.</a:t>
            </a:r>
            <a:endParaRPr lang="en-US" sz="1200" dirty="0"/>
          </a:p>
        </p:txBody>
      </p:sp>
    </p:spTree>
    <p:extLst>
      <p:ext uri="{BB962C8B-B14F-4D97-AF65-F5344CB8AC3E}">
        <p14:creationId xmlns:p14="http://schemas.microsoft.com/office/powerpoint/2010/main" val="34076800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Efnysien</a:t>
            </a:r>
            <a:r>
              <a:rPr lang="en-US" dirty="0"/>
              <a:t> and the Murder of the </a:t>
            </a:r>
            <a:r>
              <a:rPr lang="en-US" dirty="0" smtClean="0"/>
              <a:t>Irish:</a:t>
            </a:r>
            <a:endParaRPr lang="en-US" dirty="0"/>
          </a:p>
        </p:txBody>
      </p:sp>
      <p:sp>
        <p:nvSpPr>
          <p:cNvPr id="3" name="Content Placeholder 2"/>
          <p:cNvSpPr>
            <a:spLocks noGrp="1"/>
          </p:cNvSpPr>
          <p:nvPr>
            <p:ph idx="1"/>
          </p:nvPr>
        </p:nvSpPr>
        <p:spPr/>
        <p:txBody>
          <a:bodyPr>
            <a:normAutofit fontScale="85000" lnSpcReduction="20000"/>
          </a:bodyPr>
          <a:lstStyle/>
          <a:p>
            <a:r>
              <a:rPr lang="en-US" dirty="0"/>
              <a:t>“The terms of peace were arranged, and the house was built, large and spacious. But the Irish had a cunning plan. They placed a peg on either side of each column of the one hundred columns in the house, and hung a hide bag on each peg with an armed man in each one of them. </a:t>
            </a:r>
            <a:r>
              <a:rPr lang="en-US" dirty="0" err="1"/>
              <a:t>Efnysien</a:t>
            </a:r>
            <a:r>
              <a:rPr lang="en-US" dirty="0"/>
              <a:t> entered the house ahead of the troops of the Island of the Mighty, and cast fierce, ruthless glances around the house. He caught the sight of the hide bags along the pillars. ‘What’s in this bag?’ he said to one of the Irishmen.                                                                       	‘Flour, friend,’ he answered.    										            </a:t>
            </a:r>
            <a:r>
              <a:rPr lang="en-US" dirty="0" err="1"/>
              <a:t>Efnysien</a:t>
            </a:r>
            <a:r>
              <a:rPr lang="en-US" dirty="0"/>
              <a:t> prodded the bag until he found the man’s head, and he squeezed the head until he could feel his fingers sinking into the brain through the bone. He left that one, and put his hand on another bag and asked, ‘What have we here?’				 	‘Flour, friend.’ Said the Irishman. </a:t>
            </a:r>
            <a:r>
              <a:rPr lang="en-US" dirty="0" err="1"/>
              <a:t>Efnysien</a:t>
            </a:r>
            <a:r>
              <a:rPr lang="en-US" dirty="0"/>
              <a:t> played the same game with each of them, so that not a man was left alive of the entire two hundred, apart from one. And he came to that one, and asked, ‘What have we here?’										‘Flour, friend,’ said the Irishman. </a:t>
            </a:r>
            <a:r>
              <a:rPr lang="en-US" dirty="0" err="1"/>
              <a:t>Efnysien</a:t>
            </a:r>
            <a:r>
              <a:rPr lang="en-US" dirty="0"/>
              <a:t> prodded the bag until he found the man’s head, and just as he had squeezed the heads of the others so he squeezed this one. He could feel the </a:t>
            </a:r>
            <a:r>
              <a:rPr lang="en-US" dirty="0" err="1"/>
              <a:t>armour</a:t>
            </a:r>
            <a:r>
              <a:rPr lang="en-US" dirty="0"/>
              <a:t> on the head of this one. He did not let him go until he had killed him. And then he sang an </a:t>
            </a:r>
            <a:r>
              <a:rPr lang="en-US" dirty="0" err="1"/>
              <a:t>englyn</a:t>
            </a:r>
            <a:r>
              <a:rPr lang="en-US" dirty="0"/>
              <a:t>…” </a:t>
            </a:r>
            <a:r>
              <a:rPr lang="en-US" sz="1400" dirty="0" smtClean="0"/>
              <a:t>-</a:t>
            </a:r>
            <a:r>
              <a:rPr lang="en-US" sz="1400" dirty="0" err="1" smtClean="0"/>
              <a:t>Sioned</a:t>
            </a:r>
            <a:r>
              <a:rPr lang="en-US" sz="1400" dirty="0"/>
              <a:t>, Davies, The </a:t>
            </a:r>
            <a:r>
              <a:rPr lang="en-US" sz="1400" dirty="0" err="1"/>
              <a:t>Mabinogion</a:t>
            </a:r>
            <a:r>
              <a:rPr lang="en-US" sz="1400" dirty="0"/>
              <a:t> (New York: Oxford University Press, 2007</a:t>
            </a:r>
            <a:r>
              <a:rPr lang="en-US" sz="1400" dirty="0" smtClean="0"/>
              <a:t>) </a:t>
            </a:r>
            <a:r>
              <a:rPr lang="en-US" sz="1400" dirty="0"/>
              <a:t>p. </a:t>
            </a:r>
            <a:r>
              <a:rPr lang="en-US" sz="1400" dirty="0" smtClean="0"/>
              <a:t>30-31.</a:t>
            </a:r>
            <a:endParaRPr lang="en-US" sz="1400" dirty="0"/>
          </a:p>
          <a:p>
            <a:endParaRPr lang="en-US" dirty="0"/>
          </a:p>
        </p:txBody>
      </p:sp>
    </p:spTree>
    <p:extLst>
      <p:ext uri="{BB962C8B-B14F-4D97-AF65-F5344CB8AC3E}">
        <p14:creationId xmlns:p14="http://schemas.microsoft.com/office/powerpoint/2010/main" val="847383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Efnysien</a:t>
            </a:r>
            <a:r>
              <a:rPr lang="en-US" dirty="0"/>
              <a:t> and the Murder of the </a:t>
            </a:r>
            <a:r>
              <a:rPr lang="en-US" dirty="0" smtClean="0"/>
              <a:t>Irish, an </a:t>
            </a:r>
            <a:r>
              <a:rPr lang="en-US" dirty="0"/>
              <a:t>Analysis:</a:t>
            </a:r>
          </a:p>
        </p:txBody>
      </p:sp>
      <p:sp>
        <p:nvSpPr>
          <p:cNvPr id="3" name="Content Placeholder 2"/>
          <p:cNvSpPr>
            <a:spLocks noGrp="1"/>
          </p:cNvSpPr>
          <p:nvPr>
            <p:ph idx="1"/>
          </p:nvPr>
        </p:nvSpPr>
        <p:spPr>
          <a:xfrm>
            <a:off x="1154954" y="2311400"/>
            <a:ext cx="7716279" cy="4546600"/>
          </a:xfrm>
        </p:spPr>
        <p:txBody>
          <a:bodyPr>
            <a:normAutofit/>
          </a:bodyPr>
          <a:lstStyle/>
          <a:p>
            <a:r>
              <a:rPr lang="en-US" sz="1700" dirty="0"/>
              <a:t>Mac Cana suggests this episode is inspired by the Irish tale of the </a:t>
            </a:r>
            <a:r>
              <a:rPr lang="en-US" sz="1700" dirty="0" err="1"/>
              <a:t>Borama</a:t>
            </a:r>
            <a:r>
              <a:rPr lang="en-US" sz="1700" dirty="0"/>
              <a:t>, from which the inspiration for the Iron House is also taken. </a:t>
            </a:r>
          </a:p>
          <a:p>
            <a:r>
              <a:rPr lang="en-US" sz="1700" dirty="0"/>
              <a:t>The episode is called ‘The Battle of the Pass at Dun </a:t>
            </a:r>
            <a:r>
              <a:rPr lang="en-US" sz="1700" dirty="0" err="1"/>
              <a:t>Bolg</a:t>
            </a:r>
            <a:r>
              <a:rPr lang="en-US" sz="1700" dirty="0"/>
              <a:t>.” Dun </a:t>
            </a:r>
            <a:r>
              <a:rPr lang="en-US" sz="1700" dirty="0" err="1"/>
              <a:t>Bolg</a:t>
            </a:r>
            <a:r>
              <a:rPr lang="en-US" sz="1700" dirty="0"/>
              <a:t> translates to Fort of the Bags. </a:t>
            </a:r>
          </a:p>
          <a:p>
            <a:r>
              <a:rPr lang="en-US" sz="1700" dirty="0"/>
              <a:t>key differences between the two texts:</a:t>
            </a:r>
          </a:p>
          <a:p>
            <a:pPr lvl="1"/>
            <a:r>
              <a:rPr lang="en-US" sz="1700" dirty="0"/>
              <a:t>I</a:t>
            </a:r>
            <a:r>
              <a:rPr lang="en-US" sz="1700" dirty="0" smtClean="0"/>
              <a:t>n </a:t>
            </a:r>
            <a:r>
              <a:rPr lang="en-US" sz="1700" dirty="0"/>
              <a:t>the </a:t>
            </a:r>
            <a:r>
              <a:rPr lang="en-US" sz="1700" dirty="0" err="1"/>
              <a:t>Borama</a:t>
            </a:r>
            <a:r>
              <a:rPr lang="en-US" sz="1700" dirty="0"/>
              <a:t> the men hide in baskets not </a:t>
            </a:r>
            <a:r>
              <a:rPr lang="en-US" sz="1700" dirty="0" smtClean="0"/>
              <a:t>bags. </a:t>
            </a:r>
            <a:endParaRPr lang="en-US" sz="1700" dirty="0"/>
          </a:p>
          <a:p>
            <a:pPr lvl="1"/>
            <a:r>
              <a:rPr lang="en-US" sz="1700" dirty="0"/>
              <a:t>T</a:t>
            </a:r>
            <a:r>
              <a:rPr lang="en-US" sz="1700" dirty="0" smtClean="0"/>
              <a:t>he </a:t>
            </a:r>
            <a:r>
              <a:rPr lang="en-US" sz="1700" dirty="0"/>
              <a:t>baskets were filled with straw, pork and beef instead of </a:t>
            </a:r>
            <a:r>
              <a:rPr lang="en-US" sz="1700" dirty="0" smtClean="0"/>
              <a:t>flour. </a:t>
            </a:r>
            <a:endParaRPr lang="en-US" sz="1700" dirty="0"/>
          </a:p>
          <a:p>
            <a:pPr lvl="1"/>
            <a:r>
              <a:rPr lang="en-US" sz="1700" dirty="0"/>
              <a:t>T</a:t>
            </a:r>
            <a:r>
              <a:rPr lang="en-US" sz="1700" dirty="0" smtClean="0"/>
              <a:t>he </a:t>
            </a:r>
            <a:r>
              <a:rPr lang="en-US" sz="1700" dirty="0"/>
              <a:t>attack occurs outside rather than </a:t>
            </a:r>
            <a:r>
              <a:rPr lang="en-US" sz="1700" dirty="0" smtClean="0"/>
              <a:t>inside.</a:t>
            </a:r>
            <a:endParaRPr lang="en-US" sz="1700" dirty="0"/>
          </a:p>
          <a:p>
            <a:pPr lvl="1"/>
            <a:r>
              <a:rPr lang="en-US" sz="1700" i="1" dirty="0"/>
              <a:t>T</a:t>
            </a:r>
            <a:r>
              <a:rPr lang="en-US" sz="1700" i="1" dirty="0" smtClean="0"/>
              <a:t>he </a:t>
            </a:r>
            <a:r>
              <a:rPr lang="en-US" sz="1700" i="1" dirty="0"/>
              <a:t>trick fails in the </a:t>
            </a:r>
            <a:r>
              <a:rPr lang="en-US" sz="1700" i="1" dirty="0" err="1"/>
              <a:t>Mabinogion</a:t>
            </a:r>
            <a:r>
              <a:rPr lang="en-US" sz="1700" i="1" dirty="0"/>
              <a:t> yet succeeds in the </a:t>
            </a:r>
            <a:r>
              <a:rPr lang="en-US" sz="1700" i="1" dirty="0" err="1" smtClean="0"/>
              <a:t>Borama</a:t>
            </a:r>
            <a:r>
              <a:rPr lang="en-US" sz="1700" i="1" dirty="0" smtClean="0"/>
              <a:t>.</a:t>
            </a:r>
            <a:endParaRPr lang="en-US" sz="1700" i="1" dirty="0"/>
          </a:p>
          <a:p>
            <a:pPr lvl="2"/>
            <a:r>
              <a:rPr lang="en-US" sz="1300" i="1" dirty="0" smtClean="0"/>
              <a:t>-</a:t>
            </a:r>
            <a:r>
              <a:rPr lang="en-US" sz="1300" i="1" dirty="0" err="1" smtClean="0"/>
              <a:t>Proinsias</a:t>
            </a:r>
            <a:r>
              <a:rPr lang="en-US" sz="1300" i="1" dirty="0" smtClean="0"/>
              <a:t> Mac Cana </a:t>
            </a:r>
            <a:r>
              <a:rPr lang="en-US" sz="1300" i="1" dirty="0" err="1" smtClean="0"/>
              <a:t>Branwen</a:t>
            </a:r>
            <a:r>
              <a:rPr lang="en-US" sz="1300" i="1" dirty="0" smtClean="0"/>
              <a:t> </a:t>
            </a:r>
            <a:r>
              <a:rPr lang="en-US" sz="1300" i="1" dirty="0"/>
              <a:t>Daughter of </a:t>
            </a:r>
            <a:r>
              <a:rPr lang="en-US" sz="1300" i="1" dirty="0" err="1"/>
              <a:t>Lyr</a:t>
            </a:r>
            <a:r>
              <a:rPr lang="en-US" sz="1300" i="1" dirty="0"/>
              <a:t> (</a:t>
            </a:r>
            <a:r>
              <a:rPr lang="en-US" sz="1300" dirty="0"/>
              <a:t>Cardiff: Cardiff University of Wales,1958</a:t>
            </a:r>
            <a:r>
              <a:rPr lang="en-US" sz="1300" dirty="0" smtClean="0"/>
              <a:t>) p.67-68.</a:t>
            </a:r>
            <a:endParaRPr lang="en-US" sz="13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75963" y="2311400"/>
            <a:ext cx="3416037" cy="4483100"/>
          </a:xfrm>
          <a:prstGeom prst="rect">
            <a:avLst/>
          </a:prstGeom>
        </p:spPr>
      </p:pic>
    </p:spTree>
    <p:extLst>
      <p:ext uri="{BB962C8B-B14F-4D97-AF65-F5344CB8AC3E}">
        <p14:creationId xmlns:p14="http://schemas.microsoft.com/office/powerpoint/2010/main" val="4824480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2054" y="1151469"/>
            <a:ext cx="8825659" cy="706964"/>
          </a:xfrm>
        </p:spPr>
        <p:txBody>
          <a:bodyPr/>
          <a:lstStyle/>
          <a:p>
            <a:r>
              <a:rPr lang="en-US" sz="3400" dirty="0" err="1"/>
              <a:t>Efnysien’s</a:t>
            </a:r>
            <a:r>
              <a:rPr lang="en-US" sz="3400" dirty="0"/>
              <a:t> </a:t>
            </a:r>
            <a:r>
              <a:rPr lang="en-US" sz="3400" i="1" dirty="0" err="1"/>
              <a:t>Englyn</a:t>
            </a:r>
            <a:r>
              <a:rPr lang="en-US" dirty="0"/>
              <a:t>:</a:t>
            </a:r>
            <a:br>
              <a:rPr lang="en-US" dirty="0"/>
            </a:br>
            <a:r>
              <a:rPr lang="en-US" sz="2000" dirty="0"/>
              <a:t>“There is in this kind of bag a different kind of flour,</a:t>
            </a:r>
            <a:br>
              <a:rPr lang="en-US" sz="2000" dirty="0"/>
            </a:br>
            <a:r>
              <a:rPr lang="en-US" sz="2000" dirty="0"/>
              <a:t> champions, warriors, attackers in battle, </a:t>
            </a:r>
            <a:br>
              <a:rPr lang="en-US" sz="2000" dirty="0"/>
            </a:br>
            <a:r>
              <a:rPr lang="en-US" sz="2000" dirty="0"/>
              <a:t> against fighters prepared for combat.”</a:t>
            </a:r>
            <a:r>
              <a:rPr lang="en-US" dirty="0"/>
              <a:t/>
            </a:r>
            <a:br>
              <a:rPr lang="en-US" dirty="0"/>
            </a:br>
            <a:endParaRPr lang="en-US" dirty="0"/>
          </a:p>
        </p:txBody>
      </p:sp>
      <p:sp>
        <p:nvSpPr>
          <p:cNvPr id="3" name="Content Placeholder 2"/>
          <p:cNvSpPr>
            <a:spLocks noGrp="1"/>
          </p:cNvSpPr>
          <p:nvPr>
            <p:ph idx="1"/>
          </p:nvPr>
        </p:nvSpPr>
        <p:spPr/>
        <p:txBody>
          <a:bodyPr>
            <a:normAutofit fontScale="85000" lnSpcReduction="20000"/>
          </a:bodyPr>
          <a:lstStyle/>
          <a:p>
            <a:r>
              <a:rPr lang="en-US" dirty="0"/>
              <a:t>This poem, called an </a:t>
            </a:r>
            <a:r>
              <a:rPr lang="en-US" i="1" dirty="0" err="1"/>
              <a:t>englyn</a:t>
            </a:r>
            <a:r>
              <a:rPr lang="en-US" i="1" dirty="0"/>
              <a:t>,</a:t>
            </a:r>
            <a:r>
              <a:rPr lang="en-US" dirty="0"/>
              <a:t> conveys a </a:t>
            </a:r>
            <a:r>
              <a:rPr lang="en-US" dirty="0" smtClean="0"/>
              <a:t>pun. </a:t>
            </a:r>
            <a:endParaRPr lang="en-US" dirty="0"/>
          </a:p>
          <a:p>
            <a:r>
              <a:rPr lang="en-US" dirty="0"/>
              <a:t>Welsh word for flour is </a:t>
            </a:r>
            <a:r>
              <a:rPr lang="en-US" i="1" dirty="0" err="1"/>
              <a:t>blawd</a:t>
            </a:r>
            <a:r>
              <a:rPr lang="en-US" dirty="0"/>
              <a:t>, which also means ‘bloom</a:t>
            </a:r>
            <a:r>
              <a:rPr lang="en-US" dirty="0" smtClean="0"/>
              <a:t>’.</a:t>
            </a:r>
            <a:endParaRPr lang="en-US" dirty="0"/>
          </a:p>
          <a:p>
            <a:pPr marL="342900" lvl="1" indent="-342900"/>
            <a:r>
              <a:rPr lang="en-US" dirty="0"/>
              <a:t> </a:t>
            </a:r>
            <a:r>
              <a:rPr lang="en-US" dirty="0" err="1"/>
              <a:t>Enfysien</a:t>
            </a:r>
            <a:r>
              <a:rPr lang="en-US" dirty="0"/>
              <a:t> thus “puns flour with the chivalric flower of knighthood</a:t>
            </a:r>
            <a:r>
              <a:rPr lang="en-US" dirty="0" smtClean="0"/>
              <a:t>.”</a:t>
            </a:r>
            <a:r>
              <a:rPr lang="en-US" sz="1400" dirty="0"/>
              <a:t> Joshua, Graham, ‘A Different Kind of Flour’: Class and Grain in the </a:t>
            </a:r>
            <a:r>
              <a:rPr lang="en-US" sz="1400" dirty="0" err="1"/>
              <a:t>Efnysien</a:t>
            </a:r>
            <a:r>
              <a:rPr lang="en-US" sz="1400" dirty="0"/>
              <a:t> Passage of The </a:t>
            </a:r>
            <a:r>
              <a:rPr lang="en-US" sz="1400" dirty="0" err="1"/>
              <a:t>Mabinogi</a:t>
            </a:r>
            <a:r>
              <a:rPr lang="en-US" sz="1400" dirty="0"/>
              <a:t>, </a:t>
            </a:r>
            <a:r>
              <a:rPr lang="en-US" sz="1400" i="1" dirty="0"/>
              <a:t>Notes and Queries</a:t>
            </a:r>
            <a:r>
              <a:rPr lang="en-US" sz="1400" dirty="0"/>
              <a:t>, 62, 3, (2015) </a:t>
            </a:r>
            <a:r>
              <a:rPr lang="en-US" sz="1400" dirty="0" smtClean="0"/>
              <a:t>p.372</a:t>
            </a:r>
            <a:r>
              <a:rPr lang="en-US" sz="1400" i="1" dirty="0" smtClean="0"/>
              <a:t>.</a:t>
            </a:r>
            <a:endParaRPr lang="en-US" sz="1400" i="1" dirty="0"/>
          </a:p>
          <a:p>
            <a:r>
              <a:rPr lang="en-US" dirty="0" smtClean="0"/>
              <a:t> </a:t>
            </a:r>
            <a:r>
              <a:rPr lang="en-US" sz="1800" dirty="0" smtClean="0"/>
              <a:t>“</a:t>
            </a:r>
            <a:r>
              <a:rPr lang="en-US" sz="1800" dirty="0"/>
              <a:t>Someone so concerned with rank and protocol would be aware that he eats and has inside his body finer flour than allotted to common Irish soldiers. This there is literally a’ different kind of flour inside the bags than inside </a:t>
            </a:r>
            <a:r>
              <a:rPr lang="en-US" sz="1800" dirty="0" err="1"/>
              <a:t>Efnysien</a:t>
            </a:r>
            <a:r>
              <a:rPr lang="en-US" sz="1800" dirty="0" smtClean="0"/>
              <a:t>.”</a:t>
            </a:r>
            <a:r>
              <a:rPr lang="en-US" sz="1200" dirty="0" smtClean="0"/>
              <a:t>Ibid., 374.</a:t>
            </a:r>
            <a:endParaRPr lang="en-US" sz="1800" dirty="0"/>
          </a:p>
          <a:p>
            <a:r>
              <a:rPr lang="en-US" dirty="0" err="1"/>
              <a:t>Enfysien’s</a:t>
            </a:r>
            <a:r>
              <a:rPr lang="en-US" dirty="0"/>
              <a:t> obsession with his own rank is emphasized by the choice of words “champions, warriors, attackers in battle” describes the noble welsh, including </a:t>
            </a:r>
            <a:r>
              <a:rPr lang="en-US" dirty="0" err="1"/>
              <a:t>Efnysien</a:t>
            </a:r>
            <a:r>
              <a:rPr lang="en-US" dirty="0"/>
              <a:t> who are fighting against the Irish’s mere “fighters prepared for combat”. </a:t>
            </a:r>
            <a:r>
              <a:rPr lang="en-US" sz="1200" dirty="0" smtClean="0"/>
              <a:t>–Ibid.</a:t>
            </a:r>
            <a:r>
              <a:rPr lang="en-US" dirty="0" smtClean="0"/>
              <a:t> </a:t>
            </a:r>
            <a:endParaRPr lang="en-US" dirty="0"/>
          </a:p>
          <a:p>
            <a:r>
              <a:rPr lang="en-US" dirty="0" err="1"/>
              <a:t>Efnysien</a:t>
            </a:r>
            <a:r>
              <a:rPr lang="en-US" dirty="0"/>
              <a:t> demonstrates scorn towards his </a:t>
            </a:r>
            <a:r>
              <a:rPr lang="en-US" dirty="0" smtClean="0"/>
              <a:t>foe.</a:t>
            </a:r>
            <a:endParaRPr lang="en-US" dirty="0"/>
          </a:p>
          <a:p>
            <a:pPr lvl="1"/>
            <a:r>
              <a:rPr lang="en-US" sz="1800" dirty="0"/>
              <a:t>“Wheat and barley, noble and common, Welsh and Irish: different kinds of flour separate the victors from their enemies</a:t>
            </a:r>
            <a:r>
              <a:rPr lang="en-US" sz="1800" dirty="0" smtClean="0"/>
              <a:t>.”</a:t>
            </a:r>
            <a:r>
              <a:rPr lang="en-US" sz="1400" dirty="0" smtClean="0"/>
              <a:t>-Ibid.</a:t>
            </a:r>
            <a:endParaRPr lang="en-US" sz="1400" dirty="0"/>
          </a:p>
        </p:txBody>
      </p:sp>
    </p:spTree>
    <p:extLst>
      <p:ext uri="{BB962C8B-B14F-4D97-AF65-F5344CB8AC3E}">
        <p14:creationId xmlns:p14="http://schemas.microsoft.com/office/powerpoint/2010/main" val="10992456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2154" y="871720"/>
            <a:ext cx="8761413" cy="728480"/>
          </a:xfrm>
        </p:spPr>
        <p:txBody>
          <a:bodyPr/>
          <a:lstStyle/>
          <a:p>
            <a:r>
              <a:rPr lang="en-US" dirty="0"/>
              <a:t> </a:t>
            </a:r>
            <a:r>
              <a:rPr lang="en-US" dirty="0" err="1"/>
              <a:t>Efnysien’s</a:t>
            </a:r>
            <a:r>
              <a:rPr lang="en-US" dirty="0"/>
              <a:t> Inspiration and Role as Trickster:</a:t>
            </a:r>
          </a:p>
        </p:txBody>
      </p:sp>
      <p:sp>
        <p:nvSpPr>
          <p:cNvPr id="3" name="Content Placeholder 2"/>
          <p:cNvSpPr>
            <a:spLocks noGrp="1"/>
          </p:cNvSpPr>
          <p:nvPr>
            <p:ph idx="1"/>
          </p:nvPr>
        </p:nvSpPr>
        <p:spPr>
          <a:xfrm>
            <a:off x="1154954" y="2286000"/>
            <a:ext cx="5274369" cy="4572000"/>
          </a:xfrm>
        </p:spPr>
        <p:txBody>
          <a:bodyPr>
            <a:normAutofit fontScale="55000" lnSpcReduction="20000"/>
          </a:bodyPr>
          <a:lstStyle/>
          <a:p>
            <a:r>
              <a:rPr lang="en-US" sz="2700" dirty="0"/>
              <a:t>“[</a:t>
            </a:r>
            <a:r>
              <a:rPr lang="en-US" sz="2700" dirty="0" err="1"/>
              <a:t>Efnysien</a:t>
            </a:r>
            <a:r>
              <a:rPr lang="en-US" sz="2700" dirty="0"/>
              <a:t>] A troublemaker in the tradition of the Norse Loki and the Irish </a:t>
            </a:r>
            <a:r>
              <a:rPr lang="en-US" sz="2700" dirty="0" err="1"/>
              <a:t>Bricriu</a:t>
            </a:r>
            <a:r>
              <a:rPr lang="en-US" sz="2700" dirty="0" smtClean="0"/>
              <a:t>…”</a:t>
            </a:r>
            <a:r>
              <a:rPr lang="en-US" sz="2400" dirty="0" smtClean="0"/>
              <a:t>-</a:t>
            </a:r>
            <a:r>
              <a:rPr lang="en-US" sz="1900" dirty="0" smtClean="0"/>
              <a:t>Jeffrey </a:t>
            </a:r>
            <a:r>
              <a:rPr lang="en-US" sz="1900" dirty="0" err="1"/>
              <a:t>Gantz</a:t>
            </a:r>
            <a:r>
              <a:rPr lang="en-US" sz="1900" dirty="0"/>
              <a:t>, The </a:t>
            </a:r>
            <a:r>
              <a:rPr lang="en-US" sz="1900" dirty="0" err="1"/>
              <a:t>Mabinogion</a:t>
            </a:r>
            <a:r>
              <a:rPr lang="en-US" sz="1900" dirty="0"/>
              <a:t>, (England: Penguin Books, </a:t>
            </a:r>
            <a:r>
              <a:rPr lang="en-US" sz="1900" dirty="0" smtClean="0"/>
              <a:t>1976</a:t>
            </a:r>
            <a:r>
              <a:rPr lang="en-US" sz="1900" dirty="0"/>
              <a:t>)</a:t>
            </a:r>
            <a:r>
              <a:rPr lang="en-US" sz="1900" dirty="0" smtClean="0"/>
              <a:t> p.67.</a:t>
            </a:r>
            <a:endParaRPr lang="en-US" sz="1900" dirty="0"/>
          </a:p>
          <a:p>
            <a:r>
              <a:rPr lang="en-US" sz="2700" dirty="0"/>
              <a:t>“It is scarcely necessary to point out how similar is the character of </a:t>
            </a:r>
            <a:r>
              <a:rPr lang="en-US" sz="2700" dirty="0" err="1"/>
              <a:t>Bricriu</a:t>
            </a:r>
            <a:r>
              <a:rPr lang="en-US" sz="2700" dirty="0"/>
              <a:t> to that of </a:t>
            </a:r>
            <a:r>
              <a:rPr lang="en-US" sz="2700" dirty="0" err="1"/>
              <a:t>Efnisien</a:t>
            </a:r>
            <a:r>
              <a:rPr lang="en-US" sz="2700" dirty="0"/>
              <a:t>[sic</a:t>
            </a:r>
            <a:r>
              <a:rPr lang="en-US" sz="2700" dirty="0" smtClean="0"/>
              <a:t>]…” </a:t>
            </a:r>
            <a:r>
              <a:rPr lang="en-US" dirty="0" smtClean="0"/>
              <a:t>-</a:t>
            </a:r>
            <a:r>
              <a:rPr lang="en-US" sz="1700" dirty="0" err="1" smtClean="0"/>
              <a:t>Proinsias</a:t>
            </a:r>
            <a:r>
              <a:rPr lang="en-US" sz="1700" dirty="0" smtClean="0"/>
              <a:t> </a:t>
            </a:r>
            <a:r>
              <a:rPr lang="en-US" sz="1700" dirty="0"/>
              <a:t>Mac </a:t>
            </a:r>
            <a:r>
              <a:rPr lang="en-US" sz="1700" dirty="0" smtClean="0"/>
              <a:t>Cana,</a:t>
            </a:r>
            <a:r>
              <a:rPr lang="en-US" sz="1700" i="1" dirty="0"/>
              <a:t> </a:t>
            </a:r>
            <a:r>
              <a:rPr lang="en-US" sz="1700" i="1" dirty="0" err="1"/>
              <a:t>Branwen</a:t>
            </a:r>
            <a:r>
              <a:rPr lang="en-US" sz="1700" i="1" dirty="0"/>
              <a:t> Daughter of </a:t>
            </a:r>
            <a:r>
              <a:rPr lang="en-US" sz="1700" i="1" dirty="0" err="1"/>
              <a:t>Lyr</a:t>
            </a:r>
            <a:r>
              <a:rPr lang="en-US" sz="1700" i="1" dirty="0"/>
              <a:t> (</a:t>
            </a:r>
            <a:r>
              <a:rPr lang="en-US" sz="1700" dirty="0"/>
              <a:t>Cardiff: Cardiff University of </a:t>
            </a:r>
            <a:r>
              <a:rPr lang="en-US" sz="1700" dirty="0" smtClean="0"/>
              <a:t>Wales,1958)p.82.</a:t>
            </a:r>
            <a:endParaRPr lang="en-US" sz="1700" dirty="0"/>
          </a:p>
          <a:p>
            <a:r>
              <a:rPr lang="en-US" sz="2700" dirty="0" err="1"/>
              <a:t>Bricriu</a:t>
            </a:r>
            <a:r>
              <a:rPr lang="en-US" sz="2700" dirty="0"/>
              <a:t> of the Poisonous Tongue is a character of the Ulster Cycle of Irish literature who, much like </a:t>
            </a:r>
            <a:r>
              <a:rPr lang="en-US" sz="2700" dirty="0" err="1"/>
              <a:t>Efnysien</a:t>
            </a:r>
            <a:r>
              <a:rPr lang="en-US" sz="2700" dirty="0"/>
              <a:t> “plays a waspish and vindictive role</a:t>
            </a:r>
            <a:r>
              <a:rPr lang="en-US" sz="2700" dirty="0" smtClean="0"/>
              <a:t>.”</a:t>
            </a:r>
            <a:r>
              <a:rPr lang="en-US" sz="1900" dirty="0" smtClean="0"/>
              <a:t>-</a:t>
            </a:r>
            <a:r>
              <a:rPr lang="en-US" sz="1600" dirty="0" smtClean="0"/>
              <a:t>Ibid., 79.</a:t>
            </a:r>
            <a:endParaRPr lang="en-US" sz="1600" dirty="0"/>
          </a:p>
          <a:p>
            <a:r>
              <a:rPr lang="en-US" sz="2700" dirty="0"/>
              <a:t>It is </a:t>
            </a:r>
            <a:r>
              <a:rPr lang="en-US" sz="2700" dirty="0" err="1"/>
              <a:t>Bricriu</a:t>
            </a:r>
            <a:r>
              <a:rPr lang="en-US" sz="2700" dirty="0"/>
              <a:t> who is ”responsible for much dissention among the Ulstermen and often… [his] perverse intentions seem to be on the point of causing complete chaos and destruction</a:t>
            </a:r>
            <a:r>
              <a:rPr lang="en-US" sz="2700" dirty="0" smtClean="0"/>
              <a:t>.”</a:t>
            </a:r>
            <a:r>
              <a:rPr lang="en-US" sz="2400" dirty="0" smtClean="0"/>
              <a:t>-</a:t>
            </a:r>
            <a:r>
              <a:rPr lang="en-US" sz="1700" dirty="0" smtClean="0"/>
              <a:t>Ibid., p.80. </a:t>
            </a:r>
            <a:endParaRPr lang="en-US" sz="1700" dirty="0"/>
          </a:p>
          <a:p>
            <a:r>
              <a:rPr lang="en-US" sz="2700" dirty="0" err="1"/>
              <a:t>Bricriu</a:t>
            </a:r>
            <a:r>
              <a:rPr lang="en-US" sz="2700" dirty="0"/>
              <a:t> both has a brother, </a:t>
            </a:r>
            <a:r>
              <a:rPr lang="en-US" sz="2700" dirty="0" err="1"/>
              <a:t>Dubthach</a:t>
            </a:r>
            <a:r>
              <a:rPr lang="en-US" sz="2700" dirty="0"/>
              <a:t>, and a moral opposite, Sencha mac </a:t>
            </a:r>
            <a:r>
              <a:rPr lang="en-US" sz="2700" dirty="0" err="1"/>
              <a:t>Ailella</a:t>
            </a:r>
            <a:r>
              <a:rPr lang="en-US" sz="2700" dirty="0"/>
              <a:t>.  Unlike </a:t>
            </a:r>
            <a:r>
              <a:rPr lang="en-US" sz="2700" dirty="0" err="1"/>
              <a:t>Efnysien</a:t>
            </a:r>
            <a:r>
              <a:rPr lang="en-US" sz="2700" dirty="0"/>
              <a:t>, these traits are embodied by different characters, rather than merged into </a:t>
            </a:r>
            <a:r>
              <a:rPr lang="en-US" sz="2700" dirty="0" err="1"/>
              <a:t>Nysien</a:t>
            </a:r>
            <a:r>
              <a:rPr lang="en-US" sz="2700" dirty="0"/>
              <a:t>.  </a:t>
            </a:r>
          </a:p>
          <a:p>
            <a:r>
              <a:rPr lang="en-US" sz="2700" dirty="0"/>
              <a:t>The most telling difference between the two characters is </a:t>
            </a:r>
            <a:r>
              <a:rPr lang="en-US" sz="2700" dirty="0" err="1"/>
              <a:t>Efnysien’s</a:t>
            </a:r>
            <a:r>
              <a:rPr lang="en-US" sz="2700" dirty="0"/>
              <a:t> self sacrifice, a trait not mirrored in the tales of </a:t>
            </a:r>
            <a:r>
              <a:rPr lang="en-US" sz="2700" dirty="0" err="1"/>
              <a:t>Bricriu</a:t>
            </a:r>
            <a:r>
              <a:rPr lang="en-US" sz="2700" dirty="0" smtClean="0"/>
              <a:t>. </a:t>
            </a:r>
            <a:r>
              <a:rPr lang="en-US" sz="1600" dirty="0" smtClean="0"/>
              <a:t>-Ibid., 82.</a:t>
            </a:r>
            <a:endParaRPr lang="en-US" sz="16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9323" y="2603500"/>
            <a:ext cx="5762677" cy="3949700"/>
          </a:xfrm>
          <a:prstGeom prst="rect">
            <a:avLst/>
          </a:prstGeom>
        </p:spPr>
      </p:pic>
    </p:spTree>
    <p:extLst>
      <p:ext uri="{BB962C8B-B14F-4D97-AF65-F5344CB8AC3E}">
        <p14:creationId xmlns:p14="http://schemas.microsoft.com/office/powerpoint/2010/main" val="2202613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Death </a:t>
            </a:r>
            <a:r>
              <a:rPr lang="en-US" dirty="0"/>
              <a:t>of </a:t>
            </a:r>
            <a:r>
              <a:rPr lang="en-US" dirty="0" err="1"/>
              <a:t>Gwern</a:t>
            </a:r>
            <a:r>
              <a:rPr lang="en-US" dirty="0"/>
              <a:t>: </a:t>
            </a:r>
          </a:p>
        </p:txBody>
      </p:sp>
      <p:sp>
        <p:nvSpPr>
          <p:cNvPr id="3" name="Content Placeholder 2"/>
          <p:cNvSpPr>
            <a:spLocks noGrp="1"/>
          </p:cNvSpPr>
          <p:nvPr>
            <p:ph idx="1"/>
          </p:nvPr>
        </p:nvSpPr>
        <p:spPr>
          <a:xfrm>
            <a:off x="1154953" y="2768600"/>
            <a:ext cx="8825659" cy="3416300"/>
          </a:xfrm>
        </p:spPr>
        <p:txBody>
          <a:bodyPr>
            <a:normAutofit fontScale="92500" lnSpcReduction="20000"/>
          </a:bodyPr>
          <a:lstStyle/>
          <a:p>
            <a:r>
              <a:rPr lang="en-US" dirty="0"/>
              <a:t>“Then the troops entered the house…. As soon as they sat down they were reconciled, and the boy was invested with the kingship. 				       	Then, when peace had been made, </a:t>
            </a:r>
            <a:r>
              <a:rPr lang="en-US" dirty="0" err="1"/>
              <a:t>Bendigeidfran</a:t>
            </a:r>
            <a:r>
              <a:rPr lang="en-US" dirty="0"/>
              <a:t> called the boy to him. The boy went from </a:t>
            </a:r>
            <a:r>
              <a:rPr lang="en-US" dirty="0" err="1"/>
              <a:t>Bendigeidfran</a:t>
            </a:r>
            <a:r>
              <a:rPr lang="en-US" dirty="0"/>
              <a:t> to </a:t>
            </a:r>
            <a:r>
              <a:rPr lang="en-US" dirty="0" err="1"/>
              <a:t>Manawydan</a:t>
            </a:r>
            <a:r>
              <a:rPr lang="en-US" dirty="0"/>
              <a:t>, and everyone who saw him loved him. From </a:t>
            </a:r>
            <a:r>
              <a:rPr lang="en-US" dirty="0" err="1"/>
              <a:t>Manawydan</a:t>
            </a:r>
            <a:r>
              <a:rPr lang="en-US" dirty="0"/>
              <a:t>, </a:t>
            </a:r>
            <a:r>
              <a:rPr lang="en-US" dirty="0" err="1"/>
              <a:t>Nysien</a:t>
            </a:r>
            <a:r>
              <a:rPr lang="en-US" dirty="0"/>
              <a:t> son of </a:t>
            </a:r>
            <a:r>
              <a:rPr lang="en-US" dirty="0" err="1"/>
              <a:t>Euroswydd</a:t>
            </a:r>
            <a:r>
              <a:rPr lang="en-US" dirty="0"/>
              <a:t> called the boy to him. The boy went to him graciously.  										‘Why does my nephew, my sister’s son, not come to me?’ said </a:t>
            </a:r>
            <a:r>
              <a:rPr lang="en-US" dirty="0" err="1"/>
              <a:t>Efnysien</a:t>
            </a:r>
            <a:r>
              <a:rPr lang="en-US" dirty="0"/>
              <a:t>. ‘ Even if he were not king of Ireland, I would still like to make friends with the boy.’		‘Let him go, gladly.’ Said B. The boy went to him cheerfully. 					‘I confess to God,’ said </a:t>
            </a:r>
            <a:r>
              <a:rPr lang="en-US" dirty="0" err="1"/>
              <a:t>Efnysien</a:t>
            </a:r>
            <a:r>
              <a:rPr lang="en-US" dirty="0"/>
              <a:t> to himself, ‘the outrage I shall now commit is one the household will never expect.’ And he gets up, and takes the boy by the feet, and immediately, before anyone in the house can lay a hand on him, he hurls the boy head-first into the fire… And that was the greatest uproar ever by a crowd in one house, as each went and took up arms</a:t>
            </a:r>
            <a:r>
              <a:rPr lang="en-US" dirty="0" smtClean="0"/>
              <a:t>.”</a:t>
            </a:r>
            <a:r>
              <a:rPr lang="en-US" sz="1300" dirty="0" smtClean="0"/>
              <a:t>-</a:t>
            </a:r>
            <a:r>
              <a:rPr lang="en-US" sz="1300" dirty="0" err="1" smtClean="0"/>
              <a:t>Sioned</a:t>
            </a:r>
            <a:r>
              <a:rPr lang="en-US" sz="1300" dirty="0"/>
              <a:t>, Davies, The </a:t>
            </a:r>
            <a:r>
              <a:rPr lang="en-US" sz="1300" dirty="0" err="1"/>
              <a:t>Mabinogion</a:t>
            </a:r>
            <a:r>
              <a:rPr lang="en-US" sz="1300" dirty="0"/>
              <a:t> (New York: Oxford University Press, </a:t>
            </a:r>
            <a:r>
              <a:rPr lang="en-US" sz="1300" dirty="0" smtClean="0"/>
              <a:t>2007)p. 31-32. </a:t>
            </a:r>
            <a:endParaRPr lang="en-US" sz="1300" dirty="0"/>
          </a:p>
          <a:p>
            <a:endParaRPr lang="en-US" dirty="0"/>
          </a:p>
        </p:txBody>
      </p:sp>
    </p:spTree>
    <p:extLst>
      <p:ext uri="{BB962C8B-B14F-4D97-AF65-F5344CB8AC3E}">
        <p14:creationId xmlns:p14="http://schemas.microsoft.com/office/powerpoint/2010/main" val="3983090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Death of </a:t>
            </a:r>
            <a:r>
              <a:rPr lang="en-US" dirty="0" err="1" smtClean="0"/>
              <a:t>Gwern</a:t>
            </a:r>
            <a:r>
              <a:rPr lang="en-US" dirty="0" smtClean="0"/>
              <a:t>, an </a:t>
            </a:r>
            <a:r>
              <a:rPr lang="en-US" dirty="0"/>
              <a:t>Analysis:</a:t>
            </a:r>
          </a:p>
        </p:txBody>
      </p:sp>
      <p:sp>
        <p:nvSpPr>
          <p:cNvPr id="3" name="Content Placeholder 2"/>
          <p:cNvSpPr>
            <a:spLocks noGrp="1"/>
          </p:cNvSpPr>
          <p:nvPr>
            <p:ph idx="1"/>
          </p:nvPr>
        </p:nvSpPr>
        <p:spPr>
          <a:xfrm>
            <a:off x="1154954" y="2603500"/>
            <a:ext cx="8761413" cy="4140200"/>
          </a:xfrm>
        </p:spPr>
        <p:txBody>
          <a:bodyPr>
            <a:normAutofit fontScale="77500" lnSpcReduction="20000"/>
          </a:bodyPr>
          <a:lstStyle/>
          <a:p>
            <a:r>
              <a:rPr lang="en-US" sz="1900" dirty="0" smtClean="0"/>
              <a:t>Shows cruelty </a:t>
            </a:r>
            <a:r>
              <a:rPr lang="en-US" sz="1900" dirty="0"/>
              <a:t>and a viciousness unparalleled in the rest of the </a:t>
            </a:r>
            <a:r>
              <a:rPr lang="en-US" sz="1900" dirty="0" err="1" smtClean="0"/>
              <a:t>Mabinogion</a:t>
            </a:r>
            <a:r>
              <a:rPr lang="en-US" sz="1900" dirty="0" smtClean="0"/>
              <a:t>.</a:t>
            </a:r>
            <a:endParaRPr lang="en-US" sz="1900" dirty="0"/>
          </a:p>
          <a:p>
            <a:r>
              <a:rPr lang="en-US" sz="1900" dirty="0"/>
              <a:t>Nobody gains from </a:t>
            </a:r>
            <a:r>
              <a:rPr lang="en-US" sz="1900" dirty="0" err="1"/>
              <a:t>Efnysien’s</a:t>
            </a:r>
            <a:r>
              <a:rPr lang="en-US" sz="1900" dirty="0"/>
              <a:t> murderous action, not even </a:t>
            </a:r>
            <a:r>
              <a:rPr lang="en-US" sz="1900" dirty="0" err="1"/>
              <a:t>Efnysien</a:t>
            </a:r>
            <a:r>
              <a:rPr lang="en-US" sz="1900" dirty="0"/>
              <a:t> himself, whose sacrifice shorty after to break the cauldron of resurrection and stop the Irish claims his </a:t>
            </a:r>
            <a:r>
              <a:rPr lang="en-US" sz="1900" dirty="0" smtClean="0"/>
              <a:t>life.</a:t>
            </a:r>
            <a:endParaRPr lang="en-US" sz="1900" dirty="0"/>
          </a:p>
          <a:p>
            <a:r>
              <a:rPr lang="en-US" sz="1900" dirty="0" err="1"/>
              <a:t>Efnysien</a:t>
            </a:r>
            <a:r>
              <a:rPr lang="en-US" sz="1900" dirty="0"/>
              <a:t> is the only Welshman who knows of </a:t>
            </a:r>
            <a:r>
              <a:rPr lang="en-US" sz="1900" dirty="0" err="1"/>
              <a:t>Matholwch’s</a:t>
            </a:r>
            <a:r>
              <a:rPr lang="en-US" sz="1900" dirty="0"/>
              <a:t> treachery. </a:t>
            </a:r>
          </a:p>
          <a:p>
            <a:pPr lvl="1"/>
            <a:r>
              <a:rPr lang="en-US" sz="1900" dirty="0"/>
              <a:t>Jeffrey </a:t>
            </a:r>
            <a:r>
              <a:rPr lang="en-US" sz="1900" dirty="0" err="1"/>
              <a:t>Gantz</a:t>
            </a:r>
            <a:r>
              <a:rPr lang="en-US" sz="1900" dirty="0"/>
              <a:t> writes “Just as </a:t>
            </a:r>
            <a:r>
              <a:rPr lang="en-US" sz="1900" dirty="0" err="1"/>
              <a:t>Mallolwch</a:t>
            </a:r>
            <a:r>
              <a:rPr lang="en-US" sz="1900" dirty="0"/>
              <a:t> [sic] had punished </a:t>
            </a:r>
            <a:r>
              <a:rPr lang="en-US" sz="1900" dirty="0" err="1"/>
              <a:t>Bronwen</a:t>
            </a:r>
            <a:r>
              <a:rPr lang="en-US" sz="1900" dirty="0"/>
              <a:t> [sic] for </a:t>
            </a:r>
            <a:r>
              <a:rPr lang="en-US" sz="1900" dirty="0" err="1"/>
              <a:t>Evnissyen’s</a:t>
            </a:r>
            <a:r>
              <a:rPr lang="en-US" sz="1900" dirty="0"/>
              <a:t> [sic] cruelty, so </a:t>
            </a:r>
            <a:r>
              <a:rPr lang="en-US" sz="1900" dirty="0" err="1"/>
              <a:t>Evnissyen</a:t>
            </a:r>
            <a:r>
              <a:rPr lang="en-US" sz="1900" dirty="0"/>
              <a:t> punishes </a:t>
            </a:r>
            <a:r>
              <a:rPr lang="en-US" sz="1900" dirty="0" err="1"/>
              <a:t>Gwern</a:t>
            </a:r>
            <a:r>
              <a:rPr lang="en-US" sz="1900" dirty="0"/>
              <a:t> for </a:t>
            </a:r>
            <a:r>
              <a:rPr lang="en-US" sz="1900" dirty="0" err="1"/>
              <a:t>Mallolwch’s</a:t>
            </a:r>
            <a:r>
              <a:rPr lang="en-US" sz="1900" dirty="0"/>
              <a:t> treachery</a:t>
            </a:r>
            <a:r>
              <a:rPr lang="en-US" sz="1900" dirty="0" smtClean="0"/>
              <a:t>.”</a:t>
            </a:r>
            <a:r>
              <a:rPr lang="en-US" dirty="0" smtClean="0"/>
              <a:t>-Jeffrey </a:t>
            </a:r>
            <a:r>
              <a:rPr lang="en-US" dirty="0" err="1" smtClean="0"/>
              <a:t>Gantz</a:t>
            </a:r>
            <a:r>
              <a:rPr lang="en-US" dirty="0" smtClean="0"/>
              <a:t>, </a:t>
            </a:r>
            <a:r>
              <a:rPr lang="en-US" dirty="0"/>
              <a:t>Thematic Structure in the Four Branches of the </a:t>
            </a:r>
            <a:r>
              <a:rPr lang="en-US" dirty="0" err="1"/>
              <a:t>Mabinogi</a:t>
            </a:r>
            <a:r>
              <a:rPr lang="en-US" dirty="0"/>
              <a:t>, </a:t>
            </a:r>
            <a:r>
              <a:rPr lang="en-US" i="1" dirty="0"/>
              <a:t>Medium </a:t>
            </a:r>
            <a:r>
              <a:rPr lang="en-US" i="1" dirty="0" err="1"/>
              <a:t>Aevum</a:t>
            </a:r>
            <a:r>
              <a:rPr lang="en-US" dirty="0"/>
              <a:t>, 47, (</a:t>
            </a:r>
            <a:r>
              <a:rPr lang="en-US" dirty="0" smtClean="0"/>
              <a:t>1978) </a:t>
            </a:r>
            <a:r>
              <a:rPr lang="en-US" dirty="0"/>
              <a:t>p.250  </a:t>
            </a:r>
          </a:p>
          <a:p>
            <a:r>
              <a:rPr lang="en-US" sz="1900" dirty="0"/>
              <a:t>Catherine Byfield agrees with </a:t>
            </a:r>
            <a:r>
              <a:rPr lang="en-US" sz="1900" dirty="0" err="1"/>
              <a:t>Gantz</a:t>
            </a:r>
            <a:r>
              <a:rPr lang="en-US" sz="1900" dirty="0"/>
              <a:t> ‘s </a:t>
            </a:r>
            <a:r>
              <a:rPr lang="en-US" sz="1900" dirty="0" smtClean="0"/>
              <a:t>interpretation: </a:t>
            </a:r>
            <a:endParaRPr lang="en-US" sz="1900" dirty="0"/>
          </a:p>
          <a:p>
            <a:pPr lvl="1"/>
            <a:r>
              <a:rPr lang="en-US" sz="1900" dirty="0"/>
              <a:t>“whether one interprets </a:t>
            </a:r>
            <a:r>
              <a:rPr lang="en-US" sz="1900" dirty="0" err="1"/>
              <a:t>Efnisien’s</a:t>
            </a:r>
            <a:r>
              <a:rPr lang="en-US" sz="1900" dirty="0"/>
              <a:t> [sic] ‘incomprehensible outrage’  as a compulsion to foment discord, or a result of having transferred his anger at the treachery from </a:t>
            </a:r>
            <a:r>
              <a:rPr lang="en-US" sz="1900" dirty="0" err="1"/>
              <a:t>Matholwch</a:t>
            </a:r>
            <a:r>
              <a:rPr lang="en-US" sz="1900" dirty="0"/>
              <a:t> as king of Ireland to </a:t>
            </a:r>
            <a:r>
              <a:rPr lang="en-US" sz="1900" dirty="0" err="1"/>
              <a:t>Gwern</a:t>
            </a:r>
            <a:r>
              <a:rPr lang="en-US" sz="1900" dirty="0"/>
              <a:t> as king of Ireland, the author intends for us to note the conflict between the two roles</a:t>
            </a:r>
            <a:r>
              <a:rPr lang="en-US" dirty="0" smtClean="0"/>
              <a:t>.”- Catherine E. </a:t>
            </a:r>
            <a:r>
              <a:rPr lang="en-US" dirty="0" err="1" smtClean="0"/>
              <a:t>Byfield</a:t>
            </a:r>
            <a:r>
              <a:rPr lang="en-US" dirty="0" smtClean="0"/>
              <a:t>, Character </a:t>
            </a:r>
            <a:r>
              <a:rPr lang="en-US" dirty="0"/>
              <a:t>and Conflict in the Four Branches of the </a:t>
            </a:r>
            <a:r>
              <a:rPr lang="en-US" dirty="0" err="1"/>
              <a:t>Mabinogi</a:t>
            </a:r>
            <a:r>
              <a:rPr lang="en-US" dirty="0"/>
              <a:t>, </a:t>
            </a:r>
            <a:r>
              <a:rPr lang="en-US" i="1" dirty="0"/>
              <a:t>Bulletin of the Board of Celtic Studies</a:t>
            </a:r>
            <a:r>
              <a:rPr lang="en-US" dirty="0"/>
              <a:t> </a:t>
            </a:r>
            <a:r>
              <a:rPr lang="en-US" dirty="0" smtClean="0"/>
              <a:t>40</a:t>
            </a:r>
            <a:r>
              <a:rPr lang="en-US" dirty="0"/>
              <a:t>, (1993) </a:t>
            </a:r>
            <a:r>
              <a:rPr lang="en-US" dirty="0" smtClean="0"/>
              <a:t>p.60</a:t>
            </a:r>
            <a:endParaRPr lang="en-US" dirty="0"/>
          </a:p>
          <a:p>
            <a:r>
              <a:rPr lang="en-US" sz="1900" dirty="0" smtClean="0"/>
              <a:t>Thus it </a:t>
            </a:r>
            <a:r>
              <a:rPr lang="en-US" sz="1900" dirty="0"/>
              <a:t>is not only in the style of a trickster that </a:t>
            </a:r>
            <a:r>
              <a:rPr lang="en-US" sz="1900" dirty="0" err="1"/>
              <a:t>Efnysien</a:t>
            </a:r>
            <a:r>
              <a:rPr lang="en-US" sz="1900" dirty="0"/>
              <a:t> murders </a:t>
            </a:r>
            <a:r>
              <a:rPr lang="en-US" sz="1900" dirty="0" err="1"/>
              <a:t>Gwern</a:t>
            </a:r>
            <a:r>
              <a:rPr lang="en-US" sz="1900" dirty="0"/>
              <a:t>, </a:t>
            </a:r>
          </a:p>
          <a:p>
            <a:r>
              <a:rPr lang="en-US" sz="1900" dirty="0"/>
              <a:t>It may also be vengeance for </a:t>
            </a:r>
            <a:r>
              <a:rPr lang="en-US" sz="1900" dirty="0" err="1"/>
              <a:t>Matholwch’s</a:t>
            </a:r>
            <a:r>
              <a:rPr lang="en-US" sz="1900" dirty="0"/>
              <a:t> traitorous act a few lines earlier in the </a:t>
            </a:r>
            <a:r>
              <a:rPr lang="en-US" sz="1900" dirty="0" smtClean="0"/>
              <a:t>text. </a:t>
            </a:r>
            <a:endParaRPr lang="en-US" sz="1900" dirty="0"/>
          </a:p>
        </p:txBody>
      </p:sp>
    </p:spTree>
    <p:extLst>
      <p:ext uri="{BB962C8B-B14F-4D97-AF65-F5344CB8AC3E}">
        <p14:creationId xmlns:p14="http://schemas.microsoft.com/office/powerpoint/2010/main" val="1572200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Efnysien’s</a:t>
            </a:r>
            <a:r>
              <a:rPr lang="en-US" dirty="0"/>
              <a:t> Sacrifice:</a:t>
            </a:r>
          </a:p>
        </p:txBody>
      </p:sp>
      <p:sp>
        <p:nvSpPr>
          <p:cNvPr id="3" name="Content Placeholder 2"/>
          <p:cNvSpPr>
            <a:spLocks noGrp="1"/>
          </p:cNvSpPr>
          <p:nvPr>
            <p:ph idx="1"/>
          </p:nvPr>
        </p:nvSpPr>
        <p:spPr>
          <a:xfrm>
            <a:off x="1154955" y="2603500"/>
            <a:ext cx="6528546" cy="4254500"/>
          </a:xfrm>
        </p:spPr>
        <p:txBody>
          <a:bodyPr>
            <a:normAutofit/>
          </a:bodyPr>
          <a:lstStyle/>
          <a:p>
            <a:r>
              <a:rPr lang="en-US" dirty="0"/>
              <a:t> “…When </a:t>
            </a:r>
            <a:r>
              <a:rPr lang="en-US" dirty="0" err="1"/>
              <a:t>Efnysien</a:t>
            </a:r>
            <a:r>
              <a:rPr lang="en-US" dirty="0"/>
              <a:t> saw the corpses, and no room anywhere for the men of the Island of the Mighty; he said to himself, ‘Oh God,’ he said, ‘woe is me that I am the cause of this mountain of the men of the Island of the Mighty; and shame on me,’ he said, ‘unless I try to save them from this.’  	</a:t>
            </a:r>
            <a:r>
              <a:rPr lang="en-US" dirty="0" smtClean="0"/>
              <a:t>				He </a:t>
            </a:r>
            <a:r>
              <a:rPr lang="en-US" dirty="0"/>
              <a:t>creeps in among the corpses of the Irish, and two bare-backed Irishmen come up to him and throw him into the cauldron, as if he were an Irishman. He stretches himself out in the cauldron so that the cauldron breaks into four pieces, and his own heart breaks too. And because of that, such victory as there was went to the men of the Island of the mighty.” </a:t>
            </a:r>
            <a:r>
              <a:rPr lang="en-US" sz="1200" dirty="0"/>
              <a:t>-</a:t>
            </a:r>
            <a:r>
              <a:rPr lang="en-US" sz="1200" dirty="0" err="1"/>
              <a:t>Sioned</a:t>
            </a:r>
            <a:r>
              <a:rPr lang="en-US" sz="1200" dirty="0"/>
              <a:t>, Davies, The </a:t>
            </a:r>
            <a:r>
              <a:rPr lang="en-US" sz="1200" dirty="0" err="1"/>
              <a:t>Mabinogion</a:t>
            </a:r>
            <a:r>
              <a:rPr lang="en-US" sz="1200" dirty="0"/>
              <a:t> (New York: Oxford University Press, 2007) p. </a:t>
            </a:r>
            <a:r>
              <a:rPr lang="en-US" sz="1200" dirty="0" smtClean="0"/>
              <a:t>32.</a:t>
            </a:r>
            <a:endParaRPr lang="en-US" sz="1200"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81900" y="2347398"/>
            <a:ext cx="4610100" cy="4510602"/>
          </a:xfrm>
          <a:prstGeom prst="rect">
            <a:avLst/>
          </a:prstGeom>
        </p:spPr>
      </p:pic>
    </p:spTree>
    <p:extLst>
      <p:ext uri="{BB962C8B-B14F-4D97-AF65-F5344CB8AC3E}">
        <p14:creationId xmlns:p14="http://schemas.microsoft.com/office/powerpoint/2010/main" val="10687787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8154" y="1062220"/>
            <a:ext cx="8761413" cy="728480"/>
          </a:xfrm>
        </p:spPr>
        <p:txBody>
          <a:bodyPr/>
          <a:lstStyle/>
          <a:p>
            <a:r>
              <a:rPr lang="en-US" dirty="0" err="1"/>
              <a:t>Enfysien’s</a:t>
            </a:r>
            <a:r>
              <a:rPr lang="en-US" dirty="0"/>
              <a:t> </a:t>
            </a:r>
            <a:r>
              <a:rPr lang="en-US" dirty="0" smtClean="0"/>
              <a:t>Sacrifice, an </a:t>
            </a:r>
            <a:r>
              <a:rPr lang="en-US" dirty="0"/>
              <a:t>Analysis:</a:t>
            </a:r>
          </a:p>
        </p:txBody>
      </p:sp>
      <p:sp>
        <p:nvSpPr>
          <p:cNvPr id="3" name="Content Placeholder 2"/>
          <p:cNvSpPr>
            <a:spLocks noGrp="1"/>
          </p:cNvSpPr>
          <p:nvPr>
            <p:ph idx="1"/>
          </p:nvPr>
        </p:nvSpPr>
        <p:spPr>
          <a:xfrm>
            <a:off x="773955" y="2565400"/>
            <a:ext cx="6388846" cy="3416300"/>
          </a:xfrm>
        </p:spPr>
        <p:txBody>
          <a:bodyPr>
            <a:normAutofit lnSpcReduction="10000"/>
          </a:bodyPr>
          <a:lstStyle/>
          <a:p>
            <a:r>
              <a:rPr lang="en-US" dirty="0"/>
              <a:t> “</a:t>
            </a:r>
            <a:r>
              <a:rPr lang="en-US" dirty="0" err="1"/>
              <a:t>Evnissyen</a:t>
            </a:r>
            <a:r>
              <a:rPr lang="en-US" dirty="0"/>
              <a:t> is the motivating factor throughout this tale, but his remorse and self-sacrifice come too late to save more than seven of his companions</a:t>
            </a:r>
            <a:r>
              <a:rPr lang="en-US" dirty="0" smtClean="0"/>
              <a:t>.”-</a:t>
            </a:r>
            <a:r>
              <a:rPr lang="en-US" sz="1300" dirty="0" smtClean="0"/>
              <a:t>Jeffrey </a:t>
            </a:r>
            <a:r>
              <a:rPr lang="en-US" sz="1300" dirty="0" err="1" smtClean="0"/>
              <a:t>Gantz</a:t>
            </a:r>
            <a:r>
              <a:rPr lang="en-US" sz="1300" dirty="0"/>
              <a:t>, The </a:t>
            </a:r>
            <a:r>
              <a:rPr lang="en-US" sz="1300" dirty="0" err="1"/>
              <a:t>Mabinogion</a:t>
            </a:r>
            <a:r>
              <a:rPr lang="en-US" sz="1300" dirty="0"/>
              <a:t>, (England: Penguin Books, 1976</a:t>
            </a:r>
            <a:r>
              <a:rPr lang="en-US" sz="1300" dirty="0" smtClean="0"/>
              <a:t>) p.28.</a:t>
            </a:r>
            <a:endParaRPr lang="en-US" sz="1300" dirty="0"/>
          </a:p>
          <a:p>
            <a:r>
              <a:rPr lang="en-US" dirty="0"/>
              <a:t>This act is completely out of character for </a:t>
            </a:r>
            <a:r>
              <a:rPr lang="en-US" dirty="0" err="1" smtClean="0"/>
              <a:t>Efnysien</a:t>
            </a:r>
            <a:r>
              <a:rPr lang="en-US" dirty="0" smtClean="0"/>
              <a:t>. </a:t>
            </a:r>
            <a:endParaRPr lang="en-US" dirty="0"/>
          </a:p>
          <a:p>
            <a:r>
              <a:rPr lang="en-US" dirty="0"/>
              <a:t>This may reflect more the author’s and plot’s need to wrap up the </a:t>
            </a:r>
            <a:r>
              <a:rPr lang="en-US" dirty="0" smtClean="0"/>
              <a:t>tale. </a:t>
            </a:r>
            <a:endParaRPr lang="en-US" dirty="0"/>
          </a:p>
          <a:p>
            <a:pPr lvl="1"/>
            <a:r>
              <a:rPr lang="en-US" dirty="0"/>
              <a:t>“</a:t>
            </a:r>
            <a:r>
              <a:rPr lang="en-US" dirty="0" err="1"/>
              <a:t>Efnysien’s</a:t>
            </a:r>
            <a:r>
              <a:rPr lang="en-US" dirty="0"/>
              <a:t> repentance and death however solves a number of difficulties for the author of </a:t>
            </a:r>
            <a:r>
              <a:rPr lang="en-US" i="1" dirty="0" err="1"/>
              <a:t>Branwen</a:t>
            </a:r>
            <a:r>
              <a:rPr lang="en-US" dirty="0"/>
              <a:t> and their invention is very probably to be attributed to </a:t>
            </a:r>
            <a:r>
              <a:rPr lang="en-US" dirty="0" smtClean="0"/>
              <a:t>him...” </a:t>
            </a:r>
            <a:r>
              <a:rPr lang="en-US" sz="1300" dirty="0"/>
              <a:t>-</a:t>
            </a:r>
            <a:r>
              <a:rPr lang="en-US" sz="1300" dirty="0" err="1"/>
              <a:t>Proinsias</a:t>
            </a:r>
            <a:r>
              <a:rPr lang="en-US" sz="1300" dirty="0"/>
              <a:t> Mac </a:t>
            </a:r>
            <a:r>
              <a:rPr lang="en-US" sz="1300" dirty="0" smtClean="0"/>
              <a:t>Cana, </a:t>
            </a:r>
            <a:r>
              <a:rPr lang="en-US" sz="1300" i="1" dirty="0" err="1"/>
              <a:t>Branwen</a:t>
            </a:r>
            <a:r>
              <a:rPr lang="en-US" sz="1300" i="1" dirty="0"/>
              <a:t> Daughter of </a:t>
            </a:r>
            <a:r>
              <a:rPr lang="en-US" sz="1300" i="1" dirty="0" err="1"/>
              <a:t>Lyr</a:t>
            </a:r>
            <a:r>
              <a:rPr lang="en-US" sz="1300" i="1" dirty="0"/>
              <a:t> (</a:t>
            </a:r>
            <a:r>
              <a:rPr lang="en-US" sz="1300" dirty="0"/>
              <a:t>Cardiff: Cardiff University of Wales,1958</a:t>
            </a:r>
            <a:r>
              <a:rPr lang="en-US" sz="1300" dirty="0" smtClean="0"/>
              <a:t>) p.82.</a:t>
            </a:r>
            <a:endParaRPr lang="en-US" sz="1300" dirty="0"/>
          </a:p>
          <a:p>
            <a:endParaRPr lang="en-US" dirty="0"/>
          </a:p>
          <a:p>
            <a:endParaRPr lang="en-US"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3500" y="2295525"/>
            <a:ext cx="4508500" cy="3381375"/>
          </a:xfrm>
          <a:prstGeom prst="rect">
            <a:avLst/>
          </a:prstGeom>
        </p:spPr>
      </p:pic>
    </p:spTree>
    <p:extLst>
      <p:ext uri="{BB962C8B-B14F-4D97-AF65-F5344CB8AC3E}">
        <p14:creationId xmlns:p14="http://schemas.microsoft.com/office/powerpoint/2010/main" val="14691303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Physicality of </a:t>
            </a:r>
            <a:r>
              <a:rPr lang="en-US" dirty="0" err="1"/>
              <a:t>Efnysien</a:t>
            </a:r>
            <a:endParaRPr lang="en-US" dirty="0"/>
          </a:p>
        </p:txBody>
      </p:sp>
      <p:sp>
        <p:nvSpPr>
          <p:cNvPr id="3" name="Content Placeholder 2"/>
          <p:cNvSpPr>
            <a:spLocks noGrp="1"/>
          </p:cNvSpPr>
          <p:nvPr>
            <p:ph idx="1"/>
          </p:nvPr>
        </p:nvSpPr>
        <p:spPr>
          <a:xfrm>
            <a:off x="126254" y="2357963"/>
            <a:ext cx="7481963" cy="3416300"/>
          </a:xfrm>
        </p:spPr>
        <p:txBody>
          <a:bodyPr>
            <a:normAutofit fontScale="85000" lnSpcReduction="10000"/>
          </a:bodyPr>
          <a:lstStyle/>
          <a:p>
            <a:r>
              <a:rPr lang="en-US" dirty="0" err="1"/>
              <a:t>Efnysien</a:t>
            </a:r>
            <a:r>
              <a:rPr lang="en-US" dirty="0"/>
              <a:t> is one of the most physically orientated characters in the Four Branches of the </a:t>
            </a:r>
            <a:r>
              <a:rPr lang="en-US" dirty="0" err="1"/>
              <a:t>Mabinogion</a:t>
            </a:r>
            <a:r>
              <a:rPr lang="en-US" dirty="0"/>
              <a:t>. </a:t>
            </a:r>
          </a:p>
          <a:p>
            <a:r>
              <a:rPr lang="en-US" dirty="0"/>
              <a:t>All of </a:t>
            </a:r>
            <a:r>
              <a:rPr lang="en-US" dirty="0" err="1"/>
              <a:t>Efnysien’s</a:t>
            </a:r>
            <a:r>
              <a:rPr lang="en-US" dirty="0"/>
              <a:t> actions in the text are physical and violent in nature: </a:t>
            </a:r>
          </a:p>
          <a:p>
            <a:pPr lvl="1"/>
            <a:r>
              <a:rPr lang="en-US" dirty="0"/>
              <a:t>The maiming the horses, murdering </a:t>
            </a:r>
            <a:r>
              <a:rPr lang="en-US" dirty="0" err="1"/>
              <a:t>Matholwch’s</a:t>
            </a:r>
            <a:r>
              <a:rPr lang="en-US" dirty="0"/>
              <a:t> men, murdering </a:t>
            </a:r>
            <a:r>
              <a:rPr lang="en-US" dirty="0" err="1"/>
              <a:t>Gwern</a:t>
            </a:r>
            <a:r>
              <a:rPr lang="en-US" dirty="0"/>
              <a:t> via throwing him head-long into a fire, and breaking the cauldron with his own body. There is no magic or great guile in </a:t>
            </a:r>
            <a:r>
              <a:rPr lang="en-US" dirty="0" err="1"/>
              <a:t>Efnysien</a:t>
            </a:r>
            <a:r>
              <a:rPr lang="en-US" dirty="0"/>
              <a:t>, just raw brute force. </a:t>
            </a:r>
          </a:p>
          <a:p>
            <a:r>
              <a:rPr lang="en-US" dirty="0"/>
              <a:t>He manages to crush the heads of two </a:t>
            </a:r>
            <a:r>
              <a:rPr lang="en-US" dirty="0" smtClean="0"/>
              <a:t>hundred Irish </a:t>
            </a:r>
            <a:r>
              <a:rPr lang="en-US" dirty="0"/>
              <a:t>soldiers, the last of which was wearing an </a:t>
            </a:r>
            <a:r>
              <a:rPr lang="en-US" dirty="0" err="1"/>
              <a:t>armoured</a:t>
            </a:r>
            <a:r>
              <a:rPr lang="en-US" dirty="0"/>
              <a:t> helm. He did this with only one hand,  and whilst speaking to an Irish guard </a:t>
            </a:r>
            <a:r>
              <a:rPr lang="en-US" dirty="0" smtClean="0"/>
              <a:t>and yet </a:t>
            </a:r>
            <a:r>
              <a:rPr lang="en-US" dirty="0"/>
              <a:t>by the end of his deed he had alerted no one.  </a:t>
            </a:r>
          </a:p>
          <a:p>
            <a:pPr lvl="1"/>
            <a:r>
              <a:rPr lang="en-US" dirty="0"/>
              <a:t>“he squeezed the head until he could feel his fingers sinking into the brain through the bone</a:t>
            </a:r>
            <a:r>
              <a:rPr lang="en-US" dirty="0" smtClean="0"/>
              <a:t>.”</a:t>
            </a:r>
            <a:r>
              <a:rPr lang="en-US" sz="1400" dirty="0" smtClean="0"/>
              <a:t>-</a:t>
            </a:r>
            <a:r>
              <a:rPr lang="en-US" sz="1400" dirty="0" err="1" smtClean="0"/>
              <a:t>Sioned</a:t>
            </a:r>
            <a:r>
              <a:rPr lang="en-US" sz="1400" dirty="0"/>
              <a:t>, Davies, The </a:t>
            </a:r>
            <a:r>
              <a:rPr lang="en-US" sz="1400" dirty="0" err="1"/>
              <a:t>Mabinogion</a:t>
            </a:r>
            <a:r>
              <a:rPr lang="en-US" sz="1400" dirty="0"/>
              <a:t> (New York: Oxford University Press, 2007) </a:t>
            </a:r>
            <a:r>
              <a:rPr lang="en-US" sz="1400" dirty="0" smtClean="0"/>
              <a:t>p.31</a:t>
            </a:r>
            <a:r>
              <a:rPr lang="en-US" sz="1400" dirty="0"/>
              <a:t>.</a:t>
            </a:r>
          </a:p>
          <a:p>
            <a:pPr lvl="1"/>
            <a:endParaRPr lang="en-US" sz="1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40700" y="2282071"/>
            <a:ext cx="4051300" cy="4575929"/>
          </a:xfrm>
          <a:prstGeom prst="rect">
            <a:avLst/>
          </a:prstGeom>
        </p:spPr>
      </p:pic>
    </p:spTree>
    <p:extLst>
      <p:ext uri="{BB962C8B-B14F-4D97-AF65-F5344CB8AC3E}">
        <p14:creationId xmlns:p14="http://schemas.microsoft.com/office/powerpoint/2010/main" val="7955493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Efnysien</a:t>
            </a:r>
            <a:r>
              <a:rPr lang="en-US" dirty="0"/>
              <a:t> and </a:t>
            </a:r>
            <a:r>
              <a:rPr lang="en-US" dirty="0" err="1"/>
              <a:t>Branwen</a:t>
            </a:r>
            <a:r>
              <a:rPr lang="en-US" dirty="0"/>
              <a:t>, </a:t>
            </a:r>
            <a:r>
              <a:rPr lang="en-US" dirty="0" smtClean="0"/>
              <a:t>a Comparison of Opposites:</a:t>
            </a:r>
            <a:endParaRPr lang="en-US" dirty="0"/>
          </a:p>
        </p:txBody>
      </p:sp>
      <p:sp>
        <p:nvSpPr>
          <p:cNvPr id="3" name="Content Placeholder 2"/>
          <p:cNvSpPr>
            <a:spLocks noGrp="1"/>
          </p:cNvSpPr>
          <p:nvPr>
            <p:ph idx="1"/>
          </p:nvPr>
        </p:nvSpPr>
        <p:spPr>
          <a:xfrm>
            <a:off x="1154954" y="2133600"/>
            <a:ext cx="8761413" cy="4584700"/>
          </a:xfrm>
        </p:spPr>
        <p:txBody>
          <a:bodyPr>
            <a:noAutofit/>
          </a:bodyPr>
          <a:lstStyle/>
          <a:p>
            <a:r>
              <a:rPr lang="en-US" sz="1200" dirty="0"/>
              <a:t>According to Mac </a:t>
            </a:r>
            <a:r>
              <a:rPr lang="en-US" sz="1200" dirty="0" smtClean="0"/>
              <a:t>Cana:</a:t>
            </a:r>
            <a:endParaRPr lang="en-US" sz="1200" dirty="0"/>
          </a:p>
          <a:p>
            <a:r>
              <a:rPr lang="en-US" sz="1200" i="1" dirty="0" err="1" smtClean="0"/>
              <a:t>Branwen</a:t>
            </a:r>
            <a:r>
              <a:rPr lang="en-US" sz="1200" i="1" dirty="0" smtClean="0"/>
              <a:t>:</a:t>
            </a:r>
            <a:r>
              <a:rPr lang="en-US" sz="1200" dirty="0" smtClean="0"/>
              <a:t> </a:t>
            </a:r>
            <a:endParaRPr lang="en-US" sz="1200" dirty="0"/>
          </a:p>
          <a:p>
            <a:pPr lvl="1"/>
            <a:r>
              <a:rPr lang="en-US" sz="1200" dirty="0"/>
              <a:t>the situations are more important than the </a:t>
            </a:r>
            <a:r>
              <a:rPr lang="en-US" sz="1200" dirty="0" smtClean="0"/>
              <a:t>character.</a:t>
            </a:r>
            <a:endParaRPr lang="en-US" sz="1200" dirty="0"/>
          </a:p>
          <a:p>
            <a:pPr lvl="1"/>
            <a:r>
              <a:rPr lang="en-US" sz="1200" dirty="0"/>
              <a:t>the fate of the lady </a:t>
            </a:r>
            <a:r>
              <a:rPr lang="en-US" sz="1200" dirty="0" err="1"/>
              <a:t>Branwen</a:t>
            </a:r>
            <a:r>
              <a:rPr lang="en-US" sz="1200" dirty="0"/>
              <a:t> is determined by the </a:t>
            </a:r>
            <a:r>
              <a:rPr lang="en-US" sz="1200" dirty="0" smtClean="0"/>
              <a:t>situations.</a:t>
            </a:r>
            <a:endParaRPr lang="en-US" sz="1200" dirty="0"/>
          </a:p>
          <a:p>
            <a:pPr lvl="1"/>
            <a:r>
              <a:rPr lang="en-US" sz="1200" dirty="0" err="1"/>
              <a:t>Branwen</a:t>
            </a:r>
            <a:r>
              <a:rPr lang="en-US" sz="1200" dirty="0"/>
              <a:t> – </a:t>
            </a:r>
            <a:r>
              <a:rPr lang="en-US" sz="1200" dirty="0" smtClean="0"/>
              <a:t>a </a:t>
            </a:r>
            <a:r>
              <a:rPr lang="en-US" sz="1200" dirty="0"/>
              <a:t>passive victim of </a:t>
            </a:r>
            <a:r>
              <a:rPr lang="en-US" sz="1200" dirty="0" smtClean="0"/>
              <a:t>circumstance.</a:t>
            </a:r>
            <a:endParaRPr lang="en-US" sz="1200" dirty="0"/>
          </a:p>
          <a:p>
            <a:r>
              <a:rPr lang="en-US" sz="1200" dirty="0" err="1" smtClean="0"/>
              <a:t>Efnisien</a:t>
            </a:r>
            <a:r>
              <a:rPr lang="en-US" sz="1200" dirty="0" smtClean="0"/>
              <a:t>:</a:t>
            </a:r>
          </a:p>
          <a:p>
            <a:pPr lvl="1"/>
            <a:r>
              <a:rPr lang="en-US" sz="1200" dirty="0" smtClean="0"/>
              <a:t>The only character to whom the author gave a personality.</a:t>
            </a:r>
          </a:p>
          <a:p>
            <a:pPr lvl="1"/>
            <a:r>
              <a:rPr lang="en-US" sz="1200" dirty="0" smtClean="0"/>
              <a:t>Dominant character, dominates events within the narrative. </a:t>
            </a:r>
            <a:endParaRPr lang="en-US" sz="1200" dirty="0"/>
          </a:p>
          <a:p>
            <a:r>
              <a:rPr lang="en-US" sz="1200" dirty="0"/>
              <a:t>Catherine Byfield connects them by the manner of their </a:t>
            </a:r>
            <a:r>
              <a:rPr lang="en-US" sz="1200" dirty="0" smtClean="0"/>
              <a:t>death</a:t>
            </a:r>
            <a:r>
              <a:rPr lang="en-US" sz="1200" dirty="0"/>
              <a:t>:</a:t>
            </a:r>
          </a:p>
          <a:p>
            <a:pPr lvl="1"/>
            <a:r>
              <a:rPr lang="en-US" sz="1200" dirty="0"/>
              <a:t>Both characters lament the deaths their decisions have </a:t>
            </a:r>
            <a:r>
              <a:rPr lang="en-US" sz="1200" dirty="0" smtClean="0"/>
              <a:t>caused.</a:t>
            </a:r>
            <a:endParaRPr lang="en-US" sz="1200" dirty="0"/>
          </a:p>
          <a:p>
            <a:pPr lvl="1"/>
            <a:r>
              <a:rPr lang="en-US" sz="1200" dirty="0"/>
              <a:t>Both characters die of a broken heart at the end of the </a:t>
            </a:r>
            <a:r>
              <a:rPr lang="en-US" sz="1200" dirty="0" smtClean="0"/>
              <a:t>tale.</a:t>
            </a:r>
          </a:p>
          <a:p>
            <a:r>
              <a:rPr lang="en-US" sz="1200" dirty="0" err="1" smtClean="0"/>
              <a:t>Nickolai</a:t>
            </a:r>
            <a:r>
              <a:rPr lang="en-US" sz="1200" dirty="0" smtClean="0"/>
              <a:t> Tolstoy outlines their opposing nature in that:</a:t>
            </a:r>
          </a:p>
          <a:p>
            <a:pPr lvl="1"/>
            <a:r>
              <a:rPr lang="en-US" sz="1200" dirty="0" smtClean="0"/>
              <a:t> </a:t>
            </a:r>
            <a:r>
              <a:rPr lang="en-US" sz="1200" dirty="0" err="1" smtClean="0"/>
              <a:t>Branwen</a:t>
            </a:r>
            <a:r>
              <a:rPr lang="en-US" sz="1200" dirty="0" smtClean="0"/>
              <a:t>: “Not </a:t>
            </a:r>
            <a:r>
              <a:rPr lang="en-US" sz="1200" dirty="0"/>
              <a:t>even her accusers suggest she has </a:t>
            </a:r>
            <a:r>
              <a:rPr lang="en-US" sz="1200" dirty="0" smtClean="0"/>
              <a:t>done </a:t>
            </a:r>
            <a:r>
              <a:rPr lang="en-US" sz="1200" dirty="0"/>
              <a:t>anything wrong</a:t>
            </a:r>
            <a:r>
              <a:rPr lang="en-US" sz="1200" dirty="0" smtClean="0"/>
              <a:t>.”</a:t>
            </a:r>
            <a:r>
              <a:rPr lang="en-US" sz="1200" dirty="0"/>
              <a:t> .”-Nikolai Tolstoy, </a:t>
            </a:r>
            <a:r>
              <a:rPr lang="en-US" sz="1200" i="1" dirty="0"/>
              <a:t>The Oldest British Prose Literature </a:t>
            </a:r>
            <a:r>
              <a:rPr lang="en-US" sz="1200" dirty="0"/>
              <a:t>(The Edwin </a:t>
            </a:r>
            <a:r>
              <a:rPr lang="en-US" sz="1200" dirty="0" err="1"/>
              <a:t>Mellan</a:t>
            </a:r>
            <a:r>
              <a:rPr lang="en-US" sz="1200" dirty="0"/>
              <a:t> Press Ltd., United Kingdom, 2009.)</a:t>
            </a:r>
            <a:r>
              <a:rPr lang="en-US" sz="1200" dirty="0" smtClean="0"/>
              <a:t>p. 335.</a:t>
            </a:r>
          </a:p>
          <a:p>
            <a:pPr lvl="1"/>
            <a:r>
              <a:rPr lang="en-US" sz="1200" dirty="0" err="1" smtClean="0"/>
              <a:t>Efnysien</a:t>
            </a:r>
            <a:r>
              <a:rPr lang="en-US" sz="1200" dirty="0" smtClean="0"/>
              <a:t>: In </a:t>
            </a:r>
            <a:r>
              <a:rPr lang="en-US" sz="1200" dirty="0" err="1"/>
              <a:t>Enfysien’s</a:t>
            </a:r>
            <a:r>
              <a:rPr lang="en-US" sz="1200" dirty="0"/>
              <a:t> dying words he acknowledged it to have been his fault that the Irish </a:t>
            </a:r>
            <a:r>
              <a:rPr lang="en-US" sz="1200" dirty="0" smtClean="0"/>
              <a:t>obtained </a:t>
            </a:r>
            <a:r>
              <a:rPr lang="en-US" sz="1200" dirty="0"/>
              <a:t>the </a:t>
            </a:r>
            <a:r>
              <a:rPr lang="en-US" sz="1200" dirty="0" smtClean="0"/>
              <a:t>cauldron </a:t>
            </a:r>
            <a:r>
              <a:rPr lang="en-US" sz="1200" dirty="0"/>
              <a:t>in the first place and that all the </a:t>
            </a:r>
            <a:r>
              <a:rPr lang="en-US" sz="1200" dirty="0" smtClean="0"/>
              <a:t>tragedy </a:t>
            </a:r>
            <a:r>
              <a:rPr lang="en-US" sz="1200" dirty="0"/>
              <a:t>was ultimately his doing.</a:t>
            </a:r>
            <a:r>
              <a:rPr lang="en-US" sz="1200" dirty="0" smtClean="0"/>
              <a:t> –Ibid., 348.</a:t>
            </a:r>
          </a:p>
        </p:txBody>
      </p:sp>
    </p:spTree>
    <p:extLst>
      <p:ext uri="{BB962C8B-B14F-4D97-AF65-F5344CB8AC3E}">
        <p14:creationId xmlns:p14="http://schemas.microsoft.com/office/powerpoint/2010/main" val="1703588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to the P</a:t>
            </a:r>
            <a:r>
              <a:rPr lang="en-US" dirty="0" smtClean="0"/>
              <a:t>lot:</a:t>
            </a:r>
            <a:endParaRPr lang="en-US" dirty="0"/>
          </a:p>
        </p:txBody>
      </p:sp>
      <p:sp>
        <p:nvSpPr>
          <p:cNvPr id="3" name="Content Placeholder 2"/>
          <p:cNvSpPr>
            <a:spLocks noGrp="1"/>
          </p:cNvSpPr>
          <p:nvPr>
            <p:ph idx="1"/>
          </p:nvPr>
        </p:nvSpPr>
        <p:spPr/>
        <p:txBody>
          <a:bodyPr>
            <a:normAutofit/>
          </a:bodyPr>
          <a:lstStyle/>
          <a:p>
            <a:r>
              <a:rPr lang="en-US" dirty="0" err="1"/>
              <a:t>Efnysien</a:t>
            </a:r>
            <a:r>
              <a:rPr lang="en-US" dirty="0"/>
              <a:t> </a:t>
            </a:r>
            <a:r>
              <a:rPr lang="en-US" dirty="0" smtClean="0"/>
              <a:t>sets </a:t>
            </a:r>
            <a:r>
              <a:rPr lang="en-US" dirty="0"/>
              <a:t>the events of the Second Branch of the </a:t>
            </a:r>
            <a:r>
              <a:rPr lang="en-US" dirty="0" err="1"/>
              <a:t>Mabinogion</a:t>
            </a:r>
            <a:r>
              <a:rPr lang="en-US" dirty="0"/>
              <a:t> in </a:t>
            </a:r>
            <a:r>
              <a:rPr lang="en-US" dirty="0" smtClean="0"/>
              <a:t>motion.</a:t>
            </a:r>
            <a:endParaRPr lang="en-US" dirty="0"/>
          </a:p>
          <a:p>
            <a:r>
              <a:rPr lang="en-US" dirty="0"/>
              <a:t>By maiming the </a:t>
            </a:r>
            <a:r>
              <a:rPr lang="en-US" dirty="0" err="1"/>
              <a:t>Matholwch’s</a:t>
            </a:r>
            <a:r>
              <a:rPr lang="en-US" dirty="0"/>
              <a:t> horses </a:t>
            </a:r>
            <a:r>
              <a:rPr lang="en-US" dirty="0" err="1"/>
              <a:t>Efnysien</a:t>
            </a:r>
            <a:r>
              <a:rPr lang="en-US" dirty="0"/>
              <a:t> plants the seeds of resentment in </a:t>
            </a:r>
            <a:r>
              <a:rPr lang="en-US" dirty="0" err="1"/>
              <a:t>Matholwch</a:t>
            </a:r>
            <a:r>
              <a:rPr lang="en-US" dirty="0"/>
              <a:t> which leads to Bran’s giving of the cauldron of resurrection. </a:t>
            </a:r>
          </a:p>
          <a:p>
            <a:r>
              <a:rPr lang="en-US" dirty="0"/>
              <a:t>Casting </a:t>
            </a:r>
            <a:r>
              <a:rPr lang="en-US" dirty="0" err="1"/>
              <a:t>Gwern</a:t>
            </a:r>
            <a:r>
              <a:rPr lang="en-US" dirty="0"/>
              <a:t> head-long into the flames, he ruins the peace that had been established between Ireland and The Island of the </a:t>
            </a:r>
            <a:r>
              <a:rPr lang="en-US" dirty="0" smtClean="0"/>
              <a:t>Mighty</a:t>
            </a:r>
            <a:r>
              <a:rPr lang="en-US" dirty="0"/>
              <a:t>.</a:t>
            </a:r>
          </a:p>
          <a:p>
            <a:r>
              <a:rPr lang="en-US" dirty="0" err="1"/>
              <a:t>Efnysien</a:t>
            </a:r>
            <a:r>
              <a:rPr lang="en-US" dirty="0"/>
              <a:t> </a:t>
            </a:r>
            <a:r>
              <a:rPr lang="en-US" dirty="0" err="1" smtClean="0"/>
              <a:t>inadvertantly</a:t>
            </a:r>
            <a:r>
              <a:rPr lang="en-US" dirty="0" smtClean="0"/>
              <a:t> causes </a:t>
            </a:r>
            <a:r>
              <a:rPr lang="en-US" dirty="0"/>
              <a:t>the deaths of himself, Bran and </a:t>
            </a:r>
            <a:r>
              <a:rPr lang="en-US" dirty="0" err="1"/>
              <a:t>Branwen</a:t>
            </a:r>
            <a:r>
              <a:rPr lang="en-US" dirty="0"/>
              <a:t>. </a:t>
            </a:r>
          </a:p>
          <a:p>
            <a:r>
              <a:rPr lang="en-US" dirty="0"/>
              <a:t>Ultimately, </a:t>
            </a:r>
            <a:r>
              <a:rPr lang="en-US" dirty="0" err="1"/>
              <a:t>Efnysien</a:t>
            </a:r>
            <a:r>
              <a:rPr lang="en-US" dirty="0"/>
              <a:t> gives the Second Branch both it</a:t>
            </a:r>
            <a:r>
              <a:rPr lang="fr-FR" dirty="0"/>
              <a:t>’</a:t>
            </a:r>
            <a:r>
              <a:rPr lang="en-US" dirty="0"/>
              <a:t>s conflict and it’s tragic </a:t>
            </a:r>
            <a:r>
              <a:rPr lang="en-US" dirty="0" smtClean="0"/>
              <a:t>character. </a:t>
            </a:r>
            <a:endParaRPr lang="en-US" dirty="0"/>
          </a:p>
        </p:txBody>
      </p:sp>
    </p:spTree>
    <p:extLst>
      <p:ext uri="{BB962C8B-B14F-4D97-AF65-F5344CB8AC3E}">
        <p14:creationId xmlns:p14="http://schemas.microsoft.com/office/powerpoint/2010/main" val="181887475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Character of </a:t>
            </a:r>
            <a:r>
              <a:rPr lang="en-US" dirty="0" err="1"/>
              <a:t>Efnysien</a:t>
            </a:r>
            <a:r>
              <a:rPr lang="en-US" dirty="0"/>
              <a:t>:</a:t>
            </a:r>
          </a:p>
        </p:txBody>
      </p:sp>
      <p:sp>
        <p:nvSpPr>
          <p:cNvPr id="3" name="Content Placeholder 2"/>
          <p:cNvSpPr>
            <a:spLocks noGrp="1"/>
          </p:cNvSpPr>
          <p:nvPr>
            <p:ph idx="1"/>
          </p:nvPr>
        </p:nvSpPr>
        <p:spPr>
          <a:xfrm>
            <a:off x="1154954" y="2603499"/>
            <a:ext cx="8761413" cy="4140201"/>
          </a:xfrm>
        </p:spPr>
        <p:txBody>
          <a:bodyPr>
            <a:normAutofit fontScale="85000" lnSpcReduction="20000"/>
          </a:bodyPr>
          <a:lstStyle/>
          <a:p>
            <a:r>
              <a:rPr lang="en-US" dirty="0"/>
              <a:t>“</a:t>
            </a:r>
            <a:r>
              <a:rPr lang="en-US" dirty="0" err="1"/>
              <a:t>Evnissyen</a:t>
            </a:r>
            <a:r>
              <a:rPr lang="en-US" dirty="0"/>
              <a:t> [sic], the controlling force in ‘</a:t>
            </a:r>
            <a:r>
              <a:rPr lang="en-US" dirty="0" err="1"/>
              <a:t>Branwen</a:t>
            </a:r>
            <a:r>
              <a:rPr lang="en-US" dirty="0"/>
              <a:t>’, is a story by himself: progressively insecure and envious, cruel and sadistic, clever and resourceful, repentant and self-sacrificing</a:t>
            </a:r>
            <a:r>
              <a:rPr lang="en-US" dirty="0" smtClean="0"/>
              <a:t>.”-</a:t>
            </a:r>
            <a:r>
              <a:rPr lang="en-US" sz="1400" dirty="0" smtClean="0"/>
              <a:t>Jeffrey, </a:t>
            </a:r>
            <a:r>
              <a:rPr lang="en-US" sz="1400" dirty="0" err="1" smtClean="0"/>
              <a:t>Gantz</a:t>
            </a:r>
            <a:r>
              <a:rPr lang="en-US" sz="1400" dirty="0" smtClean="0"/>
              <a:t>, </a:t>
            </a:r>
            <a:r>
              <a:rPr lang="en-US" sz="1400" dirty="0"/>
              <a:t>The </a:t>
            </a:r>
            <a:r>
              <a:rPr lang="en-US" sz="1400" dirty="0" err="1"/>
              <a:t>Mabinogion</a:t>
            </a:r>
            <a:r>
              <a:rPr lang="en-US" sz="1400" dirty="0"/>
              <a:t>, (England: Penguin Books, </a:t>
            </a:r>
            <a:r>
              <a:rPr lang="en-US" sz="1400" dirty="0" smtClean="0"/>
              <a:t>1976)p</a:t>
            </a:r>
            <a:r>
              <a:rPr lang="en-US" sz="1400" dirty="0"/>
              <a:t>. 28  </a:t>
            </a:r>
          </a:p>
          <a:p>
            <a:r>
              <a:rPr lang="en-US" dirty="0"/>
              <a:t>”</a:t>
            </a:r>
            <a:r>
              <a:rPr lang="en-US" dirty="0" err="1"/>
              <a:t>Efnisien</a:t>
            </a:r>
            <a:r>
              <a:rPr lang="en-US" dirty="0"/>
              <a:t> [sic] acts in character throughout, maliciously and systematically frustrating the ruse of the Irish, and treacherously throwing </a:t>
            </a:r>
            <a:r>
              <a:rPr lang="en-US" dirty="0" err="1"/>
              <a:t>Gwern</a:t>
            </a:r>
            <a:r>
              <a:rPr lang="en-US" dirty="0"/>
              <a:t> into the fire. But his actions may be governed not only by his mischievous disposition, but also by his intense loyalty to </a:t>
            </a:r>
            <a:r>
              <a:rPr lang="en-US" dirty="0" err="1"/>
              <a:t>Ynys</a:t>
            </a:r>
            <a:r>
              <a:rPr lang="en-US" dirty="0"/>
              <a:t> y </a:t>
            </a:r>
            <a:r>
              <a:rPr lang="en-US" dirty="0" err="1"/>
              <a:t>Kedyrn</a:t>
            </a:r>
            <a:r>
              <a:rPr lang="en-US" dirty="0"/>
              <a:t> (The Island of the Mighty).” </a:t>
            </a:r>
            <a:r>
              <a:rPr lang="en-US" sz="1500" dirty="0" smtClean="0"/>
              <a:t>-Derrick </a:t>
            </a:r>
            <a:r>
              <a:rPr lang="en-US" sz="1500" dirty="0"/>
              <a:t>S. Thomson, </a:t>
            </a:r>
            <a:r>
              <a:rPr lang="en-US" sz="1500" dirty="0" err="1" smtClean="0"/>
              <a:t>Branwen</a:t>
            </a:r>
            <a:r>
              <a:rPr lang="en-US" sz="1500" dirty="0" smtClean="0"/>
              <a:t> </a:t>
            </a:r>
            <a:r>
              <a:rPr lang="en-US" sz="1500" dirty="0" err="1"/>
              <a:t>Uerch</a:t>
            </a:r>
            <a:r>
              <a:rPr lang="en-US" sz="1500" dirty="0"/>
              <a:t> </a:t>
            </a:r>
            <a:r>
              <a:rPr lang="en-US" sz="1500" dirty="0" err="1"/>
              <a:t>Lyr</a:t>
            </a:r>
            <a:r>
              <a:rPr lang="en-US" sz="1500" dirty="0"/>
              <a:t> (Great Britain, The Dublin Institute for Advanced Studies, </a:t>
            </a:r>
            <a:r>
              <a:rPr lang="en-US" sz="1500" dirty="0" smtClean="0"/>
              <a:t>1976)</a:t>
            </a:r>
            <a:r>
              <a:rPr lang="en-US" sz="1500" dirty="0" err="1" smtClean="0"/>
              <a:t>p.xliv</a:t>
            </a:r>
            <a:endParaRPr lang="en-US" sz="1500" dirty="0"/>
          </a:p>
          <a:p>
            <a:r>
              <a:rPr lang="en-US" sz="1900" dirty="0"/>
              <a:t>Indeed if </a:t>
            </a:r>
            <a:r>
              <a:rPr lang="en-US" sz="1900" dirty="0" err="1"/>
              <a:t>Efnysien</a:t>
            </a:r>
            <a:r>
              <a:rPr lang="en-US" sz="1900" dirty="0"/>
              <a:t> can be shown to care about anything other than his own honor, he can be shown to care about those that reside within The Island of the might and it is for this that he makes the ultimate sacrifice. </a:t>
            </a:r>
          </a:p>
          <a:p>
            <a:r>
              <a:rPr lang="en-US" sz="1900" dirty="0"/>
              <a:t> While he shows disdain for the men of Ireland (which shows in his </a:t>
            </a:r>
            <a:r>
              <a:rPr lang="en-US" sz="1900" dirty="0" err="1"/>
              <a:t>Englyn</a:t>
            </a:r>
            <a:r>
              <a:rPr lang="en-US" sz="1900" dirty="0"/>
              <a:t>) he laments the death his fellows when he says:</a:t>
            </a:r>
          </a:p>
          <a:p>
            <a:pPr lvl="1"/>
            <a:r>
              <a:rPr lang="en-US" sz="1900" dirty="0"/>
              <a:t>“Oh God,’ he said, ’woe is me that I am the cause of this mountain of the men of the Island of the Mighty; and shame on me,’ he said, ‘unless I try to save them from this</a:t>
            </a:r>
            <a:r>
              <a:rPr lang="en-US" sz="1900" dirty="0" smtClean="0"/>
              <a:t>.”-</a:t>
            </a:r>
            <a:r>
              <a:rPr lang="en-US" sz="1900" dirty="0"/>
              <a:t> </a:t>
            </a:r>
            <a:r>
              <a:rPr lang="en-US" sz="1400" dirty="0" err="1"/>
              <a:t>Sioned</a:t>
            </a:r>
            <a:r>
              <a:rPr lang="en-US" sz="1400" dirty="0"/>
              <a:t>, </a:t>
            </a:r>
            <a:r>
              <a:rPr lang="en-US" sz="1400" dirty="0" smtClean="0"/>
              <a:t>Davies</a:t>
            </a:r>
            <a:r>
              <a:rPr lang="en-US" sz="1400" dirty="0"/>
              <a:t>, </a:t>
            </a:r>
            <a:r>
              <a:rPr lang="en-US" sz="1400" dirty="0" smtClean="0"/>
              <a:t>The </a:t>
            </a:r>
            <a:r>
              <a:rPr lang="en-US" sz="1400" dirty="0" err="1"/>
              <a:t>Mabinogion</a:t>
            </a:r>
            <a:r>
              <a:rPr lang="en-US" sz="1400" dirty="0"/>
              <a:t> (New York: Oxford University Press, 2007</a:t>
            </a:r>
            <a:r>
              <a:rPr lang="en-US" sz="1400" dirty="0" smtClean="0"/>
              <a:t>) p.32.</a:t>
            </a:r>
            <a:endParaRPr lang="en-US" sz="1400" dirty="0"/>
          </a:p>
          <a:p>
            <a:r>
              <a:rPr lang="en-US" dirty="0" smtClean="0"/>
              <a:t>This self-sacrifice, although sudden, is ultimately what sets </a:t>
            </a:r>
            <a:r>
              <a:rPr lang="en-US" dirty="0" err="1" smtClean="0"/>
              <a:t>Efnysien</a:t>
            </a:r>
            <a:r>
              <a:rPr lang="en-US" dirty="0" smtClean="0"/>
              <a:t> apart from other malevolent trickster characters such as </a:t>
            </a:r>
            <a:r>
              <a:rPr lang="en-US" dirty="0" err="1" smtClean="0"/>
              <a:t>Bricriu</a:t>
            </a:r>
            <a:r>
              <a:rPr lang="en-US" dirty="0" smtClean="0"/>
              <a:t> and Loki.   </a:t>
            </a:r>
          </a:p>
        </p:txBody>
      </p:sp>
    </p:spTree>
    <p:extLst>
      <p:ext uri="{BB962C8B-B14F-4D97-AF65-F5344CB8AC3E}">
        <p14:creationId xmlns:p14="http://schemas.microsoft.com/office/powerpoint/2010/main" val="11990896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a:xfrm>
            <a:off x="1154954" y="2226982"/>
            <a:ext cx="8761413" cy="4631017"/>
          </a:xfrm>
        </p:spPr>
        <p:txBody>
          <a:bodyPr>
            <a:normAutofit fontScale="62500" lnSpcReduction="20000"/>
          </a:bodyPr>
          <a:lstStyle/>
          <a:p>
            <a:r>
              <a:rPr lang="en-US" dirty="0"/>
              <a:t>Aaron, </a:t>
            </a:r>
            <a:r>
              <a:rPr lang="en-US" dirty="0" err="1"/>
              <a:t>Huw</a:t>
            </a:r>
            <a:r>
              <a:rPr lang="en-US" dirty="0"/>
              <a:t>, </a:t>
            </a:r>
            <a:r>
              <a:rPr lang="en-US" dirty="0">
                <a:hlinkClick r:id="rId2"/>
              </a:rPr>
              <a:t>https://twitter.com/huwaaron</a:t>
            </a:r>
            <a:r>
              <a:rPr lang="en-US" dirty="0"/>
              <a:t> </a:t>
            </a:r>
          </a:p>
          <a:p>
            <a:r>
              <a:rPr lang="en-US" dirty="0" err="1"/>
              <a:t>Byfield</a:t>
            </a:r>
            <a:r>
              <a:rPr lang="en-US" dirty="0"/>
              <a:t> E. Catherine, Character and Conflict in the Four Branches of the </a:t>
            </a:r>
            <a:r>
              <a:rPr lang="en-US" dirty="0" err="1"/>
              <a:t>Mabinogi</a:t>
            </a:r>
            <a:r>
              <a:rPr lang="en-US" dirty="0"/>
              <a:t>, </a:t>
            </a:r>
            <a:r>
              <a:rPr lang="en-US" i="1" dirty="0"/>
              <a:t>Bulletin of the Board of Celtic </a:t>
            </a:r>
            <a:r>
              <a:rPr lang="en-US" i="1" dirty="0" smtClean="0"/>
              <a:t>Studies</a:t>
            </a:r>
            <a:r>
              <a:rPr lang="en-US" dirty="0" smtClean="0"/>
              <a:t> 		40</a:t>
            </a:r>
            <a:r>
              <a:rPr lang="en-US" dirty="0"/>
              <a:t>, (1993) </a:t>
            </a:r>
            <a:r>
              <a:rPr lang="en-US" dirty="0" smtClean="0"/>
              <a:t>p.51-72</a:t>
            </a:r>
            <a:r>
              <a:rPr lang="en-US" dirty="0"/>
              <a:t>. </a:t>
            </a:r>
          </a:p>
          <a:p>
            <a:r>
              <a:rPr lang="en-US" dirty="0"/>
              <a:t>Davies, </a:t>
            </a:r>
            <a:r>
              <a:rPr lang="en-US" dirty="0" err="1"/>
              <a:t>Sioned</a:t>
            </a:r>
            <a:r>
              <a:rPr lang="en-US" dirty="0"/>
              <a:t>, The </a:t>
            </a:r>
            <a:r>
              <a:rPr lang="en-US" dirty="0" err="1"/>
              <a:t>Mabinogion</a:t>
            </a:r>
            <a:r>
              <a:rPr lang="en-US" dirty="0"/>
              <a:t> (New York: Oxford University Press, 2007</a:t>
            </a:r>
            <a:r>
              <a:rPr lang="en-US" dirty="0" smtClean="0"/>
              <a:t>).</a:t>
            </a:r>
            <a:endParaRPr lang="en-US" dirty="0"/>
          </a:p>
          <a:p>
            <a:r>
              <a:rPr lang="en-US" dirty="0"/>
              <a:t>K. Ford, Patrick, </a:t>
            </a:r>
            <a:r>
              <a:rPr lang="en-US" i="1" dirty="0" err="1"/>
              <a:t>Mabinogi</a:t>
            </a:r>
            <a:r>
              <a:rPr lang="en-US" i="1" dirty="0"/>
              <a:t> and other Medieval Welsh Tales (Los Angeles: University of California Press, 1977</a:t>
            </a:r>
            <a:r>
              <a:rPr lang="en-US" i="1" dirty="0" smtClean="0"/>
              <a:t>).</a:t>
            </a:r>
            <a:endParaRPr lang="en-US" dirty="0"/>
          </a:p>
          <a:p>
            <a:r>
              <a:rPr lang="en-US" dirty="0" err="1"/>
              <a:t>Gantz</a:t>
            </a:r>
            <a:r>
              <a:rPr lang="en-US" dirty="0"/>
              <a:t> Jeffrey, Thematic Structure in the Four Branches of the </a:t>
            </a:r>
            <a:r>
              <a:rPr lang="en-US" dirty="0" err="1"/>
              <a:t>Mabinogi</a:t>
            </a:r>
            <a:r>
              <a:rPr lang="en-US" dirty="0"/>
              <a:t>, </a:t>
            </a:r>
            <a:r>
              <a:rPr lang="en-US" i="1" dirty="0"/>
              <a:t>Medium </a:t>
            </a:r>
            <a:r>
              <a:rPr lang="en-US" i="1" dirty="0" err="1"/>
              <a:t>Aevum</a:t>
            </a:r>
            <a:r>
              <a:rPr lang="en-US" dirty="0"/>
              <a:t>, 47, (1978)p. 247-254.</a:t>
            </a:r>
          </a:p>
          <a:p>
            <a:r>
              <a:rPr lang="en-US" dirty="0" err="1"/>
              <a:t>Gantz</a:t>
            </a:r>
            <a:r>
              <a:rPr lang="en-US" dirty="0"/>
              <a:t> Jeffrey, The </a:t>
            </a:r>
            <a:r>
              <a:rPr lang="en-US" dirty="0" err="1"/>
              <a:t>Mabinogion</a:t>
            </a:r>
            <a:r>
              <a:rPr lang="en-US" dirty="0"/>
              <a:t>, (England: Penguin Books, 1976</a:t>
            </a:r>
            <a:r>
              <a:rPr lang="en-US" dirty="0" smtClean="0"/>
              <a:t>).</a:t>
            </a:r>
            <a:endParaRPr lang="en-US" dirty="0"/>
          </a:p>
          <a:p>
            <a:r>
              <a:rPr lang="en-US" dirty="0"/>
              <a:t>Graham, Joshua, ‘A Different Kind of Flour’: Class and Grain in the </a:t>
            </a:r>
            <a:r>
              <a:rPr lang="en-US" dirty="0" err="1"/>
              <a:t>Efnysien</a:t>
            </a:r>
            <a:r>
              <a:rPr lang="en-US" dirty="0"/>
              <a:t> Passage of The </a:t>
            </a:r>
            <a:r>
              <a:rPr lang="en-US" dirty="0" err="1"/>
              <a:t>Mabinogi</a:t>
            </a:r>
            <a:r>
              <a:rPr lang="en-US" dirty="0"/>
              <a:t>, </a:t>
            </a:r>
            <a:r>
              <a:rPr lang="en-US" i="1" dirty="0"/>
              <a:t>Notes and Queries</a:t>
            </a:r>
            <a:r>
              <a:rPr lang="en-US" dirty="0"/>
              <a:t>, </a:t>
            </a:r>
            <a:r>
              <a:rPr lang="en-US" dirty="0" smtClean="0"/>
              <a:t>		62</a:t>
            </a:r>
            <a:r>
              <a:rPr lang="en-US" dirty="0"/>
              <a:t>, 3, (2015) </a:t>
            </a:r>
            <a:r>
              <a:rPr lang="en-US" dirty="0" smtClean="0"/>
              <a:t>p.372-374</a:t>
            </a:r>
            <a:r>
              <a:rPr lang="en-US" i="1" dirty="0"/>
              <a:t>.</a:t>
            </a:r>
          </a:p>
          <a:p>
            <a:r>
              <a:rPr lang="en-US" i="1" dirty="0"/>
              <a:t>Hayes, W. Derrick, Y </a:t>
            </a:r>
            <a:r>
              <a:rPr lang="en-US" i="1" dirty="0" err="1"/>
              <a:t>Mabinogi</a:t>
            </a:r>
            <a:r>
              <a:rPr lang="en-US" i="1" dirty="0"/>
              <a:t>, </a:t>
            </a:r>
            <a:r>
              <a:rPr lang="en-US" i="1" dirty="0" err="1"/>
              <a:t>Alun</a:t>
            </a:r>
            <a:r>
              <a:rPr lang="en-US" i="1" dirty="0"/>
              <a:t> Raglan, </a:t>
            </a:r>
            <a:r>
              <a:rPr lang="en-US" i="1" dirty="0" err="1"/>
              <a:t>Sianel</a:t>
            </a:r>
            <a:r>
              <a:rPr lang="en-US" i="1" dirty="0"/>
              <a:t> 4 </a:t>
            </a:r>
            <a:r>
              <a:rPr lang="en-US" i="1" dirty="0" err="1"/>
              <a:t>Cymru</a:t>
            </a:r>
            <a:r>
              <a:rPr lang="en-US" i="1" dirty="0"/>
              <a:t> (S4C) 2003.</a:t>
            </a:r>
            <a:endParaRPr lang="en-US" dirty="0"/>
          </a:p>
          <a:p>
            <a:r>
              <a:rPr lang="en-US" dirty="0"/>
              <a:t>Mac Cana</a:t>
            </a:r>
            <a:r>
              <a:rPr lang="en-US" i="1" dirty="0"/>
              <a:t>, </a:t>
            </a:r>
            <a:r>
              <a:rPr lang="en-US" dirty="0" err="1"/>
              <a:t>Proinsias</a:t>
            </a:r>
            <a:r>
              <a:rPr lang="en-US" dirty="0"/>
              <a:t>, </a:t>
            </a:r>
            <a:r>
              <a:rPr lang="en-US" i="1" dirty="0" err="1"/>
              <a:t>Branwen</a:t>
            </a:r>
            <a:r>
              <a:rPr lang="en-US" i="1" dirty="0"/>
              <a:t> Daughter of </a:t>
            </a:r>
            <a:r>
              <a:rPr lang="en-US" i="1" dirty="0" err="1"/>
              <a:t>Lyr</a:t>
            </a:r>
            <a:r>
              <a:rPr lang="en-US" i="1" dirty="0"/>
              <a:t> (</a:t>
            </a:r>
            <a:r>
              <a:rPr lang="en-US" dirty="0"/>
              <a:t>Cardiff: Cardiff University of Wales,1958</a:t>
            </a:r>
            <a:r>
              <a:rPr lang="en-US" dirty="0" smtClean="0"/>
              <a:t>).</a:t>
            </a:r>
            <a:endParaRPr lang="en-US" dirty="0"/>
          </a:p>
          <a:p>
            <a:r>
              <a:rPr lang="en-US" dirty="0"/>
              <a:t>Mac Cana, </a:t>
            </a:r>
            <a:r>
              <a:rPr lang="en-US" dirty="0" err="1"/>
              <a:t>Proinsias</a:t>
            </a:r>
            <a:r>
              <a:rPr lang="en-US" dirty="0"/>
              <a:t>, </a:t>
            </a:r>
            <a:r>
              <a:rPr lang="en-US" i="1" dirty="0"/>
              <a:t>The </a:t>
            </a:r>
            <a:r>
              <a:rPr lang="en-US" i="1" dirty="0" err="1"/>
              <a:t>Mabinogi</a:t>
            </a:r>
            <a:r>
              <a:rPr lang="en-US" i="1" dirty="0"/>
              <a:t> </a:t>
            </a:r>
            <a:r>
              <a:rPr lang="en-US" dirty="0"/>
              <a:t>(Cardiff: University of Wales Press, 1992</a:t>
            </a:r>
            <a:r>
              <a:rPr lang="en-US" dirty="0" smtClean="0"/>
              <a:t>).</a:t>
            </a:r>
            <a:endParaRPr lang="en-US" dirty="0"/>
          </a:p>
          <a:p>
            <a:r>
              <a:rPr lang="en-US" dirty="0"/>
              <a:t>Jones, Gwyn and Jones</a:t>
            </a:r>
            <a:r>
              <a:rPr lang="en-US" i="1" dirty="0"/>
              <a:t>, Thomas, The </a:t>
            </a:r>
            <a:r>
              <a:rPr lang="en-US" i="1" dirty="0" err="1"/>
              <a:t>Mabinogion</a:t>
            </a:r>
            <a:r>
              <a:rPr lang="en-US" i="1" dirty="0"/>
              <a:t> (</a:t>
            </a:r>
            <a:r>
              <a:rPr lang="en-US" dirty="0"/>
              <a:t>London: J.M. Dent and Sons Ltd., 1950</a:t>
            </a:r>
            <a:r>
              <a:rPr lang="en-US" dirty="0" smtClean="0"/>
              <a:t>).</a:t>
            </a:r>
            <a:endParaRPr lang="en-US" dirty="0"/>
          </a:p>
          <a:p>
            <a:r>
              <a:rPr lang="en-US" dirty="0"/>
              <a:t>Jones, Gwyn, </a:t>
            </a:r>
            <a:r>
              <a:rPr lang="en-US" i="1" dirty="0"/>
              <a:t>Welsh Legends and Folk Tales </a:t>
            </a:r>
            <a:r>
              <a:rPr lang="en-US" dirty="0"/>
              <a:t>(England: Puffin Books, 1970</a:t>
            </a:r>
            <a:r>
              <a:rPr lang="en-US" dirty="0" smtClean="0"/>
              <a:t>).</a:t>
            </a:r>
            <a:endParaRPr lang="en-US" dirty="0"/>
          </a:p>
          <a:p>
            <a:r>
              <a:rPr lang="en-US" dirty="0"/>
              <a:t>Tolstoy, Nikolai, </a:t>
            </a:r>
            <a:r>
              <a:rPr lang="en-US" i="1" dirty="0"/>
              <a:t>The Oldest British Literature: The Compilation of The Four Branches of The </a:t>
            </a:r>
            <a:r>
              <a:rPr lang="en-US" i="1" dirty="0" err="1"/>
              <a:t>Mabinogi</a:t>
            </a:r>
            <a:r>
              <a:rPr lang="en-US" i="1" dirty="0"/>
              <a:t> </a:t>
            </a:r>
            <a:r>
              <a:rPr lang="en-US" dirty="0"/>
              <a:t>( Great Britain: The </a:t>
            </a:r>
            <a:r>
              <a:rPr lang="en-US" dirty="0" smtClean="0"/>
              <a:t>		Edwin </a:t>
            </a:r>
            <a:r>
              <a:rPr lang="en-US" dirty="0" err="1"/>
              <a:t>Mellen</a:t>
            </a:r>
            <a:r>
              <a:rPr lang="en-US" dirty="0"/>
              <a:t> Press, 2009</a:t>
            </a:r>
            <a:r>
              <a:rPr lang="en-US" dirty="0" smtClean="0"/>
              <a:t>).  </a:t>
            </a:r>
            <a:endParaRPr lang="en-US" dirty="0"/>
          </a:p>
          <a:p>
            <a:r>
              <a:rPr lang="en-US" dirty="0"/>
              <a:t>Thomson S. </a:t>
            </a:r>
            <a:r>
              <a:rPr lang="en-US" dirty="0" smtClean="0"/>
              <a:t>Derrick, </a:t>
            </a:r>
            <a:r>
              <a:rPr lang="en-US" dirty="0" err="1" smtClean="0"/>
              <a:t>Branwen</a:t>
            </a:r>
            <a:r>
              <a:rPr lang="en-US" dirty="0" smtClean="0"/>
              <a:t> </a:t>
            </a:r>
            <a:r>
              <a:rPr lang="en-US" dirty="0" err="1"/>
              <a:t>Uerch</a:t>
            </a:r>
            <a:r>
              <a:rPr lang="en-US" dirty="0"/>
              <a:t> </a:t>
            </a:r>
            <a:r>
              <a:rPr lang="en-US" dirty="0" err="1"/>
              <a:t>Lyr</a:t>
            </a:r>
            <a:r>
              <a:rPr lang="en-US" dirty="0"/>
              <a:t> (Great Britain, The Dublin Institute for Advanced Studies, 1976</a:t>
            </a:r>
            <a:r>
              <a:rPr lang="en-US" dirty="0" smtClean="0"/>
              <a:t>).</a:t>
            </a:r>
            <a:endParaRPr lang="en-US" dirty="0"/>
          </a:p>
          <a:p>
            <a:r>
              <a:rPr lang="en-US" dirty="0"/>
              <a:t>Walton, Evangeline</a:t>
            </a:r>
            <a:r>
              <a:rPr lang="en-US" i="1" dirty="0"/>
              <a:t>, The </a:t>
            </a:r>
            <a:r>
              <a:rPr lang="en-US" i="1" dirty="0" err="1"/>
              <a:t>Mabinogion</a:t>
            </a:r>
            <a:r>
              <a:rPr lang="en-US" i="1" dirty="0"/>
              <a:t> </a:t>
            </a:r>
            <a:r>
              <a:rPr lang="en-US" dirty="0"/>
              <a:t>(Great Britain: Gollancz, 2003</a:t>
            </a:r>
            <a:r>
              <a:rPr lang="en-US" dirty="0" smtClean="0"/>
              <a:t>).</a:t>
            </a:r>
            <a:endParaRPr lang="en-US" i="1" dirty="0"/>
          </a:p>
        </p:txBody>
      </p:sp>
    </p:spTree>
    <p:extLst>
      <p:ext uri="{BB962C8B-B14F-4D97-AF65-F5344CB8AC3E}">
        <p14:creationId xmlns:p14="http://schemas.microsoft.com/office/powerpoint/2010/main" val="19968823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1420</TotalTime>
  <Words>3015</Words>
  <Application>Microsoft Office PowerPoint</Application>
  <PresentationFormat>Widescreen</PresentationFormat>
  <Paragraphs>147</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Gothic</vt:lpstr>
      <vt:lpstr>Wingdings 3</vt:lpstr>
      <vt:lpstr>Ion Boardroom</vt:lpstr>
      <vt:lpstr> Efnysien </vt:lpstr>
      <vt:lpstr> The Reader’s Introduction to Efnysien:</vt:lpstr>
      <vt:lpstr>The Tale of The Missing Nysien:</vt:lpstr>
      <vt:lpstr>Enfysien at Harlech:</vt:lpstr>
      <vt:lpstr>Enfysien at Harlech, an Analysis:</vt:lpstr>
      <vt:lpstr>The Maiming of the Horses:</vt:lpstr>
      <vt:lpstr>The Maiming of The Horses, an Analysis: </vt:lpstr>
      <vt:lpstr>The Maiming of The Horses, an Analysis Continued:</vt:lpstr>
      <vt:lpstr>Efnysien and the Murder of the Irish:</vt:lpstr>
      <vt:lpstr>Efnysien and the Murder of the Irish, an Analysis:</vt:lpstr>
      <vt:lpstr>Efnysien’s Englyn: “There is in this kind of bag a different kind of flour,  champions, warriors, attackers in battle,   against fighters prepared for combat.” </vt:lpstr>
      <vt:lpstr> Efnysien’s Inspiration and Role as Trickster:</vt:lpstr>
      <vt:lpstr>The Death of Gwern: </vt:lpstr>
      <vt:lpstr>The Death of Gwern, an Analysis:</vt:lpstr>
      <vt:lpstr>Efnysien’s Sacrifice:</vt:lpstr>
      <vt:lpstr>Enfysien’s Sacrifice, an Analysis:</vt:lpstr>
      <vt:lpstr>The Physicality of Efnysien</vt:lpstr>
      <vt:lpstr>Efnysien and Branwen, a Comparison of Opposites:</vt:lpstr>
      <vt:lpstr>Importance to the Plot:</vt:lpstr>
      <vt:lpstr>The Character of Efnysien: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Efnysien</dc:title>
  <dc:creator>Bryce Robinson</dc:creator>
  <cp:lastModifiedBy>Jane Cartwright</cp:lastModifiedBy>
  <cp:revision>87</cp:revision>
  <dcterms:created xsi:type="dcterms:W3CDTF">2017-11-12T21:09:40Z</dcterms:created>
  <dcterms:modified xsi:type="dcterms:W3CDTF">2017-11-22T11:35:45Z</dcterms:modified>
</cp:coreProperties>
</file>