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67" d="100"/>
          <a:sy n="67" d="100"/>
        </p:scale>
        <p:origin x="296" y="7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8963D-20B2-2854-7210-1FC5ED094A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DFD65A-4D11-E0F9-D951-7D60EA7FB1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E48E2F-535A-FCC3-B336-9863F56A7B02}"/>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5" name="Footer Placeholder 4">
            <a:extLst>
              <a:ext uri="{FF2B5EF4-FFF2-40B4-BE49-F238E27FC236}">
                <a16:creationId xmlns:a16="http://schemas.microsoft.com/office/drawing/2014/main" id="{E40C37D2-BE97-C4D5-4F5D-2C873CD4FD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8EFC7E-5239-A98F-CFD9-1ED875684740}"/>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770859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BAF1F-5BAE-0695-2E7B-62518E87C9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387BBD-43B4-F62E-7D0F-C6C2574504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0101A6-7D0A-49FB-0A1D-4E1FA84871B3}"/>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5" name="Footer Placeholder 4">
            <a:extLst>
              <a:ext uri="{FF2B5EF4-FFF2-40B4-BE49-F238E27FC236}">
                <a16:creationId xmlns:a16="http://schemas.microsoft.com/office/drawing/2014/main" id="{04FC146D-BD67-7A86-ADD4-730014E61A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C94DA4-144C-159D-E482-6ED38A04662F}"/>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16439005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4BC78-DD26-535C-5137-BD797FC3AFC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FFDF49-3B91-3372-06A6-AC55B484EE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DC676E-0503-C86E-9318-91BC58C77D75}"/>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5" name="Footer Placeholder 4">
            <a:extLst>
              <a:ext uri="{FF2B5EF4-FFF2-40B4-BE49-F238E27FC236}">
                <a16:creationId xmlns:a16="http://schemas.microsoft.com/office/drawing/2014/main" id="{F2A963CC-D83B-453C-B24A-CE7A557E3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572E7F-CEE1-73EF-C033-62E49BBCEA4D}"/>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3331059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16A33-767A-14C3-7D01-D5E9FB3308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BC26EF-D2EC-7E07-5948-559D001D51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720225-6214-EE0D-2B85-F1B4CA8356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F7A68F-6028-E084-BA7F-D93A50E5695C}"/>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6" name="Footer Placeholder 5">
            <a:extLst>
              <a:ext uri="{FF2B5EF4-FFF2-40B4-BE49-F238E27FC236}">
                <a16:creationId xmlns:a16="http://schemas.microsoft.com/office/drawing/2014/main" id="{EA66E3FE-C2ED-D346-4BD4-83ECC4BE55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64AEB-AB27-C029-559D-20049315D725}"/>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2359518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FA82-B015-71EC-DBC2-2CF6D26F143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9907F8-013B-17BE-6036-C4508EC8258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8367C3-E3C9-4A66-8000-3B5676B247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D394C9-95BE-FA2C-0F3C-702B431CC9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C72D4E5-FEB4-9C3B-DEFF-2D2BDEB08A9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3AA0D5-18DD-4907-60A2-827943DF557F}"/>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8" name="Footer Placeholder 7">
            <a:extLst>
              <a:ext uri="{FF2B5EF4-FFF2-40B4-BE49-F238E27FC236}">
                <a16:creationId xmlns:a16="http://schemas.microsoft.com/office/drawing/2014/main" id="{FC338A7D-889E-52FC-8B88-9CB6135DA7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1A9D84-E24E-979A-F4E1-D406E332A13B}"/>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1735833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939F5-C434-D808-E33C-3E78C231C5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12E0A2-064D-27C1-F227-CE344A97678D}"/>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4" name="Footer Placeholder 3">
            <a:extLst>
              <a:ext uri="{FF2B5EF4-FFF2-40B4-BE49-F238E27FC236}">
                <a16:creationId xmlns:a16="http://schemas.microsoft.com/office/drawing/2014/main" id="{100D80EE-E1AE-6B38-D3C6-FBE0D1D93E9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820380-68C9-380E-74FD-BE97E9B8BFAA}"/>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1062802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D642EFF-DCF5-B2C1-C9D0-6CF692253BA3}"/>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3" name="Footer Placeholder 2">
            <a:extLst>
              <a:ext uri="{FF2B5EF4-FFF2-40B4-BE49-F238E27FC236}">
                <a16:creationId xmlns:a16="http://schemas.microsoft.com/office/drawing/2014/main" id="{2DA0892A-3859-269A-A4B1-47C34497CE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869C6E-D57D-753C-CC7F-1FEBB0FE5077}"/>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1260397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B830-F939-B963-558D-EAC45D7568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95CA1D0-5034-273B-20BF-D63AA07AC5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3AE75B-6644-85FB-2DE6-BE78AF52D4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055DB-40D7-75F7-3B48-CADA0BFFD578}"/>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6" name="Footer Placeholder 5">
            <a:extLst>
              <a:ext uri="{FF2B5EF4-FFF2-40B4-BE49-F238E27FC236}">
                <a16:creationId xmlns:a16="http://schemas.microsoft.com/office/drawing/2014/main" id="{CCB09CD3-FAEC-7569-C495-9E94718D42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215F5A-E956-7A41-335F-B124D9C29344}"/>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2977070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137C1-BABB-CD01-C243-76C74FA1E1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4960000-9C9D-73AF-7D0E-B894F8797D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6E8EC2-0BFC-D72D-453E-79AB556613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0EDD4C-9F98-FCBD-C3A0-AAE1FD0D8951}"/>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6" name="Footer Placeholder 5">
            <a:extLst>
              <a:ext uri="{FF2B5EF4-FFF2-40B4-BE49-F238E27FC236}">
                <a16:creationId xmlns:a16="http://schemas.microsoft.com/office/drawing/2014/main" id="{D90D101A-35C4-64CE-BA08-A818FADF7E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AF8961-42AF-16B2-44BD-2FDE0E8DC6A4}"/>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1452708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66164-ECFD-4F90-434A-5C14240DAB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30AC29A-9BDB-98F0-D440-878E5C6B78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A70DA3-79C6-DFF7-42A4-1C1D8BD9D3D2}"/>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5" name="Footer Placeholder 4">
            <a:extLst>
              <a:ext uri="{FF2B5EF4-FFF2-40B4-BE49-F238E27FC236}">
                <a16:creationId xmlns:a16="http://schemas.microsoft.com/office/drawing/2014/main" id="{E1E31314-7D35-D10F-60F8-5E29778DEB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6B497-3512-BEF6-D9A9-9B47A1930B3C}"/>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4166000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377379-5FC6-3299-27DD-427C7B56F8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C3BFF0-6BB6-A5CB-7A23-E20CB95A8E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C835D-75F4-3B27-D285-0AA64D65D34E}"/>
              </a:ext>
            </a:extLst>
          </p:cNvPr>
          <p:cNvSpPr>
            <a:spLocks noGrp="1"/>
          </p:cNvSpPr>
          <p:nvPr>
            <p:ph type="dt" sz="half" idx="10"/>
          </p:nvPr>
        </p:nvSpPr>
        <p:spPr/>
        <p:txBody>
          <a:bodyPr/>
          <a:lstStyle/>
          <a:p>
            <a:fld id="{3B25E552-677B-4DD5-A07C-E6C34CD7EE68}" type="datetimeFigureOut">
              <a:rPr lang="en-GB" smtClean="0"/>
              <a:t>14/01/2024</a:t>
            </a:fld>
            <a:endParaRPr lang="en-GB"/>
          </a:p>
        </p:txBody>
      </p:sp>
      <p:sp>
        <p:nvSpPr>
          <p:cNvPr id="5" name="Footer Placeholder 4">
            <a:extLst>
              <a:ext uri="{FF2B5EF4-FFF2-40B4-BE49-F238E27FC236}">
                <a16:creationId xmlns:a16="http://schemas.microsoft.com/office/drawing/2014/main" id="{A8B23D46-898C-2434-91EA-2969C4BB69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686356-504A-5495-5DFB-650E6BDDDA87}"/>
              </a:ext>
            </a:extLst>
          </p:cNvPr>
          <p:cNvSpPr>
            <a:spLocks noGrp="1"/>
          </p:cNvSpPr>
          <p:nvPr>
            <p:ph type="sldNum" sz="quarter" idx="12"/>
          </p:nvPr>
        </p:nvSpPr>
        <p:spPr/>
        <p:txBody>
          <a:bodyPr/>
          <a:lstStyle/>
          <a:p>
            <a:fld id="{7951EE97-4BAC-4F9F-BC90-3FF72AE6DE1C}" type="slidenum">
              <a:rPr lang="en-GB" smtClean="0"/>
              <a:t>‹#›</a:t>
            </a:fld>
            <a:endParaRPr lang="en-GB"/>
          </a:p>
        </p:txBody>
      </p:sp>
    </p:spTree>
    <p:extLst>
      <p:ext uri="{BB962C8B-B14F-4D97-AF65-F5344CB8AC3E}">
        <p14:creationId xmlns:p14="http://schemas.microsoft.com/office/powerpoint/2010/main" val="2414104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E56E1A-727C-1A32-19FD-F2420EA067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AE741D-5D45-EDB0-C32A-A1E5A8FBF8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57E629-F2EE-C7E0-48FE-456D04166B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E552-677B-4DD5-A07C-E6C34CD7EE68}" type="datetimeFigureOut">
              <a:rPr lang="en-GB" smtClean="0"/>
              <a:t>14/01/2024</a:t>
            </a:fld>
            <a:endParaRPr lang="en-GB"/>
          </a:p>
        </p:txBody>
      </p:sp>
      <p:sp>
        <p:nvSpPr>
          <p:cNvPr id="5" name="Footer Placeholder 4">
            <a:extLst>
              <a:ext uri="{FF2B5EF4-FFF2-40B4-BE49-F238E27FC236}">
                <a16:creationId xmlns:a16="http://schemas.microsoft.com/office/drawing/2014/main" id="{97AADAB4-87C4-9282-C8F7-654CB0BE50D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8387EF5-959F-F612-C6DD-85ACC2CBBD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51EE97-4BAC-4F9F-BC90-3FF72AE6DE1C}" type="slidenum">
              <a:rPr lang="en-GB" smtClean="0"/>
              <a:t>‹#›</a:t>
            </a:fld>
            <a:endParaRPr lang="en-GB"/>
          </a:p>
        </p:txBody>
      </p:sp>
    </p:spTree>
    <p:extLst>
      <p:ext uri="{BB962C8B-B14F-4D97-AF65-F5344CB8AC3E}">
        <p14:creationId xmlns:p14="http://schemas.microsoft.com/office/powerpoint/2010/main" val="251535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alpha val="78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803B4B91-78E3-8505-951A-A0965E9A94F3}"/>
              </a:ext>
            </a:extLst>
          </p:cNvPr>
          <p:cNvSpPr/>
          <p:nvPr/>
        </p:nvSpPr>
        <p:spPr>
          <a:xfrm>
            <a:off x="4137560" y="69555"/>
            <a:ext cx="3916879" cy="677022"/>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DOWN SYNDROME </a:t>
            </a:r>
          </a:p>
        </p:txBody>
      </p:sp>
      <p:sp>
        <p:nvSpPr>
          <p:cNvPr id="2" name="Rectangle: Rounded Corners 1">
            <a:extLst>
              <a:ext uri="{FF2B5EF4-FFF2-40B4-BE49-F238E27FC236}">
                <a16:creationId xmlns:a16="http://schemas.microsoft.com/office/drawing/2014/main" id="{EEE4A1CE-331E-9F38-C3FF-B7E3BD36DDA2}"/>
              </a:ext>
            </a:extLst>
          </p:cNvPr>
          <p:cNvSpPr/>
          <p:nvPr/>
        </p:nvSpPr>
        <p:spPr>
          <a:xfrm>
            <a:off x="0" y="123711"/>
            <a:ext cx="2975957" cy="4297100"/>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sz="1400" b="1" u="sng" dirty="0">
              <a:solidFill>
                <a:schemeClr val="tx1"/>
              </a:solidFill>
            </a:endParaRPr>
          </a:p>
          <a:p>
            <a:pPr algn="ctr"/>
            <a:endParaRPr lang="en-GB" sz="1400" b="1" u="sng" dirty="0">
              <a:solidFill>
                <a:schemeClr val="tx1"/>
              </a:solidFill>
            </a:endParaRPr>
          </a:p>
          <a:p>
            <a:pPr algn="ctr"/>
            <a:endParaRPr lang="en-GB" sz="1400" b="1" u="sng" dirty="0">
              <a:solidFill>
                <a:schemeClr val="tx1"/>
              </a:solidFill>
            </a:endParaRPr>
          </a:p>
          <a:p>
            <a:pPr algn="ctr"/>
            <a:endParaRPr lang="en-GB" sz="1400" b="1" u="sng" dirty="0">
              <a:solidFill>
                <a:schemeClr val="tx1"/>
              </a:solidFill>
            </a:endParaRPr>
          </a:p>
          <a:p>
            <a:pPr algn="ctr"/>
            <a:endParaRPr lang="en-GB" sz="1400" b="1" u="sng" dirty="0">
              <a:solidFill>
                <a:schemeClr val="tx1"/>
              </a:solidFill>
            </a:endParaRPr>
          </a:p>
          <a:p>
            <a:pPr algn="ctr"/>
            <a:r>
              <a:rPr lang="en-GB" sz="1400" b="1" u="sng" dirty="0">
                <a:solidFill>
                  <a:schemeClr val="tx1"/>
                </a:solidFill>
              </a:rPr>
              <a:t>Detecting and Diagnosing Down Syndrome</a:t>
            </a:r>
          </a:p>
          <a:p>
            <a:r>
              <a:rPr lang="en-GB" sz="1100" dirty="0">
                <a:solidFill>
                  <a:schemeClr val="tx1"/>
                </a:solidFill>
              </a:rPr>
              <a:t>Expectant parents are offered a screening test for Down syndrome usually at their 12-week ultrasound appointment.</a:t>
            </a:r>
          </a:p>
          <a:p>
            <a:r>
              <a:rPr lang="en-GB" sz="1100" dirty="0">
                <a:solidFill>
                  <a:schemeClr val="tx1"/>
                </a:solidFill>
              </a:rPr>
              <a:t>Two tests are conducted which involve taking a blood sample from the mother and measuring the fluid at the back of the baby’s neck (NHS, 2021). </a:t>
            </a:r>
          </a:p>
          <a:p>
            <a:endParaRPr lang="en-GB" sz="1100" dirty="0">
              <a:solidFill>
                <a:schemeClr val="tx1"/>
              </a:solidFill>
            </a:endParaRPr>
          </a:p>
          <a:p>
            <a:r>
              <a:rPr lang="en-GB" sz="1100" dirty="0">
                <a:solidFill>
                  <a:schemeClr val="tx1"/>
                </a:solidFill>
              </a:rPr>
              <a:t>This antenatal screening process is called  non-invasive prenatal test (NIPT) and was introduced in Wales in 2018 (NHS Wales, no date).</a:t>
            </a:r>
          </a:p>
          <a:p>
            <a:endParaRPr lang="en-GB" sz="1100" dirty="0">
              <a:solidFill>
                <a:schemeClr val="tx1"/>
              </a:solidFill>
            </a:endParaRPr>
          </a:p>
          <a:p>
            <a:r>
              <a:rPr lang="en-GB" sz="1100" dirty="0">
                <a:solidFill>
                  <a:schemeClr val="tx1"/>
                </a:solidFill>
              </a:rPr>
              <a:t>A baby with Down's syndrome may exhibit characteristic traits that lead to suspicion of the condition soon after delivery. Genetic testing that examine the baby's chromosomal count and appearance are used to confirm the diagnosis as stated by Dr Jarvis, S. (2021). </a:t>
            </a: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p:txBody>
      </p:sp>
      <p:sp>
        <p:nvSpPr>
          <p:cNvPr id="3" name="Rectangle: Rounded Corners 2">
            <a:extLst>
              <a:ext uri="{FF2B5EF4-FFF2-40B4-BE49-F238E27FC236}">
                <a16:creationId xmlns:a16="http://schemas.microsoft.com/office/drawing/2014/main" id="{694F5B82-7508-91B5-799C-4CA5CEB520D1}"/>
              </a:ext>
            </a:extLst>
          </p:cNvPr>
          <p:cNvSpPr/>
          <p:nvPr/>
        </p:nvSpPr>
        <p:spPr>
          <a:xfrm>
            <a:off x="3182405" y="819152"/>
            <a:ext cx="7475457" cy="1008667"/>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100" dirty="0">
              <a:solidFill>
                <a:schemeClr val="tx1"/>
              </a:solidFill>
            </a:endParaRPr>
          </a:p>
          <a:p>
            <a:pPr algn="ctr"/>
            <a:r>
              <a:rPr lang="en-GB" sz="1100" dirty="0">
                <a:solidFill>
                  <a:schemeClr val="tx1"/>
                </a:solidFill>
              </a:rPr>
              <a:t>Down's syndrome occurs when a child is born with an extra chromosome. A mutation in the sperm or egg before birth usually results in an additional chromosome that occurs by accident. Nothing that the parents did either before or during pregnancy caused this alteration (NHS, 2023).</a:t>
            </a:r>
          </a:p>
          <a:p>
            <a:pPr algn="ctr"/>
            <a:r>
              <a:rPr lang="en-GB" sz="1100" dirty="0">
                <a:solidFill>
                  <a:schemeClr val="tx1"/>
                </a:solidFill>
              </a:rPr>
              <a:t>Children with Down syndrome usually experience developmental delays such as gross motor delays, fine motor delays and speech development delays as discussed by National Down Syndrome Congress (2020). </a:t>
            </a:r>
          </a:p>
          <a:p>
            <a:pPr algn="ctr"/>
            <a:endParaRPr lang="en-GB" sz="1400" dirty="0">
              <a:solidFill>
                <a:schemeClr val="tx1"/>
              </a:solidFill>
            </a:endParaRPr>
          </a:p>
        </p:txBody>
      </p:sp>
      <p:pic>
        <p:nvPicPr>
          <p:cNvPr id="5" name="Picture 4">
            <a:extLst>
              <a:ext uri="{FF2B5EF4-FFF2-40B4-BE49-F238E27FC236}">
                <a16:creationId xmlns:a16="http://schemas.microsoft.com/office/drawing/2014/main" id="{7EF092BA-64D0-2BB4-69BA-91EC867882E2}"/>
              </a:ext>
            </a:extLst>
          </p:cNvPr>
          <p:cNvPicPr>
            <a:picLocks noChangeAspect="1"/>
          </p:cNvPicPr>
          <p:nvPr/>
        </p:nvPicPr>
        <p:blipFill>
          <a:blip r:embed="rId2"/>
          <a:stretch>
            <a:fillRect/>
          </a:stretch>
        </p:blipFill>
        <p:spPr>
          <a:xfrm>
            <a:off x="623474" y="4199016"/>
            <a:ext cx="1729008" cy="1140034"/>
          </a:xfrm>
          <a:prstGeom prst="rect">
            <a:avLst/>
          </a:prstGeom>
        </p:spPr>
      </p:pic>
      <p:sp>
        <p:nvSpPr>
          <p:cNvPr id="6" name="Rectangle 5">
            <a:extLst>
              <a:ext uri="{FF2B5EF4-FFF2-40B4-BE49-F238E27FC236}">
                <a16:creationId xmlns:a16="http://schemas.microsoft.com/office/drawing/2014/main" id="{25ACBA51-D1A2-B267-2CCB-AB2779B4E45E}"/>
              </a:ext>
            </a:extLst>
          </p:cNvPr>
          <p:cNvSpPr/>
          <p:nvPr/>
        </p:nvSpPr>
        <p:spPr>
          <a:xfrm>
            <a:off x="584594" y="5339050"/>
            <a:ext cx="1806767" cy="384934"/>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100" dirty="0">
                <a:solidFill>
                  <a:schemeClr val="tx1"/>
                </a:solidFill>
              </a:rPr>
              <a:t>The </a:t>
            </a:r>
            <a:r>
              <a:rPr lang="en-GB" sz="1100" dirty="0" err="1">
                <a:solidFill>
                  <a:schemeClr val="tx1"/>
                </a:solidFill>
              </a:rPr>
              <a:t>Fetal</a:t>
            </a:r>
            <a:r>
              <a:rPr lang="en-GB" sz="1100" dirty="0">
                <a:solidFill>
                  <a:schemeClr val="tx1"/>
                </a:solidFill>
              </a:rPr>
              <a:t> Medicine Foundation, (no date)</a:t>
            </a:r>
          </a:p>
        </p:txBody>
      </p:sp>
      <p:sp>
        <p:nvSpPr>
          <p:cNvPr id="7" name="Rectangle: Rounded Corners 6">
            <a:extLst>
              <a:ext uri="{FF2B5EF4-FFF2-40B4-BE49-F238E27FC236}">
                <a16:creationId xmlns:a16="http://schemas.microsoft.com/office/drawing/2014/main" id="{9618342A-6FD8-2BF9-5E78-B92A00C83879}"/>
              </a:ext>
            </a:extLst>
          </p:cNvPr>
          <p:cNvSpPr/>
          <p:nvPr/>
        </p:nvSpPr>
        <p:spPr>
          <a:xfrm>
            <a:off x="3113061" y="1983623"/>
            <a:ext cx="3506814" cy="4874377"/>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r>
              <a:rPr lang="en-GB" b="1" u="sng" dirty="0">
                <a:solidFill>
                  <a:schemeClr val="tx1"/>
                </a:solidFill>
              </a:rPr>
              <a:t>Barriers</a:t>
            </a:r>
          </a:p>
          <a:p>
            <a:pPr algn="ctr"/>
            <a:r>
              <a:rPr lang="en-GB" sz="1000" dirty="0">
                <a:solidFill>
                  <a:schemeClr val="tx1"/>
                </a:solidFill>
              </a:rPr>
              <a:t>According to research  in most schools teaching assistants are heavily required to support children with additional learning. Although they lack adequate training and understanding of additional learning needs (</a:t>
            </a:r>
            <a:r>
              <a:rPr lang="en-GB" sz="1000" dirty="0" err="1">
                <a:solidFill>
                  <a:schemeClr val="tx1"/>
                </a:solidFill>
              </a:rPr>
              <a:t>Devarakonda</a:t>
            </a:r>
            <a:r>
              <a:rPr lang="en-GB" sz="1000" dirty="0">
                <a:solidFill>
                  <a:schemeClr val="tx1"/>
                </a:solidFill>
              </a:rPr>
              <a:t>, 2013).</a:t>
            </a:r>
          </a:p>
          <a:p>
            <a:pPr algn="ctr"/>
            <a:r>
              <a:rPr lang="en-GB" sz="1000" dirty="0">
                <a:solidFill>
                  <a:schemeClr val="tx1"/>
                </a:solidFill>
              </a:rPr>
              <a:t>Furthermore, Dreyer (2014) states how  the concept of a collaborative and systemic approach to aiding students with Down syndrome in the school is adversely impacted by the reality that mainstream teachers typically view support as the sole responsibility of learning support teacher otherwise known as teaching assistants. This demonstrates that teachers in mainstream classrooms still have beliefs and ideals that are outdated  about how to provide support to children with additional learning needs. </a:t>
            </a:r>
          </a:p>
          <a:p>
            <a:pPr algn="ctr"/>
            <a:r>
              <a:rPr lang="en-GB" sz="1000" dirty="0">
                <a:solidFill>
                  <a:schemeClr val="tx1"/>
                </a:solidFill>
              </a:rPr>
              <a:t>However, Greenway and Rees Edwards (2021) state how it was evident from their research that although teaching assistant may not have adequate training, the study  made it clear that teaching assistants were enthusiastic about their work and the need of providing ongoing one-on-one support for children with ALN. They felt that knowing and advocating for the needs of each unique child was at the core of their job as a teaching assistant. The strong and trustworthy relationships the teaching assistants had with the child demonstrated these qualities. This shows that it is possible to successful support children with ALN without training and qualifications.  </a:t>
            </a:r>
          </a:p>
          <a:p>
            <a:pPr algn="ctr"/>
            <a:endParaRPr lang="en-GB" sz="1100" dirty="0">
              <a:solidFill>
                <a:schemeClr val="tx1"/>
              </a:solidFill>
            </a:endParaRPr>
          </a:p>
          <a:p>
            <a:pPr algn="ctr"/>
            <a:endParaRPr lang="en-GB" sz="1100"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p:txBody>
      </p:sp>
      <p:pic>
        <p:nvPicPr>
          <p:cNvPr id="8" name="Picture 7">
            <a:extLst>
              <a:ext uri="{FF2B5EF4-FFF2-40B4-BE49-F238E27FC236}">
                <a16:creationId xmlns:a16="http://schemas.microsoft.com/office/drawing/2014/main" id="{54685912-CF9D-E60C-63FD-D39A0A298E87}"/>
              </a:ext>
            </a:extLst>
          </p:cNvPr>
          <p:cNvPicPr>
            <a:picLocks noChangeAspect="1"/>
          </p:cNvPicPr>
          <p:nvPr/>
        </p:nvPicPr>
        <p:blipFill>
          <a:blip r:embed="rId3"/>
          <a:stretch>
            <a:fillRect/>
          </a:stretch>
        </p:blipFill>
        <p:spPr>
          <a:xfrm>
            <a:off x="9487181" y="1572227"/>
            <a:ext cx="2612572" cy="1371600"/>
          </a:xfrm>
          <a:prstGeom prst="rect">
            <a:avLst/>
          </a:prstGeom>
        </p:spPr>
      </p:pic>
      <p:sp>
        <p:nvSpPr>
          <p:cNvPr id="9" name="TextBox 8">
            <a:extLst>
              <a:ext uri="{FF2B5EF4-FFF2-40B4-BE49-F238E27FC236}">
                <a16:creationId xmlns:a16="http://schemas.microsoft.com/office/drawing/2014/main" id="{D9D2EF7E-B277-5C72-139C-5EF868A49F03}"/>
              </a:ext>
            </a:extLst>
          </p:cNvPr>
          <p:cNvSpPr txBox="1"/>
          <p:nvPr/>
        </p:nvSpPr>
        <p:spPr>
          <a:xfrm>
            <a:off x="10793467" y="2943827"/>
            <a:ext cx="2763748" cy="276999"/>
          </a:xfrm>
          <a:prstGeom prst="rect">
            <a:avLst/>
          </a:prstGeom>
          <a:noFill/>
        </p:spPr>
        <p:txBody>
          <a:bodyPr wrap="square" rtlCol="0">
            <a:spAutoFit/>
          </a:bodyPr>
          <a:lstStyle/>
          <a:p>
            <a:r>
              <a:rPr lang="en-GB" sz="1200" dirty="0" err="1"/>
              <a:t>Marvyn</a:t>
            </a:r>
            <a:r>
              <a:rPr lang="en-GB" sz="1200" dirty="0"/>
              <a:t>, J. (2019)</a:t>
            </a:r>
          </a:p>
        </p:txBody>
      </p:sp>
      <p:sp>
        <p:nvSpPr>
          <p:cNvPr id="10" name="Rectangle: Rounded Corners 9">
            <a:extLst>
              <a:ext uri="{FF2B5EF4-FFF2-40B4-BE49-F238E27FC236}">
                <a16:creationId xmlns:a16="http://schemas.microsoft.com/office/drawing/2014/main" id="{842F801C-C020-E3BC-42A8-DF61C0042136}"/>
              </a:ext>
            </a:extLst>
          </p:cNvPr>
          <p:cNvSpPr/>
          <p:nvPr/>
        </p:nvSpPr>
        <p:spPr>
          <a:xfrm>
            <a:off x="6748638" y="3220825"/>
            <a:ext cx="5351115" cy="3567619"/>
          </a:xfrm>
          <a:prstGeom prst="round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r>
              <a:rPr lang="en-GB" b="1" u="sng" dirty="0">
                <a:solidFill>
                  <a:schemeClr val="tx1"/>
                </a:solidFill>
              </a:rPr>
              <a:t>Strategies</a:t>
            </a:r>
          </a:p>
          <a:p>
            <a:pPr algn="ctr"/>
            <a:r>
              <a:rPr lang="en-GB" sz="1100" dirty="0">
                <a:solidFill>
                  <a:schemeClr val="tx1"/>
                </a:solidFill>
              </a:rPr>
              <a:t>Children with Down syndrome generally experience speech and language challenges, while the degree of these difficulties varies greatly between individuals as discussed by Bird (2021). Strategies that could promote language development and support children with Down syndrome could include teachers situating children with Down syndrome near the front of the classroom, speaking directly and clearly to the student, and utilising simplified language with visual reinforcement wherever possible as stated by </a:t>
            </a:r>
            <a:r>
              <a:rPr lang="en-GB" sz="1100" dirty="0" err="1">
                <a:solidFill>
                  <a:schemeClr val="tx1"/>
                </a:solidFill>
              </a:rPr>
              <a:t>SCoTENS</a:t>
            </a:r>
            <a:r>
              <a:rPr lang="en-GB" sz="1100" dirty="0">
                <a:solidFill>
                  <a:schemeClr val="tx1"/>
                </a:solidFill>
              </a:rPr>
              <a:t> (2008). </a:t>
            </a:r>
          </a:p>
          <a:p>
            <a:pPr algn="ctr"/>
            <a:r>
              <a:rPr lang="en-GB" sz="1100" dirty="0">
                <a:solidFill>
                  <a:schemeClr val="tx1"/>
                </a:solidFill>
              </a:rPr>
              <a:t>Rutherford, M., et al. (2020) supports visual support to enhance children with Down syndromes language development.  They believe that visual supports improve results for children with ALN by providing clarity and minimising memory demands. Research suggests that they can reduce anxiety, irritation, and distraction, improve task completion, increase peer interaction, ease transitions, and promote independence. Although effective use of these tools relies on staff training and knowledge.</a:t>
            </a:r>
          </a:p>
          <a:p>
            <a:pPr algn="ctr"/>
            <a:r>
              <a:rPr lang="en-GB" sz="1100" dirty="0">
                <a:solidFill>
                  <a:schemeClr val="tx1"/>
                </a:solidFill>
              </a:rPr>
              <a:t>However, Down syndrome Ireland (no date) believe in other strategies to encourage language development. These include Teachers need to make compensatory language adjustments. Short, straightforward language can help to support children with Down syndrome. In addition, teacher can help by providing time for processing, for instance, count to ten before speaking again. </a:t>
            </a: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a:p>
            <a:pPr algn="ctr"/>
            <a:endParaRPr lang="en-GB" b="1" u="sng" dirty="0">
              <a:solidFill>
                <a:schemeClr val="tx1"/>
              </a:solidFill>
            </a:endParaRPr>
          </a:p>
        </p:txBody>
      </p:sp>
    </p:spTree>
    <p:extLst>
      <p:ext uri="{BB962C8B-B14F-4D97-AF65-F5344CB8AC3E}">
        <p14:creationId xmlns:p14="http://schemas.microsoft.com/office/powerpoint/2010/main" val="11842206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673</Words>
  <Application>Microsoft Office PowerPoint</Application>
  <PresentationFormat>Widescreen</PresentationFormat>
  <Paragraphs>86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Duffy (2111311)</dc:creator>
  <cp:lastModifiedBy>Chloe Duffy (2111311)</cp:lastModifiedBy>
  <cp:revision>23</cp:revision>
  <dcterms:created xsi:type="dcterms:W3CDTF">2024-01-09T10:52:01Z</dcterms:created>
  <dcterms:modified xsi:type="dcterms:W3CDTF">2024-01-17T18:24:09Z</dcterms:modified>
</cp:coreProperties>
</file>