
<file path=[Content_Types].xml><?xml version="1.0" encoding="utf-8"?>
<Types xmlns="http://schemas.openxmlformats.org/package/2006/content-types">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2.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68" r:id="rId2"/>
    <p:sldId id="256" r:id="rId3"/>
    <p:sldId id="257" r:id="rId4"/>
    <p:sldId id="258" r:id="rId5"/>
    <p:sldId id="259" r:id="rId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18" d="100"/>
          <a:sy n="118" d="100"/>
        </p:scale>
        <p:origin x="27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barChart>
        <c:barDir val="bar"/>
        <c:grouping val="clustered"/>
        <c:varyColors val="0"/>
        <c:ser>
          <c:idx val="0"/>
          <c:order val="0"/>
          <c:tx>
            <c:strRef>
              <c:f>Sheet1!$B$1</c:f>
              <c:strCache>
                <c:ptCount val="1"/>
                <c:pt idx="0">
                  <c:v>Number of separate bodies</c:v>
                </c:pt>
              </c:strCache>
            </c:strRef>
          </c:tx>
          <c:spPr>
            <a:solidFill>
              <a:srgbClr val="C77B3A"/>
            </a:solidFill>
            <a:effectLst/>
          </c:spPr>
          <c:invertIfNegative val="0"/>
          <c:dLbls>
            <c:numFmt formatCode="#,##0" sourceLinked="0"/>
            <c:spPr>
              <a:noFill/>
              <a:ln>
                <a:noFill/>
              </a:ln>
              <a:effectLst/>
            </c:spPr>
            <c:txPr>
              <a:bodyPr/>
              <a:lstStyle/>
              <a:p>
                <a:pPr>
                  <a:defRPr sz="1200" b="0" i="0" u="none" strike="noStrike">
                    <a:solidFill>
                      <a:srgbClr val="FFFFFF"/>
                    </a:solidFill>
                    <a:latin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Social services depts</c:v>
                </c:pt>
                <c:pt idx="1">
                  <c:v>Housing authorities</c:v>
                </c:pt>
                <c:pt idx="2">
                  <c:v>Police protection teams</c:v>
                </c:pt>
                <c:pt idx="3">
                  <c:v>Hospitals</c:v>
                </c:pt>
                <c:pt idx="4">
                  <c:v>NSPCC centre</c:v>
                </c:pt>
              </c:strCache>
            </c:strRef>
          </c:cat>
          <c:val>
            <c:numRef>
              <c:f>Sheet1!$B$2:$B$6</c:f>
              <c:numCache>
                <c:formatCode>General</c:formatCode>
                <c:ptCount val="5"/>
                <c:pt idx="0">
                  <c:v>4</c:v>
                </c:pt>
                <c:pt idx="1">
                  <c:v>3</c:v>
                </c:pt>
                <c:pt idx="2">
                  <c:v>2</c:v>
                </c:pt>
                <c:pt idx="3">
                  <c:v>2</c:v>
                </c:pt>
                <c:pt idx="4">
                  <c:v>1</c:v>
                </c:pt>
              </c:numCache>
            </c:numRef>
          </c:val>
          <c:extLst>
            <c:ext xmlns:c16="http://schemas.microsoft.com/office/drawing/2014/chart" uri="{C3380CC4-5D6E-409C-BE32-E72D297353CC}">
              <c16:uniqueId val="{00000000-35C2-3748-A08A-07BB29B26FDD}"/>
            </c:ext>
          </c:extLst>
        </c:ser>
        <c:dLbls>
          <c:showLegendKey val="0"/>
          <c:showVal val="1"/>
          <c:showCatName val="0"/>
          <c:showSerName val="0"/>
          <c:showPercent val="0"/>
          <c:showBubbleSize val="0"/>
        </c:dLbls>
        <c:gapWidth val="150"/>
        <c:axId val="322371984"/>
        <c:axId val="322370416"/>
      </c:barChart>
      <c:catAx>
        <c:axId val="322371984"/>
        <c:scaling>
          <c:orientation val="minMax"/>
        </c:scaling>
        <c:delete val="0"/>
        <c:axPos val="l"/>
        <c:numFmt formatCode="General" sourceLinked="1"/>
        <c:majorTickMark val="out"/>
        <c:minorTickMark val="none"/>
        <c:tickLblPos val="nextTo"/>
        <c:spPr>
          <a:ln w="12700" cap="flat">
            <a:solidFill>
              <a:srgbClr val="888888"/>
            </a:solidFill>
            <a:prstDash val="solid"/>
            <a:round/>
          </a:ln>
        </c:spPr>
        <c:txPr>
          <a:bodyPr/>
          <a:lstStyle/>
          <a:p>
            <a:pPr>
              <a:defRPr sz="1100" b="0" i="0" u="none" strike="noStrike">
                <a:solidFill>
                  <a:srgbClr val="FFFFFF"/>
                </a:solidFill>
                <a:latin typeface="Calibri"/>
              </a:defRPr>
            </a:pPr>
            <a:endParaRPr lang="en-US"/>
          </a:p>
        </c:txPr>
        <c:crossAx val="322370416"/>
        <c:crosses val="autoZero"/>
        <c:auto val="1"/>
        <c:lblAlgn val="ctr"/>
        <c:lblOffset val="100"/>
        <c:noMultiLvlLbl val="1"/>
      </c:catAx>
      <c:valAx>
        <c:axId val="322370416"/>
        <c:scaling>
          <c:orientation val="minMax"/>
          <c:max val="5"/>
        </c:scaling>
        <c:delete val="0"/>
        <c:axPos val="b"/>
        <c:majorGridlines>
          <c:spPr>
            <a:ln w="12700" cap="flat">
              <a:solidFill>
                <a:srgbClr val="2E4468"/>
              </a:solidFill>
              <a:prstDash val="solid"/>
              <a:round/>
            </a:ln>
          </c:spPr>
        </c:majorGridlines>
        <c:numFmt formatCode="General" sourceLinked="0"/>
        <c:majorTickMark val="out"/>
        <c:minorTickMark val="none"/>
        <c:tickLblPos val="low"/>
        <c:spPr>
          <a:ln w="12700" cap="flat">
            <a:solidFill>
              <a:srgbClr val="888888"/>
            </a:solidFill>
            <a:prstDash val="solid"/>
            <a:round/>
          </a:ln>
        </c:spPr>
        <c:txPr>
          <a:bodyPr/>
          <a:lstStyle/>
          <a:p>
            <a:pPr>
              <a:defRPr sz="1000" b="0" i="0" u="none" strike="noStrike">
                <a:solidFill>
                  <a:srgbClr val="CADCFC"/>
                </a:solidFill>
                <a:latin typeface="Calibri"/>
              </a:defRPr>
            </a:pPr>
            <a:endParaRPr lang="en-US"/>
          </a:p>
        </c:txPr>
        <c:crossAx val="322371984"/>
        <c:crosses val="autoZero"/>
        <c:crossBetween val="between"/>
      </c:valAx>
      <c:spPr>
        <a:solidFill>
          <a:srgbClr val="16243F"/>
        </a:solidFill>
        <a:ln>
          <a:noFill/>
        </a:ln>
        <a:effectLst/>
      </c:spPr>
    </c:plotArea>
    <c:plotVisOnly val="1"/>
    <c:dispBlanksAs val="span"/>
    <c:showDLblsOverMax val="1"/>
  </c:chart>
  <c:spPr>
    <a:solidFill>
      <a:srgbClr val="16243F"/>
    </a:solid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barChart>
        <c:barDir val="col"/>
        <c:grouping val="clustered"/>
        <c:varyColors val="0"/>
        <c:ser>
          <c:idx val="0"/>
          <c:order val="0"/>
          <c:tx>
            <c:strRef>
              <c:f>Sheet1!$B$1</c:f>
              <c:strCache>
                <c:ptCount val="1"/>
                <c:pt idx="0">
                  <c:v>Adjusted odds ratio</c:v>
                </c:pt>
              </c:strCache>
            </c:strRef>
          </c:tx>
          <c:spPr>
            <a:solidFill>
              <a:srgbClr val="1E3A5F"/>
            </a:solidFill>
            <a:effectLst/>
          </c:spPr>
          <c:invertIfNegative val="0"/>
          <c:dPt>
            <c:idx val="0"/>
            <c:invertIfNegative val="0"/>
            <c:bubble3D val="0"/>
          </c:dPt>
          <c:dPt>
            <c:idx val="1"/>
            <c:invertIfNegative val="0"/>
            <c:bubble3D val="0"/>
          </c:dPt>
          <c:dPt>
            <c:idx val="2"/>
            <c:invertIfNegative val="0"/>
            <c:bubble3D val="0"/>
            <c:spPr>
              <a:solidFill>
                <a:srgbClr val="C77B3A"/>
              </a:solidFill>
              <a:effectLst/>
            </c:spPr>
          </c:dPt>
          <c:dPt>
            <c:idx val="3"/>
            <c:invertIfNegative val="0"/>
            <c:bubble3D val="0"/>
            <c:spPr>
              <a:solidFill>
                <a:srgbClr val="C77B3A"/>
              </a:solidFill>
              <a:effectLst/>
            </c:spPr>
          </c:dPt>
          <c:dLbls>
            <c:numFmt formatCode="0.00" sourceLinked="0"/>
            <c:spPr>
              <a:noFill/>
              <a:ln>
                <a:noFill/>
              </a:ln>
              <a:effectLst/>
            </c:spPr>
            <c:txPr>
              <a:bodyPr/>
              <a:lstStyle/>
              <a:p>
                <a:pPr>
                  <a:defRPr sz="1200" b="0" i="0" u="none" strike="noStrike">
                    <a:solidFill>
                      <a:srgbClr val="1A1A1A"/>
                    </a:solidFill>
                    <a:latin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0 ACEs</c:v>
                </c:pt>
                <c:pt idx="1">
                  <c:v>1 ACE</c:v>
                </c:pt>
                <c:pt idx="2">
                  <c:v>2-3 ACEs</c:v>
                </c:pt>
                <c:pt idx="3">
                  <c:v>4+ ACEs</c:v>
                </c:pt>
              </c:strCache>
            </c:strRef>
          </c:cat>
          <c:val>
            <c:numRef>
              <c:f>Sheet1!$B$2:$B$5</c:f>
              <c:numCache>
                <c:formatCode>General</c:formatCode>
                <c:ptCount val="4"/>
                <c:pt idx="0">
                  <c:v>1</c:v>
                </c:pt>
                <c:pt idx="1">
                  <c:v>1.96</c:v>
                </c:pt>
                <c:pt idx="2">
                  <c:v>2.65</c:v>
                </c:pt>
                <c:pt idx="3">
                  <c:v>4.58</c:v>
                </c:pt>
              </c:numCache>
            </c:numRef>
          </c:val>
          <c:extLst>
            <c:ext xmlns:c16="http://schemas.microsoft.com/office/drawing/2014/chart" uri="{C3380CC4-5D6E-409C-BE32-E72D297353CC}">
              <c16:uniqueId val="{00000000-DCBD-6B4E-BC3E-782AE4D762EE}"/>
            </c:ext>
          </c:extLst>
        </c:ser>
        <c:dLbls>
          <c:showLegendKey val="0"/>
          <c:showVal val="1"/>
          <c:showCatName val="0"/>
          <c:showSerName val="0"/>
          <c:showPercent val="0"/>
          <c:showBubbleSize val="0"/>
        </c:dLbls>
        <c:gapWidth val="150"/>
        <c:axId val="322364928"/>
        <c:axId val="322366888"/>
      </c:barChart>
      <c:catAx>
        <c:axId val="322364928"/>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1A1A1A"/>
                </a:solidFill>
                <a:latin typeface="Calibri"/>
              </a:defRPr>
            </a:pPr>
            <a:endParaRPr lang="en-US"/>
          </a:p>
        </c:txPr>
        <c:crossAx val="322366888"/>
        <c:crosses val="autoZero"/>
        <c:auto val="1"/>
        <c:lblAlgn val="ctr"/>
        <c:lblOffset val="100"/>
        <c:noMultiLvlLbl val="1"/>
      </c:catAx>
      <c:valAx>
        <c:axId val="322366888"/>
        <c:scaling>
          <c:orientation val="minMax"/>
          <c:max val="5.5"/>
        </c:scaling>
        <c:delete val="0"/>
        <c:axPos val="l"/>
        <c:majorGridlines>
          <c:spPr>
            <a:ln w="12700" cap="flat">
              <a:solidFill>
                <a:srgbClr val="DDE3EC"/>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5A6478"/>
                </a:solidFill>
                <a:latin typeface="Calibri"/>
              </a:defRPr>
            </a:pPr>
            <a:endParaRPr lang="en-US"/>
          </a:p>
        </c:txPr>
        <c:crossAx val="322364928"/>
        <c:crosses val="autoZero"/>
        <c:crossBetween val="between"/>
      </c:valAx>
      <c:spPr>
        <a:solidFill>
          <a:srgbClr val="F4F6FA"/>
        </a:solidFill>
        <a:ln>
          <a:noFill/>
        </a:ln>
        <a:effectLst/>
      </c:spPr>
    </c:plotArea>
    <c:plotVisOnly val="1"/>
    <c:dispBlanksAs val="span"/>
    <c:showDLblsOverMax val="1"/>
  </c:chart>
  <c:spPr>
    <a:solidFill>
      <a:srgbClr val="F4F6FA"/>
    </a:solid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3342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51970-B38A-A5BE-9800-5AECE70C03C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DBF6FDC-5B03-F48D-EC1B-4DF1BA65C00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6870EA6-3E55-975D-FBF0-0BE8C9CB4C90}"/>
              </a:ext>
            </a:extLst>
          </p:cNvPr>
          <p:cNvSpPr>
            <a:spLocks noGrp="1"/>
          </p:cNvSpPr>
          <p:nvPr>
            <p:ph type="dt" sz="half" idx="10"/>
          </p:nvPr>
        </p:nvSpPr>
        <p:spPr/>
        <p:txBody>
          <a:bodyPr/>
          <a:lstStyle/>
          <a:p>
            <a:fld id="{5D340FED-6E95-4177-A7EF-CD303B9E611D}" type="datetime4">
              <a:rPr lang="en-US" smtClean="0"/>
              <a:t>July 24, 2026</a:t>
            </a:fld>
            <a:endParaRPr lang="en-US"/>
          </a:p>
        </p:txBody>
      </p:sp>
      <p:sp>
        <p:nvSpPr>
          <p:cNvPr id="5" name="Footer Placeholder 4">
            <a:extLst>
              <a:ext uri="{FF2B5EF4-FFF2-40B4-BE49-F238E27FC236}">
                <a16:creationId xmlns:a16="http://schemas.microsoft.com/office/drawing/2014/main" id="{3CBC16C2-104C-F738-4067-58FA14CBED9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859B3A5-B977-07D6-BE1E-320DA73DC18A}"/>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8587478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BF35C-CC6A-9210-DDB0-845A51B5C666}"/>
              </a:ext>
            </a:extLst>
          </p:cNvPr>
          <p:cNvSpPr>
            <a:spLocks noGrp="1"/>
          </p:cNvSpPr>
          <p:nvPr>
            <p:ph type="title"/>
          </p:nvPr>
        </p:nvSpPr>
        <p:spPr/>
        <p:txBody>
          <a:bodyPr/>
          <a:lstStyle/>
          <a:p>
            <a:r>
              <a:rPr lang="en-GB" dirty="0"/>
              <a:t>                       THE POLICE OFFICER </a:t>
            </a:r>
            <a:endParaRPr lang="en-US" dirty="0"/>
          </a:p>
        </p:txBody>
      </p:sp>
      <p:sp>
        <p:nvSpPr>
          <p:cNvPr id="3" name="Content Placeholder 2">
            <a:extLst>
              <a:ext uri="{FF2B5EF4-FFF2-40B4-BE49-F238E27FC236}">
                <a16:creationId xmlns:a16="http://schemas.microsoft.com/office/drawing/2014/main" id="{96E92F17-BF31-376E-72B6-74602E369F1B}"/>
              </a:ext>
            </a:extLst>
          </p:cNvPr>
          <p:cNvSpPr>
            <a:spLocks noGrp="1"/>
          </p:cNvSpPr>
          <p:nvPr>
            <p:ph idx="1"/>
          </p:nvPr>
        </p:nvSpPr>
        <p:spPr/>
        <p:txBody>
          <a:bodyPr/>
          <a:lstStyle/>
          <a:p>
            <a:pPr marL="0" indent="0">
              <a:buNone/>
            </a:pPr>
            <a:r>
              <a:rPr lang="en-GB" dirty="0"/>
              <a:t>             </a:t>
            </a:r>
          </a:p>
          <a:p>
            <a:pPr marL="0" indent="0">
              <a:buNone/>
            </a:pPr>
            <a:r>
              <a:rPr lang="en-GB" dirty="0"/>
              <a:t> </a:t>
            </a:r>
            <a:br>
              <a:rPr lang="en-GB" dirty="0"/>
            </a:br>
            <a:endParaRPr lang="en-US" dirty="0"/>
          </a:p>
        </p:txBody>
      </p:sp>
      <p:sp>
        <p:nvSpPr>
          <p:cNvPr id="5" name="TextBox 4">
            <a:extLst>
              <a:ext uri="{FF2B5EF4-FFF2-40B4-BE49-F238E27FC236}">
                <a16:creationId xmlns:a16="http://schemas.microsoft.com/office/drawing/2014/main" id="{FC7AFAD2-C1DF-5BBF-CDAA-0A120511EEE5}"/>
              </a:ext>
            </a:extLst>
          </p:cNvPr>
          <p:cNvSpPr txBox="1"/>
          <p:nvPr/>
        </p:nvSpPr>
        <p:spPr>
          <a:xfrm>
            <a:off x="1654776" y="1914372"/>
            <a:ext cx="8882448" cy="4293483"/>
          </a:xfrm>
          <a:prstGeom prst="rect">
            <a:avLst/>
          </a:prstGeom>
          <a:noFill/>
        </p:spPr>
        <p:txBody>
          <a:bodyPr wrap="square">
            <a:spAutoFit/>
          </a:bodyPr>
          <a:lstStyle/>
          <a:p>
            <a:pPr marL="0" indent="0">
              <a:buNone/>
            </a:pPr>
            <a:r>
              <a:rPr lang="en-GB" b="1" dirty="0"/>
              <a:t>                                      </a:t>
            </a:r>
            <a:r>
              <a:rPr lang="en-US" sz="3900" b="1" dirty="0"/>
              <a:t>Name:</a:t>
            </a:r>
            <a:r>
              <a:rPr lang="en-GB" sz="3900" b="1" dirty="0"/>
              <a:t> Henry  </a:t>
            </a:r>
            <a:r>
              <a:rPr lang="en-GB" sz="3900" b="1" dirty="0" err="1"/>
              <a:t>Wiredu</a:t>
            </a:r>
            <a:r>
              <a:rPr lang="en-GB" sz="3900" b="1" dirty="0"/>
              <a:t> </a:t>
            </a:r>
          </a:p>
          <a:p>
            <a:pPr marL="0" indent="0">
              <a:buNone/>
            </a:pPr>
            <a:endParaRPr lang="en-GB" sz="3900" b="1" dirty="0"/>
          </a:p>
          <a:p>
            <a:r>
              <a:rPr lang="en-GB" sz="3900" b="1" dirty="0"/>
              <a:t>                                           </a:t>
            </a:r>
          </a:p>
          <a:p>
            <a:r>
              <a:rPr lang="en-GB" sz="3900" b="1" dirty="0"/>
              <a:t>                                </a:t>
            </a:r>
            <a:r>
              <a:rPr lang="en-US" sz="3900" b="1" dirty="0"/>
              <a:t>ID:</a:t>
            </a:r>
            <a:r>
              <a:rPr lang="en-GB" sz="3900" b="1" dirty="0">
                <a:effectLst/>
                <a:latin typeface="Calibri" panose="020F0502020204030204" pitchFamily="34" charset="0"/>
              </a:rPr>
              <a:t>2429459</a:t>
            </a:r>
          </a:p>
          <a:p>
            <a:pPr marL="0" indent="0">
              <a:buNone/>
            </a:pPr>
            <a:endParaRPr lang="en-GB" sz="3900" b="1" dirty="0"/>
          </a:p>
          <a:p>
            <a:pPr marL="0" indent="0">
              <a:buNone/>
            </a:pPr>
            <a:endParaRPr lang="en-GB" sz="3900" b="1" dirty="0"/>
          </a:p>
          <a:p>
            <a:pPr marL="0" indent="0">
              <a:buNone/>
            </a:pPr>
            <a:r>
              <a:rPr lang="en-GB" sz="3900" b="1" dirty="0"/>
              <a:t>                 Lecturer: </a:t>
            </a:r>
            <a:r>
              <a:rPr lang="en-GB" sz="3900" b="1" dirty="0" err="1"/>
              <a:t>Shaila</a:t>
            </a:r>
            <a:r>
              <a:rPr lang="en-GB" sz="3900" b="1" dirty="0"/>
              <a:t> Hussain</a:t>
            </a:r>
            <a:endParaRPr lang="en-US" sz="3900" b="1" dirty="0"/>
          </a:p>
        </p:txBody>
      </p:sp>
    </p:spTree>
    <p:extLst>
      <p:ext uri="{BB962C8B-B14F-4D97-AF65-F5344CB8AC3E}">
        <p14:creationId xmlns:p14="http://schemas.microsoft.com/office/powerpoint/2010/main" val="2555313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bg>
      <p:bgPr>
        <a:solidFill>
          <a:srgbClr val="16243F"/>
        </a:solidFill>
        <a:effectLst/>
      </p:bgPr>
    </p:bg>
    <p:spTree>
      <p:nvGrpSpPr>
        <p:cNvPr id="1" name=""/>
        <p:cNvGrpSpPr/>
        <p:nvPr/>
      </p:nvGrpSpPr>
      <p:grpSpPr>
        <a:xfrm>
          <a:off x="0" y="0"/>
          <a:ext cx="0" cy="0"/>
          <a:chOff x="0" y="0"/>
          <a:chExt cx="0" cy="0"/>
        </a:xfrm>
      </p:grpSpPr>
      <p:sp>
        <p:nvSpPr>
          <p:cNvPr id="2" name="Text 0"/>
          <p:cNvSpPr/>
          <p:nvPr/>
        </p:nvSpPr>
        <p:spPr>
          <a:xfrm>
            <a:off x="548640" y="411480"/>
            <a:ext cx="11064240" cy="777240"/>
          </a:xfrm>
          <a:prstGeom prst="rect">
            <a:avLst/>
          </a:prstGeom>
          <a:noFill/>
          <a:ln/>
        </p:spPr>
        <p:txBody>
          <a:bodyPr wrap="square" lIns="0" tIns="0" rIns="0" bIns="0" rtlCol="0" anchor="ctr"/>
          <a:lstStyle/>
          <a:p>
            <a:pPr marL="0" indent="0">
              <a:buNone/>
            </a:pPr>
            <a:r>
              <a:rPr lang="en-US" sz="3800" b="1" dirty="0">
                <a:solidFill>
                  <a:srgbClr val="FFFFFF"/>
                </a:solidFill>
                <a:latin typeface="Cambria" pitchFamily="34" charset="0"/>
                <a:ea typeface="Cambria" pitchFamily="34" charset="-122"/>
                <a:cs typeface="Cambria" pitchFamily="34" charset="-120"/>
              </a:rPr>
              <a:t>Victoria Climbié (2000): The Police Officer's View</a:t>
            </a:r>
            <a:endParaRPr lang="en-US" sz="3800" dirty="0"/>
          </a:p>
        </p:txBody>
      </p:sp>
      <p:sp>
        <p:nvSpPr>
          <p:cNvPr id="4" name="Text 2"/>
          <p:cNvSpPr/>
          <p:nvPr/>
        </p:nvSpPr>
        <p:spPr>
          <a:xfrm>
            <a:off x="548640" y="1828800"/>
            <a:ext cx="5120640" cy="2286000"/>
          </a:xfrm>
          <a:prstGeom prst="rect">
            <a:avLst/>
          </a:prstGeom>
          <a:noFill/>
          <a:ln/>
        </p:spPr>
        <p:txBody>
          <a:bodyPr wrap="square" lIns="0" tIns="0" rIns="0" bIns="0" rtlCol="0" anchor="t"/>
          <a:lstStyle/>
          <a:p>
            <a:pPr marL="342900" indent="-342900">
              <a:buFont typeface="Arial" panose="020B0604020202020204" pitchFamily="34" charset="0"/>
              <a:buChar char="•"/>
            </a:pPr>
            <a:r>
              <a:rPr lang="en-US" sz="1600" dirty="0">
                <a:solidFill>
                  <a:schemeClr val="bg1"/>
                </a:solidFill>
              </a:rPr>
              <a:t>Victoria had encountered numerous services, but none of them had a large slice of the risk, so nobody had ever viewed the entire risk (Laming, 2003).</a:t>
            </a:r>
          </a:p>
          <a:p>
            <a:pPr marL="342900" indent="-342900">
              <a:buFont typeface="Arial" panose="020B0604020202020204" pitchFamily="34" charset="0"/>
              <a:buChar char="•"/>
            </a:pPr>
            <a:r>
              <a:rPr lang="en-US" sz="1600" dirty="0">
                <a:solidFill>
                  <a:schemeClr val="bg1"/>
                </a:solidFill>
              </a:rPr>
              <a:t>Police did not consider her injuries to be a crime, but a social care issue and that is why the investigation did not take place (Laming, 2003).</a:t>
            </a:r>
          </a:p>
          <a:p>
            <a:pPr marL="342900" indent="-342900">
              <a:buFont typeface="Arial" panose="020B0604020202020204" pitchFamily="34" charset="0"/>
              <a:buChar char="•"/>
            </a:pPr>
            <a:r>
              <a:rPr lang="en-US" sz="1600" dirty="0">
                <a:solidFill>
                  <a:schemeClr val="bg1"/>
                </a:solidFill>
              </a:rPr>
              <a:t>Not just a thing of the past as even reviewers can nowadays attest to the lack of interest and the inability to share information (Dickens et al., 2023).</a:t>
            </a:r>
            <a:endParaRPr lang="en-US" sz="1500" dirty="0">
              <a:solidFill>
                <a:schemeClr val="bg1"/>
              </a:solidFill>
            </a:endParaRPr>
          </a:p>
        </p:txBody>
      </p:sp>
      <p:sp>
        <p:nvSpPr>
          <p:cNvPr id="5" name="Shape 3"/>
          <p:cNvSpPr/>
          <p:nvPr/>
        </p:nvSpPr>
        <p:spPr>
          <a:xfrm>
            <a:off x="548640" y="4343400"/>
            <a:ext cx="2423160" cy="1600200"/>
          </a:xfrm>
          <a:prstGeom prst="roundRect">
            <a:avLst>
              <a:gd name="adj" fmla="val 6857"/>
            </a:avLst>
          </a:prstGeom>
          <a:solidFill>
            <a:srgbClr val="1E3A5F"/>
          </a:solidFill>
          <a:ln w="15875">
            <a:solidFill>
              <a:srgbClr val="C77B3A"/>
            </a:solidFill>
            <a:prstDash val="solid"/>
          </a:ln>
        </p:spPr>
      </p:sp>
      <p:sp>
        <p:nvSpPr>
          <p:cNvPr id="6" name="Text 4"/>
          <p:cNvSpPr/>
          <p:nvPr/>
        </p:nvSpPr>
        <p:spPr>
          <a:xfrm>
            <a:off x="548640" y="4480560"/>
            <a:ext cx="2423160" cy="777240"/>
          </a:xfrm>
          <a:prstGeom prst="rect">
            <a:avLst/>
          </a:prstGeom>
          <a:noFill/>
          <a:ln/>
        </p:spPr>
        <p:txBody>
          <a:bodyPr wrap="square" lIns="0" tIns="0" rIns="0" bIns="0" rtlCol="0" anchor="ctr"/>
          <a:lstStyle/>
          <a:p>
            <a:pPr marL="0" indent="0" algn="ctr">
              <a:buNone/>
            </a:pPr>
            <a:r>
              <a:rPr lang="en-US" sz="4600" b="1" dirty="0">
                <a:solidFill>
                  <a:srgbClr val="C77B3A"/>
                </a:solidFill>
                <a:latin typeface="Cambria" pitchFamily="34" charset="0"/>
                <a:ea typeface="Cambria" pitchFamily="34" charset="-122"/>
                <a:cs typeface="Cambria" pitchFamily="34" charset="-120"/>
              </a:rPr>
              <a:t>128</a:t>
            </a:r>
            <a:endParaRPr lang="en-US" sz="4600" dirty="0"/>
          </a:p>
        </p:txBody>
      </p:sp>
      <p:sp>
        <p:nvSpPr>
          <p:cNvPr id="7" name="Text 5"/>
          <p:cNvSpPr/>
          <p:nvPr/>
        </p:nvSpPr>
        <p:spPr>
          <a:xfrm>
            <a:off x="685800" y="5257800"/>
            <a:ext cx="2148840" cy="594360"/>
          </a:xfrm>
          <a:prstGeom prst="rect">
            <a:avLst/>
          </a:prstGeom>
          <a:noFill/>
          <a:ln/>
        </p:spPr>
        <p:txBody>
          <a:bodyPr wrap="square" lIns="0" tIns="0" rIns="0" bIns="0" rtlCol="0" anchor="ctr"/>
          <a:lstStyle/>
          <a:p>
            <a:pPr marL="0" indent="0" algn="ctr">
              <a:buNone/>
            </a:pPr>
            <a:r>
              <a:rPr lang="en-US" sz="1200" dirty="0">
                <a:solidFill>
                  <a:srgbClr val="CADCFC"/>
                </a:solidFill>
                <a:latin typeface="Calibri" pitchFamily="34" charset="0"/>
                <a:ea typeface="Calibri" pitchFamily="34" charset="-122"/>
                <a:cs typeface="Calibri" pitchFamily="34" charset="-120"/>
              </a:rPr>
              <a:t>separate injuries found on Victoria's body</a:t>
            </a:r>
            <a:endParaRPr lang="en-US" sz="1200" dirty="0"/>
          </a:p>
        </p:txBody>
      </p:sp>
      <p:sp>
        <p:nvSpPr>
          <p:cNvPr id="8" name="Shape 6"/>
          <p:cNvSpPr/>
          <p:nvPr/>
        </p:nvSpPr>
        <p:spPr>
          <a:xfrm>
            <a:off x="3246120" y="4343400"/>
            <a:ext cx="2423160" cy="1600200"/>
          </a:xfrm>
          <a:prstGeom prst="roundRect">
            <a:avLst>
              <a:gd name="adj" fmla="val 6857"/>
            </a:avLst>
          </a:prstGeom>
          <a:solidFill>
            <a:srgbClr val="1E3A5F"/>
          </a:solidFill>
          <a:ln w="15875">
            <a:solidFill>
              <a:srgbClr val="C77B3A"/>
            </a:solidFill>
            <a:prstDash val="solid"/>
          </a:ln>
        </p:spPr>
      </p:sp>
      <p:sp>
        <p:nvSpPr>
          <p:cNvPr id="9" name="Text 7"/>
          <p:cNvSpPr/>
          <p:nvPr/>
        </p:nvSpPr>
        <p:spPr>
          <a:xfrm>
            <a:off x="3246120" y="4480560"/>
            <a:ext cx="2423160" cy="777240"/>
          </a:xfrm>
          <a:prstGeom prst="rect">
            <a:avLst/>
          </a:prstGeom>
          <a:noFill/>
          <a:ln/>
        </p:spPr>
        <p:txBody>
          <a:bodyPr wrap="square" lIns="0" tIns="0" rIns="0" bIns="0" rtlCol="0" anchor="ctr"/>
          <a:lstStyle/>
          <a:p>
            <a:pPr marL="0" indent="0" algn="ctr">
              <a:buNone/>
            </a:pPr>
            <a:r>
              <a:rPr lang="en-US" sz="4600" b="1" dirty="0">
                <a:solidFill>
                  <a:srgbClr val="C77B3A"/>
                </a:solidFill>
                <a:latin typeface="Cambria" pitchFamily="34" charset="0"/>
                <a:ea typeface="Cambria" pitchFamily="34" charset="-122"/>
                <a:cs typeface="Cambria" pitchFamily="34" charset="-120"/>
              </a:rPr>
              <a:t>12</a:t>
            </a:r>
            <a:endParaRPr lang="en-US" sz="4600" dirty="0"/>
          </a:p>
        </p:txBody>
      </p:sp>
      <p:sp>
        <p:nvSpPr>
          <p:cNvPr id="10" name="Text 8"/>
          <p:cNvSpPr/>
          <p:nvPr/>
        </p:nvSpPr>
        <p:spPr>
          <a:xfrm>
            <a:off x="3383280" y="5257800"/>
            <a:ext cx="2148840" cy="594360"/>
          </a:xfrm>
          <a:prstGeom prst="rect">
            <a:avLst/>
          </a:prstGeom>
          <a:noFill/>
          <a:ln/>
        </p:spPr>
        <p:txBody>
          <a:bodyPr wrap="square" lIns="0" tIns="0" rIns="0" bIns="0" rtlCol="0" anchor="ctr"/>
          <a:lstStyle/>
          <a:p>
            <a:pPr marL="0" indent="0" algn="ctr">
              <a:buNone/>
            </a:pPr>
            <a:r>
              <a:rPr lang="en-US" sz="1200" dirty="0">
                <a:solidFill>
                  <a:srgbClr val="CADCFC"/>
                </a:solidFill>
                <a:latin typeface="Calibri" pitchFamily="34" charset="0"/>
                <a:ea typeface="Calibri" pitchFamily="34" charset="-122"/>
                <a:cs typeface="Calibri" pitchFamily="34" charset="-120"/>
              </a:rPr>
              <a:t>clear chances to act that were missed</a:t>
            </a:r>
            <a:endParaRPr lang="en-US" sz="1200" dirty="0"/>
          </a:p>
        </p:txBody>
      </p:sp>
      <p:sp>
        <p:nvSpPr>
          <p:cNvPr id="11" name="Text 9"/>
          <p:cNvSpPr/>
          <p:nvPr/>
        </p:nvSpPr>
        <p:spPr>
          <a:xfrm>
            <a:off x="6172200" y="1783080"/>
            <a:ext cx="5440680" cy="320040"/>
          </a:xfrm>
          <a:prstGeom prst="rect">
            <a:avLst/>
          </a:prstGeom>
          <a:noFill/>
          <a:ln/>
        </p:spPr>
        <p:txBody>
          <a:bodyPr wrap="square" lIns="0" tIns="0" rIns="0" bIns="0" rtlCol="0" anchor="ctr"/>
          <a:lstStyle/>
          <a:p>
            <a:pPr marL="0" indent="0">
              <a:buNone/>
            </a:pPr>
            <a:r>
              <a:rPr lang="en-US" sz="1400" b="1" dirty="0">
                <a:solidFill>
                  <a:srgbClr val="CADCFC"/>
                </a:solidFill>
                <a:latin typeface="Calibri" pitchFamily="34" charset="0"/>
                <a:ea typeface="Calibri" pitchFamily="34" charset="-122"/>
                <a:cs typeface="Calibri" pitchFamily="34" charset="-120"/>
              </a:rPr>
              <a:t>Services in contact with Victoria before her death</a:t>
            </a:r>
            <a:endParaRPr lang="en-US" sz="1400" dirty="0"/>
          </a:p>
        </p:txBody>
      </p:sp>
      <p:graphicFrame>
        <p:nvGraphicFramePr>
          <p:cNvPr id="12" name="Chart 0"/>
          <p:cNvGraphicFramePr/>
          <p:nvPr/>
        </p:nvGraphicFramePr>
        <p:xfrm>
          <a:off x="6126480" y="2103120"/>
          <a:ext cx="5532120" cy="384048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bg>
      <p:bgPr>
        <a:solidFill>
          <a:srgbClr val="F4F6FA"/>
        </a:solidFill>
        <a:effectLst/>
      </p:bgPr>
    </p:bg>
    <p:spTree>
      <p:nvGrpSpPr>
        <p:cNvPr id="1" name=""/>
        <p:cNvGrpSpPr/>
        <p:nvPr/>
      </p:nvGrpSpPr>
      <p:grpSpPr>
        <a:xfrm>
          <a:off x="0" y="0"/>
          <a:ext cx="0" cy="0"/>
          <a:chOff x="0" y="0"/>
          <a:chExt cx="0" cy="0"/>
        </a:xfrm>
      </p:grpSpPr>
      <p:sp>
        <p:nvSpPr>
          <p:cNvPr id="2" name="Text 0"/>
          <p:cNvSpPr/>
          <p:nvPr/>
        </p:nvSpPr>
        <p:spPr>
          <a:xfrm>
            <a:off x="548640" y="365760"/>
            <a:ext cx="11064240" cy="685800"/>
          </a:xfrm>
          <a:prstGeom prst="rect">
            <a:avLst/>
          </a:prstGeom>
          <a:noFill/>
          <a:ln/>
        </p:spPr>
        <p:txBody>
          <a:bodyPr wrap="square" lIns="0" tIns="0" rIns="0" bIns="0" rtlCol="0" anchor="ctr"/>
          <a:lstStyle/>
          <a:p>
            <a:pPr marL="0" indent="0">
              <a:buNone/>
            </a:pPr>
            <a:r>
              <a:rPr lang="en-US" sz="3600" b="1" dirty="0">
                <a:solidFill>
                  <a:srgbClr val="16243F"/>
                </a:solidFill>
                <a:latin typeface="Cambria" pitchFamily="34" charset="0"/>
                <a:ea typeface="Cambria" pitchFamily="34" charset="-122"/>
                <a:cs typeface="Cambria" pitchFamily="34" charset="-120"/>
              </a:rPr>
              <a:t>What I Would Do, and Why It Could Still Fail</a:t>
            </a:r>
            <a:endParaRPr lang="en-US" sz="3600" dirty="0"/>
          </a:p>
        </p:txBody>
      </p:sp>
      <p:sp>
        <p:nvSpPr>
          <p:cNvPr id="3" name="Text 1"/>
          <p:cNvSpPr/>
          <p:nvPr/>
        </p:nvSpPr>
        <p:spPr>
          <a:xfrm>
            <a:off x="548640" y="1280160"/>
            <a:ext cx="5029200" cy="3108960"/>
          </a:xfrm>
          <a:prstGeom prst="rect">
            <a:avLst/>
          </a:prstGeom>
          <a:noFill/>
          <a:ln/>
        </p:spPr>
        <p:txBody>
          <a:bodyPr wrap="square" lIns="0" tIns="0" rIns="0" bIns="0" rtlCol="0" anchor="t"/>
          <a:lstStyle/>
          <a:p>
            <a:pPr marL="285750" indent="-285750">
              <a:buFont typeface="Arial" panose="020B0604020202020204" pitchFamily="34" charset="0"/>
              <a:buChar char="•"/>
            </a:pPr>
            <a:r>
              <a:rPr lang="en-US" sz="1400" b="1" dirty="0"/>
              <a:t>Strength</a:t>
            </a:r>
            <a:r>
              <a:rPr lang="en-US" sz="1400" dirty="0"/>
              <a:t>: The law puts me into the speedy, direct power. I am allowed under the Children Act 1989 (s.46) to place Victoria in the hands of the police (up to 72 hours) and I can arrest on assault.</a:t>
            </a:r>
          </a:p>
          <a:p>
            <a:pPr marL="285750" indent="-285750">
              <a:buFont typeface="Arial" panose="020B0604020202020204" pitchFamily="34" charset="0"/>
              <a:buChar char="•"/>
            </a:pPr>
            <a:r>
              <a:rPr lang="en-US" sz="1400" b="1" dirty="0"/>
              <a:t>Weakness</a:t>
            </a:r>
            <a:r>
              <a:rPr lang="en-US" sz="1400" dirty="0"/>
              <a:t>: A weak power was not an issue in 1999. Inadequate supervision of child protection work, low-status and poor record keeping on child protection work were (Laming, 2003).</a:t>
            </a:r>
          </a:p>
          <a:p>
            <a:pPr marL="285750" indent="-285750">
              <a:buFont typeface="Arial" panose="020B0604020202020204" pitchFamily="34" charset="0"/>
              <a:buChar char="•"/>
            </a:pPr>
            <a:r>
              <a:rPr lang="en-US" sz="1400" b="1" dirty="0"/>
              <a:t>Conclusion</a:t>
            </a:r>
            <a:r>
              <a:rPr lang="en-US" sz="1400" dirty="0"/>
              <a:t>: any legal action below this is then accompanied by a check action, since an action that no one will look at, will be an action that is easily forgotten.</a:t>
            </a:r>
          </a:p>
        </p:txBody>
      </p:sp>
      <p:sp>
        <p:nvSpPr>
          <p:cNvPr id="4" name="Text 2"/>
          <p:cNvSpPr/>
          <p:nvPr/>
        </p:nvSpPr>
        <p:spPr>
          <a:xfrm>
            <a:off x="548640" y="4617720"/>
            <a:ext cx="5029200" cy="274320"/>
          </a:xfrm>
          <a:prstGeom prst="rect">
            <a:avLst/>
          </a:prstGeom>
          <a:noFill/>
          <a:ln/>
        </p:spPr>
        <p:txBody>
          <a:bodyPr wrap="square" lIns="0" tIns="0" rIns="0" bIns="0" rtlCol="0" anchor="ctr"/>
          <a:lstStyle/>
          <a:p>
            <a:pPr marL="0" indent="0">
              <a:buNone/>
            </a:pPr>
            <a:r>
              <a:rPr lang="en-US" sz="1400" b="1" dirty="0">
                <a:solidFill>
                  <a:srgbClr val="16243F"/>
                </a:solidFill>
                <a:latin typeface="Calibri" pitchFamily="34" charset="0"/>
                <a:ea typeface="Calibri" pitchFamily="34" charset="-122"/>
                <a:cs typeface="Calibri" pitchFamily="34" charset="-120"/>
              </a:rPr>
              <a:t>Then and now</a:t>
            </a:r>
            <a:endParaRPr lang="en-US" sz="14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548640" y="4956048"/>
          <a:ext cx="5029200" cy="1243584"/>
        </p:xfrm>
        <a:graphic>
          <a:graphicData uri="http://schemas.openxmlformats.org/drawingml/2006/table">
            <a:tbl>
              <a:tblPr/>
              <a:tblGrid>
                <a:gridCol w="1737360">
                  <a:extLst>
                    <a:ext uri="{9D8B030D-6E8A-4147-A177-3AD203B41FA5}">
                      <a16:colId xmlns:a16="http://schemas.microsoft.com/office/drawing/2014/main" val="20000"/>
                    </a:ext>
                  </a:extLst>
                </a:gridCol>
                <a:gridCol w="1554480">
                  <a:extLst>
                    <a:ext uri="{9D8B030D-6E8A-4147-A177-3AD203B41FA5}">
                      <a16:colId xmlns:a16="http://schemas.microsoft.com/office/drawing/2014/main" val="20001"/>
                    </a:ext>
                  </a:extLst>
                </a:gridCol>
                <a:gridCol w="1737360">
                  <a:extLst>
                    <a:ext uri="{9D8B030D-6E8A-4147-A177-3AD203B41FA5}">
                      <a16:colId xmlns:a16="http://schemas.microsoft.com/office/drawing/2014/main" val="20002"/>
                    </a:ext>
                  </a:extLst>
                </a:gridCol>
              </a:tblGrid>
              <a:tr h="310896">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Practice point</a:t>
                      </a:r>
                      <a:endParaRPr lang="en-US" sz="12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1E3A5F"/>
                    </a:solidFill>
                  </a:tcPr>
                </a:tc>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Haringey, 1999</a:t>
                      </a:r>
                      <a:endParaRPr lang="en-US" sz="12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1E3A5F"/>
                    </a:solidFill>
                  </a:tcPr>
                </a:tc>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Required today</a:t>
                      </a:r>
                      <a:endParaRPr lang="en-US" sz="12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1E3A5F"/>
                    </a:solidFill>
                  </a:tcPr>
                </a:tc>
                <a:extLst>
                  <a:ext uri="{0D108BD9-81ED-4DB2-BD59-A6C34878D82A}">
                    <a16:rowId xmlns:a16="http://schemas.microsoft.com/office/drawing/2014/main" val="10000"/>
                  </a:ext>
                </a:extLst>
              </a:tr>
              <a:tr h="310896">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Who leads the crime side</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Unclear</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Police, clearly</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10896">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Manager at referral</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Often absent</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Both agencies</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10896">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Seeing the child</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Delayed</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tc>
                  <a:txBody>
                    <a:bodyPr/>
                    <a:lstStyle/>
                    <a:p>
                      <a:pPr marL="0" indent="0">
                        <a:buNone/>
                      </a:pPr>
                      <a:r>
                        <a:rPr lang="en-US" sz="1100" dirty="0">
                          <a:solidFill>
                            <a:srgbClr val="1A1A1A"/>
                          </a:solidFill>
                          <a:latin typeface="Calibri" pitchFamily="34" charset="0"/>
                          <a:ea typeface="Calibri" pitchFamily="34" charset="-122"/>
                          <a:cs typeface="Calibri" pitchFamily="34" charset="-120"/>
                        </a:rPr>
                        <a:t>Before any decision</a:t>
                      </a:r>
                      <a:endParaRPr lang="en-US" sz="1100" dirty="0">
                        <a:latin typeface="Calibri" charset="0"/>
                        <a:ea typeface="Calibri" charset="0"/>
                        <a:cs typeface="Calibri" charset="0"/>
                      </a:endParaRPr>
                    </a:p>
                  </a:txBody>
                  <a:tcPr anchor="ctr">
                    <a:lnL w="12700" cap="flat" cmpd="sng" algn="ctr">
                      <a:solidFill>
                        <a:srgbClr val="D3DAE6"/>
                      </a:solidFill>
                      <a:prstDash val="solid"/>
                      <a:round/>
                      <a:headEnd type="none" w="med" len="med"/>
                      <a:tailEnd type="none" w="med" len="med"/>
                    </a:lnL>
                    <a:lnR w="12700" cap="flat" cmpd="sng" algn="ctr">
                      <a:solidFill>
                        <a:srgbClr val="D3DAE6"/>
                      </a:solidFill>
                      <a:prstDash val="solid"/>
                      <a:round/>
                      <a:headEnd type="none" w="med" len="med"/>
                      <a:tailEnd type="none" w="med" len="med"/>
                    </a:lnR>
                    <a:lnT w="12700" cap="flat" cmpd="sng" algn="ctr">
                      <a:solidFill>
                        <a:srgbClr val="D3DAE6"/>
                      </a:solidFill>
                      <a:prstDash val="solid"/>
                      <a:round/>
                      <a:headEnd type="none" w="med" len="med"/>
                      <a:tailEnd type="none" w="med" len="med"/>
                    </a:lnT>
                    <a:lnB w="12700" cap="flat" cmpd="sng" algn="ctr">
                      <a:solidFill>
                        <a:srgbClr val="D3DAE6"/>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
        <p:nvSpPr>
          <p:cNvPr id="6" name="Shape 3"/>
          <p:cNvSpPr/>
          <p:nvPr/>
        </p:nvSpPr>
        <p:spPr>
          <a:xfrm>
            <a:off x="6035040" y="1325880"/>
            <a:ext cx="5623560" cy="896112"/>
          </a:xfrm>
          <a:prstGeom prst="roundRect">
            <a:avLst>
              <a:gd name="adj" fmla="val 10204"/>
            </a:avLst>
          </a:prstGeom>
          <a:solidFill>
            <a:srgbClr val="FFFFFF"/>
          </a:solidFill>
          <a:ln w="12700">
            <a:solidFill>
              <a:srgbClr val="D3DAE6"/>
            </a:solidFill>
            <a:prstDash val="solid"/>
          </a:ln>
          <a:effectLst>
            <a:outerShdw blurRad="76200" dist="12700" dir="5400000" algn="bl" rotWithShape="0">
              <a:srgbClr val="AAB4C4">
                <a:alpha val="25000"/>
              </a:srgbClr>
            </a:outerShdw>
          </a:effectLst>
        </p:spPr>
      </p:sp>
      <p:sp>
        <p:nvSpPr>
          <p:cNvPr id="7" name="Shape 4"/>
          <p:cNvSpPr/>
          <p:nvPr/>
        </p:nvSpPr>
        <p:spPr>
          <a:xfrm>
            <a:off x="6236208" y="1545336"/>
            <a:ext cx="457200" cy="457200"/>
          </a:xfrm>
          <a:prstGeom prst="ellipse">
            <a:avLst/>
          </a:prstGeom>
          <a:solidFill>
            <a:srgbClr val="C77B3A"/>
          </a:solidFill>
          <a:ln/>
        </p:spPr>
      </p:sp>
      <p:sp>
        <p:nvSpPr>
          <p:cNvPr id="8" name="Text 5"/>
          <p:cNvSpPr/>
          <p:nvPr/>
        </p:nvSpPr>
        <p:spPr>
          <a:xfrm>
            <a:off x="6236208" y="1545336"/>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1</a:t>
            </a:r>
            <a:endParaRPr lang="en-US" sz="1800" dirty="0"/>
          </a:p>
        </p:txBody>
      </p:sp>
      <p:sp>
        <p:nvSpPr>
          <p:cNvPr id="9" name="Text 6"/>
          <p:cNvSpPr/>
          <p:nvPr/>
        </p:nvSpPr>
        <p:spPr>
          <a:xfrm>
            <a:off x="6858000" y="1435608"/>
            <a:ext cx="4617720" cy="292608"/>
          </a:xfrm>
          <a:prstGeom prst="rect">
            <a:avLst/>
          </a:prstGeom>
          <a:noFill/>
          <a:ln/>
        </p:spPr>
        <p:txBody>
          <a:bodyPr wrap="square" lIns="0" tIns="0" rIns="0" bIns="0" rtlCol="0" anchor="ctr"/>
          <a:lstStyle/>
          <a:p>
            <a:pPr marL="0" indent="0">
              <a:buNone/>
            </a:pPr>
            <a:r>
              <a:rPr lang="en-US" sz="1400" b="1" dirty="0">
                <a:solidFill>
                  <a:srgbClr val="16243F"/>
                </a:solidFill>
                <a:latin typeface="Calibri" pitchFamily="34" charset="0"/>
                <a:ea typeface="Calibri" pitchFamily="34" charset="-122"/>
                <a:cs typeface="Calibri" pitchFamily="34" charset="-120"/>
              </a:rPr>
              <a:t>See the child first</a:t>
            </a:r>
            <a:endParaRPr lang="en-US" sz="1400" dirty="0"/>
          </a:p>
        </p:txBody>
      </p:sp>
      <p:sp>
        <p:nvSpPr>
          <p:cNvPr id="10" name="Text 7"/>
          <p:cNvSpPr/>
          <p:nvPr/>
        </p:nvSpPr>
        <p:spPr>
          <a:xfrm>
            <a:off x="6858000" y="1728216"/>
            <a:ext cx="4617720" cy="402336"/>
          </a:xfrm>
          <a:prstGeom prst="rect">
            <a:avLst/>
          </a:prstGeom>
          <a:noFill/>
          <a:ln/>
        </p:spPr>
        <p:txBody>
          <a:bodyPr wrap="square" lIns="0" tIns="0" rIns="0" bIns="0" rtlCol="0" anchor="t"/>
          <a:lstStyle/>
          <a:p>
            <a:r>
              <a:rPr lang="en-US" sz="1200" dirty="0"/>
              <a:t>Until I have seen Victoria and attended to her myself there is no decision to be made.</a:t>
            </a:r>
            <a:endParaRPr lang="en-US" sz="1150" dirty="0"/>
          </a:p>
        </p:txBody>
      </p:sp>
      <p:sp>
        <p:nvSpPr>
          <p:cNvPr id="11" name="Shape 8"/>
          <p:cNvSpPr/>
          <p:nvPr/>
        </p:nvSpPr>
        <p:spPr>
          <a:xfrm>
            <a:off x="6035040" y="2295144"/>
            <a:ext cx="5623560" cy="896112"/>
          </a:xfrm>
          <a:prstGeom prst="roundRect">
            <a:avLst>
              <a:gd name="adj" fmla="val 10204"/>
            </a:avLst>
          </a:prstGeom>
          <a:solidFill>
            <a:srgbClr val="FFFFFF"/>
          </a:solidFill>
          <a:ln w="12700">
            <a:solidFill>
              <a:srgbClr val="D3DAE6"/>
            </a:solidFill>
            <a:prstDash val="solid"/>
          </a:ln>
          <a:effectLst>
            <a:outerShdw blurRad="76200" dist="12700" dir="5400000" algn="bl" rotWithShape="0">
              <a:srgbClr val="AAB4C4">
                <a:alpha val="25000"/>
              </a:srgbClr>
            </a:outerShdw>
          </a:effectLst>
        </p:spPr>
      </p:sp>
      <p:sp>
        <p:nvSpPr>
          <p:cNvPr id="12" name="Shape 9"/>
          <p:cNvSpPr/>
          <p:nvPr/>
        </p:nvSpPr>
        <p:spPr>
          <a:xfrm>
            <a:off x="6236208" y="2514600"/>
            <a:ext cx="457200" cy="457200"/>
          </a:xfrm>
          <a:prstGeom prst="ellipse">
            <a:avLst/>
          </a:prstGeom>
          <a:solidFill>
            <a:srgbClr val="C77B3A"/>
          </a:solidFill>
          <a:ln/>
        </p:spPr>
      </p:sp>
      <p:sp>
        <p:nvSpPr>
          <p:cNvPr id="13" name="Text 10"/>
          <p:cNvSpPr/>
          <p:nvPr/>
        </p:nvSpPr>
        <p:spPr>
          <a:xfrm>
            <a:off x="6236208" y="251460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2</a:t>
            </a:r>
            <a:endParaRPr lang="en-US" sz="1800" dirty="0"/>
          </a:p>
        </p:txBody>
      </p:sp>
      <p:sp>
        <p:nvSpPr>
          <p:cNvPr id="14" name="Text 11"/>
          <p:cNvSpPr/>
          <p:nvPr/>
        </p:nvSpPr>
        <p:spPr>
          <a:xfrm>
            <a:off x="6858000" y="2404872"/>
            <a:ext cx="4617720" cy="292608"/>
          </a:xfrm>
          <a:prstGeom prst="rect">
            <a:avLst/>
          </a:prstGeom>
          <a:noFill/>
          <a:ln/>
        </p:spPr>
        <p:txBody>
          <a:bodyPr wrap="square" lIns="0" tIns="0" rIns="0" bIns="0" rtlCol="0" anchor="ctr"/>
          <a:lstStyle/>
          <a:p>
            <a:pPr marL="0" indent="0">
              <a:buNone/>
            </a:pPr>
            <a:r>
              <a:rPr lang="en-US" sz="1400" b="1" dirty="0">
                <a:solidFill>
                  <a:srgbClr val="16243F"/>
                </a:solidFill>
                <a:latin typeface="Calibri" pitchFamily="34" charset="0"/>
                <a:ea typeface="Calibri" pitchFamily="34" charset="-122"/>
                <a:cs typeface="Calibri" pitchFamily="34" charset="-120"/>
              </a:rPr>
              <a:t>Treat it as a crime</a:t>
            </a:r>
            <a:endParaRPr lang="en-US" sz="1400" dirty="0"/>
          </a:p>
        </p:txBody>
      </p:sp>
      <p:sp>
        <p:nvSpPr>
          <p:cNvPr id="15" name="Text 12"/>
          <p:cNvSpPr/>
          <p:nvPr/>
        </p:nvSpPr>
        <p:spPr>
          <a:xfrm>
            <a:off x="6858000" y="2697480"/>
            <a:ext cx="4617720" cy="402336"/>
          </a:xfrm>
          <a:prstGeom prst="rect">
            <a:avLst/>
          </a:prstGeom>
          <a:noFill/>
          <a:ln/>
        </p:spPr>
        <p:txBody>
          <a:bodyPr wrap="square" lIns="0" tIns="0" rIns="0" bIns="0" rtlCol="0" anchor="t"/>
          <a:lstStyle/>
          <a:p>
            <a:r>
              <a:rPr lang="en-US" sz="1200" dirty="0"/>
              <a:t>Investigation of her injuries is conducted in the same way as when someone attacks an adult.</a:t>
            </a:r>
            <a:endParaRPr lang="en-US" sz="1150" dirty="0"/>
          </a:p>
        </p:txBody>
      </p:sp>
      <p:sp>
        <p:nvSpPr>
          <p:cNvPr id="16" name="Shape 13"/>
          <p:cNvSpPr/>
          <p:nvPr/>
        </p:nvSpPr>
        <p:spPr>
          <a:xfrm>
            <a:off x="6035040" y="3264408"/>
            <a:ext cx="5623560" cy="896112"/>
          </a:xfrm>
          <a:prstGeom prst="roundRect">
            <a:avLst>
              <a:gd name="adj" fmla="val 10204"/>
            </a:avLst>
          </a:prstGeom>
          <a:solidFill>
            <a:srgbClr val="FFFFFF"/>
          </a:solidFill>
          <a:ln w="12700">
            <a:solidFill>
              <a:srgbClr val="D3DAE6"/>
            </a:solidFill>
            <a:prstDash val="solid"/>
          </a:ln>
          <a:effectLst>
            <a:outerShdw blurRad="76200" dist="12700" dir="5400000" algn="bl" rotWithShape="0">
              <a:srgbClr val="AAB4C4">
                <a:alpha val="25000"/>
              </a:srgbClr>
            </a:outerShdw>
          </a:effectLst>
        </p:spPr>
      </p:sp>
      <p:sp>
        <p:nvSpPr>
          <p:cNvPr id="17" name="Shape 14"/>
          <p:cNvSpPr/>
          <p:nvPr/>
        </p:nvSpPr>
        <p:spPr>
          <a:xfrm>
            <a:off x="6236208" y="3483864"/>
            <a:ext cx="457200" cy="457200"/>
          </a:xfrm>
          <a:prstGeom prst="ellipse">
            <a:avLst/>
          </a:prstGeom>
          <a:solidFill>
            <a:srgbClr val="C77B3A"/>
          </a:solidFill>
          <a:ln/>
        </p:spPr>
      </p:sp>
      <p:sp>
        <p:nvSpPr>
          <p:cNvPr id="18" name="Text 15"/>
          <p:cNvSpPr/>
          <p:nvPr/>
        </p:nvSpPr>
        <p:spPr>
          <a:xfrm>
            <a:off x="6236208" y="3483864"/>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3</a:t>
            </a:r>
            <a:endParaRPr lang="en-US" sz="1800" dirty="0"/>
          </a:p>
        </p:txBody>
      </p:sp>
      <p:sp>
        <p:nvSpPr>
          <p:cNvPr id="19" name="Text 16"/>
          <p:cNvSpPr/>
          <p:nvPr/>
        </p:nvSpPr>
        <p:spPr>
          <a:xfrm>
            <a:off x="6858000" y="3374136"/>
            <a:ext cx="4617720" cy="292608"/>
          </a:xfrm>
          <a:prstGeom prst="rect">
            <a:avLst/>
          </a:prstGeom>
          <a:noFill/>
          <a:ln/>
        </p:spPr>
        <p:txBody>
          <a:bodyPr wrap="square" lIns="0" tIns="0" rIns="0" bIns="0" rtlCol="0" anchor="ctr"/>
          <a:lstStyle/>
          <a:p>
            <a:pPr marL="0" indent="0">
              <a:buNone/>
            </a:pPr>
            <a:r>
              <a:rPr lang="en-US" sz="1400" b="1" dirty="0">
                <a:solidFill>
                  <a:srgbClr val="16243F"/>
                </a:solidFill>
                <a:latin typeface="Calibri" pitchFamily="34" charset="0"/>
                <a:ea typeface="Calibri" pitchFamily="34" charset="-122"/>
                <a:cs typeface="Calibri" pitchFamily="34" charset="-120"/>
              </a:rPr>
              <a:t>Call a strategy discussion</a:t>
            </a:r>
            <a:endParaRPr lang="en-US" sz="1400" dirty="0"/>
          </a:p>
        </p:txBody>
      </p:sp>
      <p:sp>
        <p:nvSpPr>
          <p:cNvPr id="20" name="Text 17"/>
          <p:cNvSpPr/>
          <p:nvPr/>
        </p:nvSpPr>
        <p:spPr>
          <a:xfrm>
            <a:off x="6858000" y="3666744"/>
            <a:ext cx="4617720" cy="402336"/>
          </a:xfrm>
          <a:prstGeom prst="rect">
            <a:avLst/>
          </a:prstGeom>
          <a:noFill/>
          <a:ln/>
        </p:spPr>
        <p:txBody>
          <a:bodyPr wrap="square" lIns="0" tIns="0" rIns="0" bIns="0" rtlCol="0" anchor="t"/>
          <a:lstStyle/>
          <a:p>
            <a:r>
              <a:rPr lang="en-US" sz="1200" dirty="0"/>
              <a:t>Both the police and social care managers attend and are in agreement regarding who does what.</a:t>
            </a:r>
            <a:endParaRPr lang="en-US" sz="1150" dirty="0"/>
          </a:p>
        </p:txBody>
      </p:sp>
      <p:sp>
        <p:nvSpPr>
          <p:cNvPr id="21" name="Shape 18"/>
          <p:cNvSpPr/>
          <p:nvPr/>
        </p:nvSpPr>
        <p:spPr>
          <a:xfrm>
            <a:off x="6035040" y="4233672"/>
            <a:ext cx="5623560" cy="896112"/>
          </a:xfrm>
          <a:prstGeom prst="roundRect">
            <a:avLst>
              <a:gd name="adj" fmla="val 10204"/>
            </a:avLst>
          </a:prstGeom>
          <a:solidFill>
            <a:srgbClr val="FFFFFF"/>
          </a:solidFill>
          <a:ln w="12700">
            <a:solidFill>
              <a:srgbClr val="D3DAE6"/>
            </a:solidFill>
            <a:prstDash val="solid"/>
          </a:ln>
          <a:effectLst>
            <a:outerShdw blurRad="76200" dist="12700" dir="5400000" algn="bl" rotWithShape="0">
              <a:srgbClr val="AAB4C4">
                <a:alpha val="25000"/>
              </a:srgbClr>
            </a:outerShdw>
          </a:effectLst>
        </p:spPr>
      </p:sp>
      <p:sp>
        <p:nvSpPr>
          <p:cNvPr id="22" name="Shape 19"/>
          <p:cNvSpPr/>
          <p:nvPr/>
        </p:nvSpPr>
        <p:spPr>
          <a:xfrm>
            <a:off x="6236208" y="4453128"/>
            <a:ext cx="457200" cy="457200"/>
          </a:xfrm>
          <a:prstGeom prst="ellipse">
            <a:avLst/>
          </a:prstGeom>
          <a:solidFill>
            <a:srgbClr val="C77B3A"/>
          </a:solidFill>
          <a:ln/>
        </p:spPr>
      </p:sp>
      <p:sp>
        <p:nvSpPr>
          <p:cNvPr id="23" name="Text 20"/>
          <p:cNvSpPr/>
          <p:nvPr/>
        </p:nvSpPr>
        <p:spPr>
          <a:xfrm>
            <a:off x="6236208" y="4453128"/>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4</a:t>
            </a:r>
            <a:endParaRPr lang="en-US" sz="1800" dirty="0"/>
          </a:p>
        </p:txBody>
      </p:sp>
      <p:sp>
        <p:nvSpPr>
          <p:cNvPr id="24" name="Text 21"/>
          <p:cNvSpPr/>
          <p:nvPr/>
        </p:nvSpPr>
        <p:spPr>
          <a:xfrm>
            <a:off x="6858000" y="4343400"/>
            <a:ext cx="4617720" cy="292608"/>
          </a:xfrm>
          <a:prstGeom prst="rect">
            <a:avLst/>
          </a:prstGeom>
          <a:noFill/>
          <a:ln/>
        </p:spPr>
        <p:txBody>
          <a:bodyPr wrap="square" lIns="0" tIns="0" rIns="0" bIns="0" rtlCol="0" anchor="ctr"/>
          <a:lstStyle/>
          <a:p>
            <a:pPr marL="0" indent="0">
              <a:buNone/>
            </a:pPr>
            <a:r>
              <a:rPr lang="en-US" sz="1400" b="1" dirty="0">
                <a:solidFill>
                  <a:srgbClr val="16243F"/>
                </a:solidFill>
                <a:latin typeface="Calibri" pitchFamily="34" charset="0"/>
                <a:ea typeface="Calibri" pitchFamily="34" charset="-122"/>
                <a:cs typeface="Calibri" pitchFamily="34" charset="-120"/>
              </a:rPr>
              <a:t>Own the criminal enquiry</a:t>
            </a:r>
            <a:endParaRPr lang="en-US" sz="1400" dirty="0"/>
          </a:p>
        </p:txBody>
      </p:sp>
      <p:sp>
        <p:nvSpPr>
          <p:cNvPr id="25" name="Text 22"/>
          <p:cNvSpPr/>
          <p:nvPr/>
        </p:nvSpPr>
        <p:spPr>
          <a:xfrm>
            <a:off x="6858000" y="4636008"/>
            <a:ext cx="4617720" cy="402336"/>
          </a:xfrm>
          <a:prstGeom prst="rect">
            <a:avLst/>
          </a:prstGeom>
          <a:noFill/>
          <a:ln/>
        </p:spPr>
        <p:txBody>
          <a:bodyPr wrap="square" lIns="0" tIns="0" rIns="0" bIns="0" rtlCol="0" anchor="t"/>
          <a:lstStyle/>
          <a:p>
            <a:r>
              <a:rPr lang="en-US" sz="1200" dirty="0"/>
              <a:t>The criminal aspect is led by the police and hence, no one is left with a task.</a:t>
            </a:r>
            <a:endParaRPr lang="en-US" sz="1150" dirty="0"/>
          </a:p>
        </p:txBody>
      </p:sp>
      <p:sp>
        <p:nvSpPr>
          <p:cNvPr id="26" name="Shape 23"/>
          <p:cNvSpPr/>
          <p:nvPr/>
        </p:nvSpPr>
        <p:spPr>
          <a:xfrm>
            <a:off x="6035040" y="5202936"/>
            <a:ext cx="5623560" cy="896112"/>
          </a:xfrm>
          <a:prstGeom prst="roundRect">
            <a:avLst>
              <a:gd name="adj" fmla="val 10204"/>
            </a:avLst>
          </a:prstGeom>
          <a:solidFill>
            <a:srgbClr val="FFFFFF"/>
          </a:solidFill>
          <a:ln w="12700">
            <a:solidFill>
              <a:srgbClr val="D3DAE6"/>
            </a:solidFill>
            <a:prstDash val="solid"/>
          </a:ln>
          <a:effectLst>
            <a:outerShdw blurRad="76200" dist="12700" dir="5400000" algn="bl" rotWithShape="0">
              <a:srgbClr val="AAB4C4">
                <a:alpha val="25000"/>
              </a:srgbClr>
            </a:outerShdw>
          </a:effectLst>
        </p:spPr>
      </p:sp>
      <p:sp>
        <p:nvSpPr>
          <p:cNvPr id="27" name="Shape 24"/>
          <p:cNvSpPr/>
          <p:nvPr/>
        </p:nvSpPr>
        <p:spPr>
          <a:xfrm>
            <a:off x="6236208" y="5422392"/>
            <a:ext cx="457200" cy="457200"/>
          </a:xfrm>
          <a:prstGeom prst="ellipse">
            <a:avLst/>
          </a:prstGeom>
          <a:solidFill>
            <a:srgbClr val="C77B3A"/>
          </a:solidFill>
          <a:ln/>
        </p:spPr>
      </p:sp>
      <p:sp>
        <p:nvSpPr>
          <p:cNvPr id="28" name="Text 25"/>
          <p:cNvSpPr/>
          <p:nvPr/>
        </p:nvSpPr>
        <p:spPr>
          <a:xfrm>
            <a:off x="6236208" y="5422392"/>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5</a:t>
            </a:r>
            <a:endParaRPr lang="en-US" sz="1800" dirty="0"/>
          </a:p>
        </p:txBody>
      </p:sp>
      <p:sp>
        <p:nvSpPr>
          <p:cNvPr id="29" name="Text 26"/>
          <p:cNvSpPr/>
          <p:nvPr/>
        </p:nvSpPr>
        <p:spPr>
          <a:xfrm>
            <a:off x="6858000" y="5312664"/>
            <a:ext cx="4617720" cy="292608"/>
          </a:xfrm>
          <a:prstGeom prst="rect">
            <a:avLst/>
          </a:prstGeom>
          <a:noFill/>
          <a:ln/>
        </p:spPr>
        <p:txBody>
          <a:bodyPr wrap="square" lIns="0" tIns="0" rIns="0" bIns="0" rtlCol="0" anchor="ctr"/>
          <a:lstStyle/>
          <a:p>
            <a:pPr marL="0" indent="0">
              <a:buNone/>
            </a:pPr>
            <a:r>
              <a:rPr lang="en-US" sz="1400" b="1" dirty="0">
                <a:solidFill>
                  <a:srgbClr val="16243F"/>
                </a:solidFill>
                <a:latin typeface="Calibri" pitchFamily="34" charset="0"/>
                <a:ea typeface="Calibri" pitchFamily="34" charset="-122"/>
                <a:cs typeface="Calibri" pitchFamily="34" charset="-120"/>
              </a:rPr>
              <a:t>Record, then be checked</a:t>
            </a:r>
            <a:endParaRPr lang="en-US" sz="1400" dirty="0"/>
          </a:p>
        </p:txBody>
      </p:sp>
      <p:sp>
        <p:nvSpPr>
          <p:cNvPr id="30" name="Text 27"/>
          <p:cNvSpPr/>
          <p:nvPr/>
        </p:nvSpPr>
        <p:spPr>
          <a:xfrm>
            <a:off x="6858000" y="5605272"/>
            <a:ext cx="4617720" cy="402336"/>
          </a:xfrm>
          <a:prstGeom prst="rect">
            <a:avLst/>
          </a:prstGeom>
          <a:noFill/>
          <a:ln/>
        </p:spPr>
        <p:txBody>
          <a:bodyPr wrap="square" lIns="0" tIns="0" rIns="0" bIns="0" rtlCol="0" anchor="t"/>
          <a:lstStyle/>
          <a:p>
            <a:r>
              <a:rPr lang="en-US" sz="1200" dirty="0"/>
              <a:t>All these are registered and a supervisor acquires it within 24 hours.</a:t>
            </a:r>
            <a:endParaRPr lang="en-US" sz="11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solidFill>
          <a:srgbClr val="F4F6FA"/>
        </a:solidFill>
        <a:effectLst/>
      </p:bgPr>
    </p:bg>
    <p:spTree>
      <p:nvGrpSpPr>
        <p:cNvPr id="1" name=""/>
        <p:cNvGrpSpPr/>
        <p:nvPr/>
      </p:nvGrpSpPr>
      <p:grpSpPr>
        <a:xfrm>
          <a:off x="0" y="0"/>
          <a:ext cx="0" cy="0"/>
          <a:chOff x="0" y="0"/>
          <a:chExt cx="0" cy="0"/>
        </a:xfrm>
      </p:grpSpPr>
      <p:sp>
        <p:nvSpPr>
          <p:cNvPr id="2" name="Text 0"/>
          <p:cNvSpPr/>
          <p:nvPr/>
        </p:nvSpPr>
        <p:spPr>
          <a:xfrm>
            <a:off x="548640" y="365760"/>
            <a:ext cx="11064240" cy="685800"/>
          </a:xfrm>
          <a:prstGeom prst="rect">
            <a:avLst/>
          </a:prstGeom>
          <a:noFill/>
          <a:ln/>
        </p:spPr>
        <p:txBody>
          <a:bodyPr wrap="square" lIns="0" tIns="0" rIns="0" bIns="0" rtlCol="0" anchor="ctr"/>
          <a:lstStyle/>
          <a:p>
            <a:pPr marL="0" indent="0">
              <a:buNone/>
            </a:pPr>
            <a:r>
              <a:rPr lang="en-US" sz="3600" b="1" dirty="0">
                <a:solidFill>
                  <a:srgbClr val="16243F"/>
                </a:solidFill>
                <a:latin typeface="Cambria" pitchFamily="34" charset="0"/>
                <a:ea typeface="Cambria" pitchFamily="34" charset="-122"/>
                <a:cs typeface="Cambria" pitchFamily="34" charset="-120"/>
              </a:rPr>
              <a:t>Critical Verdict and Recommendations</a:t>
            </a:r>
            <a:endParaRPr lang="en-US" sz="3600" dirty="0"/>
          </a:p>
        </p:txBody>
      </p:sp>
      <p:sp>
        <p:nvSpPr>
          <p:cNvPr id="3" name="Text 1"/>
          <p:cNvSpPr/>
          <p:nvPr/>
        </p:nvSpPr>
        <p:spPr>
          <a:xfrm>
            <a:off x="548640" y="1280160"/>
            <a:ext cx="5623560" cy="4206240"/>
          </a:xfrm>
          <a:prstGeom prst="rect">
            <a:avLst/>
          </a:prstGeom>
          <a:noFill/>
          <a:ln/>
        </p:spPr>
        <p:txBody>
          <a:bodyPr wrap="square" lIns="0" tIns="0" rIns="0" bIns="0" rtlCol="0" anchor="t"/>
          <a:lstStyle/>
          <a:p>
            <a:pPr marL="285750" indent="-285750">
              <a:buFont typeface="Arial" panose="020B0604020202020204" pitchFamily="34" charset="0"/>
              <a:buChar char="•"/>
            </a:pPr>
            <a:r>
              <a:rPr lang="en-US" sz="1600" dirty="0"/>
              <a:t>The regulations became better in 2003 but shared responsibility can unobtrusively turn into the responsibility of nobody, hence partnership requires a named owner, rather than a shared name (Ball et al., 2024).</a:t>
            </a:r>
          </a:p>
          <a:p>
            <a:pPr marL="285750" indent="-285750">
              <a:buFont typeface="Arial" panose="020B0604020202020204" pitchFamily="34" charset="0"/>
              <a:buChar char="•"/>
            </a:pPr>
            <a:r>
              <a:rPr lang="en-US" sz="1600" dirty="0"/>
              <a:t>Delay is expensive as adults with four or more adverse childhood experiences have a higher likelihood of reporting mental illness (4.6 times) and that harm costs the UK about the equivalent of 78.6 billion per year (Hughes et al., 2021; Hughes et al., 2025).</a:t>
            </a:r>
          </a:p>
          <a:p>
            <a:pPr marL="285750" indent="-285750">
              <a:buFont typeface="Arial" panose="020B0604020202020204" pitchFamily="34" charset="0"/>
              <a:buChar char="•"/>
            </a:pPr>
            <a:r>
              <a:rPr lang="en-US" sz="1600" dirty="0"/>
              <a:t>My suggestions include a lead on a case, shared police and social care training, one common record, which would be read by all partners, and one of the supervisors would have to sign off in 24 hours (Monaghan et al., 2024).</a:t>
            </a:r>
            <a:endParaRPr lang="en-US" sz="1500" dirty="0"/>
          </a:p>
        </p:txBody>
      </p:sp>
      <p:sp>
        <p:nvSpPr>
          <p:cNvPr id="4" name="Shape 2"/>
          <p:cNvSpPr/>
          <p:nvPr/>
        </p:nvSpPr>
        <p:spPr>
          <a:xfrm>
            <a:off x="548640" y="5486400"/>
            <a:ext cx="5623560" cy="868680"/>
          </a:xfrm>
          <a:prstGeom prst="roundRect">
            <a:avLst>
              <a:gd name="adj" fmla="val 10526"/>
            </a:avLst>
          </a:prstGeom>
          <a:solidFill>
            <a:srgbClr val="16243F"/>
          </a:solidFill>
          <a:ln w="12700">
            <a:solidFill>
              <a:srgbClr val="16243F"/>
            </a:solidFill>
            <a:prstDash val="solid"/>
          </a:ln>
        </p:spPr>
      </p:sp>
      <p:sp>
        <p:nvSpPr>
          <p:cNvPr id="5" name="Text 3"/>
          <p:cNvSpPr/>
          <p:nvPr/>
        </p:nvSpPr>
        <p:spPr>
          <a:xfrm>
            <a:off x="777240" y="5559552"/>
            <a:ext cx="5166360" cy="731520"/>
          </a:xfrm>
          <a:prstGeom prst="rect">
            <a:avLst/>
          </a:prstGeom>
          <a:noFill/>
          <a:ln/>
        </p:spPr>
        <p:txBody>
          <a:bodyPr wrap="square" lIns="0" tIns="0" rIns="0" bIns="0" rtlCol="0" anchor="ctr"/>
          <a:lstStyle/>
          <a:p>
            <a:r>
              <a:rPr lang="en-US" sz="1400" b="1" i="1" dirty="0">
                <a:solidFill>
                  <a:schemeClr val="bg1"/>
                </a:solidFill>
              </a:rPr>
              <a:t>Conclusion</a:t>
            </a:r>
            <a:r>
              <a:rPr lang="en-US" sz="1400" i="1" dirty="0">
                <a:solidFill>
                  <a:schemeClr val="bg1"/>
                </a:solidFill>
              </a:rPr>
              <a:t>: Good advice has lifted the floor, but can never substitute inquisitiveness, control and definite responsibility at the point of contact.</a:t>
            </a:r>
            <a:endParaRPr lang="en-US" sz="1250" i="1" dirty="0">
              <a:solidFill>
                <a:schemeClr val="bg1"/>
              </a:solidFill>
            </a:endParaRPr>
          </a:p>
        </p:txBody>
      </p:sp>
      <p:sp>
        <p:nvSpPr>
          <p:cNvPr id="6" name="Text 4"/>
          <p:cNvSpPr/>
          <p:nvPr/>
        </p:nvSpPr>
        <p:spPr>
          <a:xfrm>
            <a:off x="6537960" y="1280160"/>
            <a:ext cx="5120640" cy="502920"/>
          </a:xfrm>
          <a:prstGeom prst="rect">
            <a:avLst/>
          </a:prstGeom>
          <a:noFill/>
          <a:ln/>
        </p:spPr>
        <p:txBody>
          <a:bodyPr wrap="square" lIns="0" tIns="0" rIns="0" bIns="0" rtlCol="0" anchor="ctr"/>
          <a:lstStyle/>
          <a:p>
            <a:pPr marL="0" indent="0">
              <a:buNone/>
            </a:pPr>
            <a:r>
              <a:rPr lang="en-US" sz="1400" b="1" dirty="0">
                <a:solidFill>
                  <a:srgbClr val="16243F"/>
                </a:solidFill>
                <a:latin typeface="Calibri" pitchFamily="34" charset="0"/>
                <a:ea typeface="Calibri" pitchFamily="34" charset="-122"/>
                <a:cs typeface="Calibri" pitchFamily="34" charset="-120"/>
              </a:rPr>
              <a:t>Why acting early matters: odds of lifetime mental illness by ACE count</a:t>
            </a:r>
            <a:endParaRPr lang="en-US" sz="1400" dirty="0"/>
          </a:p>
        </p:txBody>
      </p:sp>
      <p:graphicFrame>
        <p:nvGraphicFramePr>
          <p:cNvPr id="7" name="Chart 0"/>
          <p:cNvGraphicFramePr/>
          <p:nvPr/>
        </p:nvGraphicFramePr>
        <p:xfrm>
          <a:off x="6446520" y="1783080"/>
          <a:ext cx="5257800" cy="3657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bg>
      <p:bgPr>
        <a:solidFill>
          <a:srgbClr val="16243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64240" cy="640080"/>
          </a:xfrm>
          <a:prstGeom prst="rect">
            <a:avLst/>
          </a:prstGeom>
          <a:noFill/>
          <a:ln/>
        </p:spPr>
        <p:txBody>
          <a:bodyPr wrap="square" lIns="0" tIns="0" rIns="0" bIns="0"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References</a:t>
            </a:r>
            <a:endParaRPr lang="en-US" sz="3400" dirty="0"/>
          </a:p>
        </p:txBody>
      </p:sp>
      <p:sp>
        <p:nvSpPr>
          <p:cNvPr id="4" name="Text 2"/>
          <p:cNvSpPr/>
          <p:nvPr/>
        </p:nvSpPr>
        <p:spPr>
          <a:xfrm>
            <a:off x="548640" y="1463040"/>
            <a:ext cx="5486400" cy="4937760"/>
          </a:xfrm>
          <a:prstGeom prst="rect">
            <a:avLst/>
          </a:prstGeom>
          <a:noFill/>
          <a:ln/>
        </p:spPr>
        <p:txBody>
          <a:bodyPr wrap="square" lIns="0" tIns="0" rIns="0" bIns="0" rtlCol="0" anchor="t"/>
          <a:lstStyle/>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Ball, E.J., McElwee, J.D. and McManus, M.A. (2024) 'Multi-agency safeguarding: from everyone's responsibility to a collective responsibility', Journal of Community Safety and Well-Being, 9(2), pp. 104-108.</a:t>
            </a:r>
            <a:endParaRPr lang="en-US" sz="1150" dirty="0"/>
          </a:p>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Children Act 1989, c. 41. Available at: https://www.legislation.gov.uk/ukpga/1989/41 (Accessed: 24 July 2026).</a:t>
            </a:r>
            <a:endParaRPr lang="en-US" sz="1150" dirty="0"/>
          </a:p>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Children Act 2004, c. 31. Available at: https://www.legislation.gov.uk/ukpga/2004/31 (Accessed: 24 July 2026).</a:t>
            </a:r>
            <a:endParaRPr lang="en-US" sz="1150" dirty="0"/>
          </a:p>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Dickens, J., Cook, L., Cossar, J., Okpokiri, C., Taylor, J. and Garstang, J. (2023) 'Re-envisaging professional curiosity and challenge: messages for child protection practice from reviews of serious cases in England', Children and Youth Services Review, 152, 107081.</a:t>
            </a:r>
            <a:endParaRPr lang="en-US" sz="1150" dirty="0"/>
          </a:p>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HM Government (2023) Working together to safeguard children 2023: a guide to multi-agency working to help, protect and promote the welfare of children. London: Department for Education.</a:t>
            </a:r>
            <a:endParaRPr lang="en-US" sz="1150" dirty="0"/>
          </a:p>
        </p:txBody>
      </p:sp>
      <p:sp>
        <p:nvSpPr>
          <p:cNvPr id="5" name="Text 3"/>
          <p:cNvSpPr/>
          <p:nvPr/>
        </p:nvSpPr>
        <p:spPr>
          <a:xfrm>
            <a:off x="6309360" y="1463040"/>
            <a:ext cx="5349240" cy="4937760"/>
          </a:xfrm>
          <a:prstGeom prst="rect">
            <a:avLst/>
          </a:prstGeom>
          <a:noFill/>
          <a:ln/>
        </p:spPr>
        <p:txBody>
          <a:bodyPr wrap="square" lIns="0" tIns="0" rIns="0" bIns="0" rtlCol="0" anchor="t"/>
          <a:lstStyle/>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Hughes, K., Bellis, M.A., Ford, K., Sharp, C.A., Hopkins, J., Hill, R. and Cresswell, K. (2025) 'Adverse childhood and school experiences: a retrospective cross-sectional study examining their associations with health-related behaviours and mental health', BMC Public Health, 25, 672.</a:t>
            </a:r>
            <a:endParaRPr lang="en-US" sz="1150" dirty="0"/>
          </a:p>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Hughes, K., Ford, K., Bellis, M.A., Glendinning, F., Harrison, E. and Passmore, J. (2021) 'Health and financial costs of adverse childhood experiences in 28 European countries: a systematic review and meta-analysis', The Lancet Public Health, 6(11), pp. e848-e857.</a:t>
            </a:r>
            <a:endParaRPr lang="en-US" sz="1150" dirty="0"/>
          </a:p>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Laming, Lord (2003) The Victoria Climbie Inquiry: report of an inquiry by Lord Laming. Cm 5730. London: The Stationery Office.</a:t>
            </a:r>
            <a:endParaRPr lang="en-US" sz="1150" dirty="0"/>
          </a:p>
          <a:p>
            <a:pPr marL="0" indent="0">
              <a:spcAft>
                <a:spcPts val="1200"/>
              </a:spcAft>
              <a:buNone/>
            </a:pPr>
            <a:r>
              <a:rPr lang="en-US" sz="1150" dirty="0">
                <a:solidFill>
                  <a:srgbClr val="FFFFFF"/>
                </a:solidFill>
                <a:latin typeface="Calibri" pitchFamily="34" charset="0"/>
                <a:ea typeface="Calibri" pitchFamily="34" charset="-122"/>
                <a:cs typeface="Calibri" pitchFamily="34" charset="-120"/>
              </a:rPr>
              <a:t>Monaghan, P., Waring, S., Giles, S. and O'Brien, F. (2024) 'What works in improving inter-agency responses to missing children investigations: a scoping review', The Police Journal: Theory, Practice and Principles.</a:t>
            </a:r>
            <a:endParaRPr lang="en-US" sz="11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941</Words>
  <Application>Microsoft Office PowerPoint</Application>
  <PresentationFormat>Widescreen</PresentationFormat>
  <Paragraphs>61</Paragraphs>
  <Slides>5</Slides>
  <Notes>4</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                       THE POLICE OFFICER </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HENRY WIREDU</cp:lastModifiedBy>
  <cp:revision>9</cp:revision>
  <dcterms:created xsi:type="dcterms:W3CDTF">2026-07-23T21:09:07Z</dcterms:created>
  <dcterms:modified xsi:type="dcterms:W3CDTF">2026-07-24T13:02:46Z</dcterms:modified>
</cp:coreProperties>
</file>