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FB0612-CC13-DA7B-A9FE-D07B3217EE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82497F-D1E7-5134-D164-081AD380E6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AC95E4-31F0-4662-B2E9-D641B8CE86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38D8B-EC1D-4A45-8F78-04A057E2F9A6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CB0CC3-F475-5717-E6B7-054753AEA7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9A7712-B108-66D6-7E16-C138548A9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C997E-037D-4F39-BA9F-A14671CDBC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7371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A67D1-C0BF-CC05-19E8-00588694F2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BD29B1-1073-9583-EA12-1F6698C74B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C97831-12F8-82CF-5BED-DEC70A4E1E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38D8B-EC1D-4A45-8F78-04A057E2F9A6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5A0DB4-69AE-C834-FFE5-9F16576F47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1C5878-ACF0-347C-716C-920184FD95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C997E-037D-4F39-BA9F-A14671CDBC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95097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8F94F-AA22-5602-7CDE-27CD22B8CE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3398B3-DA3C-70C1-B196-AD234F2114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E5FB71-6F70-1534-AF43-76E048C2AD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38D8B-EC1D-4A45-8F78-04A057E2F9A6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1AA2C7-CBA2-BA3C-D425-F294B3824D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98A6A7-032D-37A1-783A-306E63E3E1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C997E-037D-4F39-BA9F-A14671CDBC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20532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E8371-42C8-56F4-E73B-08D57CF546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26820B-3C06-0D61-0FC8-5E499C64449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23296C-5A5A-B665-E22D-9614871CFD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26DB4F-F8F1-23CB-DB26-0C306F7A43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38D8B-EC1D-4A45-8F78-04A057E2F9A6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F0E0BB-FB36-5CE0-A888-74FCA327AC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AE0DCA-DD04-8C8D-8164-1A7745B82E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C997E-037D-4F39-BA9F-A14671CDBC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1451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09A99-26C2-10B4-C564-E26C3E6D1A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E507C0-53E8-E41B-0005-5F8C16F9E9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F8E86B-EE76-C10D-78A9-47BE264F1A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3D4667C-285C-EE3E-E852-18237B6491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72FD6A2-559E-8DB7-0538-9E758A02E9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8412D81-FED5-AC00-D843-90109526FD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38D8B-EC1D-4A45-8F78-04A057E2F9A6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A97C63E-86C3-50CD-6582-19355154F8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EB593CC-D7B3-6E79-B846-D8871707BB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C997E-037D-4F39-BA9F-A14671CDBC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8599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4689B8-DE33-F27A-B5D4-526DDBD045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999245-F310-43E9-90E3-672ACE8520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38D8B-EC1D-4A45-8F78-04A057E2F9A6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2E56A11-AFF4-04F8-3733-968FB73EE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075BC7-AAB1-A2C0-16E5-2F72BF000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C997E-037D-4F39-BA9F-A14671CDBC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5150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E2E130-F9F0-C8AC-B14E-4F36BD01FB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38D8B-EC1D-4A45-8F78-04A057E2F9A6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B08DB-8360-CEDE-F73D-B988C4C0E8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752C74-0A7F-20D2-3017-38C156A525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C997E-037D-4F39-BA9F-A14671CDBC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6935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86037-BEEE-DA92-3BE7-E0DA8932F6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826D6E-2E81-E4CA-E8C1-3085AB91C2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87CA7D-B5E5-9351-C7ED-DAE4D7781A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967F58-B1C5-AC18-3B4B-A74D37605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38D8B-EC1D-4A45-8F78-04A057E2F9A6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2D51E2-D665-2279-AECB-0D6D2EFEB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8A9430-41EA-D61D-04B8-53AB2274F9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C997E-037D-4F39-BA9F-A14671CDBC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4831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B36863-9AEA-5023-CEC6-CA737A560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6DF6F28-CE16-2FDA-7BBC-1B7E8390BA4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575FD5-528D-363B-D6FD-13F2D1DB02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8B6C0A-62D7-BBCF-0BF0-B1EEF2C95B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38D8B-EC1D-4A45-8F78-04A057E2F9A6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47A150-11FD-D497-A724-16705EC88E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651DD5-1FCA-F0E9-060B-124171E8A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C997E-037D-4F39-BA9F-A14671CDBC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9515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799AB-6901-3A68-412B-1DCE65BE70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BC4B39-0529-0549-46C4-29A4FDBF5C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0B70C0-304A-0EFE-78CF-9992BBBF6E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38D8B-EC1D-4A45-8F78-04A057E2F9A6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F3A620-458D-A3DD-5006-3C2337270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D46056-2435-0FEE-3453-DE5E23AF9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C997E-037D-4F39-BA9F-A14671CDBC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7909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DC510E2-DDE5-FE5D-D0A7-D26CD34B4BC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B41F4A-C5B0-DF64-E37C-076B99F4AB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504A9D-0288-8554-CDDD-A5553BEFF4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38D8B-EC1D-4A45-8F78-04A057E2F9A6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B11BE5-A195-6342-F5D3-E909381588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D280DA-E48C-CB13-D94A-9C75F019E7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C997E-037D-4F39-BA9F-A14671CDBC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0198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5E57CB-8BE3-A613-C3C6-249396ABF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13FA3B-6F29-704E-3CFD-C973CF7C8C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E79357-3DBE-64ED-0EC3-20F8FF24B1D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138D8B-EC1D-4A45-8F78-04A057E2F9A6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622AD2-98CD-0963-913F-24CF32E648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FF176F-C7C2-EC0A-F212-E69847FDB6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CC997E-037D-4F39-BA9F-A14671CDBC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104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E9977E-ED7F-3707-9FB3-61A8C26CB84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400" b="1" i="1" dirty="0"/>
              <a:t>Leadership in Project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AC87BF-5E30-1EC5-7250-285E8584945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By</a:t>
            </a:r>
          </a:p>
          <a:p>
            <a:r>
              <a:rPr lang="en-GB" sz="3200" dirty="0"/>
              <a:t>Andrew Thorn</a:t>
            </a:r>
          </a:p>
        </p:txBody>
      </p:sp>
    </p:spTree>
    <p:extLst>
      <p:ext uri="{BB962C8B-B14F-4D97-AF65-F5344CB8AC3E}">
        <p14:creationId xmlns:p14="http://schemas.microsoft.com/office/powerpoint/2010/main" val="14325608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1E5D7-F7B9-2A88-AA7F-2CD414ADDE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1A6D6F-611A-BA4C-CBE5-183C006585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u="sng" dirty="0"/>
              <a:t>Exercise</a:t>
            </a:r>
          </a:p>
          <a:p>
            <a:pPr marL="0" indent="0">
              <a:buNone/>
            </a:pPr>
            <a:r>
              <a:rPr lang="en-GB" sz="3200" dirty="0"/>
              <a:t>What is the difference between a manager and a leader?</a:t>
            </a:r>
          </a:p>
          <a:p>
            <a:pPr marL="0" indent="0">
              <a:buNone/>
            </a:pPr>
            <a:r>
              <a:rPr lang="en-GB" sz="3200" dirty="0"/>
              <a:t>Are all managers leaders?</a:t>
            </a:r>
          </a:p>
          <a:p>
            <a:pPr marL="0" indent="0">
              <a:buNone/>
            </a:pPr>
            <a:r>
              <a:rPr lang="en-GB" sz="3200" dirty="0"/>
              <a:t>Are all leaders managers?</a:t>
            </a:r>
          </a:p>
          <a:p>
            <a:pPr marL="0" indent="0">
              <a:buNone/>
            </a:pPr>
            <a:r>
              <a:rPr lang="en-GB" sz="3200" dirty="0"/>
              <a:t>Are leaders born or can they be made?</a:t>
            </a:r>
          </a:p>
        </p:txBody>
      </p:sp>
    </p:spTree>
    <p:extLst>
      <p:ext uri="{BB962C8B-B14F-4D97-AF65-F5344CB8AC3E}">
        <p14:creationId xmlns:p14="http://schemas.microsoft.com/office/powerpoint/2010/main" val="1239130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346725-4B3E-8A71-08FE-D846A57841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The Meaning of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B8288-15EC-5C65-DACD-01D8D217E7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Leadership:</a:t>
            </a:r>
          </a:p>
          <a:p>
            <a:pPr marL="457200" lvl="1" indent="0">
              <a:buNone/>
            </a:pPr>
            <a:r>
              <a:rPr lang="en-GB" sz="2800" dirty="0"/>
              <a:t>A relationship through which one person influences the behaviour or actions of other people</a:t>
            </a:r>
          </a:p>
          <a:p>
            <a:pPr marL="457200" lvl="1" indent="0">
              <a:buNone/>
            </a:pPr>
            <a:endParaRPr lang="en-GB" sz="2800" dirty="0"/>
          </a:p>
          <a:p>
            <a:pPr marL="457200" lvl="1" indent="0">
              <a:buNone/>
            </a:pPr>
            <a:r>
              <a:rPr lang="en-GB" sz="2800" dirty="0"/>
              <a:t>It cannot be separated from groups and effective team building</a:t>
            </a:r>
          </a:p>
        </p:txBody>
      </p:sp>
    </p:spTree>
    <p:extLst>
      <p:ext uri="{BB962C8B-B14F-4D97-AF65-F5344CB8AC3E}">
        <p14:creationId xmlns:p14="http://schemas.microsoft.com/office/powerpoint/2010/main" val="21594593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CC51CA-6982-E351-FB85-0D6DA29E79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Leadership Vs Management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73EC2C-8D9F-59FB-883F-628AB5668B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Leadership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7F8AB32-DDF7-F73F-E55E-BC73797263C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About behaviour</a:t>
            </a:r>
          </a:p>
          <a:p>
            <a:pPr marL="0" indent="0">
              <a:buNone/>
            </a:pPr>
            <a:r>
              <a:rPr lang="en-GB" dirty="0"/>
              <a:t>The way management methods and processes are used</a:t>
            </a:r>
          </a:p>
          <a:p>
            <a:pPr marL="0" indent="0">
              <a:buNone/>
            </a:pPr>
            <a:r>
              <a:rPr lang="en-GB" dirty="0"/>
              <a:t>Sets a new direction and vision for others to follow</a:t>
            </a:r>
          </a:p>
          <a:p>
            <a:pPr marL="0" indent="0">
              <a:buNone/>
            </a:pPr>
            <a:r>
              <a:rPr lang="en-GB" dirty="0"/>
              <a:t>Relies on attitudinal qualities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0E92007-76CF-D9C4-9F39-07923446E8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Management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A4CA297-0385-3979-7FCD-A83D6AA16932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About processes</a:t>
            </a:r>
          </a:p>
          <a:p>
            <a:pPr marL="0" indent="0">
              <a:buNone/>
            </a:pPr>
            <a:r>
              <a:rPr lang="en-GB" dirty="0"/>
              <a:t>The type of management methods and processes used</a:t>
            </a:r>
          </a:p>
          <a:p>
            <a:pPr marL="0" indent="0">
              <a:buNone/>
            </a:pPr>
            <a:r>
              <a:rPr lang="en-GB" dirty="0"/>
              <a:t>Controls/directs people and resources according to established principles/values</a:t>
            </a:r>
          </a:p>
          <a:p>
            <a:pPr marL="0" indent="0">
              <a:buNone/>
            </a:pPr>
            <a:r>
              <a:rPr lang="en-GB" dirty="0"/>
              <a:t>Relies on management processes</a:t>
            </a:r>
          </a:p>
        </p:txBody>
      </p:sp>
    </p:spTree>
    <p:extLst>
      <p:ext uri="{BB962C8B-B14F-4D97-AF65-F5344CB8AC3E}">
        <p14:creationId xmlns:p14="http://schemas.microsoft.com/office/powerpoint/2010/main" val="23673935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824DA-1F00-055D-0A29-34219DD8A2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The Importance of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3A0A70-BACE-2747-11A4-A68DA916AC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Management is changing</a:t>
            </a:r>
          </a:p>
          <a:p>
            <a:r>
              <a:rPr lang="en-GB" sz="3200" dirty="0"/>
              <a:t>Good leadership involves delegation and empowerment</a:t>
            </a:r>
          </a:p>
          <a:p>
            <a:r>
              <a:rPr lang="en-GB" sz="3200" dirty="0"/>
              <a:t>Leadership is a dynamic process</a:t>
            </a:r>
          </a:p>
          <a:p>
            <a:r>
              <a:rPr lang="en-GB" sz="3200" dirty="0"/>
              <a:t>The leader-follower relationship is two-way</a:t>
            </a:r>
          </a:p>
          <a:p>
            <a:r>
              <a:rPr lang="en-GB" sz="3200" dirty="0"/>
              <a:t>Strong, positive relationship between leadership development and employee motivation and satisfaction</a:t>
            </a:r>
          </a:p>
        </p:txBody>
      </p:sp>
    </p:spTree>
    <p:extLst>
      <p:ext uri="{BB962C8B-B14F-4D97-AF65-F5344CB8AC3E}">
        <p14:creationId xmlns:p14="http://schemas.microsoft.com/office/powerpoint/2010/main" val="18046134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C0EA8-466B-7437-9FEA-69534E099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Management/Leadership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B9CEF9-959B-CD9F-6A8F-6C035A75CA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Management</a:t>
            </a:r>
          </a:p>
          <a:p>
            <a:pPr marL="0" indent="0">
              <a:buNone/>
            </a:pPr>
            <a:r>
              <a:rPr lang="en-GB" sz="3200" dirty="0"/>
              <a:t>   - Getting things done through other people</a:t>
            </a:r>
          </a:p>
          <a:p>
            <a:pPr marL="0" indent="0">
              <a:buNone/>
            </a:pPr>
            <a:r>
              <a:rPr lang="en-GB" sz="3200" dirty="0"/>
              <a:t>   - To achieve stated organisational objectives</a:t>
            </a:r>
          </a:p>
          <a:p>
            <a:r>
              <a:rPr lang="en-GB" sz="3200" dirty="0"/>
              <a:t>Leadership</a:t>
            </a:r>
          </a:p>
          <a:p>
            <a:pPr marL="0" indent="0">
              <a:buNone/>
            </a:pPr>
            <a:r>
              <a:rPr lang="en-GB" sz="3200" dirty="0"/>
              <a:t>   - Broader emphasis on dealing with people</a:t>
            </a:r>
          </a:p>
        </p:txBody>
      </p:sp>
    </p:spTree>
    <p:extLst>
      <p:ext uri="{BB962C8B-B14F-4D97-AF65-F5344CB8AC3E}">
        <p14:creationId xmlns:p14="http://schemas.microsoft.com/office/powerpoint/2010/main" val="15936237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DAC89E-9441-47C9-0FD9-9731F3AC7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Leaders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85B859-B110-4707-E7F8-3D706AF207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Create a vision</a:t>
            </a:r>
          </a:p>
          <a:p>
            <a:r>
              <a:rPr lang="en-GB" sz="3200" dirty="0"/>
              <a:t>Communicate the vision</a:t>
            </a:r>
          </a:p>
          <a:p>
            <a:r>
              <a:rPr lang="en-GB" sz="3200" dirty="0"/>
              <a:t>Energise, inspire and motivate others</a:t>
            </a:r>
          </a:p>
          <a:p>
            <a:r>
              <a:rPr lang="en-GB" sz="3200" dirty="0"/>
              <a:t>Create culture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/>
              <a:t>Management = authority</a:t>
            </a:r>
          </a:p>
          <a:p>
            <a:pPr marL="0" indent="0">
              <a:buNone/>
            </a:pPr>
            <a:r>
              <a:rPr lang="en-GB" sz="3200" dirty="0"/>
              <a:t>Leadership = inspire and motive</a:t>
            </a:r>
          </a:p>
        </p:txBody>
      </p:sp>
    </p:spTree>
    <p:extLst>
      <p:ext uri="{BB962C8B-B14F-4D97-AF65-F5344CB8AC3E}">
        <p14:creationId xmlns:p14="http://schemas.microsoft.com/office/powerpoint/2010/main" val="28317836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956B13-191A-A867-CEF0-F29BFF2232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Managers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AEA68-EDC6-930B-B8D6-680F357481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Think they do things right</a:t>
            </a:r>
          </a:p>
          <a:p>
            <a:r>
              <a:rPr lang="en-GB" sz="3200" dirty="0"/>
              <a:t>Authority relationship</a:t>
            </a:r>
          </a:p>
          <a:p>
            <a:r>
              <a:rPr lang="en-GB" sz="3200" dirty="0"/>
              <a:t>Influence relationships</a:t>
            </a:r>
          </a:p>
          <a:p>
            <a:r>
              <a:rPr lang="en-GB" sz="3200" dirty="0"/>
              <a:t>Create change or chaos</a:t>
            </a:r>
          </a:p>
          <a:p>
            <a:r>
              <a:rPr lang="en-GB" sz="3200" dirty="0"/>
              <a:t>Create stability</a:t>
            </a:r>
          </a:p>
        </p:txBody>
      </p:sp>
    </p:spTree>
    <p:extLst>
      <p:ext uri="{BB962C8B-B14F-4D97-AF65-F5344CB8AC3E}">
        <p14:creationId xmlns:p14="http://schemas.microsoft.com/office/powerpoint/2010/main" val="37950839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E0DAB0-97FC-664D-65DE-BCB42ACE09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7 Ways of Studying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172BEC-9934-84D8-E9DC-6783D9DF29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sz="3200" dirty="0"/>
              <a:t>Qualities or traits approach</a:t>
            </a:r>
          </a:p>
          <a:p>
            <a:pPr marL="514350" indent="-514350">
              <a:buAutoNum type="arabicPeriod"/>
            </a:pPr>
            <a:r>
              <a:rPr lang="en-GB" sz="3200" dirty="0"/>
              <a:t>The functional or group approach</a:t>
            </a:r>
          </a:p>
          <a:p>
            <a:pPr marL="514350" indent="-514350">
              <a:buAutoNum type="arabicPeriod"/>
            </a:pPr>
            <a:r>
              <a:rPr lang="en-GB" sz="3200" dirty="0"/>
              <a:t>Leadership behaviour</a:t>
            </a:r>
          </a:p>
          <a:p>
            <a:pPr marL="514350" indent="-514350">
              <a:buAutoNum type="arabicPeriod"/>
            </a:pPr>
            <a:r>
              <a:rPr lang="en-GB" sz="3200" dirty="0"/>
              <a:t>Styles of leadership</a:t>
            </a:r>
          </a:p>
          <a:p>
            <a:pPr marL="514350" indent="-514350">
              <a:buAutoNum type="arabicPeriod"/>
            </a:pPr>
            <a:r>
              <a:rPr lang="en-GB" sz="3200" dirty="0"/>
              <a:t>The situational approach and Contingency models</a:t>
            </a:r>
          </a:p>
          <a:p>
            <a:pPr marL="514350" indent="-514350">
              <a:buAutoNum type="arabicPeriod"/>
            </a:pPr>
            <a:r>
              <a:rPr lang="en-GB" sz="3200" dirty="0"/>
              <a:t>Transformational Leadership</a:t>
            </a:r>
          </a:p>
          <a:p>
            <a:pPr marL="514350" indent="-514350">
              <a:buAutoNum type="arabicPeriod"/>
            </a:pPr>
            <a:r>
              <a:rPr lang="en-GB" sz="3200" dirty="0"/>
              <a:t>Inspirational Leadership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94683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E1E75-2FD9-E474-BB47-EEF8564C6F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Qualities/Traits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B01831-AD1D-8C72-01D1-B690D33564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3200" dirty="0"/>
              <a:t>Assumes leaders are </a:t>
            </a:r>
            <a:r>
              <a:rPr lang="en-GB" sz="3200" b="1" dirty="0"/>
              <a:t>born</a:t>
            </a:r>
            <a:r>
              <a:rPr lang="en-GB" sz="3200" dirty="0"/>
              <a:t> not made</a:t>
            </a:r>
          </a:p>
          <a:p>
            <a:r>
              <a:rPr lang="en-GB" sz="3200" dirty="0"/>
              <a:t>The ‘Great Person’ theory</a:t>
            </a:r>
          </a:p>
          <a:p>
            <a:r>
              <a:rPr lang="en-GB" sz="3200" dirty="0"/>
              <a:t>Focus is on the person who is leading</a:t>
            </a:r>
          </a:p>
          <a:p>
            <a:r>
              <a:rPr lang="en-GB" sz="3200" dirty="0"/>
              <a:t>Inherited personality traits distinguish leaders from followers</a:t>
            </a:r>
          </a:p>
          <a:p>
            <a:r>
              <a:rPr lang="en-GB" sz="3200" dirty="0"/>
              <a:t>Identifies some come traits</a:t>
            </a:r>
          </a:p>
          <a:p>
            <a:pPr marL="0" indent="0">
              <a:buNone/>
            </a:pPr>
            <a:r>
              <a:rPr lang="en-GB" sz="3200" dirty="0"/>
              <a:t>	- Self confidence</a:t>
            </a:r>
          </a:p>
          <a:p>
            <a:pPr marL="0" indent="0">
              <a:buNone/>
            </a:pPr>
            <a:r>
              <a:rPr lang="en-GB" sz="3200" dirty="0"/>
              <a:t>	- Initiative</a:t>
            </a:r>
          </a:p>
          <a:p>
            <a:pPr marL="0" indent="0">
              <a:buNone/>
            </a:pPr>
            <a:r>
              <a:rPr lang="en-GB" sz="3200" dirty="0"/>
              <a:t>	- Intelligence</a:t>
            </a:r>
          </a:p>
          <a:p>
            <a:pPr marL="0" indent="0">
              <a:buNone/>
            </a:pPr>
            <a:r>
              <a:rPr lang="en-GB" sz="3200" dirty="0"/>
              <a:t>	- Self belief</a:t>
            </a:r>
          </a:p>
        </p:txBody>
      </p:sp>
    </p:spTree>
    <p:extLst>
      <p:ext uri="{BB962C8B-B14F-4D97-AF65-F5344CB8AC3E}">
        <p14:creationId xmlns:p14="http://schemas.microsoft.com/office/powerpoint/2010/main" val="30291047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B6A7C-ABD8-E9F7-E49E-EEE786A071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Leadership Traits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674CFD-C9B9-B2BD-ECAC-6B3BA84DF6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Old Traits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3385498-E0AB-C15C-0F27-1EBA9B76F48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Tall</a:t>
            </a:r>
          </a:p>
          <a:p>
            <a:r>
              <a:rPr lang="en-GB" dirty="0"/>
              <a:t>High socio-economic status</a:t>
            </a:r>
          </a:p>
          <a:p>
            <a:r>
              <a:rPr lang="en-GB" dirty="0"/>
              <a:t>Good interpersonal skills</a:t>
            </a:r>
          </a:p>
          <a:p>
            <a:r>
              <a:rPr lang="en-GB" dirty="0"/>
              <a:t>Decisive</a:t>
            </a:r>
          </a:p>
          <a:p>
            <a:r>
              <a:rPr lang="en-GB" dirty="0"/>
              <a:t>Intelligent</a:t>
            </a:r>
          </a:p>
          <a:p>
            <a:r>
              <a:rPr lang="en-GB" dirty="0"/>
              <a:t>Superior judgement</a:t>
            </a:r>
          </a:p>
          <a:p>
            <a:r>
              <a:rPr lang="en-GB" dirty="0"/>
              <a:t>Excellent verbal ability</a:t>
            </a:r>
          </a:p>
          <a:p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5128932-4865-A96E-9407-7D5B01230C6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New Traits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8BE631-D001-4048-B013-FF569EE82CFE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Integrity, maturity, energy</a:t>
            </a:r>
          </a:p>
          <a:p>
            <a:r>
              <a:rPr lang="en-GB" dirty="0"/>
              <a:t>Business acumen</a:t>
            </a:r>
          </a:p>
          <a:p>
            <a:r>
              <a:rPr lang="en-GB" dirty="0"/>
              <a:t>People acumen</a:t>
            </a:r>
          </a:p>
          <a:p>
            <a:r>
              <a:rPr lang="en-GB" dirty="0"/>
              <a:t>Organisational acumen</a:t>
            </a:r>
          </a:p>
          <a:p>
            <a:r>
              <a:rPr lang="en-GB" dirty="0"/>
              <a:t>Curious, intellect, global mindset</a:t>
            </a:r>
          </a:p>
          <a:p>
            <a:r>
              <a:rPr lang="en-GB" dirty="0"/>
              <a:t>Superior judgement</a:t>
            </a:r>
          </a:p>
          <a:p>
            <a:r>
              <a:rPr lang="en-GB" dirty="0"/>
              <a:t>Motivation to group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63623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0330E02-B6F0-E0FF-F126-ECD4E7BDBF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6201"/>
            <a:ext cx="10515600" cy="863599"/>
          </a:xfrm>
        </p:spPr>
        <p:txBody>
          <a:bodyPr/>
          <a:lstStyle/>
          <a:p>
            <a:pPr algn="ctr"/>
            <a:r>
              <a:rPr lang="en-GB" b="1" i="1" dirty="0"/>
              <a:t>The Functional Approach</a:t>
            </a:r>
          </a:p>
        </p:txBody>
      </p:sp>
      <p:pic>
        <p:nvPicPr>
          <p:cNvPr id="2050" name="Picture 2" descr="Action Centred Leadership">
            <a:extLst>
              <a:ext uri="{FF2B5EF4-FFF2-40B4-BE49-F238E27FC236}">
                <a16:creationId xmlns:a16="http://schemas.microsoft.com/office/drawing/2014/main" id="{685FD06C-0593-9019-59A3-4BDE143F4D4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933" y="1066800"/>
            <a:ext cx="10998200" cy="5714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63500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DE0E9DD-D36C-4196-82FE-9DC90A08E3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Action-Centred Leadership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A5E0CB2-98A0-0EC3-BB8C-E54B37E6EB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/>
              <a:t>Task Functions</a:t>
            </a:r>
          </a:p>
          <a:p>
            <a:r>
              <a:rPr lang="en-GB" sz="3200" dirty="0"/>
              <a:t>Achieving the objectives of the work group</a:t>
            </a:r>
          </a:p>
          <a:p>
            <a:r>
              <a:rPr lang="en-GB" sz="3200" dirty="0"/>
              <a:t>Defining group tasks</a:t>
            </a:r>
          </a:p>
          <a:p>
            <a:r>
              <a:rPr lang="en-GB" sz="3200" dirty="0"/>
              <a:t>Planning the work</a:t>
            </a:r>
          </a:p>
          <a:p>
            <a:r>
              <a:rPr lang="en-GB" sz="3200" dirty="0"/>
              <a:t>Allocation of resources</a:t>
            </a:r>
          </a:p>
          <a:p>
            <a:r>
              <a:rPr lang="en-GB" sz="3200" dirty="0"/>
              <a:t>Organisation of duties and responsibilities</a:t>
            </a:r>
          </a:p>
          <a:p>
            <a:r>
              <a:rPr lang="en-GB" sz="3200" dirty="0"/>
              <a:t>Controlling quality and checking performance</a:t>
            </a:r>
          </a:p>
        </p:txBody>
      </p:sp>
    </p:spTree>
    <p:extLst>
      <p:ext uri="{BB962C8B-B14F-4D97-AF65-F5344CB8AC3E}">
        <p14:creationId xmlns:p14="http://schemas.microsoft.com/office/powerpoint/2010/main" val="36843598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DE7780CD-7114-12FB-7FFB-DA8C8A14D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Action-Centred Leadership</a:t>
            </a:r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C856C3D-0EBD-B4AA-0A7A-173BD16ADD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u="sng" dirty="0"/>
              <a:t>Team Functions</a:t>
            </a:r>
          </a:p>
          <a:p>
            <a:r>
              <a:rPr lang="en-GB" sz="3200" dirty="0"/>
              <a:t>Maintaining morale and building team spirit</a:t>
            </a:r>
          </a:p>
          <a:p>
            <a:r>
              <a:rPr lang="en-GB" sz="3200" dirty="0"/>
              <a:t>The cohesiveness of the group as a working unit</a:t>
            </a:r>
          </a:p>
          <a:p>
            <a:r>
              <a:rPr lang="en-GB" sz="3200" dirty="0"/>
              <a:t>Setting standards and maintaining discipline</a:t>
            </a:r>
          </a:p>
          <a:p>
            <a:r>
              <a:rPr lang="en-GB" sz="3200" dirty="0"/>
              <a:t>Systems of communication within the group</a:t>
            </a:r>
          </a:p>
          <a:p>
            <a:r>
              <a:rPr lang="en-GB" sz="3200" dirty="0"/>
              <a:t>Training the group</a:t>
            </a:r>
          </a:p>
          <a:p>
            <a:r>
              <a:rPr lang="en-GB" sz="3200" dirty="0"/>
              <a:t>Appointment of sub-leaders</a:t>
            </a:r>
          </a:p>
        </p:txBody>
      </p:sp>
    </p:spTree>
    <p:extLst>
      <p:ext uri="{BB962C8B-B14F-4D97-AF65-F5344CB8AC3E}">
        <p14:creationId xmlns:p14="http://schemas.microsoft.com/office/powerpoint/2010/main" val="1545102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60EC31ED-8027-FCF3-D1E7-80F8B36BA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Action-Centred Leadership</a:t>
            </a:r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6707250-A133-B897-25F1-607657F2F6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200" b="1" dirty="0"/>
              <a:t>Individual Functions</a:t>
            </a:r>
          </a:p>
          <a:p>
            <a:r>
              <a:rPr lang="en-GB" dirty="0"/>
              <a:t>Meeting the needs of the individual members of the group</a:t>
            </a:r>
          </a:p>
          <a:p>
            <a:r>
              <a:rPr lang="en-GB" dirty="0"/>
              <a:t>Attending to personal problems</a:t>
            </a:r>
          </a:p>
          <a:p>
            <a:r>
              <a:rPr lang="en-GB" dirty="0"/>
              <a:t>Giving praise and status</a:t>
            </a:r>
          </a:p>
          <a:p>
            <a:r>
              <a:rPr lang="en-GB" dirty="0"/>
              <a:t>Reconciling conflicts between group needs and needs of the individual</a:t>
            </a:r>
          </a:p>
        </p:txBody>
      </p:sp>
    </p:spTree>
    <p:extLst>
      <p:ext uri="{BB962C8B-B14F-4D97-AF65-F5344CB8AC3E}">
        <p14:creationId xmlns:p14="http://schemas.microsoft.com/office/powerpoint/2010/main" val="27517091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CD526367-54D4-02F9-AF9D-75D7A7A642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Leadership Behaviour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C860A4-6B97-4542-8534-5E2E38DF5F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50666"/>
            <a:ext cx="10515600" cy="51495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Examines how people behave in leadership situations</a:t>
            </a:r>
          </a:p>
          <a:p>
            <a:pPr marL="0" indent="0">
              <a:buNone/>
            </a:pPr>
            <a:r>
              <a:rPr lang="en-GB" sz="3200" dirty="0"/>
              <a:t>Two major dimensions of leadership behaviour:</a:t>
            </a:r>
          </a:p>
          <a:p>
            <a:pPr marL="514350" indent="-514350">
              <a:buAutoNum type="arabicPeriod"/>
            </a:pPr>
            <a:r>
              <a:rPr lang="en-GB" sz="3200" dirty="0"/>
              <a:t>Consideration</a:t>
            </a:r>
          </a:p>
          <a:p>
            <a:pPr marL="457200" lvl="1" indent="0">
              <a:buNone/>
            </a:pPr>
            <a:r>
              <a:rPr lang="en-GB" sz="2800" dirty="0"/>
              <a:t>How much the leader establishes trust, </a:t>
            </a:r>
            <a:r>
              <a:rPr lang="en-GB" sz="2800" dirty="0" err="1"/>
              <a:t>nutual</a:t>
            </a:r>
            <a:r>
              <a:rPr lang="en-GB" sz="2800" dirty="0"/>
              <a:t> respect and rapport with the group</a:t>
            </a:r>
          </a:p>
          <a:p>
            <a:pPr marL="457200" lvl="1" indent="0">
              <a:buNone/>
            </a:pPr>
            <a:r>
              <a:rPr lang="en-GB" sz="2800" dirty="0"/>
              <a:t>How much he/she shows concern, warmth, support and consideration for subordinates</a:t>
            </a:r>
          </a:p>
          <a:p>
            <a:pPr marL="514350" indent="-514350">
              <a:buAutoNum type="arabicPeriod"/>
            </a:pPr>
            <a:r>
              <a:rPr lang="en-GB" sz="3200" dirty="0"/>
              <a:t>Structure</a:t>
            </a:r>
          </a:p>
          <a:p>
            <a:pPr marL="457200" lvl="1" indent="0">
              <a:buNone/>
            </a:pPr>
            <a:r>
              <a:rPr lang="en-GB" sz="2800" dirty="0"/>
              <a:t>How much the leader organises groups of people formally        to achieve goals</a:t>
            </a:r>
          </a:p>
        </p:txBody>
      </p:sp>
    </p:spTree>
    <p:extLst>
      <p:ext uri="{BB962C8B-B14F-4D97-AF65-F5344CB8AC3E}">
        <p14:creationId xmlns:p14="http://schemas.microsoft.com/office/powerpoint/2010/main" val="2184034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9F755020-1B9D-6E57-F90E-7EFDF8C64E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Styles of Leadership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6959440-B6B9-08ED-2FCC-0DB4D44628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The way in which the functions of the leadership are carried out</a:t>
            </a:r>
          </a:p>
          <a:p>
            <a:pPr marL="0" indent="0">
              <a:buNone/>
            </a:pPr>
            <a:r>
              <a:rPr lang="en-GB" sz="3200" dirty="0"/>
              <a:t>How manager typically behave towards members of the group</a:t>
            </a:r>
          </a:p>
          <a:p>
            <a:pPr marL="0" indent="0">
              <a:buNone/>
            </a:pPr>
            <a:r>
              <a:rPr lang="en-GB" sz="3200" dirty="0"/>
              <a:t>Broad classifications of leadership style include:</a:t>
            </a:r>
          </a:p>
          <a:p>
            <a:r>
              <a:rPr lang="en-GB" sz="3200" dirty="0"/>
              <a:t>Authoritarian (Autocratic) style- directive</a:t>
            </a:r>
          </a:p>
          <a:p>
            <a:r>
              <a:rPr lang="en-GB" sz="3200" dirty="0"/>
              <a:t>Democratic style- participative</a:t>
            </a:r>
          </a:p>
          <a:p>
            <a:r>
              <a:rPr lang="en-GB" sz="3200" dirty="0"/>
              <a:t>Laissez-faire (genuine) style- leave alone</a:t>
            </a:r>
          </a:p>
        </p:txBody>
      </p:sp>
    </p:spTree>
    <p:extLst>
      <p:ext uri="{BB962C8B-B14F-4D97-AF65-F5344CB8AC3E}">
        <p14:creationId xmlns:p14="http://schemas.microsoft.com/office/powerpoint/2010/main" val="3302852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2497E89-62F0-FA97-7AC5-ECCF15E963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Continuum of Leadership Behaviour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F02772E-71A3-3501-585A-900605A7F2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/>
              <a:t>Tannenbaum and Schmidt based on:</a:t>
            </a:r>
          </a:p>
          <a:p>
            <a:r>
              <a:rPr lang="en-GB" sz="3200" dirty="0"/>
              <a:t>The degree of authority used by the manager</a:t>
            </a:r>
          </a:p>
          <a:p>
            <a:r>
              <a:rPr lang="en-GB" sz="3200" dirty="0"/>
              <a:t>The area of freedom available to the non-manager</a:t>
            </a:r>
          </a:p>
          <a:p>
            <a:r>
              <a:rPr lang="en-GB" sz="3200" dirty="0"/>
              <a:t>The four main styles are when a manager</a:t>
            </a:r>
          </a:p>
          <a:p>
            <a:pPr marL="0" indent="0">
              <a:buNone/>
            </a:pPr>
            <a:r>
              <a:rPr lang="en-GB" sz="3200" dirty="0"/>
              <a:t>   - Tells</a:t>
            </a:r>
          </a:p>
          <a:p>
            <a:pPr marL="0" indent="0">
              <a:buNone/>
            </a:pPr>
            <a:r>
              <a:rPr lang="en-GB" sz="3200" dirty="0"/>
              <a:t>   - Sells</a:t>
            </a:r>
          </a:p>
          <a:p>
            <a:pPr marL="0" indent="0">
              <a:buNone/>
            </a:pPr>
            <a:r>
              <a:rPr lang="en-GB" sz="3200" dirty="0"/>
              <a:t>   - Consults</a:t>
            </a:r>
          </a:p>
          <a:p>
            <a:pPr marL="0" indent="0">
              <a:buNone/>
            </a:pPr>
            <a:r>
              <a:rPr lang="en-GB" sz="3200" dirty="0"/>
              <a:t>   - Joins</a:t>
            </a:r>
          </a:p>
        </p:txBody>
      </p:sp>
    </p:spTree>
    <p:extLst>
      <p:ext uri="{BB962C8B-B14F-4D97-AF65-F5344CB8AC3E}">
        <p14:creationId xmlns:p14="http://schemas.microsoft.com/office/powerpoint/2010/main" val="12410301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8BFF7C5-71F2-F04A-340A-C3133DA735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7505"/>
            <a:ext cx="10515600" cy="1175656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i="1" dirty="0"/>
              <a:t>Continuum of Manager to Non-Manager Behaviour</a:t>
            </a:r>
          </a:p>
        </p:txBody>
      </p:sp>
      <p:pic>
        <p:nvPicPr>
          <p:cNvPr id="1026" name="Picture 2" descr="How to Choose a Leadership Pattern">
            <a:extLst>
              <a:ext uri="{FF2B5EF4-FFF2-40B4-BE49-F238E27FC236}">
                <a16:creationId xmlns:a16="http://schemas.microsoft.com/office/drawing/2014/main" id="{14A3BB99-8297-EC86-C95E-2B16D655345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386" y="1148156"/>
            <a:ext cx="11392186" cy="5344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96833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1553932-528B-6A25-3431-B30B6747DB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Leadership Style Decisions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863ABAC-98BA-5885-5130-7FD03E2B42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The choice of style is influenced by three main forces:</a:t>
            </a:r>
          </a:p>
          <a:p>
            <a:r>
              <a:rPr lang="en-GB" sz="3200" b="1" dirty="0"/>
              <a:t>Forces in the manager</a:t>
            </a:r>
          </a:p>
          <a:p>
            <a:pPr marL="0" indent="0">
              <a:buNone/>
            </a:pPr>
            <a:r>
              <a:rPr lang="en-GB" sz="3200" b="1" dirty="0"/>
              <a:t>   - </a:t>
            </a:r>
            <a:r>
              <a:rPr lang="en-GB" sz="3200" dirty="0"/>
              <a:t>Including personality, background and experience</a:t>
            </a:r>
            <a:endParaRPr lang="en-GB" sz="3200" b="1" dirty="0"/>
          </a:p>
          <a:p>
            <a:r>
              <a:rPr lang="en-GB" sz="3200" b="1" dirty="0"/>
              <a:t>Forces in the subordinate</a:t>
            </a:r>
          </a:p>
          <a:p>
            <a:pPr marL="0" indent="0">
              <a:buNone/>
            </a:pPr>
            <a:r>
              <a:rPr lang="en-GB" sz="3200" b="1" dirty="0"/>
              <a:t>   - </a:t>
            </a:r>
            <a:r>
              <a:rPr lang="en-GB" sz="3200" dirty="0"/>
              <a:t>Including personality and expectations</a:t>
            </a:r>
            <a:endParaRPr lang="en-GB" sz="3200" b="1" dirty="0"/>
          </a:p>
          <a:p>
            <a:r>
              <a:rPr lang="en-GB" sz="3200" b="1" dirty="0"/>
              <a:t>Forces in the situation</a:t>
            </a:r>
          </a:p>
          <a:p>
            <a:pPr marL="0" indent="0">
              <a:buNone/>
            </a:pPr>
            <a:r>
              <a:rPr lang="en-GB" sz="3200" b="1" dirty="0"/>
              <a:t>   </a:t>
            </a:r>
            <a:r>
              <a:rPr lang="en-GB" sz="3200" dirty="0"/>
              <a:t>- Including the specific situation and pressures</a:t>
            </a:r>
            <a:endParaRPr lang="en-GB" sz="3200" b="1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5037436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D526E80-D143-BF9A-124C-DDC688EF47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Forces in the Manager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A8841CB-7D5A-6EA5-F271-B1B2407B92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Value systems</a:t>
            </a:r>
          </a:p>
          <a:p>
            <a:r>
              <a:rPr lang="en-GB" sz="3200" dirty="0"/>
              <a:t>Confidence in subordinates</a:t>
            </a:r>
          </a:p>
          <a:p>
            <a:r>
              <a:rPr lang="en-GB" sz="3200" dirty="0"/>
              <a:t>Leadership inclinations</a:t>
            </a:r>
          </a:p>
          <a:p>
            <a:r>
              <a:rPr lang="en-GB" sz="3200" dirty="0"/>
              <a:t>Feelings of security in an uncertain situation</a:t>
            </a:r>
          </a:p>
        </p:txBody>
      </p:sp>
    </p:spTree>
    <p:extLst>
      <p:ext uri="{BB962C8B-B14F-4D97-AF65-F5344CB8AC3E}">
        <p14:creationId xmlns:p14="http://schemas.microsoft.com/office/powerpoint/2010/main" val="261746474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D2228858-AD1E-F54E-9B66-70AD35B830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Forces in the Subordinate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4D4258-CD29-FAD7-FE02-F349455423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3200" dirty="0"/>
              <a:t>Strength of the need for independence</a:t>
            </a:r>
          </a:p>
          <a:p>
            <a:r>
              <a:rPr lang="en-GB" sz="3200" dirty="0"/>
              <a:t>Readiness to assume responsibility for decision-making</a:t>
            </a:r>
          </a:p>
          <a:p>
            <a:r>
              <a:rPr lang="en-GB" sz="3200" dirty="0"/>
              <a:t>Degree of tolerance for uncertainty</a:t>
            </a:r>
          </a:p>
          <a:p>
            <a:r>
              <a:rPr lang="en-GB" sz="3200" dirty="0"/>
              <a:t>Interest in the problem and feelings as to its importance</a:t>
            </a:r>
          </a:p>
          <a:p>
            <a:r>
              <a:rPr lang="en-GB" sz="3200" dirty="0"/>
              <a:t>Understanding and identification with the goals of the organisation</a:t>
            </a:r>
          </a:p>
          <a:p>
            <a:r>
              <a:rPr lang="en-GB" sz="3200" dirty="0"/>
              <a:t>Necessary knowledge and experience to deal with the problem</a:t>
            </a:r>
          </a:p>
          <a:p>
            <a:r>
              <a:rPr lang="en-GB" sz="3200" dirty="0"/>
              <a:t>The extent of learning to expect to share in decision-making</a:t>
            </a:r>
          </a:p>
        </p:txBody>
      </p:sp>
    </p:spTree>
    <p:extLst>
      <p:ext uri="{BB962C8B-B14F-4D97-AF65-F5344CB8AC3E}">
        <p14:creationId xmlns:p14="http://schemas.microsoft.com/office/powerpoint/2010/main" val="347566845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DF086C-6A0A-0895-6615-9D1E4A7D1C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Forces in the Situation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A52991-263E-EAFB-E954-D038FB053F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Types of organisation</a:t>
            </a:r>
          </a:p>
          <a:p>
            <a:r>
              <a:rPr lang="en-GB" sz="3200" dirty="0"/>
              <a:t>Group effectiveness</a:t>
            </a:r>
          </a:p>
          <a:p>
            <a:r>
              <a:rPr lang="en-GB" sz="3200" dirty="0"/>
              <a:t>Nature of the problem</a:t>
            </a:r>
          </a:p>
          <a:p>
            <a:r>
              <a:rPr lang="en-GB" sz="3200" dirty="0"/>
              <a:t>Pressure of time</a:t>
            </a:r>
          </a:p>
        </p:txBody>
      </p:sp>
    </p:spTree>
    <p:extLst>
      <p:ext uri="{BB962C8B-B14F-4D97-AF65-F5344CB8AC3E}">
        <p14:creationId xmlns:p14="http://schemas.microsoft.com/office/powerpoint/2010/main" val="321385585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A7C090-70E8-F625-1700-66230AF528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Contingency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8B370B-8D4E-777A-8FA6-136EB3B472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Major contingency models of leadership include: -</a:t>
            </a:r>
          </a:p>
          <a:p>
            <a:r>
              <a:rPr lang="en-GB" sz="3200" dirty="0"/>
              <a:t>Favourability of leadership situation (Fiedler)</a:t>
            </a:r>
          </a:p>
          <a:p>
            <a:r>
              <a:rPr lang="en-GB" sz="3200" dirty="0"/>
              <a:t>Quality and acceptance of leader’s decision (Vroom and Yetton)</a:t>
            </a:r>
          </a:p>
          <a:p>
            <a:r>
              <a:rPr lang="en-GB" sz="3200" dirty="0"/>
              <a:t>Path-goal theory (House)</a:t>
            </a:r>
          </a:p>
          <a:p>
            <a:r>
              <a:rPr lang="en-GB" sz="3200" dirty="0"/>
              <a:t>Maturity of followers (Hersey and Blanchard)</a:t>
            </a:r>
          </a:p>
        </p:txBody>
      </p:sp>
    </p:spTree>
    <p:extLst>
      <p:ext uri="{BB962C8B-B14F-4D97-AF65-F5344CB8AC3E}">
        <p14:creationId xmlns:p14="http://schemas.microsoft.com/office/powerpoint/2010/main" val="303760175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8487FA-AA7F-E0E1-BFB4-0ECE1AFFC6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Vroom and Yetton: </a:t>
            </a:r>
            <a:br>
              <a:rPr lang="en-GB" b="1" i="1" dirty="0"/>
            </a:br>
            <a:r>
              <a:rPr lang="en-GB" b="1" i="1" dirty="0"/>
              <a:t>Five main decision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9918E6-8980-4619-1F85-31A7F69D53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3200" dirty="0"/>
              <a:t>Autocratic</a:t>
            </a:r>
          </a:p>
          <a:p>
            <a:pPr marL="457200" lvl="1" indent="0">
              <a:buNone/>
            </a:pPr>
            <a:r>
              <a:rPr lang="en-GB" sz="2800" dirty="0"/>
              <a:t>AI. Leader solves the problem alone</a:t>
            </a:r>
          </a:p>
          <a:p>
            <a:pPr marL="457200" lvl="1" indent="0">
              <a:buNone/>
            </a:pPr>
            <a:r>
              <a:rPr lang="en-GB" sz="2800" dirty="0"/>
              <a:t>AII. Leader obtains information then decides alone</a:t>
            </a:r>
          </a:p>
          <a:p>
            <a:r>
              <a:rPr lang="en-GB" sz="3200" dirty="0"/>
              <a:t>Consultative</a:t>
            </a:r>
          </a:p>
          <a:p>
            <a:pPr marL="457200" lvl="1" indent="0">
              <a:buNone/>
            </a:pPr>
            <a:r>
              <a:rPr lang="en-GB" sz="2800" dirty="0"/>
              <a:t>C.I. The problem is shared: the leader decides possibly reflecting influence of subordinates</a:t>
            </a:r>
          </a:p>
          <a:p>
            <a:pPr marL="457200" lvl="1" indent="0">
              <a:buNone/>
            </a:pPr>
            <a:r>
              <a:rPr lang="en-GB" sz="2800" dirty="0"/>
              <a:t>CII. The problem is shared: the leader decides possibly reflecting the decision of subordinates</a:t>
            </a:r>
          </a:p>
          <a:p>
            <a:r>
              <a:rPr lang="en-GB" sz="3200" dirty="0"/>
              <a:t>Group</a:t>
            </a:r>
          </a:p>
          <a:p>
            <a:pPr marL="457200" lvl="1" indent="0">
              <a:buNone/>
            </a:pPr>
            <a:r>
              <a:rPr lang="en-GB" sz="2800" dirty="0"/>
              <a:t>GII. The problem is shared: the leader chairs a group decision-making process</a:t>
            </a:r>
          </a:p>
        </p:txBody>
      </p:sp>
    </p:spTree>
    <p:extLst>
      <p:ext uri="{BB962C8B-B14F-4D97-AF65-F5344CB8AC3E}">
        <p14:creationId xmlns:p14="http://schemas.microsoft.com/office/powerpoint/2010/main" val="306622943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570F1-5873-B865-D4C7-35B352628D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Path-Goal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39CDA7-39F9-9E1F-D2D0-1A447DB799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/>
              <a:t>Based on expectancy theories of motivation</a:t>
            </a:r>
          </a:p>
          <a:p>
            <a:r>
              <a:rPr lang="en-GB" sz="3200" dirty="0"/>
              <a:t>Identifies four main types of leadership behaviour</a:t>
            </a:r>
          </a:p>
          <a:p>
            <a:pPr marL="0" indent="0">
              <a:buNone/>
            </a:pPr>
            <a:r>
              <a:rPr lang="en-GB" sz="3200" dirty="0"/>
              <a:t>   - Directive</a:t>
            </a:r>
          </a:p>
          <a:p>
            <a:pPr marL="0" indent="0">
              <a:buNone/>
            </a:pPr>
            <a:r>
              <a:rPr lang="en-GB" sz="3200" dirty="0"/>
              <a:t>   - Supportive</a:t>
            </a:r>
          </a:p>
          <a:p>
            <a:pPr marL="0" indent="0">
              <a:buNone/>
            </a:pPr>
            <a:r>
              <a:rPr lang="en-GB" sz="3200" dirty="0"/>
              <a:t>   - Participative</a:t>
            </a:r>
          </a:p>
          <a:p>
            <a:pPr marL="0" indent="0">
              <a:buNone/>
            </a:pPr>
            <a:r>
              <a:rPr lang="en-GB" sz="3200" dirty="0"/>
              <a:t>   - Achievement-oriented</a:t>
            </a:r>
          </a:p>
          <a:p>
            <a:r>
              <a:rPr lang="en-GB" sz="3200" dirty="0"/>
              <a:t>All four types of behaviour can be used by the same person at different times and in different situations</a:t>
            </a:r>
          </a:p>
        </p:txBody>
      </p:sp>
    </p:spTree>
    <p:extLst>
      <p:ext uri="{BB962C8B-B14F-4D97-AF65-F5344CB8AC3E}">
        <p14:creationId xmlns:p14="http://schemas.microsoft.com/office/powerpoint/2010/main" val="134454386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737AFC-4832-997D-32A7-0BD5BA81BF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Goal Theory of Leadership</a:t>
            </a:r>
          </a:p>
        </p:txBody>
      </p:sp>
      <p:pic>
        <p:nvPicPr>
          <p:cNvPr id="3074" name="Picture 2" descr="Path Goal Theory of Leadership (House &amp; Mitchell) | Leadership theories,  Leadership models, Leadership">
            <a:extLst>
              <a:ext uri="{FF2B5EF4-FFF2-40B4-BE49-F238E27FC236}">
                <a16:creationId xmlns:a16="http://schemas.microsoft.com/office/drawing/2014/main" id="{BF35A889-3558-5AF2-5EB6-F7BBE5444EE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399" y="1825625"/>
            <a:ext cx="10587789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387106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63C4C-6298-2DB1-796F-40CB898D1B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Transformational Leadership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31DBAD-7BFC-416A-A651-E2DE61F0B3C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Transactional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D3BFDD9-3EFF-209F-2C76-9D4C7D64D46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Based on legitimate authority</a:t>
            </a:r>
          </a:p>
          <a:p>
            <a:r>
              <a:rPr lang="en-GB" dirty="0"/>
              <a:t>Emphasis on the clarification of goals, tasks, outcomes and rewards</a:t>
            </a:r>
          </a:p>
          <a:p>
            <a:r>
              <a:rPr lang="en-GB" dirty="0"/>
              <a:t>Appeals to the self-interest of followers</a:t>
            </a:r>
          </a:p>
          <a:p>
            <a:r>
              <a:rPr lang="en-GB" dirty="0"/>
              <a:t>Based on a relationship of mutual dependence and exchange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9E05913-4664-D4D7-F435-92EC9450755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Transformational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A0A8C32-1A27-FAB8-5D39-980092EDF39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98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process of engineering high levels of motivation and commitment</a:t>
            </a:r>
          </a:p>
          <a:p>
            <a:r>
              <a:rPr lang="en-GB" dirty="0"/>
              <a:t>Generating a vision for the organisation, an appeal to higher ideals of followers, creating a feeling of loyalty and trust</a:t>
            </a:r>
          </a:p>
          <a:p>
            <a:r>
              <a:rPr lang="en-GB" dirty="0"/>
              <a:t>Is about transforming the performance or </a:t>
            </a:r>
            <a:r>
              <a:rPr lang="en-GB" dirty="0" err="1"/>
              <a:t>firtunes</a:t>
            </a:r>
            <a:r>
              <a:rPr lang="en-GB" dirty="0"/>
              <a:t> of a business</a:t>
            </a:r>
          </a:p>
        </p:txBody>
      </p:sp>
    </p:spTree>
    <p:extLst>
      <p:ext uri="{BB962C8B-B14F-4D97-AF65-F5344CB8AC3E}">
        <p14:creationId xmlns:p14="http://schemas.microsoft.com/office/powerpoint/2010/main" val="388626942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1716B-B715-5FAC-5FA6-0E54582DB1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Guidelines for Transformational Leadership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8BC2162-47D5-B577-E416-31AEE6BB269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Articulate a clear and appealing vision</a:t>
            </a:r>
          </a:p>
          <a:p>
            <a:r>
              <a:rPr lang="en-GB" dirty="0"/>
              <a:t>Explain how the vision can be obtained</a:t>
            </a:r>
          </a:p>
          <a:p>
            <a:r>
              <a:rPr lang="en-GB" dirty="0"/>
              <a:t>Act confident and optimistic</a:t>
            </a:r>
          </a:p>
          <a:p>
            <a:r>
              <a:rPr lang="en-GB" dirty="0"/>
              <a:t>Express confidence in followers</a:t>
            </a:r>
          </a:p>
          <a:p>
            <a:r>
              <a:rPr lang="en-GB" dirty="0"/>
              <a:t>Provide opportunities for early success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5EEDE4A-9575-C753-D70D-86EEEC5F17D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Celebrate success</a:t>
            </a:r>
          </a:p>
          <a:p>
            <a:r>
              <a:rPr lang="en-GB" dirty="0"/>
              <a:t>Use dramatic symbolic actions to emphasise key values</a:t>
            </a:r>
          </a:p>
          <a:p>
            <a:r>
              <a:rPr lang="en-GB" dirty="0"/>
              <a:t>Lead by example</a:t>
            </a:r>
          </a:p>
          <a:p>
            <a:r>
              <a:rPr lang="en-GB" dirty="0"/>
              <a:t>Empower people to achieve the vision</a:t>
            </a:r>
          </a:p>
        </p:txBody>
      </p:sp>
    </p:spTree>
    <p:extLst>
      <p:ext uri="{BB962C8B-B14F-4D97-AF65-F5344CB8AC3E}">
        <p14:creationId xmlns:p14="http://schemas.microsoft.com/office/powerpoint/2010/main" val="292977605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E392A9-87B7-52F7-521D-FF3B0CD61B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Charismatic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F39122-9F82-1A7B-EDB3-1B7426C008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Charismatic leaders transform followers by creating changes in their goals, values, needs, beliefs and aspirations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/>
              <a:t>They accomplish this transformation by appealing to followers’ self-concepts- namely their values and personal identity</a:t>
            </a:r>
          </a:p>
        </p:txBody>
      </p:sp>
    </p:spTree>
    <p:extLst>
      <p:ext uri="{BB962C8B-B14F-4D97-AF65-F5344CB8AC3E}">
        <p14:creationId xmlns:p14="http://schemas.microsoft.com/office/powerpoint/2010/main" val="268832033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447CE-CF69-E5EC-F204-8185A7E1DB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The Vision Thing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3859EC-81CD-AB6E-9B73-68F4836A74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The ability to see the bigger picture</a:t>
            </a:r>
          </a:p>
          <a:p>
            <a:r>
              <a:rPr lang="en-GB" sz="3200" dirty="0"/>
              <a:t>Taking a long-term view</a:t>
            </a:r>
          </a:p>
          <a:p>
            <a:r>
              <a:rPr lang="en-GB" sz="3200" dirty="0"/>
              <a:t>Getting everyone to work together to achieve the organisation’s objectives</a:t>
            </a:r>
          </a:p>
          <a:p>
            <a:r>
              <a:rPr lang="en-GB" sz="3200" dirty="0"/>
              <a:t>Creating the right climate</a:t>
            </a:r>
          </a:p>
          <a:p>
            <a:r>
              <a:rPr lang="en-GB" sz="3200" dirty="0"/>
              <a:t>Learn from mistakes not punish</a:t>
            </a:r>
          </a:p>
          <a:p>
            <a:r>
              <a:rPr lang="en-GB" sz="3200" dirty="0"/>
              <a:t>More commitment from people, not </a:t>
            </a:r>
            <a:r>
              <a:rPr lang="en-GB" sz="3200"/>
              <a:t>just compliance</a:t>
            </a:r>
          </a:p>
        </p:txBody>
      </p:sp>
    </p:spTree>
    <p:extLst>
      <p:ext uri="{BB962C8B-B14F-4D97-AF65-F5344CB8AC3E}">
        <p14:creationId xmlns:p14="http://schemas.microsoft.com/office/powerpoint/2010/main" val="230612134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72916-0678-5496-A755-E71E862128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New Skills and Competences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9580EE-6FB2-94AA-0238-AB5E29BF8D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The new leader understands and practices the power of appreciation </a:t>
            </a:r>
            <a:r>
              <a:rPr lang="en-GB" sz="3200" b="1" dirty="0"/>
              <a:t>says thanks</a:t>
            </a:r>
          </a:p>
          <a:p>
            <a:r>
              <a:rPr lang="en-GB" sz="3200" dirty="0"/>
              <a:t>The new leader keeps reminding people of what is important </a:t>
            </a:r>
            <a:r>
              <a:rPr lang="en-GB" sz="3200" b="1" dirty="0"/>
              <a:t>stays focused</a:t>
            </a:r>
          </a:p>
          <a:p>
            <a:r>
              <a:rPr lang="en-GB" sz="3200" dirty="0"/>
              <a:t>The new leader generates and sustains trust </a:t>
            </a:r>
            <a:r>
              <a:rPr lang="en-GB" sz="3200" b="1" dirty="0"/>
              <a:t>is fair</a:t>
            </a:r>
          </a:p>
          <a:p>
            <a:r>
              <a:rPr lang="en-GB" sz="3200" dirty="0"/>
              <a:t>The new leader and the led are intimate allies </a:t>
            </a:r>
            <a:r>
              <a:rPr lang="en-GB" sz="3200" b="1" dirty="0"/>
              <a:t>team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00183243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C4685E-4371-47E8-409B-4C63A56B6F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/>
              <a:t>Leading in Changing Times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AB4575-9B79-4122-5E7F-00422FB358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Show energy and optimism</a:t>
            </a:r>
          </a:p>
          <a:p>
            <a:r>
              <a:rPr lang="en-GB" sz="3200" dirty="0"/>
              <a:t>Be open to change</a:t>
            </a:r>
          </a:p>
          <a:p>
            <a:r>
              <a:rPr lang="en-GB" sz="3200" dirty="0"/>
              <a:t>Communicate</a:t>
            </a:r>
          </a:p>
          <a:p>
            <a:r>
              <a:rPr lang="en-GB" sz="3200" dirty="0"/>
              <a:t>Empower employees</a:t>
            </a:r>
          </a:p>
          <a:p>
            <a:r>
              <a:rPr lang="en-GB" sz="3200" dirty="0"/>
              <a:t>Improve the organisation</a:t>
            </a:r>
          </a:p>
          <a:p>
            <a:r>
              <a:rPr lang="en-GB" sz="3200" dirty="0"/>
              <a:t>Develop talent</a:t>
            </a:r>
          </a:p>
        </p:txBody>
      </p:sp>
    </p:spTree>
    <p:extLst>
      <p:ext uri="{BB962C8B-B14F-4D97-AF65-F5344CB8AC3E}">
        <p14:creationId xmlns:p14="http://schemas.microsoft.com/office/powerpoint/2010/main" val="14228451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830</TotalTime>
  <Words>1181</Words>
  <Application>Microsoft Office PowerPoint</Application>
  <PresentationFormat>Widescreen</PresentationFormat>
  <Paragraphs>227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7" baseType="lpstr">
      <vt:lpstr>Arial</vt:lpstr>
      <vt:lpstr>Calibri</vt:lpstr>
      <vt:lpstr>Calibri Light</vt:lpstr>
      <vt:lpstr>Office Theme</vt:lpstr>
      <vt:lpstr>Leadership in Project Management</vt:lpstr>
      <vt:lpstr>Leadership</vt:lpstr>
      <vt:lpstr>The Meaning of Leadership</vt:lpstr>
      <vt:lpstr>Leadership Vs Management</vt:lpstr>
      <vt:lpstr>The Importance of Leadership</vt:lpstr>
      <vt:lpstr>Management/Leadership</vt:lpstr>
      <vt:lpstr>Leaders</vt:lpstr>
      <vt:lpstr>Managers</vt:lpstr>
      <vt:lpstr>7 Ways of Studying Management</vt:lpstr>
      <vt:lpstr>Qualities/Traits Approach</vt:lpstr>
      <vt:lpstr>Leadership Traits</vt:lpstr>
      <vt:lpstr>The Functional Approach</vt:lpstr>
      <vt:lpstr>Action-Centred Leadership</vt:lpstr>
      <vt:lpstr>Action-Centred Leadership</vt:lpstr>
      <vt:lpstr>Action-Centred Leadership</vt:lpstr>
      <vt:lpstr>Leadership Behaviour</vt:lpstr>
      <vt:lpstr>Styles of Leadership</vt:lpstr>
      <vt:lpstr>Continuum of Leadership Behaviour</vt:lpstr>
      <vt:lpstr>Continuum of Manager to Non-Manager Behaviour</vt:lpstr>
      <vt:lpstr>Leadership Style Decisions</vt:lpstr>
      <vt:lpstr>Forces in the Manager</vt:lpstr>
      <vt:lpstr>Forces in the Subordinate</vt:lpstr>
      <vt:lpstr>Forces in the Situation</vt:lpstr>
      <vt:lpstr>Contingency Models</vt:lpstr>
      <vt:lpstr>Vroom and Yetton:  Five main decision styles</vt:lpstr>
      <vt:lpstr>Path-Goal Theory</vt:lpstr>
      <vt:lpstr>Goal Theory of Leadership</vt:lpstr>
      <vt:lpstr>Transformational Leadership</vt:lpstr>
      <vt:lpstr>Guidelines for Transformational Leadership</vt:lpstr>
      <vt:lpstr>Charismatic Leadership</vt:lpstr>
      <vt:lpstr>The Vision Thing</vt:lpstr>
      <vt:lpstr>New Skills and Competences</vt:lpstr>
      <vt:lpstr>Leading in Changing Times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in Project Management</dc:title>
  <dc:creator>Andrew Thorn</dc:creator>
  <cp:lastModifiedBy>Andrew Thorn</cp:lastModifiedBy>
  <cp:revision>1</cp:revision>
  <dcterms:created xsi:type="dcterms:W3CDTF">2023-10-19T00:00:42Z</dcterms:created>
  <dcterms:modified xsi:type="dcterms:W3CDTF">2023-10-19T13:51:18Z</dcterms:modified>
</cp:coreProperties>
</file>