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8288000" cy="10287000"/>
  <p:notesSz cx="6858000" cy="9144000"/>
  <p:embeddedFontLst>
    <p:embeddedFont>
      <p:font typeface="Paytone One" charset="1" panose="00000500000000000000"/>
      <p:regular r:id="rId18"/>
    </p:embeddedFont>
    <p:embeddedFont>
      <p:font typeface="เอฟซี เรนโบว์" charset="1" panose="00000000000000000000"/>
      <p:regular r:id="rId19"/>
    </p:embeddedFont>
    <p:embeddedFont>
      <p:font typeface="เอฟซี เรนโบว์ Bold" charset="1" panose="0000000000000000000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12.png" Type="http://schemas.openxmlformats.org/officeDocument/2006/relationships/image"/><Relationship Id="rId5" Target="../media/image13.svg" Type="http://schemas.openxmlformats.org/officeDocument/2006/relationships/image"/><Relationship Id="rId6" Target="../media/image14.png" Type="http://schemas.openxmlformats.org/officeDocument/2006/relationships/image"/><Relationship Id="rId7" Target="../media/image15.svg" Type="http://schemas.openxmlformats.org/officeDocument/2006/relationships/image"/><Relationship Id="rId8" Target="../media/image16.png" Type="http://schemas.openxmlformats.org/officeDocument/2006/relationships/image"/><Relationship Id="rId9" Target="../media/image17.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png" Type="http://schemas.openxmlformats.org/officeDocument/2006/relationships/image"/><Relationship Id="rId11" Target="../media/image23.svg" Type="http://schemas.openxmlformats.org/officeDocument/2006/relationships/image"/><Relationship Id="rId12" Target="../media/image24.png" Type="http://schemas.openxmlformats.org/officeDocument/2006/relationships/image"/><Relationship Id="rId13" Target="../media/image25.svg" Type="http://schemas.openxmlformats.org/officeDocument/2006/relationships/image"/><Relationship Id="rId2" Target="../media/image18.png" Type="http://schemas.openxmlformats.org/officeDocument/2006/relationships/image"/><Relationship Id="rId3" Target="../media/image19.svg" Type="http://schemas.openxmlformats.org/officeDocument/2006/relationships/image"/><Relationship Id="rId4" Target="../media/image20.png" Type="http://schemas.openxmlformats.org/officeDocument/2006/relationships/image"/><Relationship Id="rId5" Target="../media/image21.svg" Type="http://schemas.openxmlformats.org/officeDocument/2006/relationships/image"/><Relationship Id="rId6" Target="../media/image10.png" Type="http://schemas.openxmlformats.org/officeDocument/2006/relationships/image"/><Relationship Id="rId7" Target="../media/image11.svg" Type="http://schemas.openxmlformats.org/officeDocument/2006/relationships/image"/><Relationship Id="rId8" Target="../media/image12.png" Type="http://schemas.openxmlformats.org/officeDocument/2006/relationships/image"/><Relationship Id="rId9" Target="../media/image1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22.png" Type="http://schemas.openxmlformats.org/officeDocument/2006/relationships/image"/><Relationship Id="rId14" Target="../media/image23.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7.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 Id="rId7" Target="../media/image24.png" Type="http://schemas.openxmlformats.org/officeDocument/2006/relationships/image"/><Relationship Id="rId8" Target="../media/image25.svg" Type="http://schemas.openxmlformats.org/officeDocument/2006/relationships/image"/><Relationship Id="rId9" Target="../media/image8.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png" Type="http://schemas.openxmlformats.org/officeDocument/2006/relationships/image"/><Relationship Id="rId3" Target="../media/image27.svg" Type="http://schemas.openxmlformats.org/officeDocument/2006/relationships/image"/><Relationship Id="rId4" Target="../media/image28.png" Type="http://schemas.openxmlformats.org/officeDocument/2006/relationships/image"/><Relationship Id="rId5" Target="../media/image29.svg" Type="http://schemas.openxmlformats.org/officeDocument/2006/relationships/image"/><Relationship Id="rId6" Target="../media/image32.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3.svg" Type="http://schemas.openxmlformats.org/officeDocument/2006/relationships/image"/><Relationship Id="rId2" Target="../media/image8.png" Type="http://schemas.openxmlformats.org/officeDocument/2006/relationships/image"/><Relationship Id="rId3" Target="../media/image9.svg" Type="http://schemas.openxmlformats.org/officeDocument/2006/relationships/image"/><Relationship Id="rId4" Target="../media/image7.pn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33.png" Type="http://schemas.openxmlformats.org/officeDocument/2006/relationships/image"/><Relationship Id="rId8" Target="../media/image34.svg" Type="http://schemas.openxmlformats.org/officeDocument/2006/relationships/image"/><Relationship Id="rId9" Target="../media/image22.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22.png" Type="http://schemas.openxmlformats.org/officeDocument/2006/relationships/image"/><Relationship Id="rId14" Target="../media/image23.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7.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 Id="rId7" Target="../media/image24.png" Type="http://schemas.openxmlformats.org/officeDocument/2006/relationships/image"/><Relationship Id="rId8" Target="../media/image25.svg" Type="http://schemas.openxmlformats.org/officeDocument/2006/relationships/image"/><Relationship Id="rId9"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456353">
            <a:off x="222256" y="920486"/>
            <a:ext cx="6644041" cy="3800034"/>
          </a:xfrm>
          <a:custGeom>
            <a:avLst/>
            <a:gdLst/>
            <a:ahLst/>
            <a:cxnLst/>
            <a:rect r="r" b="b" t="t" l="l"/>
            <a:pathLst>
              <a:path h="3800034" w="6644041">
                <a:moveTo>
                  <a:pt x="0" y="0"/>
                </a:moveTo>
                <a:lnTo>
                  <a:pt x="6644041" y="0"/>
                </a:lnTo>
                <a:lnTo>
                  <a:pt x="6644041" y="3800034"/>
                </a:lnTo>
                <a:lnTo>
                  <a:pt x="0" y="380003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870333">
            <a:off x="3446239" y="431395"/>
            <a:ext cx="4200452" cy="5938942"/>
          </a:xfrm>
          <a:custGeom>
            <a:avLst/>
            <a:gdLst/>
            <a:ahLst/>
            <a:cxnLst/>
            <a:rect r="r" b="b" t="t" l="l"/>
            <a:pathLst>
              <a:path h="5938942" w="4200452">
                <a:moveTo>
                  <a:pt x="0" y="0"/>
                </a:moveTo>
                <a:lnTo>
                  <a:pt x="4200451" y="0"/>
                </a:lnTo>
                <a:lnTo>
                  <a:pt x="4200451" y="5938942"/>
                </a:lnTo>
                <a:lnTo>
                  <a:pt x="0" y="59389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264429">
            <a:off x="2650560" y="217881"/>
            <a:ext cx="1173273" cy="2162716"/>
          </a:xfrm>
          <a:custGeom>
            <a:avLst/>
            <a:gdLst/>
            <a:ahLst/>
            <a:cxnLst/>
            <a:rect r="r" b="b" t="t" l="l"/>
            <a:pathLst>
              <a:path h="2162716" w="1173273">
                <a:moveTo>
                  <a:pt x="0" y="0"/>
                </a:moveTo>
                <a:lnTo>
                  <a:pt x="1173273" y="0"/>
                </a:lnTo>
                <a:lnTo>
                  <a:pt x="1173273" y="2162716"/>
                </a:lnTo>
                <a:lnTo>
                  <a:pt x="0" y="216271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p:nvPr/>
        </p:nvGrpSpPr>
        <p:grpSpPr>
          <a:xfrm rot="64315">
            <a:off x="222388" y="221331"/>
            <a:ext cx="16986986" cy="16191875"/>
            <a:chOff x="0" y="0"/>
            <a:chExt cx="22649315" cy="21589167"/>
          </a:xfrm>
        </p:grpSpPr>
        <p:grpSp>
          <p:nvGrpSpPr>
            <p:cNvPr name="Group 6" id="6"/>
            <p:cNvGrpSpPr/>
            <p:nvPr/>
          </p:nvGrpSpPr>
          <p:grpSpPr>
            <a:xfrm rot="-463612">
              <a:off x="19841100" y="973726"/>
              <a:ext cx="1405813" cy="2808667"/>
              <a:chOff x="0" y="0"/>
              <a:chExt cx="277692" cy="554798"/>
            </a:xfrm>
          </p:grpSpPr>
          <p:sp>
            <p:nvSpPr>
              <p:cNvPr name="Freeform 7" id="7"/>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8" id="8"/>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463612">
              <a:off x="20245944" y="3957474"/>
              <a:ext cx="1405813" cy="2808667"/>
              <a:chOff x="0" y="0"/>
              <a:chExt cx="277692" cy="554798"/>
            </a:xfrm>
          </p:grpSpPr>
          <p:sp>
            <p:nvSpPr>
              <p:cNvPr name="Freeform 10" id="10"/>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11" id="11"/>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463612">
              <a:off x="20650788" y="6941222"/>
              <a:ext cx="1405813" cy="2808667"/>
              <a:chOff x="0" y="0"/>
              <a:chExt cx="277692" cy="554798"/>
            </a:xfrm>
          </p:grpSpPr>
          <p:sp>
            <p:nvSpPr>
              <p:cNvPr name="Freeform 13" id="13"/>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sp>
          <p:sp>
            <p:nvSpPr>
              <p:cNvPr name="TextBox 14" id="14"/>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463612">
              <a:off x="21055632" y="9924970"/>
              <a:ext cx="1405813" cy="2808667"/>
              <a:chOff x="0" y="0"/>
              <a:chExt cx="277692" cy="554798"/>
            </a:xfrm>
          </p:grpSpPr>
          <p:sp>
            <p:nvSpPr>
              <p:cNvPr name="Freeform 16" id="16"/>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7" id="17"/>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sp>
          <p:nvSpPr>
            <p:cNvPr name="Freeform 18" id="18"/>
            <p:cNvSpPr/>
            <p:nvPr/>
          </p:nvSpPr>
          <p:spPr>
            <a:xfrm flipH="false" flipV="false" rot="-5863994">
              <a:off x="13724839" y="5841257"/>
              <a:ext cx="12797941" cy="3359460"/>
            </a:xfrm>
            <a:custGeom>
              <a:avLst/>
              <a:gdLst/>
              <a:ahLst/>
              <a:cxnLst/>
              <a:rect r="r" b="b" t="t" l="l"/>
              <a:pathLst>
                <a:path h="3359460" w="12797941">
                  <a:moveTo>
                    <a:pt x="0" y="0"/>
                  </a:moveTo>
                  <a:lnTo>
                    <a:pt x="12797941" y="0"/>
                  </a:lnTo>
                  <a:lnTo>
                    <a:pt x="12797941" y="3359460"/>
                  </a:lnTo>
                  <a:lnTo>
                    <a:pt x="0" y="3359460"/>
                  </a:lnTo>
                  <a:lnTo>
                    <a:pt x="0" y="0"/>
                  </a:lnTo>
                  <a:close/>
                </a:path>
              </a:pathLst>
            </a:custGeom>
            <a:blipFill>
              <a:blip r:embed="rId8"/>
              <a:stretch>
                <a:fillRect l="0" t="0" r="0" b="0"/>
              </a:stretch>
            </a:blipFill>
          </p:spPr>
        </p:sp>
        <p:grpSp>
          <p:nvGrpSpPr>
            <p:cNvPr name="Group 19" id="19"/>
            <p:cNvGrpSpPr/>
            <p:nvPr/>
          </p:nvGrpSpPr>
          <p:grpSpPr>
            <a:xfrm rot="-482388">
              <a:off x="2112715" y="1253558"/>
              <a:ext cx="19217676" cy="18383336"/>
              <a:chOff x="0" y="0"/>
              <a:chExt cx="3796084" cy="3631276"/>
            </a:xfrm>
          </p:grpSpPr>
          <p:sp>
            <p:nvSpPr>
              <p:cNvPr name="Freeform 20" id="20"/>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D8D3"/>
              </a:solidFill>
            </p:spPr>
          </p:sp>
          <p:sp>
            <p:nvSpPr>
              <p:cNvPr name="TextBox 21" id="21"/>
              <p:cNvSpPr txBox="true"/>
              <p:nvPr/>
            </p:nvSpPr>
            <p:spPr>
              <a:xfrm>
                <a:off x="0" y="-47625"/>
                <a:ext cx="3796084" cy="3678901"/>
              </a:xfrm>
              <a:prstGeom prst="rect">
                <a:avLst/>
              </a:prstGeom>
            </p:spPr>
            <p:txBody>
              <a:bodyPr anchor="ctr" rtlCol="false" tIns="50800" lIns="50800" bIns="50800" rIns="50800"/>
              <a:lstStyle/>
              <a:p>
                <a:pPr algn="ctr">
                  <a:lnSpc>
                    <a:spcPts val="2659"/>
                  </a:lnSpc>
                </a:pPr>
              </a:p>
            </p:txBody>
          </p:sp>
        </p:grpSp>
        <p:sp>
          <p:nvSpPr>
            <p:cNvPr name="Freeform 22" id="22"/>
            <p:cNvSpPr/>
            <p:nvPr/>
          </p:nvSpPr>
          <p:spPr>
            <a:xfrm flipH="false" flipV="false" rot="-486137">
              <a:off x="2170980" y="1257817"/>
              <a:ext cx="19114333" cy="19079580"/>
            </a:xfrm>
            <a:custGeom>
              <a:avLst/>
              <a:gdLst/>
              <a:ahLst/>
              <a:cxnLst/>
              <a:rect r="r" b="b" t="t" l="l"/>
              <a:pathLst>
                <a:path h="19079580" w="19114333">
                  <a:moveTo>
                    <a:pt x="0" y="0"/>
                  </a:moveTo>
                  <a:lnTo>
                    <a:pt x="19114333" y="0"/>
                  </a:lnTo>
                  <a:lnTo>
                    <a:pt x="19114333" y="19079580"/>
                  </a:lnTo>
                  <a:lnTo>
                    <a:pt x="0" y="19079580"/>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587391">
              <a:off x="1184056" y="3160471"/>
              <a:ext cx="1766206" cy="14078456"/>
            </a:xfrm>
            <a:custGeom>
              <a:avLst/>
              <a:gdLst/>
              <a:ahLst/>
              <a:cxnLst/>
              <a:rect r="r" b="b" t="t" l="l"/>
              <a:pathLst>
                <a:path h="14078456" w="1766206">
                  <a:moveTo>
                    <a:pt x="0" y="0"/>
                  </a:moveTo>
                  <a:lnTo>
                    <a:pt x="1766206" y="0"/>
                  </a:lnTo>
                  <a:lnTo>
                    <a:pt x="1766206" y="14078455"/>
                  </a:lnTo>
                  <a:lnTo>
                    <a:pt x="0" y="14078455"/>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grpSp>
        <p:nvGrpSpPr>
          <p:cNvPr name="Group 24" id="24"/>
          <p:cNvGrpSpPr/>
          <p:nvPr/>
        </p:nvGrpSpPr>
        <p:grpSpPr>
          <a:xfrm rot="-418072">
            <a:off x="2625452" y="3377657"/>
            <a:ext cx="13272947" cy="4788655"/>
            <a:chOff x="0" y="0"/>
            <a:chExt cx="3495756" cy="1261209"/>
          </a:xfrm>
        </p:grpSpPr>
        <p:sp>
          <p:nvSpPr>
            <p:cNvPr name="Freeform 25" id="25"/>
            <p:cNvSpPr/>
            <p:nvPr/>
          </p:nvSpPr>
          <p:spPr>
            <a:xfrm flipH="false" flipV="false" rot="0">
              <a:off x="0" y="0"/>
              <a:ext cx="3495756" cy="1261209"/>
            </a:xfrm>
            <a:custGeom>
              <a:avLst/>
              <a:gdLst/>
              <a:ahLst/>
              <a:cxnLst/>
              <a:rect r="r" b="b" t="t" l="l"/>
              <a:pathLst>
                <a:path h="1261209" w="3495756">
                  <a:moveTo>
                    <a:pt x="0" y="0"/>
                  </a:moveTo>
                  <a:lnTo>
                    <a:pt x="3495756" y="0"/>
                  </a:lnTo>
                  <a:lnTo>
                    <a:pt x="3495756" y="1261209"/>
                  </a:lnTo>
                  <a:lnTo>
                    <a:pt x="0" y="1261209"/>
                  </a:lnTo>
                  <a:close/>
                </a:path>
              </a:pathLst>
            </a:custGeom>
            <a:solidFill>
              <a:srgbClr val="FFFFFF"/>
            </a:solidFill>
          </p:spPr>
        </p:sp>
        <p:sp>
          <p:nvSpPr>
            <p:cNvPr name="TextBox 26" id="26"/>
            <p:cNvSpPr txBox="true"/>
            <p:nvPr/>
          </p:nvSpPr>
          <p:spPr>
            <a:xfrm>
              <a:off x="0" y="-76200"/>
              <a:ext cx="3495756" cy="1337409"/>
            </a:xfrm>
            <a:prstGeom prst="rect">
              <a:avLst/>
            </a:prstGeom>
          </p:spPr>
          <p:txBody>
            <a:bodyPr anchor="ctr" rtlCol="false" tIns="50800" lIns="50800" bIns="50800" rIns="50800"/>
            <a:lstStyle/>
            <a:p>
              <a:pPr algn="ctr">
                <a:lnSpc>
                  <a:spcPts val="2659"/>
                </a:lnSpc>
              </a:pPr>
            </a:p>
          </p:txBody>
        </p:sp>
      </p:grpSp>
      <p:sp>
        <p:nvSpPr>
          <p:cNvPr name="AutoShape 27" id="27"/>
          <p:cNvSpPr/>
          <p:nvPr/>
        </p:nvSpPr>
        <p:spPr>
          <a:xfrm flipV="true">
            <a:off x="4985915" y="5379243"/>
            <a:ext cx="10252602" cy="1213431"/>
          </a:xfrm>
          <a:prstGeom prst="line">
            <a:avLst/>
          </a:prstGeom>
          <a:ln cap="flat" w="38100">
            <a:solidFill>
              <a:srgbClr val="000000"/>
            </a:solidFill>
            <a:prstDash val="solid"/>
            <a:headEnd type="none" len="sm" w="sm"/>
            <a:tailEnd type="none" len="sm" w="sm"/>
          </a:ln>
        </p:spPr>
      </p:sp>
      <p:sp>
        <p:nvSpPr>
          <p:cNvPr name="TextBox 28" id="28"/>
          <p:cNvSpPr txBox="true"/>
          <p:nvPr/>
        </p:nvSpPr>
        <p:spPr>
          <a:xfrm rot="-416449">
            <a:off x="3043214" y="3955160"/>
            <a:ext cx="11828062" cy="3444545"/>
          </a:xfrm>
          <a:prstGeom prst="rect">
            <a:avLst/>
          </a:prstGeom>
        </p:spPr>
        <p:txBody>
          <a:bodyPr anchor="t" rtlCol="false" tIns="0" lIns="0" bIns="0" rIns="0">
            <a:spAutoFit/>
          </a:bodyPr>
          <a:lstStyle/>
          <a:p>
            <a:pPr algn="ctr">
              <a:lnSpc>
                <a:spcPts val="13843"/>
              </a:lnSpc>
            </a:pPr>
            <a:r>
              <a:rPr lang="en-US" sz="9888">
                <a:solidFill>
                  <a:srgbClr val="373737"/>
                </a:solidFill>
                <a:latin typeface="Paytone One"/>
                <a:ea typeface="Paytone One"/>
                <a:cs typeface="Paytone One"/>
                <a:sym typeface="Paytone One"/>
              </a:rPr>
              <a:t>UK CONSTITUTION PART 2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689548" y="190801"/>
            <a:ext cx="17598452" cy="9798823"/>
            <a:chOff x="0" y="0"/>
            <a:chExt cx="4634983" cy="2580760"/>
          </a:xfrm>
        </p:grpSpPr>
        <p:sp>
          <p:nvSpPr>
            <p:cNvPr name="Freeform 3" id="3"/>
            <p:cNvSpPr/>
            <p:nvPr/>
          </p:nvSpPr>
          <p:spPr>
            <a:xfrm flipH="false" flipV="false" rot="0">
              <a:off x="0" y="0"/>
              <a:ext cx="4634983" cy="2580760"/>
            </a:xfrm>
            <a:custGeom>
              <a:avLst/>
              <a:gdLst/>
              <a:ahLst/>
              <a:cxnLst/>
              <a:rect r="r" b="b" t="t" l="l"/>
              <a:pathLst>
                <a:path h="2580760" w="4634983">
                  <a:moveTo>
                    <a:pt x="0" y="0"/>
                  </a:moveTo>
                  <a:lnTo>
                    <a:pt x="4634983" y="0"/>
                  </a:lnTo>
                  <a:lnTo>
                    <a:pt x="4634983" y="2580760"/>
                  </a:lnTo>
                  <a:lnTo>
                    <a:pt x="0" y="2580760"/>
                  </a:lnTo>
                  <a:close/>
                </a:path>
              </a:pathLst>
            </a:custGeom>
            <a:solidFill>
              <a:srgbClr val="FDC9C3"/>
            </a:solidFill>
          </p:spPr>
        </p:sp>
        <p:sp>
          <p:nvSpPr>
            <p:cNvPr name="TextBox 4" id="4"/>
            <p:cNvSpPr txBox="true"/>
            <p:nvPr/>
          </p:nvSpPr>
          <p:spPr>
            <a:xfrm>
              <a:off x="0" y="-76200"/>
              <a:ext cx="4634983" cy="2656960"/>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306157" y="526717"/>
            <a:ext cx="17675685" cy="9233566"/>
            <a:chOff x="0" y="0"/>
            <a:chExt cx="23567581" cy="12311421"/>
          </a:xfrm>
        </p:grpSpPr>
        <p:grpSp>
          <p:nvGrpSpPr>
            <p:cNvPr name="Group 6" id="6"/>
            <p:cNvGrpSpPr/>
            <p:nvPr/>
          </p:nvGrpSpPr>
          <p:grpSpPr>
            <a:xfrm rot="0">
              <a:off x="22161767" y="153722"/>
              <a:ext cx="1405813" cy="2808667"/>
              <a:chOff x="0" y="0"/>
              <a:chExt cx="277692" cy="554798"/>
            </a:xfrm>
          </p:grpSpPr>
          <p:sp>
            <p:nvSpPr>
              <p:cNvPr name="Freeform 7" id="7"/>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8" id="8"/>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22161767" y="3164810"/>
              <a:ext cx="1405813" cy="2808667"/>
              <a:chOff x="0" y="0"/>
              <a:chExt cx="277692" cy="554798"/>
            </a:xfrm>
          </p:grpSpPr>
          <p:sp>
            <p:nvSpPr>
              <p:cNvPr name="Freeform 10" id="10"/>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11" id="11"/>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22161767" y="6175898"/>
              <a:ext cx="1405813" cy="2808667"/>
              <a:chOff x="0" y="0"/>
              <a:chExt cx="277692" cy="554798"/>
            </a:xfrm>
          </p:grpSpPr>
          <p:sp>
            <p:nvSpPr>
              <p:cNvPr name="Freeform 13" id="13"/>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sp>
          <p:sp>
            <p:nvSpPr>
              <p:cNvPr name="TextBox 14" id="14"/>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22161767" y="9186986"/>
              <a:ext cx="1405813" cy="2808667"/>
              <a:chOff x="0" y="0"/>
              <a:chExt cx="277692" cy="554798"/>
            </a:xfrm>
          </p:grpSpPr>
          <p:sp>
            <p:nvSpPr>
              <p:cNvPr name="Freeform 16" id="16"/>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7" id="17"/>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742874" y="0"/>
              <a:ext cx="21885452" cy="12311421"/>
              <a:chOff x="0" y="0"/>
              <a:chExt cx="4323052" cy="2431886"/>
            </a:xfrm>
          </p:grpSpPr>
          <p:sp>
            <p:nvSpPr>
              <p:cNvPr name="Freeform 19" id="19"/>
              <p:cNvSpPr/>
              <p:nvPr/>
            </p:nvSpPr>
            <p:spPr>
              <a:xfrm flipH="false" flipV="false" rot="0">
                <a:off x="0" y="0"/>
                <a:ext cx="4323052" cy="2431886"/>
              </a:xfrm>
              <a:custGeom>
                <a:avLst/>
                <a:gdLst/>
                <a:ahLst/>
                <a:cxnLst/>
                <a:rect r="r" b="b" t="t" l="l"/>
                <a:pathLst>
                  <a:path h="2431886" w="4323052">
                    <a:moveTo>
                      <a:pt x="0" y="0"/>
                    </a:moveTo>
                    <a:lnTo>
                      <a:pt x="4323052" y="0"/>
                    </a:lnTo>
                    <a:lnTo>
                      <a:pt x="4323052" y="2431886"/>
                    </a:lnTo>
                    <a:lnTo>
                      <a:pt x="0" y="2431886"/>
                    </a:lnTo>
                    <a:close/>
                  </a:path>
                </a:pathLst>
              </a:custGeom>
              <a:solidFill>
                <a:srgbClr val="FFFFFF"/>
              </a:solidFill>
            </p:spPr>
          </p:sp>
          <p:sp>
            <p:nvSpPr>
              <p:cNvPr name="TextBox 20" id="20"/>
              <p:cNvSpPr txBox="true"/>
              <p:nvPr/>
            </p:nvSpPr>
            <p:spPr>
              <a:xfrm>
                <a:off x="0" y="-47625"/>
                <a:ext cx="4323052" cy="2479511"/>
              </a:xfrm>
              <a:prstGeom prst="rect">
                <a:avLst/>
              </a:prstGeom>
            </p:spPr>
            <p:txBody>
              <a:bodyPr anchor="ctr" rtlCol="false" tIns="50800" lIns="50800" bIns="50800" rIns="50800"/>
              <a:lstStyle/>
              <a:p>
                <a:pPr algn="ctr">
                  <a:lnSpc>
                    <a:spcPts val="2659"/>
                  </a:lnSpc>
                </a:pPr>
              </a:p>
            </p:txBody>
          </p:sp>
        </p:grpSp>
        <p:sp>
          <p:nvSpPr>
            <p:cNvPr name="Freeform 21" id="21"/>
            <p:cNvSpPr/>
            <p:nvPr/>
          </p:nvSpPr>
          <p:spPr>
            <a:xfrm flipH="false" flipV="false" rot="0">
              <a:off x="0" y="153722"/>
              <a:ext cx="1485749" cy="11842925"/>
            </a:xfrm>
            <a:custGeom>
              <a:avLst/>
              <a:gdLst/>
              <a:ahLst/>
              <a:cxnLst/>
              <a:rect r="r" b="b" t="t" l="l"/>
              <a:pathLst>
                <a:path h="11842925" w="1485749">
                  <a:moveTo>
                    <a:pt x="0" y="0"/>
                  </a:moveTo>
                  <a:lnTo>
                    <a:pt x="1485749" y="0"/>
                  </a:lnTo>
                  <a:lnTo>
                    <a:pt x="1485749" y="11842924"/>
                  </a:lnTo>
                  <a:lnTo>
                    <a:pt x="0" y="1184292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22" id="22"/>
          <p:cNvGrpSpPr/>
          <p:nvPr/>
        </p:nvGrpSpPr>
        <p:grpSpPr>
          <a:xfrm rot="0">
            <a:off x="2869936" y="2802288"/>
            <a:ext cx="13237676" cy="6148654"/>
            <a:chOff x="0" y="0"/>
            <a:chExt cx="3486466" cy="1619398"/>
          </a:xfrm>
        </p:grpSpPr>
        <p:sp>
          <p:nvSpPr>
            <p:cNvPr name="Freeform 23" id="23"/>
            <p:cNvSpPr/>
            <p:nvPr/>
          </p:nvSpPr>
          <p:spPr>
            <a:xfrm flipH="false" flipV="false" rot="0">
              <a:off x="0" y="0"/>
              <a:ext cx="3486466" cy="1619398"/>
            </a:xfrm>
            <a:custGeom>
              <a:avLst/>
              <a:gdLst/>
              <a:ahLst/>
              <a:cxnLst/>
              <a:rect r="r" b="b" t="t" l="l"/>
              <a:pathLst>
                <a:path h="1619398" w="3486466">
                  <a:moveTo>
                    <a:pt x="38015" y="0"/>
                  </a:moveTo>
                  <a:lnTo>
                    <a:pt x="3448451" y="0"/>
                  </a:lnTo>
                  <a:cubicBezTo>
                    <a:pt x="3458533" y="0"/>
                    <a:pt x="3468203" y="4005"/>
                    <a:pt x="3475332" y="11134"/>
                  </a:cubicBezTo>
                  <a:cubicBezTo>
                    <a:pt x="3482461" y="18263"/>
                    <a:pt x="3486466" y="27932"/>
                    <a:pt x="3486466" y="38015"/>
                  </a:cubicBezTo>
                  <a:lnTo>
                    <a:pt x="3486466" y="1581384"/>
                  </a:lnTo>
                  <a:cubicBezTo>
                    <a:pt x="3486466" y="1602379"/>
                    <a:pt x="3469446" y="1619398"/>
                    <a:pt x="3448451" y="1619398"/>
                  </a:cubicBezTo>
                  <a:lnTo>
                    <a:pt x="38015" y="1619398"/>
                  </a:lnTo>
                  <a:cubicBezTo>
                    <a:pt x="27932" y="1619398"/>
                    <a:pt x="18263" y="1615393"/>
                    <a:pt x="11134" y="1608264"/>
                  </a:cubicBezTo>
                  <a:cubicBezTo>
                    <a:pt x="4005" y="1601135"/>
                    <a:pt x="0" y="1591466"/>
                    <a:pt x="0" y="1581384"/>
                  </a:cubicBezTo>
                  <a:lnTo>
                    <a:pt x="0" y="38015"/>
                  </a:lnTo>
                  <a:cubicBezTo>
                    <a:pt x="0" y="17020"/>
                    <a:pt x="17020" y="0"/>
                    <a:pt x="38015" y="0"/>
                  </a:cubicBezTo>
                  <a:close/>
                </a:path>
              </a:pathLst>
            </a:custGeom>
            <a:solidFill>
              <a:srgbClr val="000000">
                <a:alpha val="0"/>
              </a:srgbClr>
            </a:solidFill>
            <a:ln w="28575" cap="rnd">
              <a:solidFill>
                <a:srgbClr val="000000"/>
              </a:solidFill>
              <a:prstDash val="solid"/>
              <a:round/>
            </a:ln>
          </p:spPr>
        </p:sp>
        <p:sp>
          <p:nvSpPr>
            <p:cNvPr name="TextBox 24" id="24"/>
            <p:cNvSpPr txBox="true"/>
            <p:nvPr/>
          </p:nvSpPr>
          <p:spPr>
            <a:xfrm>
              <a:off x="0" y="-76200"/>
              <a:ext cx="3486466" cy="1695598"/>
            </a:xfrm>
            <a:prstGeom prst="rect">
              <a:avLst/>
            </a:prstGeom>
          </p:spPr>
          <p:txBody>
            <a:bodyPr anchor="ctr" rtlCol="false" tIns="50800" lIns="50800" bIns="50800" rIns="50800"/>
            <a:lstStyle/>
            <a:p>
              <a:pPr algn="ctr">
                <a:lnSpc>
                  <a:spcPts val="2659"/>
                </a:lnSpc>
              </a:pPr>
            </a:p>
          </p:txBody>
        </p:sp>
      </p:grpSp>
      <p:sp>
        <p:nvSpPr>
          <p:cNvPr name="Freeform 25" id="25"/>
          <p:cNvSpPr/>
          <p:nvPr/>
        </p:nvSpPr>
        <p:spPr>
          <a:xfrm flipH="false" flipV="false" rot="0">
            <a:off x="3766676" y="1321245"/>
            <a:ext cx="1082327" cy="1359281"/>
          </a:xfrm>
          <a:custGeom>
            <a:avLst/>
            <a:gdLst/>
            <a:ahLst/>
            <a:cxnLst/>
            <a:rect r="r" b="b" t="t" l="l"/>
            <a:pathLst>
              <a:path h="1359281" w="1082327">
                <a:moveTo>
                  <a:pt x="0" y="0"/>
                </a:moveTo>
                <a:lnTo>
                  <a:pt x="1082327" y="0"/>
                </a:lnTo>
                <a:lnTo>
                  <a:pt x="1082327"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26" id="26"/>
          <p:cNvSpPr txBox="true"/>
          <p:nvPr/>
        </p:nvSpPr>
        <p:spPr>
          <a:xfrm rot="0">
            <a:off x="4307839" y="1178370"/>
            <a:ext cx="9672321" cy="1244725"/>
          </a:xfrm>
          <a:prstGeom prst="rect">
            <a:avLst/>
          </a:prstGeom>
        </p:spPr>
        <p:txBody>
          <a:bodyPr anchor="t" rtlCol="false" tIns="0" lIns="0" bIns="0" rIns="0">
            <a:spAutoFit/>
          </a:bodyPr>
          <a:lstStyle/>
          <a:p>
            <a:pPr algn="ctr">
              <a:lnSpc>
                <a:spcPts val="10150"/>
              </a:lnSpc>
            </a:pPr>
            <a:r>
              <a:rPr lang="en-US" sz="7250">
                <a:solidFill>
                  <a:srgbClr val="373737"/>
                </a:solidFill>
                <a:latin typeface="Paytone One"/>
                <a:ea typeface="Paytone One"/>
                <a:cs typeface="Paytone One"/>
                <a:sym typeface="Paytone One"/>
              </a:rPr>
              <a:t>CONTENT </a:t>
            </a:r>
          </a:p>
        </p:txBody>
      </p:sp>
      <p:sp>
        <p:nvSpPr>
          <p:cNvPr name="Freeform 27" id="27"/>
          <p:cNvSpPr/>
          <p:nvPr/>
        </p:nvSpPr>
        <p:spPr>
          <a:xfrm flipH="true" flipV="false" rot="0">
            <a:off x="13438997" y="1321245"/>
            <a:ext cx="1082327" cy="1359281"/>
          </a:xfrm>
          <a:custGeom>
            <a:avLst/>
            <a:gdLst/>
            <a:ahLst/>
            <a:cxnLst/>
            <a:rect r="r" b="b" t="t" l="l"/>
            <a:pathLst>
              <a:path h="1359281" w="1082327">
                <a:moveTo>
                  <a:pt x="1082327" y="0"/>
                </a:moveTo>
                <a:lnTo>
                  <a:pt x="0" y="0"/>
                </a:lnTo>
                <a:lnTo>
                  <a:pt x="0" y="1359281"/>
                </a:lnTo>
                <a:lnTo>
                  <a:pt x="1082327" y="1359281"/>
                </a:lnTo>
                <a:lnTo>
                  <a:pt x="1082327"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8" id="28"/>
          <p:cNvSpPr/>
          <p:nvPr/>
        </p:nvSpPr>
        <p:spPr>
          <a:xfrm flipH="false" flipV="false" rot="0">
            <a:off x="1464785" y="7247886"/>
            <a:ext cx="2301891" cy="2245556"/>
          </a:xfrm>
          <a:custGeom>
            <a:avLst/>
            <a:gdLst/>
            <a:ahLst/>
            <a:cxnLst/>
            <a:rect r="r" b="b" t="t" l="l"/>
            <a:pathLst>
              <a:path h="2245556" w="2301891">
                <a:moveTo>
                  <a:pt x="0" y="0"/>
                </a:moveTo>
                <a:lnTo>
                  <a:pt x="2301891" y="0"/>
                </a:lnTo>
                <a:lnTo>
                  <a:pt x="2301891" y="2245556"/>
                </a:lnTo>
                <a:lnTo>
                  <a:pt x="0" y="224555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29" id="29"/>
          <p:cNvSpPr txBox="true"/>
          <p:nvPr/>
        </p:nvSpPr>
        <p:spPr>
          <a:xfrm rot="0">
            <a:off x="2752498" y="3140586"/>
            <a:ext cx="12783004" cy="4317439"/>
          </a:xfrm>
          <a:prstGeom prst="rect">
            <a:avLst/>
          </a:prstGeom>
        </p:spPr>
        <p:txBody>
          <a:bodyPr anchor="t" rtlCol="false" tIns="0" lIns="0" bIns="0" rIns="0">
            <a:spAutoFit/>
          </a:bodyPr>
          <a:lstStyle/>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Aims and Learning Objectives </a:t>
            </a: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Rule of Law </a:t>
            </a: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Parliamentary Sovereignty</a:t>
            </a: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Activity </a:t>
            </a: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Summary </a:t>
            </a: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Thank you, any questions?</a:t>
            </a:r>
          </a:p>
        </p:txBody>
      </p:sp>
      <p:sp>
        <p:nvSpPr>
          <p:cNvPr name="Freeform 30" id="30"/>
          <p:cNvSpPr/>
          <p:nvPr/>
        </p:nvSpPr>
        <p:spPr>
          <a:xfrm flipH="false" flipV="false" rot="1348902">
            <a:off x="14531492" y="7309651"/>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1074498">
            <a:off x="1942030" y="-1339036"/>
            <a:ext cx="6338431" cy="6939172"/>
          </a:xfrm>
          <a:custGeom>
            <a:avLst/>
            <a:gdLst/>
            <a:ahLst/>
            <a:cxnLst/>
            <a:rect r="r" b="b" t="t" l="l"/>
            <a:pathLst>
              <a:path h="6939172" w="6338431">
                <a:moveTo>
                  <a:pt x="0" y="0"/>
                </a:moveTo>
                <a:lnTo>
                  <a:pt x="6338431" y="0"/>
                </a:lnTo>
                <a:lnTo>
                  <a:pt x="6338431" y="6939172"/>
                </a:lnTo>
                <a:lnTo>
                  <a:pt x="0" y="693917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7147693" y="2487896"/>
            <a:ext cx="10849881" cy="7256468"/>
            <a:chOff x="0" y="0"/>
            <a:chExt cx="2857582" cy="1911169"/>
          </a:xfrm>
        </p:grpSpPr>
        <p:sp>
          <p:nvSpPr>
            <p:cNvPr name="Freeform 4" id="4"/>
            <p:cNvSpPr/>
            <p:nvPr/>
          </p:nvSpPr>
          <p:spPr>
            <a:xfrm flipH="false" flipV="false" rot="0">
              <a:off x="0" y="0"/>
              <a:ext cx="2857582" cy="1911169"/>
            </a:xfrm>
            <a:custGeom>
              <a:avLst/>
              <a:gdLst/>
              <a:ahLst/>
              <a:cxnLst/>
              <a:rect r="r" b="b" t="t" l="l"/>
              <a:pathLst>
                <a:path h="1911169" w="2857582">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sp>
        <p:sp>
          <p:nvSpPr>
            <p:cNvPr name="TextBox 5" id="5"/>
            <p:cNvSpPr txBox="true"/>
            <p:nvPr/>
          </p:nvSpPr>
          <p:spPr>
            <a:xfrm>
              <a:off x="0" y="-76200"/>
              <a:ext cx="2857582" cy="1987369"/>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775463">
            <a:off x="-93209" y="7112746"/>
            <a:ext cx="5339146" cy="7250692"/>
          </a:xfrm>
          <a:custGeom>
            <a:avLst/>
            <a:gdLst/>
            <a:ahLst/>
            <a:cxnLst/>
            <a:rect r="r" b="b" t="t" l="l"/>
            <a:pathLst>
              <a:path h="7250692" w="5339146">
                <a:moveTo>
                  <a:pt x="0" y="0"/>
                </a:moveTo>
                <a:lnTo>
                  <a:pt x="5339146" y="0"/>
                </a:lnTo>
                <a:lnTo>
                  <a:pt x="5339146" y="7250692"/>
                </a:lnTo>
                <a:lnTo>
                  <a:pt x="0" y="725069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7" id="7"/>
          <p:cNvGrpSpPr/>
          <p:nvPr/>
        </p:nvGrpSpPr>
        <p:grpSpPr>
          <a:xfrm rot="0">
            <a:off x="5395279" y="0"/>
            <a:ext cx="15067362" cy="13787502"/>
            <a:chOff x="0" y="0"/>
            <a:chExt cx="20089817" cy="18383336"/>
          </a:xfrm>
        </p:grpSpPr>
        <p:grpSp>
          <p:nvGrpSpPr>
            <p:cNvPr name="Group 8" id="8"/>
            <p:cNvGrpSpPr/>
            <p:nvPr/>
          </p:nvGrpSpPr>
          <p:grpSpPr>
            <a:xfrm rot="0">
              <a:off x="872141" y="0"/>
              <a:ext cx="19217676" cy="18383336"/>
              <a:chOff x="0" y="0"/>
              <a:chExt cx="3796084" cy="3631276"/>
            </a:xfrm>
          </p:grpSpPr>
          <p:sp>
            <p:nvSpPr>
              <p:cNvPr name="Freeform 9" id="9"/>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FFFF"/>
              </a:solidFill>
            </p:spPr>
          </p:sp>
          <p:sp>
            <p:nvSpPr>
              <p:cNvPr name="TextBox 10" id="10"/>
              <p:cNvSpPr txBox="true"/>
              <p:nvPr/>
            </p:nvSpPr>
            <p:spPr>
              <a:xfrm>
                <a:off x="0" y="-47625"/>
                <a:ext cx="3796084" cy="3678901"/>
              </a:xfrm>
              <a:prstGeom prst="rect">
                <a:avLst/>
              </a:prstGeom>
            </p:spPr>
            <p:txBody>
              <a:bodyPr anchor="ctr" rtlCol="false" tIns="50800" lIns="50800" bIns="50800" rIns="50800"/>
              <a:lstStyle/>
              <a:p>
                <a:pPr algn="ctr">
                  <a:lnSpc>
                    <a:spcPts val="2659"/>
                  </a:lnSpc>
                </a:pPr>
              </a:p>
            </p:txBody>
          </p:sp>
        </p:grpSp>
        <p:sp>
          <p:nvSpPr>
            <p:cNvPr name="Freeform 11" id="11"/>
            <p:cNvSpPr/>
            <p:nvPr/>
          </p:nvSpPr>
          <p:spPr>
            <a:xfrm flipH="false" flipV="false" rot="-48879">
              <a:off x="99994" y="403767"/>
              <a:ext cx="1766206" cy="14078456"/>
            </a:xfrm>
            <a:custGeom>
              <a:avLst/>
              <a:gdLst/>
              <a:ahLst/>
              <a:cxnLst/>
              <a:rect r="r" b="b" t="t" l="l"/>
              <a:pathLst>
                <a:path h="14078456" w="1766206">
                  <a:moveTo>
                    <a:pt x="0" y="0"/>
                  </a:moveTo>
                  <a:lnTo>
                    <a:pt x="1766207" y="0"/>
                  </a:lnTo>
                  <a:lnTo>
                    <a:pt x="1766207" y="14078455"/>
                  </a:lnTo>
                  <a:lnTo>
                    <a:pt x="0" y="1407845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12" id="12"/>
          <p:cNvGrpSpPr/>
          <p:nvPr/>
        </p:nvGrpSpPr>
        <p:grpSpPr>
          <a:xfrm rot="0">
            <a:off x="7142935" y="2364185"/>
            <a:ext cx="10849881" cy="7256468"/>
            <a:chOff x="0" y="0"/>
            <a:chExt cx="2857582" cy="1911169"/>
          </a:xfrm>
        </p:grpSpPr>
        <p:sp>
          <p:nvSpPr>
            <p:cNvPr name="Freeform 13" id="13"/>
            <p:cNvSpPr/>
            <p:nvPr/>
          </p:nvSpPr>
          <p:spPr>
            <a:xfrm flipH="false" flipV="false" rot="0">
              <a:off x="0" y="0"/>
              <a:ext cx="2857582" cy="1911169"/>
            </a:xfrm>
            <a:custGeom>
              <a:avLst/>
              <a:gdLst/>
              <a:ahLst/>
              <a:cxnLst/>
              <a:rect r="r" b="b" t="t" l="l"/>
              <a:pathLst>
                <a:path h="1911169" w="2857582">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sp>
        <p:sp>
          <p:nvSpPr>
            <p:cNvPr name="TextBox 14" id="14"/>
            <p:cNvSpPr txBox="true"/>
            <p:nvPr/>
          </p:nvSpPr>
          <p:spPr>
            <a:xfrm>
              <a:off x="0" y="-76200"/>
              <a:ext cx="2857582" cy="1987369"/>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0">
            <a:off x="7147693" y="885825"/>
            <a:ext cx="10726606" cy="1244725"/>
          </a:xfrm>
          <a:prstGeom prst="rect">
            <a:avLst/>
          </a:prstGeom>
        </p:spPr>
        <p:txBody>
          <a:bodyPr anchor="t" rtlCol="false" tIns="0" lIns="0" bIns="0" rIns="0">
            <a:spAutoFit/>
          </a:bodyPr>
          <a:lstStyle/>
          <a:p>
            <a:pPr algn="ctr">
              <a:lnSpc>
                <a:spcPts val="10150"/>
              </a:lnSpc>
            </a:pPr>
            <a:r>
              <a:rPr lang="en-US" sz="7250">
                <a:solidFill>
                  <a:srgbClr val="373737"/>
                </a:solidFill>
                <a:latin typeface="Paytone One"/>
                <a:ea typeface="Paytone One"/>
                <a:cs typeface="Paytone One"/>
                <a:sym typeface="Paytone One"/>
              </a:rPr>
              <a:t>AIMS AND OBJECTIVES</a:t>
            </a:r>
          </a:p>
        </p:txBody>
      </p:sp>
      <p:sp>
        <p:nvSpPr>
          <p:cNvPr name="Freeform 16" id="16"/>
          <p:cNvSpPr/>
          <p:nvPr/>
        </p:nvSpPr>
        <p:spPr>
          <a:xfrm flipH="true" flipV="false" rot="0">
            <a:off x="17205673" y="772239"/>
            <a:ext cx="1082327" cy="1359281"/>
          </a:xfrm>
          <a:custGeom>
            <a:avLst/>
            <a:gdLst/>
            <a:ahLst/>
            <a:cxnLst/>
            <a:rect r="r" b="b" t="t" l="l"/>
            <a:pathLst>
              <a:path h="1359281" w="1082327">
                <a:moveTo>
                  <a:pt x="1082327" y="0"/>
                </a:moveTo>
                <a:lnTo>
                  <a:pt x="0" y="0"/>
                </a:lnTo>
                <a:lnTo>
                  <a:pt x="0" y="1359281"/>
                </a:lnTo>
                <a:lnTo>
                  <a:pt x="1082327" y="1359281"/>
                </a:lnTo>
                <a:lnTo>
                  <a:pt x="1082327"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7" id="17"/>
          <p:cNvSpPr/>
          <p:nvPr/>
        </p:nvSpPr>
        <p:spPr>
          <a:xfrm flipH="false" flipV="false" rot="0">
            <a:off x="6869850" y="899985"/>
            <a:ext cx="1082327" cy="1359281"/>
          </a:xfrm>
          <a:custGeom>
            <a:avLst/>
            <a:gdLst/>
            <a:ahLst/>
            <a:cxnLst/>
            <a:rect r="r" b="b" t="t" l="l"/>
            <a:pathLst>
              <a:path h="1359281" w="1082327">
                <a:moveTo>
                  <a:pt x="0" y="0"/>
                </a:moveTo>
                <a:lnTo>
                  <a:pt x="1082327" y="0"/>
                </a:lnTo>
                <a:lnTo>
                  <a:pt x="1082327" y="1359280"/>
                </a:lnTo>
                <a:lnTo>
                  <a:pt x="0" y="135928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8" id="18"/>
          <p:cNvSpPr/>
          <p:nvPr/>
        </p:nvSpPr>
        <p:spPr>
          <a:xfrm flipH="false" flipV="false" rot="-1656846">
            <a:off x="434344" y="430438"/>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9" id="19"/>
          <p:cNvSpPr txBox="true"/>
          <p:nvPr/>
        </p:nvSpPr>
        <p:spPr>
          <a:xfrm rot="0">
            <a:off x="7411013" y="2812035"/>
            <a:ext cx="10199966" cy="5736657"/>
          </a:xfrm>
          <a:prstGeom prst="rect">
            <a:avLst/>
          </a:prstGeom>
        </p:spPr>
        <p:txBody>
          <a:bodyPr anchor="t" rtlCol="false" tIns="0" lIns="0" bIns="0" rIns="0">
            <a:spAutoFit/>
          </a:bodyPr>
          <a:lstStyle/>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The aim of todays session is to discuss the rule of law and parliamentary sovereignty. </a:t>
            </a:r>
          </a:p>
          <a:p>
            <a:pPr algn="ctr">
              <a:lnSpc>
                <a:spcPts val="5629"/>
              </a:lnSpc>
            </a:pP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By the end of today’s session students should be able to demonstrate their understanding of the rule of law and parliamentary sovereignty. </a:t>
            </a:r>
          </a:p>
        </p:txBody>
      </p:sp>
      <p:sp>
        <p:nvSpPr>
          <p:cNvPr name="Freeform 20" id="20"/>
          <p:cNvSpPr/>
          <p:nvPr/>
        </p:nvSpPr>
        <p:spPr>
          <a:xfrm flipH="false" flipV="false" rot="-264429">
            <a:off x="799912" y="5076392"/>
            <a:ext cx="1661252" cy="3062216"/>
          </a:xfrm>
          <a:custGeom>
            <a:avLst/>
            <a:gdLst/>
            <a:ahLst/>
            <a:cxnLst/>
            <a:rect r="r" b="b" t="t" l="l"/>
            <a:pathLst>
              <a:path h="3062216" w="1661252">
                <a:moveTo>
                  <a:pt x="0" y="0"/>
                </a:moveTo>
                <a:lnTo>
                  <a:pt x="1661252" y="0"/>
                </a:lnTo>
                <a:lnTo>
                  <a:pt x="1661252" y="3062216"/>
                </a:lnTo>
                <a:lnTo>
                  <a:pt x="0" y="306221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1670091">
            <a:off x="16727613" y="3998605"/>
            <a:ext cx="4200452" cy="5938942"/>
          </a:xfrm>
          <a:custGeom>
            <a:avLst/>
            <a:gdLst/>
            <a:ahLst/>
            <a:cxnLst/>
            <a:rect r="r" b="b" t="t" l="l"/>
            <a:pathLst>
              <a:path h="5938942" w="420045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64315">
            <a:off x="15020393" y="1028700"/>
            <a:ext cx="2238907" cy="8942567"/>
            <a:chOff x="0" y="0"/>
            <a:chExt cx="2985209" cy="11923422"/>
          </a:xfrm>
        </p:grpSpPr>
        <p:grpSp>
          <p:nvGrpSpPr>
            <p:cNvPr name="Group 4" id="4"/>
            <p:cNvGrpSpPr/>
            <p:nvPr/>
          </p:nvGrpSpPr>
          <p:grpSpPr>
            <a:xfrm rot="-463612">
              <a:off x="182432" y="81756"/>
              <a:ext cx="1405813" cy="2808667"/>
              <a:chOff x="0" y="0"/>
              <a:chExt cx="277692" cy="554798"/>
            </a:xfrm>
          </p:grpSpPr>
          <p:sp>
            <p:nvSpPr>
              <p:cNvPr name="Freeform 5" id="5"/>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6" id="6"/>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463612">
              <a:off x="587276" y="3065504"/>
              <a:ext cx="1405813" cy="2808667"/>
              <a:chOff x="0" y="0"/>
              <a:chExt cx="277692" cy="554798"/>
            </a:xfrm>
          </p:grpSpPr>
          <p:sp>
            <p:nvSpPr>
              <p:cNvPr name="Freeform 8" id="8"/>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9" id="9"/>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463612">
              <a:off x="992120" y="6049252"/>
              <a:ext cx="1405813" cy="2808667"/>
              <a:chOff x="0" y="0"/>
              <a:chExt cx="277692" cy="554798"/>
            </a:xfrm>
          </p:grpSpPr>
          <p:sp>
            <p:nvSpPr>
              <p:cNvPr name="Freeform 11" id="11"/>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sp>
          <p:sp>
            <p:nvSpPr>
              <p:cNvPr name="TextBox 12" id="12"/>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463612">
              <a:off x="1396963" y="9033000"/>
              <a:ext cx="1405813" cy="2808667"/>
              <a:chOff x="0" y="0"/>
              <a:chExt cx="277692" cy="554798"/>
            </a:xfrm>
          </p:grpSpPr>
          <p:sp>
            <p:nvSpPr>
              <p:cNvPr name="Freeform 14" id="14"/>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5" id="15"/>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sp>
        <p:nvSpPr>
          <p:cNvPr name="Freeform 16" id="16"/>
          <p:cNvSpPr/>
          <p:nvPr/>
        </p:nvSpPr>
        <p:spPr>
          <a:xfrm flipH="false" flipV="false" rot="-5884988">
            <a:off x="10784868" y="4528987"/>
            <a:ext cx="9598456" cy="2519595"/>
          </a:xfrm>
          <a:custGeom>
            <a:avLst/>
            <a:gdLst/>
            <a:ahLst/>
            <a:cxnLst/>
            <a:rect r="r" b="b" t="t" l="l"/>
            <a:pathLst>
              <a:path h="2519595" w="9598456">
                <a:moveTo>
                  <a:pt x="0" y="0"/>
                </a:moveTo>
                <a:lnTo>
                  <a:pt x="9598456" y="0"/>
                </a:lnTo>
                <a:lnTo>
                  <a:pt x="9598456" y="2519594"/>
                </a:lnTo>
                <a:lnTo>
                  <a:pt x="0" y="2519594"/>
                </a:lnTo>
                <a:lnTo>
                  <a:pt x="0" y="0"/>
                </a:lnTo>
                <a:close/>
              </a:path>
            </a:pathLst>
          </a:custGeom>
          <a:blipFill>
            <a:blip r:embed="rId4"/>
            <a:stretch>
              <a:fillRect l="0" t="0" r="0" b="0"/>
            </a:stretch>
          </a:blipFill>
        </p:spPr>
      </p:sp>
      <p:sp>
        <p:nvSpPr>
          <p:cNvPr name="Freeform 17" id="17"/>
          <p:cNvSpPr/>
          <p:nvPr/>
        </p:nvSpPr>
        <p:spPr>
          <a:xfrm flipH="false" flipV="false" rot="456353">
            <a:off x="549697" y="598980"/>
            <a:ext cx="6644041" cy="3800034"/>
          </a:xfrm>
          <a:custGeom>
            <a:avLst/>
            <a:gdLst/>
            <a:ahLst/>
            <a:cxnLst/>
            <a:rect r="r" b="b" t="t" l="l"/>
            <a:pathLst>
              <a:path h="3800034" w="6644041">
                <a:moveTo>
                  <a:pt x="0" y="0"/>
                </a:moveTo>
                <a:lnTo>
                  <a:pt x="6644041" y="0"/>
                </a:lnTo>
                <a:lnTo>
                  <a:pt x="6644041" y="3800034"/>
                </a:lnTo>
                <a:lnTo>
                  <a:pt x="0" y="380003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8" id="18"/>
          <p:cNvSpPr/>
          <p:nvPr/>
        </p:nvSpPr>
        <p:spPr>
          <a:xfrm flipH="false" flipV="false" rot="-264429">
            <a:off x="16919560" y="2464361"/>
            <a:ext cx="1173273" cy="2162716"/>
          </a:xfrm>
          <a:custGeom>
            <a:avLst/>
            <a:gdLst/>
            <a:ahLst/>
            <a:cxnLst/>
            <a:rect r="r" b="b" t="t" l="l"/>
            <a:pathLst>
              <a:path h="2162716" w="1173273">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19" id="19"/>
          <p:cNvGrpSpPr/>
          <p:nvPr/>
        </p:nvGrpSpPr>
        <p:grpSpPr>
          <a:xfrm rot="-418072">
            <a:off x="1811774" y="1167114"/>
            <a:ext cx="14413257" cy="13787502"/>
            <a:chOff x="0" y="0"/>
            <a:chExt cx="3796084" cy="3631276"/>
          </a:xfrm>
        </p:grpSpPr>
        <p:sp>
          <p:nvSpPr>
            <p:cNvPr name="Freeform 20" id="20"/>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D8D3"/>
            </a:solidFill>
          </p:spPr>
        </p:sp>
        <p:sp>
          <p:nvSpPr>
            <p:cNvPr name="TextBox 21" id="21"/>
            <p:cNvSpPr txBox="true"/>
            <p:nvPr/>
          </p:nvSpPr>
          <p:spPr>
            <a:xfrm>
              <a:off x="0" y="-76200"/>
              <a:ext cx="3796084" cy="3707476"/>
            </a:xfrm>
            <a:prstGeom prst="rect">
              <a:avLst/>
            </a:prstGeom>
          </p:spPr>
          <p:txBody>
            <a:bodyPr anchor="ctr" rtlCol="false" tIns="50800" lIns="50800" bIns="50800" rIns="50800"/>
            <a:lstStyle/>
            <a:p>
              <a:pPr algn="ctr">
                <a:lnSpc>
                  <a:spcPts val="2659"/>
                </a:lnSpc>
              </a:pPr>
            </a:p>
          </p:txBody>
        </p:sp>
      </p:grpSp>
      <p:sp>
        <p:nvSpPr>
          <p:cNvPr name="Freeform 22" id="22"/>
          <p:cNvSpPr/>
          <p:nvPr/>
        </p:nvSpPr>
        <p:spPr>
          <a:xfrm flipH="false" flipV="false" rot="-421822">
            <a:off x="1850528" y="1170355"/>
            <a:ext cx="14335750" cy="14309685"/>
          </a:xfrm>
          <a:custGeom>
            <a:avLst/>
            <a:gdLst/>
            <a:ahLst/>
            <a:cxnLst/>
            <a:rect r="r" b="b" t="t" l="l"/>
            <a:pathLst>
              <a:path h="14309685" w="14335750">
                <a:moveTo>
                  <a:pt x="0" y="0"/>
                </a:moveTo>
                <a:lnTo>
                  <a:pt x="14335749" y="0"/>
                </a:lnTo>
                <a:lnTo>
                  <a:pt x="14335749" y="14309684"/>
                </a:lnTo>
                <a:lnTo>
                  <a:pt x="0" y="14309684"/>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523075">
            <a:off x="1119992" y="2461872"/>
            <a:ext cx="1324655" cy="10558842"/>
          </a:xfrm>
          <a:custGeom>
            <a:avLst/>
            <a:gdLst/>
            <a:ahLst/>
            <a:cxnLst/>
            <a:rect r="r" b="b" t="t" l="l"/>
            <a:pathLst>
              <a:path h="10558842" w="1324655">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24" id="24"/>
          <p:cNvGrpSpPr/>
          <p:nvPr/>
        </p:nvGrpSpPr>
        <p:grpSpPr>
          <a:xfrm rot="-418072">
            <a:off x="2625452" y="3377657"/>
            <a:ext cx="13272947" cy="4788655"/>
            <a:chOff x="0" y="0"/>
            <a:chExt cx="3495756" cy="1261209"/>
          </a:xfrm>
        </p:grpSpPr>
        <p:sp>
          <p:nvSpPr>
            <p:cNvPr name="Freeform 25" id="25"/>
            <p:cNvSpPr/>
            <p:nvPr/>
          </p:nvSpPr>
          <p:spPr>
            <a:xfrm flipH="false" flipV="false" rot="0">
              <a:off x="0" y="0"/>
              <a:ext cx="3495756" cy="1261209"/>
            </a:xfrm>
            <a:custGeom>
              <a:avLst/>
              <a:gdLst/>
              <a:ahLst/>
              <a:cxnLst/>
              <a:rect r="r" b="b" t="t" l="l"/>
              <a:pathLst>
                <a:path h="1261209" w="3495756">
                  <a:moveTo>
                    <a:pt x="0" y="0"/>
                  </a:moveTo>
                  <a:lnTo>
                    <a:pt x="3495756" y="0"/>
                  </a:lnTo>
                  <a:lnTo>
                    <a:pt x="3495756" y="1261209"/>
                  </a:lnTo>
                  <a:lnTo>
                    <a:pt x="0" y="1261209"/>
                  </a:lnTo>
                  <a:close/>
                </a:path>
              </a:pathLst>
            </a:custGeom>
            <a:solidFill>
              <a:srgbClr val="FFFFFF"/>
            </a:solidFill>
          </p:spPr>
        </p:sp>
        <p:sp>
          <p:nvSpPr>
            <p:cNvPr name="TextBox 26" id="26"/>
            <p:cNvSpPr txBox="true"/>
            <p:nvPr/>
          </p:nvSpPr>
          <p:spPr>
            <a:xfrm>
              <a:off x="0" y="-76200"/>
              <a:ext cx="3495756" cy="1337409"/>
            </a:xfrm>
            <a:prstGeom prst="rect">
              <a:avLst/>
            </a:prstGeom>
          </p:spPr>
          <p:txBody>
            <a:bodyPr anchor="ctr" rtlCol="false" tIns="50800" lIns="50800" bIns="50800" rIns="50800"/>
            <a:lstStyle/>
            <a:p>
              <a:pPr algn="ctr">
                <a:lnSpc>
                  <a:spcPts val="2659"/>
                </a:lnSpc>
              </a:pPr>
            </a:p>
          </p:txBody>
        </p:sp>
      </p:grpSp>
      <p:sp>
        <p:nvSpPr>
          <p:cNvPr name="Freeform 27" id="27"/>
          <p:cNvSpPr/>
          <p:nvPr/>
        </p:nvSpPr>
        <p:spPr>
          <a:xfrm flipH="false" flipV="false" rot="1361156">
            <a:off x="14158376" y="1182294"/>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AutoShape 28" id="28"/>
          <p:cNvSpPr/>
          <p:nvPr/>
        </p:nvSpPr>
        <p:spPr>
          <a:xfrm flipV="true">
            <a:off x="4969493" y="5735727"/>
            <a:ext cx="10252602" cy="1213431"/>
          </a:xfrm>
          <a:prstGeom prst="line">
            <a:avLst/>
          </a:prstGeom>
          <a:ln cap="flat" w="38100">
            <a:solidFill>
              <a:srgbClr val="000000"/>
            </a:solidFill>
            <a:prstDash val="solid"/>
            <a:headEnd type="none" len="sm" w="sm"/>
            <a:tailEnd type="none" len="sm" w="sm"/>
          </a:ln>
        </p:spPr>
      </p:sp>
      <p:sp>
        <p:nvSpPr>
          <p:cNvPr name="TextBox 29" id="29"/>
          <p:cNvSpPr txBox="true"/>
          <p:nvPr/>
        </p:nvSpPr>
        <p:spPr>
          <a:xfrm rot="-416449">
            <a:off x="3336959" y="4560694"/>
            <a:ext cx="11828062" cy="1698930"/>
          </a:xfrm>
          <a:prstGeom prst="rect">
            <a:avLst/>
          </a:prstGeom>
        </p:spPr>
        <p:txBody>
          <a:bodyPr anchor="t" rtlCol="false" tIns="0" lIns="0" bIns="0" rIns="0">
            <a:spAutoFit/>
          </a:bodyPr>
          <a:lstStyle/>
          <a:p>
            <a:pPr algn="r">
              <a:lnSpc>
                <a:spcPts val="13983"/>
              </a:lnSpc>
            </a:pPr>
            <a:r>
              <a:rPr lang="en-US" sz="9987">
                <a:solidFill>
                  <a:srgbClr val="373737"/>
                </a:solidFill>
                <a:latin typeface="Paytone One"/>
                <a:ea typeface="Paytone One"/>
                <a:cs typeface="Paytone One"/>
                <a:sym typeface="Paytone One"/>
              </a:rPr>
              <a:t>RULE OF LAW</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76200"/>
              <a:ext cx="5111542" cy="2508086"/>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060496"/>
            <a:ext cx="7009103" cy="6524101"/>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•Society governed by the law not arbitrary power.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•Entrick v Carrington [ 1765].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•Everyone is subjected to the same law.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•No one is above it. </a:t>
            </a:r>
          </a:p>
          <a:p>
            <a:pPr algn="ctr">
              <a:lnSpc>
                <a:spcPts val="5128"/>
              </a:lnSpc>
            </a:pP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992465" y="3402232"/>
            <a:ext cx="6381170" cy="5483861"/>
          </a:xfrm>
          <a:prstGeom prst="rect">
            <a:avLst/>
          </a:prstGeom>
        </p:spPr>
        <p:txBody>
          <a:bodyPr anchor="t" rtlCol="false" tIns="0" lIns="0" bIns="0" rIns="0">
            <a:spAutoFit/>
          </a:bodyPr>
          <a:lstStyle/>
          <a:p>
            <a:pPr algn="ctr">
              <a:lnSpc>
                <a:spcPts val="4339"/>
              </a:lnSpc>
              <a:spcBef>
                <a:spcPct val="0"/>
              </a:spcBef>
            </a:pPr>
            <a:r>
              <a:rPr lang="en-US" sz="3099">
                <a:solidFill>
                  <a:srgbClr val="373737"/>
                </a:solidFill>
                <a:latin typeface="เอฟซี เรนโบว์"/>
                <a:ea typeface="เอฟซี เรนโบว์"/>
                <a:cs typeface="เอฟซี เรนโบว์"/>
                <a:sym typeface="เอฟซี เรนโบว์"/>
              </a:rPr>
              <a:t>•Lord Bingham; </a:t>
            </a:r>
          </a:p>
          <a:p>
            <a:pPr algn="ctr">
              <a:lnSpc>
                <a:spcPts val="4339"/>
              </a:lnSpc>
              <a:spcBef>
                <a:spcPct val="0"/>
              </a:spcBef>
            </a:pPr>
          </a:p>
          <a:p>
            <a:pPr algn="ctr">
              <a:lnSpc>
                <a:spcPts val="4339"/>
              </a:lnSpc>
              <a:spcBef>
                <a:spcPct val="0"/>
              </a:spcBef>
            </a:pPr>
            <a:r>
              <a:rPr lang="en-US" sz="3099">
                <a:solidFill>
                  <a:srgbClr val="373737"/>
                </a:solidFill>
                <a:latin typeface="เอฟซี เรนโบว์"/>
                <a:ea typeface="เอฟซี เรนโบว์"/>
                <a:cs typeface="เอฟซี เรนโบว์"/>
                <a:sym typeface="เอฟซี เรนโบว์"/>
              </a:rPr>
              <a:t>•“That all persons and authorities within the state, whether public or private, should be bound by and entitled to the benefit of laws publicly and prospectively promulgated and publicly administered by the courts.”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76200"/>
              <a:ext cx="5111542" cy="2508086"/>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Freeform 30" id="30"/>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1" id="31"/>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2" id="32"/>
          <p:cNvSpPr txBox="true"/>
          <p:nvPr/>
        </p:nvSpPr>
        <p:spPr>
          <a:xfrm rot="0">
            <a:off x="792581" y="3270877"/>
            <a:ext cx="6617289" cy="3615695"/>
          </a:xfrm>
          <a:prstGeom prst="rect">
            <a:avLst/>
          </a:prstGeom>
        </p:spPr>
        <p:txBody>
          <a:bodyPr anchor="t" rtlCol="false" tIns="0" lIns="0" bIns="0" rIns="0">
            <a:spAutoFit/>
          </a:bodyPr>
          <a:lstStyle/>
          <a:p>
            <a:pPr algn="ctr">
              <a:lnSpc>
                <a:spcPts val="7229"/>
              </a:lnSpc>
            </a:pPr>
            <a:r>
              <a:rPr lang="en-US" sz="2999">
                <a:solidFill>
                  <a:srgbClr val="373737"/>
                </a:solidFill>
                <a:latin typeface="เอฟซี เรนโบว์"/>
                <a:ea typeface="เอฟซี เรนโบว์"/>
                <a:cs typeface="เอฟซี เรนโบว์"/>
                <a:sym typeface="เอฟซี เรนโบว์"/>
              </a:rPr>
              <a:t>Different ideas regarding the rule of law.</a:t>
            </a:r>
          </a:p>
          <a:p>
            <a:pPr algn="ctr">
              <a:lnSpc>
                <a:spcPts val="7229"/>
              </a:lnSpc>
            </a:pPr>
            <a:r>
              <a:rPr lang="en-US" sz="2999">
                <a:solidFill>
                  <a:srgbClr val="373737"/>
                </a:solidFill>
                <a:latin typeface="เอฟซี เรนโบว์"/>
                <a:ea typeface="เอฟซี เรนโบว์"/>
                <a:cs typeface="เอฟซี เรนโบว์"/>
                <a:sym typeface="เอฟซี เรนโบว์"/>
              </a:rPr>
              <a:t>Formative school of thought. </a:t>
            </a:r>
          </a:p>
          <a:p>
            <a:pPr algn="ctr">
              <a:lnSpc>
                <a:spcPts val="7229"/>
              </a:lnSpc>
            </a:pPr>
            <a:r>
              <a:rPr lang="en-US" sz="2999">
                <a:solidFill>
                  <a:srgbClr val="373737"/>
                </a:solidFill>
                <a:latin typeface="เอฟซี เรนโบว์"/>
                <a:ea typeface="เอฟซี เรนโบว์"/>
                <a:cs typeface="เอฟซี เรนโบว์"/>
                <a:sym typeface="เอฟซี เรนโบว์"/>
              </a:rPr>
              <a:t>Substantive. </a:t>
            </a:r>
          </a:p>
        </p:txBody>
      </p:sp>
      <p:sp>
        <p:nvSpPr>
          <p:cNvPr name="TextBox 33" id="33"/>
          <p:cNvSpPr txBox="true"/>
          <p:nvPr/>
        </p:nvSpPr>
        <p:spPr>
          <a:xfrm rot="0">
            <a:off x="10627783" y="3054318"/>
            <a:ext cx="6974910" cy="3714755"/>
          </a:xfrm>
          <a:prstGeom prst="rect">
            <a:avLst/>
          </a:prstGeom>
        </p:spPr>
        <p:txBody>
          <a:bodyPr anchor="t" rtlCol="false" tIns="0" lIns="0" bIns="0" rIns="0">
            <a:spAutoFit/>
          </a:bodyPr>
          <a:lstStyle/>
          <a:p>
            <a:pPr algn="ctr">
              <a:lnSpc>
                <a:spcPts val="7499"/>
              </a:lnSpc>
            </a:pPr>
            <a:r>
              <a:rPr lang="en-US" sz="2999">
                <a:solidFill>
                  <a:srgbClr val="373737"/>
                </a:solidFill>
                <a:latin typeface="เอฟซี เรนโบว์"/>
                <a:ea typeface="เอฟซี เรนโบว์"/>
                <a:cs typeface="เอฟซี เรนโบว์"/>
                <a:sym typeface="เอฟซี เรนโบว์"/>
              </a:rPr>
              <a:t>Joseph Raz – Formative – How effective is the law and legal system. </a:t>
            </a:r>
          </a:p>
          <a:p>
            <a:pPr algn="ctr">
              <a:lnSpc>
                <a:spcPts val="7499"/>
              </a:lnSpc>
            </a:pPr>
            <a:r>
              <a:rPr lang="en-US" sz="2999">
                <a:solidFill>
                  <a:srgbClr val="373737"/>
                </a:solidFill>
                <a:latin typeface="เอฟซี เรนโบว์"/>
                <a:ea typeface="เอฟซี เรนโบว์"/>
                <a:cs typeface="เอฟซี เรนโบว์"/>
                <a:sym typeface="เอฟซี เรนโบว์"/>
              </a:rPr>
              <a:t>Five Principles.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76200"/>
              <a:ext cx="5111542" cy="2508086"/>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060496"/>
            <a:ext cx="7009103" cy="6524101"/>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 law should also be about what is included and the law should be morally correct.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•Lord Chancellor – Constitutional Reform Act 2005 – ensure that they rule of law is complied with. </a:t>
            </a:r>
          </a:p>
          <a:p>
            <a:pPr algn="ctr">
              <a:lnSpc>
                <a:spcPts val="5128"/>
              </a:lnSpc>
            </a:pP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1028700" y="3059961"/>
            <a:ext cx="6174914" cy="5911215"/>
          </a:xfrm>
          <a:prstGeom prst="rect">
            <a:avLst/>
          </a:prstGeom>
        </p:spPr>
        <p:txBody>
          <a:bodyPr anchor="t" rtlCol="false" tIns="0" lIns="0" bIns="0" rIns="0">
            <a:spAutoFit/>
          </a:bodyPr>
          <a:lstStyle/>
          <a:p>
            <a:pPr algn="ctr">
              <a:lnSpc>
                <a:spcPts val="3359"/>
              </a:lnSpc>
              <a:spcBef>
                <a:spcPct val="0"/>
              </a:spcBef>
            </a:pPr>
            <a:r>
              <a:rPr lang="en-US" sz="2399">
                <a:solidFill>
                  <a:srgbClr val="373737"/>
                </a:solidFill>
                <a:latin typeface="เอฟซี เรนโบว์"/>
                <a:ea typeface="เอฟซี เรนโบว์"/>
                <a:cs typeface="เอฟซี เรนโบว์"/>
                <a:sym typeface="เอฟซี เรนโบว์"/>
              </a:rPr>
              <a:t>•(1) The law should be made in accordance with stated processes.</a:t>
            </a:r>
          </a:p>
          <a:p>
            <a:pPr algn="ctr">
              <a:lnSpc>
                <a:spcPts val="3359"/>
              </a:lnSpc>
              <a:spcBef>
                <a:spcPct val="0"/>
              </a:spcBef>
            </a:pPr>
            <a:r>
              <a:rPr lang="en-US" sz="2399">
                <a:solidFill>
                  <a:srgbClr val="373737"/>
                </a:solidFill>
                <a:latin typeface="เอฟซี เรนโบว์"/>
                <a:ea typeface="เอฟซี เรนโบว์"/>
                <a:cs typeface="เอฟซี เรนโบว์"/>
                <a:sym typeface="เอฟซี เรนโบว์"/>
              </a:rPr>
              <a:t>•(2) Law should be prospective and not retrospective – in other words it should govern future conduct. Actions taken before the law was created are not covered.</a:t>
            </a:r>
          </a:p>
          <a:p>
            <a:pPr algn="ctr">
              <a:lnSpc>
                <a:spcPts val="3359"/>
              </a:lnSpc>
              <a:spcBef>
                <a:spcPct val="0"/>
              </a:spcBef>
            </a:pPr>
            <a:r>
              <a:rPr lang="en-US" sz="2399">
                <a:solidFill>
                  <a:srgbClr val="373737"/>
                </a:solidFill>
                <a:latin typeface="เอฟซี เรนโบว์"/>
                <a:ea typeface="เอฟซี เรนโบว์"/>
                <a:cs typeface="เอฟซี เรนโบว์"/>
                <a:sym typeface="เอฟซี เรนโบว์"/>
              </a:rPr>
              <a:t>•(3) Laws should consist of open, general and clear rules.</a:t>
            </a:r>
          </a:p>
          <a:p>
            <a:pPr algn="ctr">
              <a:lnSpc>
                <a:spcPts val="3359"/>
              </a:lnSpc>
              <a:spcBef>
                <a:spcPct val="0"/>
              </a:spcBef>
            </a:pPr>
            <a:r>
              <a:rPr lang="en-US" sz="2399">
                <a:solidFill>
                  <a:srgbClr val="373737"/>
                </a:solidFill>
                <a:latin typeface="เอฟซี เรนโบว์"/>
                <a:ea typeface="เอฟซี เรนโบว์"/>
                <a:cs typeface="เอฟซี เรนโบว์"/>
                <a:sym typeface="เอฟซี เรนโบว์"/>
              </a:rPr>
              <a:t>•(4) There should be an independent judiciary.</a:t>
            </a:r>
          </a:p>
          <a:p>
            <a:pPr algn="ctr">
              <a:lnSpc>
                <a:spcPts val="3359"/>
              </a:lnSpc>
              <a:spcBef>
                <a:spcPct val="0"/>
              </a:spcBef>
            </a:pPr>
            <a:r>
              <a:rPr lang="en-US" sz="2399">
                <a:solidFill>
                  <a:srgbClr val="373737"/>
                </a:solidFill>
                <a:latin typeface="เอฟซี เรนโบว์"/>
                <a:ea typeface="เอฟซี เรนโบว์"/>
                <a:cs typeface="เอฟซี เรนโบว์"/>
                <a:sym typeface="เอฟซี เรนโบว์"/>
              </a:rPr>
              <a:t>•(5) There should be access to the courts in order to protect legal rights and enforce the law.</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76200"/>
              <a:ext cx="5111542" cy="2508086"/>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Freeform 30" id="30"/>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1" id="31"/>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2" id="32"/>
          <p:cNvSpPr txBox="true"/>
          <p:nvPr/>
        </p:nvSpPr>
        <p:spPr>
          <a:xfrm rot="0">
            <a:off x="10231668" y="3149899"/>
            <a:ext cx="7371025" cy="5491802"/>
          </a:xfrm>
          <a:prstGeom prst="rect">
            <a:avLst/>
          </a:prstGeom>
        </p:spPr>
        <p:txBody>
          <a:bodyPr anchor="t" rtlCol="false" tIns="0" lIns="0" bIns="0" rIns="0">
            <a:spAutoFit/>
          </a:bodyPr>
          <a:lstStyle/>
          <a:p>
            <a:pPr algn="ctr">
              <a:lnSpc>
                <a:spcPts val="3902"/>
              </a:lnSpc>
              <a:spcBef>
                <a:spcPct val="0"/>
              </a:spcBef>
            </a:pPr>
            <a:r>
              <a:rPr lang="en-US" sz="2787">
                <a:solidFill>
                  <a:srgbClr val="373737"/>
                </a:solidFill>
                <a:latin typeface="เอฟซี เรนโบว์"/>
                <a:ea typeface="เอฟซี เรนโบว์"/>
                <a:cs typeface="เอฟซี เรนโบว์"/>
                <a:sym typeface="เอฟซี เรนโบว์"/>
              </a:rPr>
              <a:t>•Beliefs were; </a:t>
            </a:r>
          </a:p>
          <a:p>
            <a:pPr algn="ctr">
              <a:lnSpc>
                <a:spcPts val="3902"/>
              </a:lnSpc>
              <a:spcBef>
                <a:spcPct val="0"/>
              </a:spcBef>
            </a:pPr>
            <a:r>
              <a:rPr lang="en-US" sz="2787">
                <a:solidFill>
                  <a:srgbClr val="373737"/>
                </a:solidFill>
                <a:latin typeface="เอฟซี เรนโบว์"/>
                <a:ea typeface="เอฟซี เรนโบว์"/>
                <a:cs typeface="เอฟซี เรนโบว์"/>
                <a:sym typeface="เอฟซี เรนโบว์"/>
              </a:rPr>
              <a:t>•1. No person shall be punished by the state except for a breach of law. </a:t>
            </a:r>
          </a:p>
          <a:p>
            <a:pPr algn="ctr">
              <a:lnSpc>
                <a:spcPts val="3902"/>
              </a:lnSpc>
              <a:spcBef>
                <a:spcPct val="0"/>
              </a:spcBef>
            </a:pPr>
            <a:r>
              <a:rPr lang="en-US" sz="2787">
                <a:solidFill>
                  <a:srgbClr val="373737"/>
                </a:solidFill>
                <a:latin typeface="เอฟซี เรนโบว์"/>
                <a:ea typeface="เอฟซี เรนโบว์"/>
                <a:cs typeface="เอฟซี เรนโบว์"/>
                <a:sym typeface="เอฟซี เรนโบว์"/>
              </a:rPr>
              <a:t>•2. the law should not be applied arbitrarily or Retrospectfully. </a:t>
            </a:r>
          </a:p>
          <a:p>
            <a:pPr algn="ctr">
              <a:lnSpc>
                <a:spcPts val="3902"/>
              </a:lnSpc>
              <a:spcBef>
                <a:spcPct val="0"/>
              </a:spcBef>
            </a:pPr>
            <a:r>
              <a:rPr lang="en-US" sz="2787">
                <a:solidFill>
                  <a:srgbClr val="373737"/>
                </a:solidFill>
                <a:latin typeface="เอฟซี เรนโบว์"/>
                <a:ea typeface="เอฟซี เรนโบว์"/>
                <a:cs typeface="เอฟซี เรนโบว์"/>
                <a:sym typeface="เอฟซี เรนโบว์"/>
              </a:rPr>
              <a:t>•3. The law should be made according to established procedure. </a:t>
            </a:r>
          </a:p>
          <a:p>
            <a:pPr algn="ctr">
              <a:lnSpc>
                <a:spcPts val="3902"/>
              </a:lnSpc>
              <a:spcBef>
                <a:spcPct val="0"/>
              </a:spcBef>
            </a:pPr>
            <a:r>
              <a:rPr lang="en-US" sz="2787">
                <a:solidFill>
                  <a:srgbClr val="373737"/>
                </a:solidFill>
                <a:latin typeface="เอฟซี เรนโบว์"/>
                <a:ea typeface="เอฟซี เรนโบว์"/>
                <a:cs typeface="เอฟซี เรนโบว์"/>
                <a:sym typeface="เอฟซี เรนโบว์"/>
              </a:rPr>
              <a:t>•4. Cases involving the state as a party should be heard in the ordinary courts rather than specialist administrative courts. </a:t>
            </a:r>
          </a:p>
        </p:txBody>
      </p:sp>
      <p:sp>
        <p:nvSpPr>
          <p:cNvPr name="TextBox 33" id="33"/>
          <p:cNvSpPr txBox="true"/>
          <p:nvPr/>
        </p:nvSpPr>
        <p:spPr>
          <a:xfrm rot="0">
            <a:off x="422855" y="3402981"/>
            <a:ext cx="7520391" cy="1925320"/>
          </a:xfrm>
          <a:prstGeom prst="rect">
            <a:avLst/>
          </a:prstGeom>
        </p:spPr>
        <p:txBody>
          <a:bodyPr anchor="t" rtlCol="false" tIns="0" lIns="0" bIns="0" rIns="0">
            <a:spAutoFit/>
          </a:bodyPr>
          <a:lstStyle/>
          <a:p>
            <a:pPr algn="ctr">
              <a:lnSpc>
                <a:spcPts val="7279"/>
              </a:lnSpc>
            </a:pPr>
            <a:r>
              <a:rPr lang="en-US" sz="5199" b="true">
                <a:solidFill>
                  <a:srgbClr val="373737"/>
                </a:solidFill>
                <a:latin typeface="เอฟซี เรนโบว์ Bold"/>
                <a:ea typeface="เอฟซี เรนโบว์ Bold"/>
                <a:cs typeface="เอฟซี เรนโบว์ Bold"/>
                <a:sym typeface="เอฟซี เรนโบว์ Bold"/>
              </a:rPr>
              <a:t>A key theorist here was A.V Dicey</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76200"/>
              <a:ext cx="5111542" cy="2508086"/>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678433" y="2672892"/>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76200"/>
              <a:ext cx="1980679" cy="1810628"/>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WHAT?</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76200"/>
              <a:ext cx="108477" cy="442370"/>
            </a:xfrm>
            <a:prstGeom prst="rect">
              <a:avLst/>
            </a:prstGeom>
          </p:spPr>
          <p:txBody>
            <a:bodyPr anchor="ctr" rtlCol="false" tIns="50800" lIns="50800" bIns="50800" rIns="50800"/>
            <a:lstStyle/>
            <a:p>
              <a:pPr algn="ctr">
                <a:lnSpc>
                  <a:spcPts val="2659"/>
                </a:lnSpc>
              </a:pPr>
            </a:p>
          </p:txBody>
        </p:sp>
      </p:grpSp>
      <p:sp>
        <p:nvSpPr>
          <p:cNvPr name="Freeform 30" id="30"/>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1" id="31"/>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2" id="32"/>
          <p:cNvSpPr txBox="true"/>
          <p:nvPr/>
        </p:nvSpPr>
        <p:spPr>
          <a:xfrm rot="0">
            <a:off x="1432860" y="3122046"/>
            <a:ext cx="5963484" cy="4762501"/>
          </a:xfrm>
          <a:prstGeom prst="rect">
            <a:avLst/>
          </a:prstGeom>
        </p:spPr>
        <p:txBody>
          <a:bodyPr anchor="t" rtlCol="false" tIns="0" lIns="0" bIns="0" rIns="0">
            <a:spAutoFit/>
          </a:bodyPr>
          <a:lstStyle/>
          <a:p>
            <a:pPr algn="ctr">
              <a:lnSpc>
                <a:spcPts val="4199"/>
              </a:lnSpc>
              <a:spcBef>
                <a:spcPct val="0"/>
              </a:spcBef>
            </a:pPr>
            <a:r>
              <a:rPr lang="en-US" sz="2999">
                <a:solidFill>
                  <a:srgbClr val="373737"/>
                </a:solidFill>
                <a:latin typeface="เอฟซี เรนโบว์"/>
                <a:ea typeface="เอฟซี เรนโบว์"/>
                <a:cs typeface="เอฟซี เรนโบว์"/>
                <a:sym typeface="เอฟซี เรนโบว์"/>
              </a:rPr>
              <a:t>•Upheld mostly by the Judiciary. </a:t>
            </a:r>
          </a:p>
          <a:p>
            <a:pPr algn="ctr">
              <a:lnSpc>
                <a:spcPts val="4199"/>
              </a:lnSpc>
              <a:spcBef>
                <a:spcPct val="0"/>
              </a:spcBef>
            </a:pPr>
            <a:r>
              <a:rPr lang="en-US" sz="2999">
                <a:solidFill>
                  <a:srgbClr val="373737"/>
                </a:solidFill>
                <a:latin typeface="เอฟซี เรนโบว์"/>
                <a:ea typeface="เอฟซี เรนโบว์"/>
                <a:cs typeface="เอฟซี เรนโบว์"/>
                <a:sym typeface="เอฟซี เรนโบว์"/>
              </a:rPr>
              <a:t>•1. Judicial review. </a:t>
            </a:r>
          </a:p>
          <a:p>
            <a:pPr algn="ctr">
              <a:lnSpc>
                <a:spcPts val="4199"/>
              </a:lnSpc>
              <a:spcBef>
                <a:spcPct val="0"/>
              </a:spcBef>
            </a:pPr>
            <a:r>
              <a:rPr lang="en-US" sz="2999">
                <a:solidFill>
                  <a:srgbClr val="373737"/>
                </a:solidFill>
                <a:latin typeface="เอฟซี เรนโบว์"/>
                <a:ea typeface="เอฟซี เรนโบว์"/>
                <a:cs typeface="เอฟซี เรนโบว์"/>
                <a:sym typeface="เอฟซี เรนโบว์"/>
              </a:rPr>
              <a:t>•2. Statutory interpretation. </a:t>
            </a:r>
          </a:p>
          <a:p>
            <a:pPr algn="ctr">
              <a:lnSpc>
                <a:spcPts val="4199"/>
              </a:lnSpc>
              <a:spcBef>
                <a:spcPct val="0"/>
              </a:spcBef>
            </a:pPr>
            <a:r>
              <a:rPr lang="en-US" sz="2999">
                <a:solidFill>
                  <a:srgbClr val="373737"/>
                </a:solidFill>
                <a:latin typeface="เอฟซี เรนโบว์"/>
                <a:ea typeface="เอฟซี เรนโบว์"/>
                <a:cs typeface="เอฟซี เรนโบว์"/>
                <a:sym typeface="เอฟซี เรนโบว์"/>
              </a:rPr>
              <a:t>•3. Strike down law delegated legislation if it cannot be interpretated to be compatible with the rule of law. </a:t>
            </a:r>
          </a:p>
        </p:txBody>
      </p:sp>
      <p:sp>
        <p:nvSpPr>
          <p:cNvPr name="TextBox 33" id="33"/>
          <p:cNvSpPr txBox="true"/>
          <p:nvPr/>
        </p:nvSpPr>
        <p:spPr>
          <a:xfrm rot="0">
            <a:off x="11024453" y="3308447"/>
            <a:ext cx="6368607" cy="3714751"/>
          </a:xfrm>
          <a:prstGeom prst="rect">
            <a:avLst/>
          </a:prstGeom>
        </p:spPr>
        <p:txBody>
          <a:bodyPr anchor="t" rtlCol="false" tIns="0" lIns="0" bIns="0" rIns="0">
            <a:spAutoFit/>
          </a:bodyPr>
          <a:lstStyle/>
          <a:p>
            <a:pPr algn="ctr">
              <a:lnSpc>
                <a:spcPts val="4199"/>
              </a:lnSpc>
              <a:spcBef>
                <a:spcPct val="0"/>
              </a:spcBef>
            </a:pPr>
            <a:r>
              <a:rPr lang="en-US" sz="2999">
                <a:solidFill>
                  <a:srgbClr val="373737"/>
                </a:solidFill>
                <a:latin typeface="เอฟซี เรนโบว์"/>
                <a:ea typeface="เอฟซี เรนโบว์"/>
                <a:cs typeface="เอฟซี เรนโบว์"/>
                <a:sym typeface="เอฟซี เรนโบว์"/>
              </a:rPr>
              <a:t>•Can you think of any examples if anyone in society that has not upheld the law? </a:t>
            </a:r>
          </a:p>
          <a:p>
            <a:pPr algn="ctr">
              <a:lnSpc>
                <a:spcPts val="4199"/>
              </a:lnSpc>
              <a:spcBef>
                <a:spcPct val="0"/>
              </a:spcBef>
            </a:pPr>
          </a:p>
          <a:p>
            <a:pPr algn="ctr">
              <a:lnSpc>
                <a:spcPts val="4199"/>
              </a:lnSpc>
              <a:spcBef>
                <a:spcPct val="0"/>
              </a:spcBef>
            </a:pPr>
            <a:r>
              <a:rPr lang="en-US" sz="2999">
                <a:solidFill>
                  <a:srgbClr val="373737"/>
                </a:solidFill>
                <a:latin typeface="เอฟซี เรนโบว์"/>
                <a:ea typeface="เอฟซี เรนโบว์"/>
                <a:cs typeface="เอฟซี เรนโบว์"/>
                <a:sym typeface="เอฟซี เรนโบว์"/>
              </a:rPr>
              <a:t>•This can include prime ministers, government ministers, and judges for example.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76200"/>
              <a:ext cx="5111542" cy="2508086"/>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158579" y="3229236"/>
            <a:ext cx="15187743" cy="6585408"/>
            <a:chOff x="0" y="0"/>
            <a:chExt cx="4000064" cy="1734428"/>
          </a:xfrm>
        </p:grpSpPr>
        <p:sp>
          <p:nvSpPr>
            <p:cNvPr name="Freeform 6" id="6"/>
            <p:cNvSpPr/>
            <p:nvPr/>
          </p:nvSpPr>
          <p:spPr>
            <a:xfrm flipH="false" flipV="false" rot="0">
              <a:off x="0" y="0"/>
              <a:ext cx="4000064" cy="1734428"/>
            </a:xfrm>
            <a:custGeom>
              <a:avLst/>
              <a:gdLst/>
              <a:ahLst/>
              <a:cxnLst/>
              <a:rect r="r" b="b" t="t" l="l"/>
              <a:pathLst>
                <a:path h="1734428" w="4000064">
                  <a:moveTo>
                    <a:pt x="33134" y="0"/>
                  </a:moveTo>
                  <a:lnTo>
                    <a:pt x="3966930" y="0"/>
                  </a:lnTo>
                  <a:cubicBezTo>
                    <a:pt x="3985230" y="0"/>
                    <a:pt x="4000064" y="14834"/>
                    <a:pt x="4000064" y="33134"/>
                  </a:cubicBezTo>
                  <a:lnTo>
                    <a:pt x="4000064" y="1701295"/>
                  </a:lnTo>
                  <a:cubicBezTo>
                    <a:pt x="4000064" y="1719594"/>
                    <a:pt x="3985230" y="1734428"/>
                    <a:pt x="3966930" y="1734428"/>
                  </a:cubicBezTo>
                  <a:lnTo>
                    <a:pt x="33134" y="1734428"/>
                  </a:lnTo>
                  <a:cubicBezTo>
                    <a:pt x="24346" y="1734428"/>
                    <a:pt x="15918" y="1730938"/>
                    <a:pt x="9705" y="1724724"/>
                  </a:cubicBezTo>
                  <a:cubicBezTo>
                    <a:pt x="3491" y="1718510"/>
                    <a:pt x="0" y="1710082"/>
                    <a:pt x="0" y="1701295"/>
                  </a:cubicBezTo>
                  <a:lnTo>
                    <a:pt x="0" y="33134"/>
                  </a:lnTo>
                  <a:cubicBezTo>
                    <a:pt x="0" y="14834"/>
                    <a:pt x="14834" y="0"/>
                    <a:pt x="33134"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76200"/>
              <a:ext cx="4000064" cy="1810628"/>
            </a:xfrm>
            <a:prstGeom prst="rect">
              <a:avLst/>
            </a:prstGeom>
          </p:spPr>
          <p:txBody>
            <a:bodyPr anchor="ctr" rtlCol="false" tIns="50800" lIns="50800" bIns="50800" rIns="50800"/>
            <a:lstStyle/>
            <a:p>
              <a:pPr algn="ctr">
                <a:lnSpc>
                  <a:spcPts val="2659"/>
                </a:lnSpc>
              </a:pPr>
            </a:p>
          </p:txBody>
        </p:sp>
      </p:grpSp>
      <p:sp>
        <p:nvSpPr>
          <p:cNvPr name="Freeform 8" id="8"/>
          <p:cNvSpPr/>
          <p:nvPr/>
        </p:nvSpPr>
        <p:spPr>
          <a:xfrm flipH="false" flipV="false" rot="0">
            <a:off x="4183050" y="740223"/>
            <a:ext cx="9715711" cy="2473090"/>
          </a:xfrm>
          <a:custGeom>
            <a:avLst/>
            <a:gdLst/>
            <a:ahLst/>
            <a:cxnLst/>
            <a:rect r="r" b="b" t="t" l="l"/>
            <a:pathLst>
              <a:path h="2473090" w="9715711">
                <a:moveTo>
                  <a:pt x="0" y="0"/>
                </a:moveTo>
                <a:lnTo>
                  <a:pt x="9715711" y="0"/>
                </a:lnTo>
                <a:lnTo>
                  <a:pt x="9715711" y="2473090"/>
                </a:lnTo>
                <a:lnTo>
                  <a:pt x="0" y="2473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2622763">
            <a:off x="13259167" y="517645"/>
            <a:ext cx="581048" cy="1906277"/>
            <a:chOff x="0" y="0"/>
            <a:chExt cx="153033" cy="502065"/>
          </a:xfrm>
        </p:grpSpPr>
        <p:sp>
          <p:nvSpPr>
            <p:cNvPr name="Freeform 10" id="10"/>
            <p:cNvSpPr/>
            <p:nvPr/>
          </p:nvSpPr>
          <p:spPr>
            <a:xfrm flipH="false" flipV="false" rot="0">
              <a:off x="0" y="0"/>
              <a:ext cx="153033" cy="502065"/>
            </a:xfrm>
            <a:custGeom>
              <a:avLst/>
              <a:gdLst/>
              <a:ahLst/>
              <a:cxnLst/>
              <a:rect r="r" b="b" t="t" l="l"/>
              <a:pathLst>
                <a:path h="502065" w="153033">
                  <a:moveTo>
                    <a:pt x="0" y="0"/>
                  </a:moveTo>
                  <a:lnTo>
                    <a:pt x="153033" y="0"/>
                  </a:lnTo>
                  <a:lnTo>
                    <a:pt x="153033" y="502065"/>
                  </a:lnTo>
                  <a:lnTo>
                    <a:pt x="0" y="502065"/>
                  </a:lnTo>
                  <a:close/>
                </a:path>
              </a:pathLst>
            </a:custGeom>
            <a:solidFill>
              <a:srgbClr val="373737">
                <a:alpha val="27843"/>
              </a:srgbClr>
            </a:solidFill>
          </p:spPr>
        </p:sp>
        <p:sp>
          <p:nvSpPr>
            <p:cNvPr name="TextBox 11" id="11"/>
            <p:cNvSpPr txBox="true"/>
            <p:nvPr/>
          </p:nvSpPr>
          <p:spPr>
            <a:xfrm>
              <a:off x="0" y="-76200"/>
              <a:ext cx="153033" cy="578265"/>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7583812">
            <a:off x="4139288" y="431645"/>
            <a:ext cx="615948" cy="1954279"/>
            <a:chOff x="0" y="0"/>
            <a:chExt cx="162225" cy="514707"/>
          </a:xfrm>
        </p:grpSpPr>
        <p:sp>
          <p:nvSpPr>
            <p:cNvPr name="Freeform 13" id="13"/>
            <p:cNvSpPr/>
            <p:nvPr/>
          </p:nvSpPr>
          <p:spPr>
            <a:xfrm flipH="false" flipV="false" rot="0">
              <a:off x="0" y="0"/>
              <a:ext cx="162225" cy="514707"/>
            </a:xfrm>
            <a:custGeom>
              <a:avLst/>
              <a:gdLst/>
              <a:ahLst/>
              <a:cxnLst/>
              <a:rect r="r" b="b" t="t" l="l"/>
              <a:pathLst>
                <a:path h="514707" w="162225">
                  <a:moveTo>
                    <a:pt x="0" y="0"/>
                  </a:moveTo>
                  <a:lnTo>
                    <a:pt x="162225" y="0"/>
                  </a:lnTo>
                  <a:lnTo>
                    <a:pt x="162225" y="514707"/>
                  </a:lnTo>
                  <a:lnTo>
                    <a:pt x="0" y="514707"/>
                  </a:lnTo>
                  <a:close/>
                </a:path>
              </a:pathLst>
            </a:custGeom>
            <a:solidFill>
              <a:srgbClr val="373737">
                <a:alpha val="27843"/>
              </a:srgbClr>
            </a:solidFill>
          </p:spPr>
        </p:sp>
        <p:sp>
          <p:nvSpPr>
            <p:cNvPr name="TextBox 14" id="14"/>
            <p:cNvSpPr txBox="true"/>
            <p:nvPr/>
          </p:nvSpPr>
          <p:spPr>
            <a:xfrm>
              <a:off x="0" y="-76200"/>
              <a:ext cx="162225" cy="590907"/>
            </a:xfrm>
            <a:prstGeom prst="rect">
              <a:avLst/>
            </a:prstGeom>
          </p:spPr>
          <p:txBody>
            <a:bodyPr anchor="ctr" rtlCol="false" tIns="50800" lIns="50800" bIns="50800" rIns="50800"/>
            <a:lstStyle/>
            <a:p>
              <a:pPr algn="ctr">
                <a:lnSpc>
                  <a:spcPts val="2659"/>
                </a:lnSpc>
              </a:pPr>
            </a:p>
          </p:txBody>
        </p:sp>
      </p:grpSp>
      <p:sp>
        <p:nvSpPr>
          <p:cNvPr name="Freeform 15" id="15"/>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6" id="16"/>
          <p:cNvSpPr/>
          <p:nvPr/>
        </p:nvSpPr>
        <p:spPr>
          <a:xfrm flipH="false" flipV="false" rot="0">
            <a:off x="5163553" y="3536604"/>
            <a:ext cx="7960894" cy="5970671"/>
          </a:xfrm>
          <a:custGeom>
            <a:avLst/>
            <a:gdLst/>
            <a:ahLst/>
            <a:cxnLst/>
            <a:rect r="r" b="b" t="t" l="l"/>
            <a:pathLst>
              <a:path h="5970671" w="7960894">
                <a:moveTo>
                  <a:pt x="0" y="0"/>
                </a:moveTo>
                <a:lnTo>
                  <a:pt x="7960894" y="0"/>
                </a:lnTo>
                <a:lnTo>
                  <a:pt x="7960894" y="5970671"/>
                </a:lnTo>
                <a:lnTo>
                  <a:pt x="0" y="5970671"/>
                </a:lnTo>
                <a:lnTo>
                  <a:pt x="0" y="0"/>
                </a:lnTo>
                <a:close/>
              </a:path>
            </a:pathLst>
          </a:custGeom>
          <a:blipFill>
            <a:blip r:embed="rId6"/>
            <a:stretch>
              <a:fillRect l="0" t="0" r="0" b="0"/>
            </a:stretch>
          </a:blipFill>
        </p:spPr>
      </p:sp>
      <p:sp>
        <p:nvSpPr>
          <p:cNvPr name="TextBox 17" id="17"/>
          <p:cNvSpPr txBox="true"/>
          <p:nvPr/>
        </p:nvSpPr>
        <p:spPr>
          <a:xfrm rot="0">
            <a:off x="6096942" y="1049127"/>
            <a:ext cx="6584095"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EXAMPLE?</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0">
            <a:off x="10300429" y="76254"/>
            <a:ext cx="10305738" cy="10287000"/>
          </a:xfrm>
          <a:custGeom>
            <a:avLst/>
            <a:gdLst/>
            <a:ahLst/>
            <a:cxnLst/>
            <a:rect r="r" b="b" t="t" l="l"/>
            <a:pathLst>
              <a:path h="10287000" w="10305738">
                <a:moveTo>
                  <a:pt x="0" y="0"/>
                </a:moveTo>
                <a:lnTo>
                  <a:pt x="10305737" y="0"/>
                </a:lnTo>
                <a:lnTo>
                  <a:pt x="10305737"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5309" y="0"/>
            <a:ext cx="10305738" cy="10287000"/>
          </a:xfrm>
          <a:custGeom>
            <a:avLst/>
            <a:gdLst/>
            <a:ahLst/>
            <a:cxnLst/>
            <a:rect r="r" b="b" t="t" l="l"/>
            <a:pathLst>
              <a:path h="10287000" w="10305738">
                <a:moveTo>
                  <a:pt x="0" y="0"/>
                </a:moveTo>
                <a:lnTo>
                  <a:pt x="10305738" y="0"/>
                </a:lnTo>
                <a:lnTo>
                  <a:pt x="10305738"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1169170" y="1223545"/>
            <a:ext cx="16705024" cy="11335649"/>
            <a:chOff x="0" y="0"/>
            <a:chExt cx="22273365" cy="15114199"/>
          </a:xfrm>
        </p:grpSpPr>
        <p:grpSp>
          <p:nvGrpSpPr>
            <p:cNvPr name="Group 5" id="5"/>
            <p:cNvGrpSpPr/>
            <p:nvPr/>
          </p:nvGrpSpPr>
          <p:grpSpPr>
            <a:xfrm rot="5150">
              <a:off x="434967" y="16345"/>
              <a:ext cx="21829158" cy="12351487"/>
              <a:chOff x="0" y="0"/>
              <a:chExt cx="4311932" cy="2439800"/>
            </a:xfrm>
          </p:grpSpPr>
          <p:sp>
            <p:nvSpPr>
              <p:cNvPr name="Freeform 6" id="6"/>
              <p:cNvSpPr/>
              <p:nvPr/>
            </p:nvSpPr>
            <p:spPr>
              <a:xfrm flipH="false" flipV="false" rot="0">
                <a:off x="0" y="0"/>
                <a:ext cx="4311933" cy="2439800"/>
              </a:xfrm>
              <a:custGeom>
                <a:avLst/>
                <a:gdLst/>
                <a:ahLst/>
                <a:cxnLst/>
                <a:rect r="r" b="b" t="t" l="l"/>
                <a:pathLst>
                  <a:path h="2439800" w="4311933">
                    <a:moveTo>
                      <a:pt x="0" y="0"/>
                    </a:moveTo>
                    <a:lnTo>
                      <a:pt x="4311933" y="0"/>
                    </a:lnTo>
                    <a:lnTo>
                      <a:pt x="4311933" y="2439800"/>
                    </a:lnTo>
                    <a:lnTo>
                      <a:pt x="0" y="2439800"/>
                    </a:lnTo>
                    <a:close/>
                  </a:path>
                </a:pathLst>
              </a:custGeom>
              <a:solidFill>
                <a:srgbClr val="FDC9C3"/>
              </a:solidFill>
            </p:spPr>
          </p:sp>
          <p:sp>
            <p:nvSpPr>
              <p:cNvPr name="TextBox 7" id="7"/>
              <p:cNvSpPr txBox="true"/>
              <p:nvPr/>
            </p:nvSpPr>
            <p:spPr>
              <a:xfrm>
                <a:off x="0" y="-47625"/>
                <a:ext cx="4311932" cy="2487425"/>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38085">
              <a:off x="19598061" y="1619054"/>
              <a:ext cx="1405813" cy="2808667"/>
              <a:chOff x="0" y="0"/>
              <a:chExt cx="277692" cy="554798"/>
            </a:xfrm>
          </p:grpSpPr>
          <p:sp>
            <p:nvSpPr>
              <p:cNvPr name="Freeform 9" id="9"/>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10" id="10"/>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38085">
              <a:off x="19564703" y="4629958"/>
              <a:ext cx="1405813" cy="2808667"/>
              <a:chOff x="0" y="0"/>
              <a:chExt cx="277692" cy="554798"/>
            </a:xfrm>
          </p:grpSpPr>
          <p:sp>
            <p:nvSpPr>
              <p:cNvPr name="Freeform 12" id="12"/>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13" id="13"/>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4" id="14"/>
            <p:cNvGrpSpPr/>
            <p:nvPr/>
          </p:nvGrpSpPr>
          <p:grpSpPr>
            <a:xfrm rot="38085">
              <a:off x="19531346" y="7640861"/>
              <a:ext cx="1405813" cy="2808667"/>
              <a:chOff x="0" y="0"/>
              <a:chExt cx="277692" cy="554798"/>
            </a:xfrm>
          </p:grpSpPr>
          <p:sp>
            <p:nvSpPr>
              <p:cNvPr name="Freeform 15" id="15"/>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sp>
          <p:sp>
            <p:nvSpPr>
              <p:cNvPr name="TextBox 16" id="16"/>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7" id="17"/>
            <p:cNvGrpSpPr/>
            <p:nvPr/>
          </p:nvGrpSpPr>
          <p:grpSpPr>
            <a:xfrm rot="38085">
              <a:off x="19497988" y="10651764"/>
              <a:ext cx="1405813" cy="2808667"/>
              <a:chOff x="0" y="0"/>
              <a:chExt cx="277692" cy="554798"/>
            </a:xfrm>
          </p:grpSpPr>
          <p:sp>
            <p:nvSpPr>
              <p:cNvPr name="Freeform 18" id="18"/>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9" id="19"/>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sp>
          <p:nvSpPr>
            <p:cNvPr name="Freeform 20" id="20"/>
            <p:cNvSpPr/>
            <p:nvPr/>
          </p:nvSpPr>
          <p:spPr>
            <a:xfrm flipH="false" flipV="false" rot="-5338741">
              <a:off x="12741554" y="6106175"/>
              <a:ext cx="12797941" cy="3359460"/>
            </a:xfrm>
            <a:custGeom>
              <a:avLst/>
              <a:gdLst/>
              <a:ahLst/>
              <a:cxnLst/>
              <a:rect r="r" b="b" t="t" l="l"/>
              <a:pathLst>
                <a:path h="3359460" w="12797941">
                  <a:moveTo>
                    <a:pt x="0" y="0"/>
                  </a:moveTo>
                  <a:lnTo>
                    <a:pt x="12797941" y="0"/>
                  </a:lnTo>
                  <a:lnTo>
                    <a:pt x="12797941" y="3359459"/>
                  </a:lnTo>
                  <a:lnTo>
                    <a:pt x="0" y="3359459"/>
                  </a:lnTo>
                  <a:lnTo>
                    <a:pt x="0" y="0"/>
                  </a:lnTo>
                  <a:close/>
                </a:path>
              </a:pathLst>
            </a:custGeom>
            <a:blipFill>
              <a:blip r:embed="rId4"/>
              <a:stretch>
                <a:fillRect l="0" t="0" r="0" b="0"/>
              </a:stretch>
            </a:blipFill>
          </p:spPr>
        </p:sp>
        <p:grpSp>
          <p:nvGrpSpPr>
            <p:cNvPr name="Group 21" id="21"/>
            <p:cNvGrpSpPr/>
            <p:nvPr/>
          </p:nvGrpSpPr>
          <p:grpSpPr>
            <a:xfrm rot="19309">
              <a:off x="808106" y="530217"/>
              <a:ext cx="19217676" cy="12053027"/>
              <a:chOff x="0" y="0"/>
              <a:chExt cx="3796084" cy="2380845"/>
            </a:xfrm>
          </p:grpSpPr>
          <p:sp>
            <p:nvSpPr>
              <p:cNvPr name="Freeform 22" id="22"/>
              <p:cNvSpPr/>
              <p:nvPr/>
            </p:nvSpPr>
            <p:spPr>
              <a:xfrm flipH="false" flipV="false" rot="0">
                <a:off x="0" y="0"/>
                <a:ext cx="3796084" cy="2380845"/>
              </a:xfrm>
              <a:custGeom>
                <a:avLst/>
                <a:gdLst/>
                <a:ahLst/>
                <a:cxnLst/>
                <a:rect r="r" b="b" t="t" l="l"/>
                <a:pathLst>
                  <a:path h="2380845" w="3796084">
                    <a:moveTo>
                      <a:pt x="0" y="0"/>
                    </a:moveTo>
                    <a:lnTo>
                      <a:pt x="3796084" y="0"/>
                    </a:lnTo>
                    <a:lnTo>
                      <a:pt x="3796084" y="2380845"/>
                    </a:lnTo>
                    <a:lnTo>
                      <a:pt x="0" y="2380845"/>
                    </a:lnTo>
                    <a:close/>
                  </a:path>
                </a:pathLst>
              </a:custGeom>
              <a:solidFill>
                <a:srgbClr val="FFFFFF"/>
              </a:solidFill>
            </p:spPr>
          </p:sp>
          <p:sp>
            <p:nvSpPr>
              <p:cNvPr name="TextBox 23" id="23"/>
              <p:cNvSpPr txBox="true"/>
              <p:nvPr/>
            </p:nvSpPr>
            <p:spPr>
              <a:xfrm>
                <a:off x="0" y="-47625"/>
                <a:ext cx="3796084" cy="2428470"/>
              </a:xfrm>
              <a:prstGeom prst="rect">
                <a:avLst/>
              </a:prstGeom>
            </p:spPr>
            <p:txBody>
              <a:bodyPr anchor="ctr" rtlCol="false" tIns="50800" lIns="50800" bIns="50800" rIns="50800"/>
              <a:lstStyle/>
              <a:p>
                <a:pPr algn="ctr">
                  <a:lnSpc>
                    <a:spcPts val="2659"/>
                  </a:lnSpc>
                </a:pPr>
              </a:p>
            </p:txBody>
          </p:sp>
        </p:grpSp>
        <p:sp>
          <p:nvSpPr>
            <p:cNvPr name="Freeform 24" id="24"/>
            <p:cNvSpPr/>
            <p:nvPr/>
          </p:nvSpPr>
          <p:spPr>
            <a:xfrm flipH="false" flipV="false" rot="0">
              <a:off x="0" y="1035743"/>
              <a:ext cx="1766206" cy="14078456"/>
            </a:xfrm>
            <a:custGeom>
              <a:avLst/>
              <a:gdLst/>
              <a:ahLst/>
              <a:cxnLst/>
              <a:rect r="r" b="b" t="t" l="l"/>
              <a:pathLst>
                <a:path h="14078456" w="1766206">
                  <a:moveTo>
                    <a:pt x="0" y="0"/>
                  </a:moveTo>
                  <a:lnTo>
                    <a:pt x="1766206" y="0"/>
                  </a:lnTo>
                  <a:lnTo>
                    <a:pt x="1766206" y="14078456"/>
                  </a:lnTo>
                  <a:lnTo>
                    <a:pt x="0" y="1407845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sp>
        <p:nvSpPr>
          <p:cNvPr name="Freeform 25" id="25"/>
          <p:cNvSpPr/>
          <p:nvPr/>
        </p:nvSpPr>
        <p:spPr>
          <a:xfrm flipH="false" flipV="false" rot="0">
            <a:off x="2808036" y="2724117"/>
            <a:ext cx="6510137" cy="7127152"/>
          </a:xfrm>
          <a:custGeom>
            <a:avLst/>
            <a:gdLst/>
            <a:ahLst/>
            <a:cxnLst/>
            <a:rect r="r" b="b" t="t" l="l"/>
            <a:pathLst>
              <a:path h="7127152" w="6510137">
                <a:moveTo>
                  <a:pt x="0" y="0"/>
                </a:moveTo>
                <a:lnTo>
                  <a:pt x="6510137" y="0"/>
                </a:lnTo>
                <a:lnTo>
                  <a:pt x="6510137" y="7127152"/>
                </a:lnTo>
                <a:lnTo>
                  <a:pt x="0" y="7127152"/>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6" id="26"/>
          <p:cNvSpPr txBox="true"/>
          <p:nvPr/>
        </p:nvSpPr>
        <p:spPr>
          <a:xfrm rot="0">
            <a:off x="5213082" y="1583320"/>
            <a:ext cx="8617200"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ASSESSMENT</a:t>
            </a:r>
          </a:p>
        </p:txBody>
      </p:sp>
      <p:sp>
        <p:nvSpPr>
          <p:cNvPr name="TextBox 27" id="27"/>
          <p:cNvSpPr txBox="true"/>
          <p:nvPr/>
        </p:nvSpPr>
        <p:spPr>
          <a:xfrm rot="0">
            <a:off x="3826764" y="4481987"/>
            <a:ext cx="5195694" cy="1953262"/>
          </a:xfrm>
          <a:prstGeom prst="rect">
            <a:avLst/>
          </a:prstGeom>
        </p:spPr>
        <p:txBody>
          <a:bodyPr anchor="t" rtlCol="false" tIns="0" lIns="0" bIns="0" rIns="0">
            <a:spAutoFit/>
          </a:bodyPr>
          <a:lstStyle/>
          <a:p>
            <a:pPr algn="ctr">
              <a:lnSpc>
                <a:spcPts val="5002"/>
              </a:lnSpc>
            </a:pPr>
            <a:r>
              <a:rPr lang="en-US" sz="3573">
                <a:solidFill>
                  <a:srgbClr val="373737"/>
                </a:solidFill>
                <a:latin typeface="เอฟซี เรนโบว์"/>
                <a:ea typeface="เอฟซี เรนโบว์"/>
                <a:cs typeface="เอฟซี เรนโบว์"/>
                <a:sym typeface="เอฟซี เรนโบว์"/>
              </a:rPr>
              <a:t>Now we turn to your assessment guidance....</a:t>
            </a:r>
          </a:p>
        </p:txBody>
      </p:sp>
      <p:sp>
        <p:nvSpPr>
          <p:cNvPr name="Freeform 28" id="28"/>
          <p:cNvSpPr/>
          <p:nvPr/>
        </p:nvSpPr>
        <p:spPr>
          <a:xfrm flipH="false" flipV="false" rot="0">
            <a:off x="9521682" y="2724117"/>
            <a:ext cx="6510137" cy="7127152"/>
          </a:xfrm>
          <a:custGeom>
            <a:avLst/>
            <a:gdLst/>
            <a:ahLst/>
            <a:cxnLst/>
            <a:rect r="r" b="b" t="t" l="l"/>
            <a:pathLst>
              <a:path h="7127152" w="6510137">
                <a:moveTo>
                  <a:pt x="0" y="0"/>
                </a:moveTo>
                <a:lnTo>
                  <a:pt x="6510137" y="0"/>
                </a:lnTo>
                <a:lnTo>
                  <a:pt x="6510137" y="7127152"/>
                </a:lnTo>
                <a:lnTo>
                  <a:pt x="0" y="7127152"/>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9" id="29"/>
          <p:cNvSpPr txBox="true"/>
          <p:nvPr/>
        </p:nvSpPr>
        <p:spPr>
          <a:xfrm rot="0">
            <a:off x="10496841" y="4782878"/>
            <a:ext cx="5195694" cy="3214342"/>
          </a:xfrm>
          <a:prstGeom prst="rect">
            <a:avLst/>
          </a:prstGeom>
        </p:spPr>
        <p:txBody>
          <a:bodyPr anchor="t" rtlCol="false" tIns="0" lIns="0" bIns="0" rIns="0">
            <a:spAutoFit/>
          </a:bodyPr>
          <a:lstStyle/>
          <a:p>
            <a:pPr algn="ctr">
              <a:lnSpc>
                <a:spcPts val="5002"/>
              </a:lnSpc>
            </a:pPr>
            <a:r>
              <a:rPr lang="en-US" sz="3573">
                <a:solidFill>
                  <a:srgbClr val="373737"/>
                </a:solidFill>
                <a:latin typeface="เอฟซี เรนโบว์"/>
                <a:ea typeface="เอฟซี เรนโบว์"/>
                <a:cs typeface="เอฟซี เรนโบว์"/>
                <a:sym typeface="เอฟซี เรนโบว์"/>
              </a:rPr>
              <a:t>But before we do, let take a break. </a:t>
            </a:r>
          </a:p>
          <a:p>
            <a:pPr algn="ctr">
              <a:lnSpc>
                <a:spcPts val="5002"/>
              </a:lnSpc>
            </a:pPr>
          </a:p>
          <a:p>
            <a:pPr algn="ctr">
              <a:lnSpc>
                <a:spcPts val="5002"/>
              </a:lnSpc>
            </a:pPr>
            <a:r>
              <a:rPr lang="en-US" sz="3573">
                <a:solidFill>
                  <a:srgbClr val="373737"/>
                </a:solidFill>
                <a:latin typeface="เอฟซี เรนโบว์"/>
                <a:ea typeface="เอฟซี เรนโบว์"/>
                <a:cs typeface="เอฟซี เรนโบว์"/>
                <a:sym typeface="เอฟซี เรนโบว์"/>
              </a:rPr>
              <a:t>Take 10 minutes and then we will return.</a:t>
            </a:r>
          </a:p>
        </p:txBody>
      </p:sp>
      <p:sp>
        <p:nvSpPr>
          <p:cNvPr name="TextBox 30" id="30"/>
          <p:cNvSpPr txBox="true"/>
          <p:nvPr/>
        </p:nvSpPr>
        <p:spPr>
          <a:xfrm rot="0">
            <a:off x="3611842" y="3508198"/>
            <a:ext cx="1443488" cy="974427"/>
          </a:xfrm>
          <a:prstGeom prst="rect">
            <a:avLst/>
          </a:prstGeom>
        </p:spPr>
        <p:txBody>
          <a:bodyPr anchor="t" rtlCol="false" tIns="0" lIns="0" bIns="0" rIns="0">
            <a:spAutoFit/>
          </a:bodyPr>
          <a:lstStyle/>
          <a:p>
            <a:pPr algn="ctr">
              <a:lnSpc>
                <a:spcPts val="7923"/>
              </a:lnSpc>
            </a:pPr>
            <a:r>
              <a:rPr lang="en-US" sz="5659">
                <a:solidFill>
                  <a:srgbClr val="373737"/>
                </a:solidFill>
                <a:latin typeface="Paytone One"/>
                <a:ea typeface="Paytone One"/>
                <a:cs typeface="Paytone One"/>
                <a:sym typeface="Paytone One"/>
              </a:rPr>
              <a:t>01</a:t>
            </a:r>
          </a:p>
        </p:txBody>
      </p:sp>
      <p:sp>
        <p:nvSpPr>
          <p:cNvPr name="TextBox 31" id="31"/>
          <p:cNvSpPr txBox="true"/>
          <p:nvPr/>
        </p:nvSpPr>
        <p:spPr>
          <a:xfrm rot="0">
            <a:off x="10300429" y="3659959"/>
            <a:ext cx="1443488" cy="974427"/>
          </a:xfrm>
          <a:prstGeom prst="rect">
            <a:avLst/>
          </a:prstGeom>
        </p:spPr>
        <p:txBody>
          <a:bodyPr anchor="t" rtlCol="false" tIns="0" lIns="0" bIns="0" rIns="0">
            <a:spAutoFit/>
          </a:bodyPr>
          <a:lstStyle/>
          <a:p>
            <a:pPr algn="ctr">
              <a:lnSpc>
                <a:spcPts val="7923"/>
              </a:lnSpc>
            </a:pPr>
            <a:r>
              <a:rPr lang="en-US" sz="5659">
                <a:solidFill>
                  <a:srgbClr val="373737"/>
                </a:solidFill>
                <a:latin typeface="Paytone One"/>
                <a:ea typeface="Paytone One"/>
                <a:cs typeface="Paytone One"/>
                <a:sym typeface="Paytone One"/>
              </a:rPr>
              <a:t>02</a:t>
            </a:r>
          </a:p>
        </p:txBody>
      </p:sp>
      <p:sp>
        <p:nvSpPr>
          <p:cNvPr name="Freeform 32" id="32"/>
          <p:cNvSpPr/>
          <p:nvPr/>
        </p:nvSpPr>
        <p:spPr>
          <a:xfrm flipH="false" flipV="false" rot="1361156">
            <a:off x="14044883" y="346959"/>
            <a:ext cx="2466841" cy="2480370"/>
          </a:xfrm>
          <a:custGeom>
            <a:avLst/>
            <a:gdLst/>
            <a:ahLst/>
            <a:cxnLst/>
            <a:rect r="r" b="b" t="t" l="l"/>
            <a:pathLst>
              <a:path h="2480370" w="2466841">
                <a:moveTo>
                  <a:pt x="0" y="0"/>
                </a:moveTo>
                <a:lnTo>
                  <a:pt x="2466840" y="0"/>
                </a:lnTo>
                <a:lnTo>
                  <a:pt x="2466840" y="2480371"/>
                </a:lnTo>
                <a:lnTo>
                  <a:pt x="0" y="2480371"/>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7351381">
            <a:off x="14972160" y="-3368866"/>
            <a:ext cx="4200452" cy="5938942"/>
          </a:xfrm>
          <a:custGeom>
            <a:avLst/>
            <a:gdLst/>
            <a:ahLst/>
            <a:cxnLst/>
            <a:rect r="r" b="b" t="t" l="l"/>
            <a:pathLst>
              <a:path h="5938942" w="420045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1193691">
            <a:off x="15375789" y="3947180"/>
            <a:ext cx="2238907" cy="8942567"/>
            <a:chOff x="0" y="0"/>
            <a:chExt cx="2985209" cy="11923422"/>
          </a:xfrm>
        </p:grpSpPr>
        <p:grpSp>
          <p:nvGrpSpPr>
            <p:cNvPr name="Group 4" id="4"/>
            <p:cNvGrpSpPr/>
            <p:nvPr/>
          </p:nvGrpSpPr>
          <p:grpSpPr>
            <a:xfrm rot="-463612">
              <a:off x="182432" y="81756"/>
              <a:ext cx="1405813" cy="2808667"/>
              <a:chOff x="0" y="0"/>
              <a:chExt cx="277692" cy="554798"/>
            </a:xfrm>
          </p:grpSpPr>
          <p:sp>
            <p:nvSpPr>
              <p:cNvPr name="Freeform 5" id="5"/>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6" id="6"/>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463612">
              <a:off x="587276" y="3065504"/>
              <a:ext cx="1405813" cy="2808667"/>
              <a:chOff x="0" y="0"/>
              <a:chExt cx="277692" cy="554798"/>
            </a:xfrm>
          </p:grpSpPr>
          <p:sp>
            <p:nvSpPr>
              <p:cNvPr name="Freeform 8" id="8"/>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9" id="9"/>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463612">
              <a:off x="992120" y="6049252"/>
              <a:ext cx="1405813" cy="2808667"/>
              <a:chOff x="0" y="0"/>
              <a:chExt cx="277692" cy="554798"/>
            </a:xfrm>
          </p:grpSpPr>
          <p:sp>
            <p:nvSpPr>
              <p:cNvPr name="Freeform 11" id="11"/>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sp>
          <p:sp>
            <p:nvSpPr>
              <p:cNvPr name="TextBox 12" id="12"/>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463612">
              <a:off x="1396963" y="9033000"/>
              <a:ext cx="1405813" cy="2808667"/>
              <a:chOff x="0" y="0"/>
              <a:chExt cx="277692" cy="554798"/>
            </a:xfrm>
          </p:grpSpPr>
          <p:sp>
            <p:nvSpPr>
              <p:cNvPr name="Freeform 14" id="14"/>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5" id="15"/>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sp>
        <p:nvSpPr>
          <p:cNvPr name="Freeform 16" id="16"/>
          <p:cNvSpPr/>
          <p:nvPr/>
        </p:nvSpPr>
        <p:spPr>
          <a:xfrm flipH="false" flipV="false" rot="-4755613">
            <a:off x="11076805" y="7252712"/>
            <a:ext cx="9598456" cy="2519595"/>
          </a:xfrm>
          <a:custGeom>
            <a:avLst/>
            <a:gdLst/>
            <a:ahLst/>
            <a:cxnLst/>
            <a:rect r="r" b="b" t="t" l="l"/>
            <a:pathLst>
              <a:path h="2519595" w="9598456">
                <a:moveTo>
                  <a:pt x="0" y="0"/>
                </a:moveTo>
                <a:lnTo>
                  <a:pt x="9598456" y="0"/>
                </a:lnTo>
                <a:lnTo>
                  <a:pt x="9598456" y="2519595"/>
                </a:lnTo>
                <a:lnTo>
                  <a:pt x="0" y="2519595"/>
                </a:lnTo>
                <a:lnTo>
                  <a:pt x="0" y="0"/>
                </a:lnTo>
                <a:close/>
              </a:path>
            </a:pathLst>
          </a:custGeom>
          <a:blipFill>
            <a:blip r:embed="rId4"/>
            <a:stretch>
              <a:fillRect l="0" t="0" r="0" b="0"/>
            </a:stretch>
          </a:blipFill>
        </p:spPr>
      </p:sp>
      <p:sp>
        <p:nvSpPr>
          <p:cNvPr name="Freeform 17" id="17"/>
          <p:cNvSpPr/>
          <p:nvPr/>
        </p:nvSpPr>
        <p:spPr>
          <a:xfrm flipH="false" flipV="false" rot="-8991638">
            <a:off x="10032972" y="1537386"/>
            <a:ext cx="5743684" cy="3285078"/>
          </a:xfrm>
          <a:custGeom>
            <a:avLst/>
            <a:gdLst/>
            <a:ahLst/>
            <a:cxnLst/>
            <a:rect r="r" b="b" t="t" l="l"/>
            <a:pathLst>
              <a:path h="3285078" w="5743684">
                <a:moveTo>
                  <a:pt x="0" y="0"/>
                </a:moveTo>
                <a:lnTo>
                  <a:pt x="5743684" y="0"/>
                </a:lnTo>
                <a:lnTo>
                  <a:pt x="5743684" y="3285078"/>
                </a:lnTo>
                <a:lnTo>
                  <a:pt x="0" y="328507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8" id="18"/>
          <p:cNvSpPr/>
          <p:nvPr/>
        </p:nvSpPr>
        <p:spPr>
          <a:xfrm flipH="false" flipV="false" rot="-711319">
            <a:off x="13649081" y="-52658"/>
            <a:ext cx="1173273" cy="2162716"/>
          </a:xfrm>
          <a:custGeom>
            <a:avLst/>
            <a:gdLst/>
            <a:ahLst/>
            <a:cxnLst/>
            <a:rect r="r" b="b" t="t" l="l"/>
            <a:pathLst>
              <a:path h="2162716" w="1173273">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19" id="19"/>
          <p:cNvGrpSpPr/>
          <p:nvPr/>
        </p:nvGrpSpPr>
        <p:grpSpPr>
          <a:xfrm rot="711303">
            <a:off x="1721769" y="1650944"/>
            <a:ext cx="14413257" cy="13787502"/>
            <a:chOff x="0" y="0"/>
            <a:chExt cx="3796084" cy="3631276"/>
          </a:xfrm>
        </p:grpSpPr>
        <p:sp>
          <p:nvSpPr>
            <p:cNvPr name="Freeform 20" id="20"/>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D8D3"/>
            </a:solidFill>
          </p:spPr>
        </p:sp>
        <p:sp>
          <p:nvSpPr>
            <p:cNvPr name="TextBox 21" id="21"/>
            <p:cNvSpPr txBox="true"/>
            <p:nvPr/>
          </p:nvSpPr>
          <p:spPr>
            <a:xfrm>
              <a:off x="0" y="-76200"/>
              <a:ext cx="3796084" cy="3707476"/>
            </a:xfrm>
            <a:prstGeom prst="rect">
              <a:avLst/>
            </a:prstGeom>
          </p:spPr>
          <p:txBody>
            <a:bodyPr anchor="ctr" rtlCol="false" tIns="50800" lIns="50800" bIns="50800" rIns="50800"/>
            <a:lstStyle/>
            <a:p>
              <a:pPr algn="ctr">
                <a:lnSpc>
                  <a:spcPts val="2659"/>
                </a:lnSpc>
              </a:pPr>
            </a:p>
          </p:txBody>
        </p:sp>
      </p:grpSp>
      <p:sp>
        <p:nvSpPr>
          <p:cNvPr name="Freeform 22" id="22"/>
          <p:cNvSpPr/>
          <p:nvPr/>
        </p:nvSpPr>
        <p:spPr>
          <a:xfrm flipH="false" flipV="false" rot="723674">
            <a:off x="1664265" y="1657314"/>
            <a:ext cx="14335750" cy="14309685"/>
          </a:xfrm>
          <a:custGeom>
            <a:avLst/>
            <a:gdLst/>
            <a:ahLst/>
            <a:cxnLst/>
            <a:rect r="r" b="b" t="t" l="l"/>
            <a:pathLst>
              <a:path h="14309685" w="14335750">
                <a:moveTo>
                  <a:pt x="0" y="0"/>
                </a:moveTo>
                <a:lnTo>
                  <a:pt x="14335750" y="0"/>
                </a:lnTo>
                <a:lnTo>
                  <a:pt x="14335750" y="14309685"/>
                </a:lnTo>
                <a:lnTo>
                  <a:pt x="0" y="14309685"/>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606299">
            <a:off x="1520078" y="628111"/>
            <a:ext cx="1324655" cy="10558842"/>
          </a:xfrm>
          <a:custGeom>
            <a:avLst/>
            <a:gdLst/>
            <a:ahLst/>
            <a:cxnLst/>
            <a:rect r="r" b="b" t="t" l="l"/>
            <a:pathLst>
              <a:path h="10558842" w="1324655">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24" id="24"/>
          <p:cNvGrpSpPr/>
          <p:nvPr/>
        </p:nvGrpSpPr>
        <p:grpSpPr>
          <a:xfrm rot="711303">
            <a:off x="3260917" y="4062468"/>
            <a:ext cx="13272947" cy="4788655"/>
            <a:chOff x="0" y="0"/>
            <a:chExt cx="3495756" cy="1261209"/>
          </a:xfrm>
        </p:grpSpPr>
        <p:sp>
          <p:nvSpPr>
            <p:cNvPr name="Freeform 25" id="25"/>
            <p:cNvSpPr/>
            <p:nvPr/>
          </p:nvSpPr>
          <p:spPr>
            <a:xfrm flipH="false" flipV="false" rot="0">
              <a:off x="0" y="0"/>
              <a:ext cx="3495756" cy="1261209"/>
            </a:xfrm>
            <a:custGeom>
              <a:avLst/>
              <a:gdLst/>
              <a:ahLst/>
              <a:cxnLst/>
              <a:rect r="r" b="b" t="t" l="l"/>
              <a:pathLst>
                <a:path h="1261209" w="3495756">
                  <a:moveTo>
                    <a:pt x="0" y="0"/>
                  </a:moveTo>
                  <a:lnTo>
                    <a:pt x="3495756" y="0"/>
                  </a:lnTo>
                  <a:lnTo>
                    <a:pt x="3495756" y="1261209"/>
                  </a:lnTo>
                  <a:lnTo>
                    <a:pt x="0" y="1261209"/>
                  </a:lnTo>
                  <a:close/>
                </a:path>
              </a:pathLst>
            </a:custGeom>
            <a:solidFill>
              <a:srgbClr val="FFFFFF"/>
            </a:solidFill>
          </p:spPr>
        </p:sp>
        <p:sp>
          <p:nvSpPr>
            <p:cNvPr name="TextBox 26" id="26"/>
            <p:cNvSpPr txBox="true"/>
            <p:nvPr/>
          </p:nvSpPr>
          <p:spPr>
            <a:xfrm>
              <a:off x="0" y="-76200"/>
              <a:ext cx="3495756" cy="1337409"/>
            </a:xfrm>
            <a:prstGeom prst="rect">
              <a:avLst/>
            </a:prstGeom>
          </p:spPr>
          <p:txBody>
            <a:bodyPr anchor="ctr" rtlCol="false" tIns="50800" lIns="50800" bIns="50800" rIns="50800"/>
            <a:lstStyle/>
            <a:p>
              <a:pPr algn="ctr">
                <a:lnSpc>
                  <a:spcPts val="2659"/>
                </a:lnSpc>
              </a:pPr>
            </a:p>
          </p:txBody>
        </p:sp>
      </p:grpSp>
      <p:sp>
        <p:nvSpPr>
          <p:cNvPr name="TextBox 27" id="27"/>
          <p:cNvSpPr txBox="true"/>
          <p:nvPr/>
        </p:nvSpPr>
        <p:spPr>
          <a:xfrm rot="712925">
            <a:off x="3893887" y="5348249"/>
            <a:ext cx="12258523" cy="2417917"/>
          </a:xfrm>
          <a:prstGeom prst="rect">
            <a:avLst/>
          </a:prstGeom>
        </p:spPr>
        <p:txBody>
          <a:bodyPr anchor="t" rtlCol="false" tIns="0" lIns="0" bIns="0" rIns="0">
            <a:spAutoFit/>
          </a:bodyPr>
          <a:lstStyle/>
          <a:p>
            <a:pPr algn="r">
              <a:lnSpc>
                <a:spcPts val="19728"/>
              </a:lnSpc>
            </a:pPr>
            <a:r>
              <a:rPr lang="en-US" sz="14092">
                <a:solidFill>
                  <a:srgbClr val="373737"/>
                </a:solidFill>
                <a:latin typeface="Paytone One"/>
                <a:ea typeface="Paytone One"/>
                <a:cs typeface="Paytone One"/>
                <a:sym typeface="Paytone One"/>
              </a:rPr>
              <a:t>THANK YOU</a:t>
            </a:r>
          </a:p>
        </p:txBody>
      </p:sp>
      <p:sp>
        <p:nvSpPr>
          <p:cNvPr name="Freeform 28" id="28"/>
          <p:cNvSpPr/>
          <p:nvPr/>
        </p:nvSpPr>
        <p:spPr>
          <a:xfrm flipH="false" flipV="false" rot="642909">
            <a:off x="7598719" y="207701"/>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DAGeeJdjulw</dc:identifier>
  <dcterms:modified xsi:type="dcterms:W3CDTF">2011-08-01T06:04:30Z</dcterms:modified>
  <cp:revision>1</cp:revision>
  <dc:title>Uk Constitution Part 2</dc:title>
</cp:coreProperties>
</file>