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1"/>
  </p:notesMasterIdLst>
  <p:handoutMasterIdLst>
    <p:handoutMasterId r:id="rId32"/>
  </p:handoutMasterIdLst>
  <p:sldIdLst>
    <p:sldId id="277" r:id="rId5"/>
    <p:sldId id="257" r:id="rId6"/>
    <p:sldId id="334" r:id="rId7"/>
    <p:sldId id="336" r:id="rId8"/>
    <p:sldId id="391" r:id="rId9"/>
    <p:sldId id="338" r:id="rId10"/>
    <p:sldId id="392" r:id="rId11"/>
    <p:sldId id="340" r:id="rId12"/>
    <p:sldId id="393" r:id="rId13"/>
    <p:sldId id="342" r:id="rId14"/>
    <p:sldId id="344" r:id="rId15"/>
    <p:sldId id="346" r:id="rId16"/>
    <p:sldId id="348" r:id="rId17"/>
    <p:sldId id="394" r:id="rId18"/>
    <p:sldId id="351" r:id="rId19"/>
    <p:sldId id="352" r:id="rId20"/>
    <p:sldId id="354" r:id="rId21"/>
    <p:sldId id="355" r:id="rId22"/>
    <p:sldId id="358" r:id="rId23"/>
    <p:sldId id="361" r:id="rId24"/>
    <p:sldId id="359" r:id="rId25"/>
    <p:sldId id="360" r:id="rId26"/>
    <p:sldId id="362" r:id="rId27"/>
    <p:sldId id="363" r:id="rId28"/>
    <p:sldId id="276" r:id="rId29"/>
    <p:sldId id="278"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353"/>
    <p:restoredTop sz="94690"/>
  </p:normalViewPr>
  <p:slideViewPr>
    <p:cSldViewPr>
      <p:cViewPr varScale="1">
        <p:scale>
          <a:sx n="81" d="100"/>
          <a:sy n="81" d="100"/>
        </p:scale>
        <p:origin x="1190" y="62"/>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02/10/2021</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t>10/2/2021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t>‹#›</a:t>
            </a:fld>
            <a:endParaRPr lang="en-US"/>
          </a:p>
        </p:txBody>
      </p:sp>
    </p:spTree>
    <p:extLst>
      <p:ext uri="{BB962C8B-B14F-4D97-AF65-F5344CB8AC3E}">
        <p14:creationId xmlns:p14="http://schemas.microsoft.com/office/powerpoint/2010/main" val="24202480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a:extLst>
              <a:ext uri="{FF2B5EF4-FFF2-40B4-BE49-F238E27FC236}">
                <a16:creationId xmlns:a16="http://schemas.microsoft.com/office/drawing/2014/main" id="{A07285FB-8AAE-6F4C-BEB7-17087CD2933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ED5632D7-F4B9-924F-9316-9AE0F3071BA8}" type="slidenum">
              <a:rPr lang="en-GB" altLang="en-US"/>
              <a:pPr>
                <a:spcBef>
                  <a:spcPct val="0"/>
                </a:spcBef>
              </a:pPr>
              <a:t>3</a:t>
            </a:fld>
            <a:endParaRPr lang="en-GB" altLang="en-US"/>
          </a:p>
        </p:txBody>
      </p:sp>
      <p:sp>
        <p:nvSpPr>
          <p:cNvPr id="22531" name="Rectangle 2">
            <a:extLst>
              <a:ext uri="{FF2B5EF4-FFF2-40B4-BE49-F238E27FC236}">
                <a16:creationId xmlns:a16="http://schemas.microsoft.com/office/drawing/2014/main" id="{9243AC5D-7A8F-2847-8713-DD3B995078BB}"/>
              </a:ext>
            </a:extLst>
          </p:cNvPr>
          <p:cNvSpPr>
            <a:spLocks noGrp="1" noRot="1" noChangeAspect="1" noChangeArrowheads="1" noTextEdit="1"/>
          </p:cNvSpPr>
          <p:nvPr>
            <p:ph type="sldImg"/>
          </p:nvPr>
        </p:nvSpPr>
        <p:spPr>
          <a:ln/>
        </p:spPr>
      </p:sp>
      <p:sp>
        <p:nvSpPr>
          <p:cNvPr id="22532" name="Rectangle 3">
            <a:extLst>
              <a:ext uri="{FF2B5EF4-FFF2-40B4-BE49-F238E27FC236}">
                <a16:creationId xmlns:a16="http://schemas.microsoft.com/office/drawing/2014/main" id="{03C2E775-28B6-8047-89EB-381D30E10B1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180062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7A1254C5-10BD-4A4B-A27D-1F50163C13F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EC40A785-819E-FB4E-91E5-D9AFF2DB9157}" type="slidenum">
              <a:rPr lang="en-GB" altLang="en-US"/>
              <a:pPr>
                <a:spcBef>
                  <a:spcPct val="0"/>
                </a:spcBef>
              </a:pPr>
              <a:t>4</a:t>
            </a:fld>
            <a:endParaRPr lang="en-GB" altLang="en-US"/>
          </a:p>
        </p:txBody>
      </p:sp>
      <p:sp>
        <p:nvSpPr>
          <p:cNvPr id="26627" name="Rectangle 2">
            <a:extLst>
              <a:ext uri="{FF2B5EF4-FFF2-40B4-BE49-F238E27FC236}">
                <a16:creationId xmlns:a16="http://schemas.microsoft.com/office/drawing/2014/main" id="{66D5DDB3-AB4D-6748-8FBD-CF5E6B81DACF}"/>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C62C3C1E-4382-B64F-B7C3-698805B0D02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365151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a:extLst>
              <a:ext uri="{FF2B5EF4-FFF2-40B4-BE49-F238E27FC236}">
                <a16:creationId xmlns:a16="http://schemas.microsoft.com/office/drawing/2014/main" id="{7A1254C5-10BD-4A4B-A27D-1F50163C13F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EC40A785-819E-FB4E-91E5-D9AFF2DB9157}" type="slidenum">
              <a:rPr lang="en-GB" altLang="en-US"/>
              <a:pPr>
                <a:spcBef>
                  <a:spcPct val="0"/>
                </a:spcBef>
              </a:pPr>
              <a:t>5</a:t>
            </a:fld>
            <a:endParaRPr lang="en-GB" altLang="en-US"/>
          </a:p>
        </p:txBody>
      </p:sp>
      <p:sp>
        <p:nvSpPr>
          <p:cNvPr id="26627" name="Rectangle 2">
            <a:extLst>
              <a:ext uri="{FF2B5EF4-FFF2-40B4-BE49-F238E27FC236}">
                <a16:creationId xmlns:a16="http://schemas.microsoft.com/office/drawing/2014/main" id="{66D5DDB3-AB4D-6748-8FBD-CF5E6B81DACF}"/>
              </a:ext>
            </a:extLst>
          </p:cNvPr>
          <p:cNvSpPr>
            <a:spLocks noGrp="1" noRot="1" noChangeAspect="1" noChangeArrowheads="1" noTextEdit="1"/>
          </p:cNvSpPr>
          <p:nvPr>
            <p:ph type="sldImg"/>
          </p:nvPr>
        </p:nvSpPr>
        <p:spPr>
          <a:ln/>
        </p:spPr>
      </p:sp>
      <p:sp>
        <p:nvSpPr>
          <p:cNvPr id="26628" name="Rectangle 3">
            <a:extLst>
              <a:ext uri="{FF2B5EF4-FFF2-40B4-BE49-F238E27FC236}">
                <a16:creationId xmlns:a16="http://schemas.microsoft.com/office/drawing/2014/main" id="{C62C3C1E-4382-B64F-B7C3-698805B0D02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301128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a:extLst>
              <a:ext uri="{FF2B5EF4-FFF2-40B4-BE49-F238E27FC236}">
                <a16:creationId xmlns:a16="http://schemas.microsoft.com/office/drawing/2014/main" id="{2E196A28-1226-BF44-A775-40657758E1C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D78E32D0-B37D-CB49-8CCF-6D315A3DEC95}" type="slidenum">
              <a:rPr lang="en-GB" altLang="en-US"/>
              <a:pPr>
                <a:spcBef>
                  <a:spcPct val="0"/>
                </a:spcBef>
              </a:pPr>
              <a:t>6</a:t>
            </a:fld>
            <a:endParaRPr lang="en-GB" altLang="en-US"/>
          </a:p>
        </p:txBody>
      </p:sp>
      <p:sp>
        <p:nvSpPr>
          <p:cNvPr id="30723" name="Rectangle 2">
            <a:extLst>
              <a:ext uri="{FF2B5EF4-FFF2-40B4-BE49-F238E27FC236}">
                <a16:creationId xmlns:a16="http://schemas.microsoft.com/office/drawing/2014/main" id="{DF1AB4FA-ECC0-CF41-A5B5-5D3394E5A20F}"/>
              </a:ext>
            </a:extLst>
          </p:cNvPr>
          <p:cNvSpPr>
            <a:spLocks noGrp="1" noRot="1" noChangeAspect="1" noChangeArrowheads="1" noTextEdit="1"/>
          </p:cNvSpPr>
          <p:nvPr>
            <p:ph type="sldImg"/>
          </p:nvPr>
        </p:nvSpPr>
        <p:spPr>
          <a:ln/>
        </p:spPr>
      </p:sp>
      <p:sp>
        <p:nvSpPr>
          <p:cNvPr id="30724" name="Rectangle 3">
            <a:extLst>
              <a:ext uri="{FF2B5EF4-FFF2-40B4-BE49-F238E27FC236}">
                <a16:creationId xmlns:a16="http://schemas.microsoft.com/office/drawing/2014/main" id="{EB2DAA9B-546C-7240-BFCF-DB7CD895AFA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683331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a:extLst>
              <a:ext uri="{FF2B5EF4-FFF2-40B4-BE49-F238E27FC236}">
                <a16:creationId xmlns:a16="http://schemas.microsoft.com/office/drawing/2014/main" id="{2E196A28-1226-BF44-A775-40657758E1C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D78E32D0-B37D-CB49-8CCF-6D315A3DEC95}" type="slidenum">
              <a:rPr lang="en-GB" altLang="en-US"/>
              <a:pPr>
                <a:spcBef>
                  <a:spcPct val="0"/>
                </a:spcBef>
              </a:pPr>
              <a:t>7</a:t>
            </a:fld>
            <a:endParaRPr lang="en-GB" altLang="en-US"/>
          </a:p>
        </p:txBody>
      </p:sp>
      <p:sp>
        <p:nvSpPr>
          <p:cNvPr id="30723" name="Rectangle 2">
            <a:extLst>
              <a:ext uri="{FF2B5EF4-FFF2-40B4-BE49-F238E27FC236}">
                <a16:creationId xmlns:a16="http://schemas.microsoft.com/office/drawing/2014/main" id="{DF1AB4FA-ECC0-CF41-A5B5-5D3394E5A20F}"/>
              </a:ext>
            </a:extLst>
          </p:cNvPr>
          <p:cNvSpPr>
            <a:spLocks noGrp="1" noRot="1" noChangeAspect="1" noChangeArrowheads="1" noTextEdit="1"/>
          </p:cNvSpPr>
          <p:nvPr>
            <p:ph type="sldImg"/>
          </p:nvPr>
        </p:nvSpPr>
        <p:spPr>
          <a:ln/>
        </p:spPr>
      </p:sp>
      <p:sp>
        <p:nvSpPr>
          <p:cNvPr id="30724" name="Rectangle 3">
            <a:extLst>
              <a:ext uri="{FF2B5EF4-FFF2-40B4-BE49-F238E27FC236}">
                <a16:creationId xmlns:a16="http://schemas.microsoft.com/office/drawing/2014/main" id="{EB2DAA9B-546C-7240-BFCF-DB7CD895AFA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897626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id="{A6A79B8C-7AC7-654F-953A-E8080D39849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47D8B8D-1026-EE40-9438-A1C4783D4B06}" type="slidenum">
              <a:rPr lang="en-GB" altLang="en-US"/>
              <a:pPr>
                <a:spcBef>
                  <a:spcPct val="0"/>
                </a:spcBef>
              </a:pPr>
              <a:t>8</a:t>
            </a:fld>
            <a:endParaRPr lang="en-GB" altLang="en-US"/>
          </a:p>
        </p:txBody>
      </p:sp>
      <p:sp>
        <p:nvSpPr>
          <p:cNvPr id="34819" name="Rectangle 2">
            <a:extLst>
              <a:ext uri="{FF2B5EF4-FFF2-40B4-BE49-F238E27FC236}">
                <a16:creationId xmlns:a16="http://schemas.microsoft.com/office/drawing/2014/main" id="{4DDBC4F9-7D38-2C42-96F0-87D10F02FB52}"/>
              </a:ext>
            </a:extLst>
          </p:cNvPr>
          <p:cNvSpPr>
            <a:spLocks noGrp="1" noRot="1" noChangeAspect="1" noChangeArrowheads="1" noTextEdit="1"/>
          </p:cNvSpPr>
          <p:nvPr>
            <p:ph type="sldImg"/>
          </p:nvPr>
        </p:nvSpPr>
        <p:spPr>
          <a:ln/>
        </p:spPr>
      </p:sp>
      <p:sp>
        <p:nvSpPr>
          <p:cNvPr id="34820" name="Rectangle 3">
            <a:extLst>
              <a:ext uri="{FF2B5EF4-FFF2-40B4-BE49-F238E27FC236}">
                <a16:creationId xmlns:a16="http://schemas.microsoft.com/office/drawing/2014/main" id="{198827B4-E51C-0E41-8248-B1EC6D7AF68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688570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id="{A6A79B8C-7AC7-654F-953A-E8080D39849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47D8B8D-1026-EE40-9438-A1C4783D4B06}" type="slidenum">
              <a:rPr lang="en-GB" altLang="en-US"/>
              <a:pPr>
                <a:spcBef>
                  <a:spcPct val="0"/>
                </a:spcBef>
              </a:pPr>
              <a:t>9</a:t>
            </a:fld>
            <a:endParaRPr lang="en-GB" altLang="en-US"/>
          </a:p>
        </p:txBody>
      </p:sp>
      <p:sp>
        <p:nvSpPr>
          <p:cNvPr id="34819" name="Rectangle 2">
            <a:extLst>
              <a:ext uri="{FF2B5EF4-FFF2-40B4-BE49-F238E27FC236}">
                <a16:creationId xmlns:a16="http://schemas.microsoft.com/office/drawing/2014/main" id="{4DDBC4F9-7D38-2C42-96F0-87D10F02FB52}"/>
              </a:ext>
            </a:extLst>
          </p:cNvPr>
          <p:cNvSpPr>
            <a:spLocks noGrp="1" noRot="1" noChangeAspect="1" noChangeArrowheads="1" noTextEdit="1"/>
          </p:cNvSpPr>
          <p:nvPr>
            <p:ph type="sldImg"/>
          </p:nvPr>
        </p:nvSpPr>
        <p:spPr>
          <a:ln/>
        </p:spPr>
      </p:sp>
      <p:sp>
        <p:nvSpPr>
          <p:cNvPr id="34820" name="Rectangle 3">
            <a:extLst>
              <a:ext uri="{FF2B5EF4-FFF2-40B4-BE49-F238E27FC236}">
                <a16:creationId xmlns:a16="http://schemas.microsoft.com/office/drawing/2014/main" id="{198827B4-E51C-0E41-8248-B1EC6D7AF68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262454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a:extLst>
              <a:ext uri="{FF2B5EF4-FFF2-40B4-BE49-F238E27FC236}">
                <a16:creationId xmlns:a16="http://schemas.microsoft.com/office/drawing/2014/main" id="{02EF7523-C197-9147-A076-579D6D31A8E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2832AD34-AB86-7B4F-8215-CAA5328C7F1C}" type="slidenum">
              <a:rPr lang="en-GB" altLang="en-US"/>
              <a:pPr>
                <a:spcBef>
                  <a:spcPct val="0"/>
                </a:spcBef>
              </a:pPr>
              <a:t>10</a:t>
            </a:fld>
            <a:endParaRPr lang="en-GB" altLang="en-US"/>
          </a:p>
        </p:txBody>
      </p:sp>
      <p:sp>
        <p:nvSpPr>
          <p:cNvPr id="38915" name="Rectangle 2">
            <a:extLst>
              <a:ext uri="{FF2B5EF4-FFF2-40B4-BE49-F238E27FC236}">
                <a16:creationId xmlns:a16="http://schemas.microsoft.com/office/drawing/2014/main" id="{AD74610E-36D8-AA41-A653-7AAD9EFF1BCB}"/>
              </a:ext>
            </a:extLst>
          </p:cNvPr>
          <p:cNvSpPr>
            <a:spLocks noGrp="1" noRot="1" noChangeAspect="1" noChangeArrowheads="1" noTextEdit="1"/>
          </p:cNvSpPr>
          <p:nvPr>
            <p:ph type="sldImg"/>
          </p:nvPr>
        </p:nvSpPr>
        <p:spPr>
          <a:ln/>
        </p:spPr>
      </p:sp>
      <p:sp>
        <p:nvSpPr>
          <p:cNvPr id="38916" name="Rectangle 3">
            <a:extLst>
              <a:ext uri="{FF2B5EF4-FFF2-40B4-BE49-F238E27FC236}">
                <a16:creationId xmlns:a16="http://schemas.microsoft.com/office/drawing/2014/main" id="{6C424783-3569-7E40-8DB8-005BE5FE05F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66098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a:extLst>
              <a:ext uri="{FF2B5EF4-FFF2-40B4-BE49-F238E27FC236}">
                <a16:creationId xmlns:a16="http://schemas.microsoft.com/office/drawing/2014/main" id="{68FFE4C5-F611-5545-B45D-FB2C44DEB81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89BCF7FB-965D-A240-AC04-924527000006}" type="slidenum">
              <a:rPr lang="en-GB" altLang="en-US"/>
              <a:pPr>
                <a:spcBef>
                  <a:spcPct val="0"/>
                </a:spcBef>
              </a:pPr>
              <a:t>11</a:t>
            </a:fld>
            <a:endParaRPr lang="en-GB" altLang="en-US"/>
          </a:p>
        </p:txBody>
      </p:sp>
      <p:sp>
        <p:nvSpPr>
          <p:cNvPr id="43011" name="Rectangle 2">
            <a:extLst>
              <a:ext uri="{FF2B5EF4-FFF2-40B4-BE49-F238E27FC236}">
                <a16:creationId xmlns:a16="http://schemas.microsoft.com/office/drawing/2014/main" id="{612A2560-0B9F-AD44-91E7-4D248D216FCA}"/>
              </a:ext>
            </a:extLst>
          </p:cNvPr>
          <p:cNvSpPr>
            <a:spLocks noGrp="1" noRot="1" noChangeAspect="1" noChangeArrowheads="1" noTextEdit="1"/>
          </p:cNvSpPr>
          <p:nvPr>
            <p:ph type="sldImg"/>
          </p:nvPr>
        </p:nvSpPr>
        <p:spPr>
          <a:ln/>
        </p:spPr>
      </p:sp>
      <p:sp>
        <p:nvSpPr>
          <p:cNvPr id="43012" name="Rectangle 3">
            <a:extLst>
              <a:ext uri="{FF2B5EF4-FFF2-40B4-BE49-F238E27FC236}">
                <a16:creationId xmlns:a16="http://schemas.microsoft.com/office/drawing/2014/main" id="{936BCCBD-45C3-DD45-8048-5870500A8CB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237723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a:extLst>
              <a:ext uri="{FF2B5EF4-FFF2-40B4-BE49-F238E27FC236}">
                <a16:creationId xmlns:a16="http://schemas.microsoft.com/office/drawing/2014/main" id="{B4AF349E-A67E-4341-B1D5-3E1355C48DE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5940BB11-DB6C-CB45-8459-3AA6C336B8B6}" type="slidenum">
              <a:rPr lang="en-GB" altLang="en-US"/>
              <a:pPr>
                <a:spcBef>
                  <a:spcPct val="0"/>
                </a:spcBef>
              </a:pPr>
              <a:t>12</a:t>
            </a:fld>
            <a:endParaRPr lang="en-GB" altLang="en-US"/>
          </a:p>
        </p:txBody>
      </p:sp>
      <p:sp>
        <p:nvSpPr>
          <p:cNvPr id="45059" name="Rectangle 2">
            <a:extLst>
              <a:ext uri="{FF2B5EF4-FFF2-40B4-BE49-F238E27FC236}">
                <a16:creationId xmlns:a16="http://schemas.microsoft.com/office/drawing/2014/main" id="{9B1A479C-F1C7-B849-BBDE-D7294EA42397}"/>
              </a:ext>
            </a:extLst>
          </p:cNvPr>
          <p:cNvSpPr>
            <a:spLocks noGrp="1" noRot="1" noChangeAspect="1" noChangeArrowheads="1" noTextEdit="1"/>
          </p:cNvSpPr>
          <p:nvPr>
            <p:ph type="sldImg"/>
          </p:nvPr>
        </p:nvSpPr>
        <p:spPr>
          <a:ln/>
        </p:spPr>
      </p:sp>
      <p:sp>
        <p:nvSpPr>
          <p:cNvPr id="45060" name="Rectangle 3">
            <a:extLst>
              <a:ext uri="{FF2B5EF4-FFF2-40B4-BE49-F238E27FC236}">
                <a16:creationId xmlns:a16="http://schemas.microsoft.com/office/drawing/2014/main" id="{E075AC4E-1E32-E447-A5B8-DD902E2E181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818496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a:extLst>
              <a:ext uri="{FF2B5EF4-FFF2-40B4-BE49-F238E27FC236}">
                <a16:creationId xmlns:a16="http://schemas.microsoft.com/office/drawing/2014/main" id="{1B447107-5D6A-3942-B3D8-6FF795AFE49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809A17D-5AAF-584B-98A1-235D1B373E1B}" type="slidenum">
              <a:rPr lang="en-GB" altLang="en-US"/>
              <a:pPr>
                <a:spcBef>
                  <a:spcPct val="0"/>
                </a:spcBef>
              </a:pPr>
              <a:t>13</a:t>
            </a:fld>
            <a:endParaRPr lang="en-GB" altLang="en-US"/>
          </a:p>
        </p:txBody>
      </p:sp>
      <p:sp>
        <p:nvSpPr>
          <p:cNvPr id="49155" name="Rectangle 2">
            <a:extLst>
              <a:ext uri="{FF2B5EF4-FFF2-40B4-BE49-F238E27FC236}">
                <a16:creationId xmlns:a16="http://schemas.microsoft.com/office/drawing/2014/main" id="{1284DFF8-7FE3-5148-BFD3-AC683F2C0F9F}"/>
              </a:ext>
            </a:extLst>
          </p:cNvPr>
          <p:cNvSpPr>
            <a:spLocks noGrp="1" noRot="1" noChangeAspect="1" noChangeArrowheads="1" noTextEdit="1"/>
          </p:cNvSpPr>
          <p:nvPr>
            <p:ph type="sldImg"/>
          </p:nvPr>
        </p:nvSpPr>
        <p:spPr>
          <a:ln/>
        </p:spPr>
      </p:sp>
      <p:sp>
        <p:nvSpPr>
          <p:cNvPr id="49156" name="Rectangle 3">
            <a:extLst>
              <a:ext uri="{FF2B5EF4-FFF2-40B4-BE49-F238E27FC236}">
                <a16:creationId xmlns:a16="http://schemas.microsoft.com/office/drawing/2014/main" id="{40DCFB8F-E0E2-6F40-A85E-AD4D11FF64B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243676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a:extLst>
              <a:ext uri="{FF2B5EF4-FFF2-40B4-BE49-F238E27FC236}">
                <a16:creationId xmlns:a16="http://schemas.microsoft.com/office/drawing/2014/main" id="{1B447107-5D6A-3942-B3D8-6FF795AFE49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809A17D-5AAF-584B-98A1-235D1B373E1B}" type="slidenum">
              <a:rPr lang="en-GB" altLang="en-US"/>
              <a:pPr>
                <a:spcBef>
                  <a:spcPct val="0"/>
                </a:spcBef>
              </a:pPr>
              <a:t>14</a:t>
            </a:fld>
            <a:endParaRPr lang="en-GB" altLang="en-US"/>
          </a:p>
        </p:txBody>
      </p:sp>
      <p:sp>
        <p:nvSpPr>
          <p:cNvPr id="49155" name="Rectangle 2">
            <a:extLst>
              <a:ext uri="{FF2B5EF4-FFF2-40B4-BE49-F238E27FC236}">
                <a16:creationId xmlns:a16="http://schemas.microsoft.com/office/drawing/2014/main" id="{1284DFF8-7FE3-5148-BFD3-AC683F2C0F9F}"/>
              </a:ext>
            </a:extLst>
          </p:cNvPr>
          <p:cNvSpPr>
            <a:spLocks noGrp="1" noRot="1" noChangeAspect="1" noChangeArrowheads="1" noTextEdit="1"/>
          </p:cNvSpPr>
          <p:nvPr>
            <p:ph type="sldImg"/>
          </p:nvPr>
        </p:nvSpPr>
        <p:spPr>
          <a:ln/>
        </p:spPr>
      </p:sp>
      <p:sp>
        <p:nvSpPr>
          <p:cNvPr id="49156" name="Rectangle 3">
            <a:extLst>
              <a:ext uri="{FF2B5EF4-FFF2-40B4-BE49-F238E27FC236}">
                <a16:creationId xmlns:a16="http://schemas.microsoft.com/office/drawing/2014/main" id="{40DCFB8F-E0E2-6F40-A85E-AD4D11FF64B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593396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a:extLst>
              <a:ext uri="{FF2B5EF4-FFF2-40B4-BE49-F238E27FC236}">
                <a16:creationId xmlns:a16="http://schemas.microsoft.com/office/drawing/2014/main" id="{16144C17-703E-7741-869E-77B104C8E16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01A96921-A35F-3848-AF37-7902A76289CC}" type="slidenum">
              <a:rPr lang="en-GB" altLang="en-US"/>
              <a:pPr>
                <a:spcBef>
                  <a:spcPct val="0"/>
                </a:spcBef>
              </a:pPr>
              <a:t>15</a:t>
            </a:fld>
            <a:endParaRPr lang="en-GB" altLang="en-US"/>
          </a:p>
        </p:txBody>
      </p:sp>
      <p:sp>
        <p:nvSpPr>
          <p:cNvPr id="55299" name="Rectangle 2">
            <a:extLst>
              <a:ext uri="{FF2B5EF4-FFF2-40B4-BE49-F238E27FC236}">
                <a16:creationId xmlns:a16="http://schemas.microsoft.com/office/drawing/2014/main" id="{49E3A384-5EAB-914C-A19A-FA06E28DAE51}"/>
              </a:ext>
            </a:extLst>
          </p:cNvPr>
          <p:cNvSpPr>
            <a:spLocks noGrp="1" noRot="1" noChangeAspect="1" noChangeArrowheads="1" noTextEdit="1"/>
          </p:cNvSpPr>
          <p:nvPr>
            <p:ph type="sldImg"/>
          </p:nvPr>
        </p:nvSpPr>
        <p:spPr>
          <a:ln/>
        </p:spPr>
      </p:sp>
      <p:sp>
        <p:nvSpPr>
          <p:cNvPr id="55300" name="Rectangle 3">
            <a:extLst>
              <a:ext uri="{FF2B5EF4-FFF2-40B4-BE49-F238E27FC236}">
                <a16:creationId xmlns:a16="http://schemas.microsoft.com/office/drawing/2014/main" id="{228F2F54-F47F-0048-A051-AA9B603BF8C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049072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a:extLst>
              <a:ext uri="{FF2B5EF4-FFF2-40B4-BE49-F238E27FC236}">
                <a16:creationId xmlns:a16="http://schemas.microsoft.com/office/drawing/2014/main" id="{33838225-23D2-0E47-B5CD-6393627FDB4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0FAC80B8-2F04-D046-9528-8B2A6AE1D145}" type="slidenum">
              <a:rPr lang="en-GB" altLang="en-US"/>
              <a:pPr>
                <a:spcBef>
                  <a:spcPct val="0"/>
                </a:spcBef>
              </a:pPr>
              <a:t>16</a:t>
            </a:fld>
            <a:endParaRPr lang="en-GB" altLang="en-US"/>
          </a:p>
        </p:txBody>
      </p:sp>
      <p:sp>
        <p:nvSpPr>
          <p:cNvPr id="57347" name="Rectangle 2">
            <a:extLst>
              <a:ext uri="{FF2B5EF4-FFF2-40B4-BE49-F238E27FC236}">
                <a16:creationId xmlns:a16="http://schemas.microsoft.com/office/drawing/2014/main" id="{436F7398-3696-B549-94FE-F3E7EC67E7F2}"/>
              </a:ext>
            </a:extLst>
          </p:cNvPr>
          <p:cNvSpPr>
            <a:spLocks noGrp="1" noRot="1" noChangeAspect="1" noChangeArrowheads="1" noTextEdit="1"/>
          </p:cNvSpPr>
          <p:nvPr>
            <p:ph type="sldImg"/>
          </p:nvPr>
        </p:nvSpPr>
        <p:spPr>
          <a:ln/>
        </p:spPr>
      </p:sp>
      <p:sp>
        <p:nvSpPr>
          <p:cNvPr id="57348" name="Rectangle 3">
            <a:extLst>
              <a:ext uri="{FF2B5EF4-FFF2-40B4-BE49-F238E27FC236}">
                <a16:creationId xmlns:a16="http://schemas.microsoft.com/office/drawing/2014/main" id="{46C86F4C-68EC-9942-A263-F93A8F04865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220072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a:extLst>
              <a:ext uri="{FF2B5EF4-FFF2-40B4-BE49-F238E27FC236}">
                <a16:creationId xmlns:a16="http://schemas.microsoft.com/office/drawing/2014/main" id="{35F09B63-6CAB-1949-8AF3-BE6E49BAB3C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901F3989-72F1-6F45-A3F6-E46A3E1A404C}" type="slidenum">
              <a:rPr lang="en-GB" altLang="en-US"/>
              <a:pPr>
                <a:spcBef>
                  <a:spcPct val="0"/>
                </a:spcBef>
              </a:pPr>
              <a:t>17</a:t>
            </a:fld>
            <a:endParaRPr lang="en-GB" altLang="en-US"/>
          </a:p>
        </p:txBody>
      </p:sp>
      <p:sp>
        <p:nvSpPr>
          <p:cNvPr id="61443" name="Rectangle 2">
            <a:extLst>
              <a:ext uri="{FF2B5EF4-FFF2-40B4-BE49-F238E27FC236}">
                <a16:creationId xmlns:a16="http://schemas.microsoft.com/office/drawing/2014/main" id="{306670F9-B9F8-1749-857B-F42C8ABE2FB4}"/>
              </a:ext>
            </a:extLst>
          </p:cNvPr>
          <p:cNvSpPr>
            <a:spLocks noGrp="1" noRot="1" noChangeAspect="1" noChangeArrowheads="1" noTextEdit="1"/>
          </p:cNvSpPr>
          <p:nvPr>
            <p:ph type="sldImg"/>
          </p:nvPr>
        </p:nvSpPr>
        <p:spPr>
          <a:ln/>
        </p:spPr>
      </p:sp>
      <p:sp>
        <p:nvSpPr>
          <p:cNvPr id="61444" name="Rectangle 3">
            <a:extLst>
              <a:ext uri="{FF2B5EF4-FFF2-40B4-BE49-F238E27FC236}">
                <a16:creationId xmlns:a16="http://schemas.microsoft.com/office/drawing/2014/main" id="{01012FC5-1F1E-DD4E-98B7-652F4B6ED73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555565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4C235820-A750-4F44-80D4-66FD8FEABCC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10289E16-D6DF-DF48-98A8-684203FA9CC8}" type="slidenum">
              <a:rPr lang="en-GB" altLang="en-US"/>
              <a:pPr>
                <a:spcBef>
                  <a:spcPct val="0"/>
                </a:spcBef>
              </a:pPr>
              <a:t>18</a:t>
            </a:fld>
            <a:endParaRPr lang="en-GB" altLang="en-US"/>
          </a:p>
        </p:txBody>
      </p:sp>
      <p:sp>
        <p:nvSpPr>
          <p:cNvPr id="63491" name="Rectangle 2">
            <a:extLst>
              <a:ext uri="{FF2B5EF4-FFF2-40B4-BE49-F238E27FC236}">
                <a16:creationId xmlns:a16="http://schemas.microsoft.com/office/drawing/2014/main" id="{2A85175F-D0AE-104D-9259-433E0D95884A}"/>
              </a:ext>
            </a:extLst>
          </p:cNvPr>
          <p:cNvSpPr>
            <a:spLocks noGrp="1" noRot="1" noChangeAspect="1" noChangeArrowheads="1" noTextEdit="1"/>
          </p:cNvSpPr>
          <p:nvPr>
            <p:ph type="sldImg"/>
          </p:nvPr>
        </p:nvSpPr>
        <p:spPr>
          <a:ln/>
        </p:spPr>
      </p:sp>
      <p:sp>
        <p:nvSpPr>
          <p:cNvPr id="63492" name="Rectangle 3">
            <a:extLst>
              <a:ext uri="{FF2B5EF4-FFF2-40B4-BE49-F238E27FC236}">
                <a16:creationId xmlns:a16="http://schemas.microsoft.com/office/drawing/2014/main" id="{4019FF0B-B189-2C4B-B49B-7D09E980FA2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499905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a:extLst>
              <a:ext uri="{FF2B5EF4-FFF2-40B4-BE49-F238E27FC236}">
                <a16:creationId xmlns:a16="http://schemas.microsoft.com/office/drawing/2014/main" id="{E7F98A94-D71C-0F4A-8C49-D69ECB36D58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1103F259-3838-4643-BFF8-F76C8129D4F9}" type="slidenum">
              <a:rPr lang="en-GB" altLang="en-US"/>
              <a:pPr>
                <a:spcBef>
                  <a:spcPct val="0"/>
                </a:spcBef>
              </a:pPr>
              <a:t>19</a:t>
            </a:fld>
            <a:endParaRPr lang="en-GB" altLang="en-US"/>
          </a:p>
        </p:txBody>
      </p:sp>
      <p:sp>
        <p:nvSpPr>
          <p:cNvPr id="69635" name="Rectangle 2">
            <a:extLst>
              <a:ext uri="{FF2B5EF4-FFF2-40B4-BE49-F238E27FC236}">
                <a16:creationId xmlns:a16="http://schemas.microsoft.com/office/drawing/2014/main" id="{2C106DA6-28B8-964D-A561-D3F1F59B6745}"/>
              </a:ext>
            </a:extLst>
          </p:cNvPr>
          <p:cNvSpPr>
            <a:spLocks noGrp="1" noRot="1" noChangeAspect="1" noChangeArrowheads="1" noTextEdit="1"/>
          </p:cNvSpPr>
          <p:nvPr>
            <p:ph type="sldImg"/>
          </p:nvPr>
        </p:nvSpPr>
        <p:spPr>
          <a:ln/>
        </p:spPr>
      </p:sp>
      <p:sp>
        <p:nvSpPr>
          <p:cNvPr id="69636" name="Rectangle 3">
            <a:extLst>
              <a:ext uri="{FF2B5EF4-FFF2-40B4-BE49-F238E27FC236}">
                <a16:creationId xmlns:a16="http://schemas.microsoft.com/office/drawing/2014/main" id="{474F4E98-019A-1744-80DD-B0BA4C792CD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520456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a:extLst>
              <a:ext uri="{FF2B5EF4-FFF2-40B4-BE49-F238E27FC236}">
                <a16:creationId xmlns:a16="http://schemas.microsoft.com/office/drawing/2014/main" id="{C57D51F7-C274-CC41-B389-1890096C3F7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6EC69BF4-F3A5-5C4C-B067-A728E32F9283}" type="slidenum">
              <a:rPr lang="en-GB" altLang="en-US"/>
              <a:pPr>
                <a:spcBef>
                  <a:spcPct val="0"/>
                </a:spcBef>
              </a:pPr>
              <a:t>20</a:t>
            </a:fld>
            <a:endParaRPr lang="en-GB" altLang="en-US"/>
          </a:p>
        </p:txBody>
      </p:sp>
      <p:sp>
        <p:nvSpPr>
          <p:cNvPr id="71683" name="Rectangle 2">
            <a:extLst>
              <a:ext uri="{FF2B5EF4-FFF2-40B4-BE49-F238E27FC236}">
                <a16:creationId xmlns:a16="http://schemas.microsoft.com/office/drawing/2014/main" id="{0914C393-4E3C-6042-9A4B-1FEF6E0CACD1}"/>
              </a:ext>
            </a:extLst>
          </p:cNvPr>
          <p:cNvSpPr>
            <a:spLocks noGrp="1" noRot="1" noChangeAspect="1" noChangeArrowheads="1" noTextEdit="1"/>
          </p:cNvSpPr>
          <p:nvPr>
            <p:ph type="sldImg"/>
          </p:nvPr>
        </p:nvSpPr>
        <p:spPr>
          <a:ln/>
        </p:spPr>
      </p:sp>
      <p:sp>
        <p:nvSpPr>
          <p:cNvPr id="71684" name="Rectangle 3">
            <a:extLst>
              <a:ext uri="{FF2B5EF4-FFF2-40B4-BE49-F238E27FC236}">
                <a16:creationId xmlns:a16="http://schemas.microsoft.com/office/drawing/2014/main" id="{C704DCCF-D6C5-014B-8705-181DAA9FE27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763887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a:extLst>
              <a:ext uri="{FF2B5EF4-FFF2-40B4-BE49-F238E27FC236}">
                <a16:creationId xmlns:a16="http://schemas.microsoft.com/office/drawing/2014/main" id="{6B49E6B5-5480-C744-8CDB-803D11852E5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D618CDD-06FD-684E-87D6-0EF341AEE6A8}" type="slidenum">
              <a:rPr lang="en-GB" altLang="en-US"/>
              <a:pPr>
                <a:spcBef>
                  <a:spcPct val="0"/>
                </a:spcBef>
              </a:pPr>
              <a:t>21</a:t>
            </a:fld>
            <a:endParaRPr lang="en-GB" altLang="en-US"/>
          </a:p>
        </p:txBody>
      </p:sp>
      <p:sp>
        <p:nvSpPr>
          <p:cNvPr id="73731" name="Rectangle 2">
            <a:extLst>
              <a:ext uri="{FF2B5EF4-FFF2-40B4-BE49-F238E27FC236}">
                <a16:creationId xmlns:a16="http://schemas.microsoft.com/office/drawing/2014/main" id="{C7B4D9F9-B596-F940-B01D-5177B0C95755}"/>
              </a:ext>
            </a:extLst>
          </p:cNvPr>
          <p:cNvSpPr>
            <a:spLocks noGrp="1" noRot="1" noChangeAspect="1" noChangeArrowheads="1" noTextEdit="1"/>
          </p:cNvSpPr>
          <p:nvPr>
            <p:ph type="sldImg"/>
          </p:nvPr>
        </p:nvSpPr>
        <p:spPr>
          <a:ln/>
        </p:spPr>
      </p:sp>
      <p:sp>
        <p:nvSpPr>
          <p:cNvPr id="73732" name="Rectangle 3">
            <a:extLst>
              <a:ext uri="{FF2B5EF4-FFF2-40B4-BE49-F238E27FC236}">
                <a16:creationId xmlns:a16="http://schemas.microsoft.com/office/drawing/2014/main" id="{CE541C4D-7802-9049-A4F5-91B7C0717FB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812839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a:extLst>
              <a:ext uri="{FF2B5EF4-FFF2-40B4-BE49-F238E27FC236}">
                <a16:creationId xmlns:a16="http://schemas.microsoft.com/office/drawing/2014/main" id="{E600E9F6-3A53-914D-95F0-DD2C3A5AA3C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6ED886C7-733F-BC4F-B4A8-CFB7BB8C53A8}" type="slidenum">
              <a:rPr lang="en-GB" altLang="en-US"/>
              <a:pPr>
                <a:spcBef>
                  <a:spcPct val="0"/>
                </a:spcBef>
              </a:pPr>
              <a:t>22</a:t>
            </a:fld>
            <a:endParaRPr lang="en-GB" altLang="en-US"/>
          </a:p>
        </p:txBody>
      </p:sp>
      <p:sp>
        <p:nvSpPr>
          <p:cNvPr id="75779" name="Rectangle 2">
            <a:extLst>
              <a:ext uri="{FF2B5EF4-FFF2-40B4-BE49-F238E27FC236}">
                <a16:creationId xmlns:a16="http://schemas.microsoft.com/office/drawing/2014/main" id="{2F2DCA46-E16C-0947-8324-E1E390958787}"/>
              </a:ext>
            </a:extLst>
          </p:cNvPr>
          <p:cNvSpPr>
            <a:spLocks noGrp="1" noRot="1" noChangeAspect="1" noChangeArrowheads="1" noTextEdit="1"/>
          </p:cNvSpPr>
          <p:nvPr>
            <p:ph type="sldImg"/>
          </p:nvPr>
        </p:nvSpPr>
        <p:spPr>
          <a:ln/>
        </p:spPr>
      </p:sp>
      <p:sp>
        <p:nvSpPr>
          <p:cNvPr id="75780" name="Rectangle 3">
            <a:extLst>
              <a:ext uri="{FF2B5EF4-FFF2-40B4-BE49-F238E27FC236}">
                <a16:creationId xmlns:a16="http://schemas.microsoft.com/office/drawing/2014/main" id="{755CE8E6-39FB-9046-8DF9-F1A43C618B4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604624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a:extLst>
              <a:ext uri="{FF2B5EF4-FFF2-40B4-BE49-F238E27FC236}">
                <a16:creationId xmlns:a16="http://schemas.microsoft.com/office/drawing/2014/main" id="{781F29DA-B5F3-3141-9580-C3CEAB05381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9395AF4A-A1D0-594D-93B2-E123FE0346BC}" type="slidenum">
              <a:rPr lang="en-GB" altLang="en-US"/>
              <a:pPr>
                <a:spcBef>
                  <a:spcPct val="0"/>
                </a:spcBef>
              </a:pPr>
              <a:t>23</a:t>
            </a:fld>
            <a:endParaRPr lang="en-GB" altLang="en-US"/>
          </a:p>
        </p:txBody>
      </p:sp>
      <p:sp>
        <p:nvSpPr>
          <p:cNvPr id="77827" name="Rectangle 2">
            <a:extLst>
              <a:ext uri="{FF2B5EF4-FFF2-40B4-BE49-F238E27FC236}">
                <a16:creationId xmlns:a16="http://schemas.microsoft.com/office/drawing/2014/main" id="{0AFEEFE1-B84B-E340-8B4F-37B5C207835D}"/>
              </a:ext>
            </a:extLst>
          </p:cNvPr>
          <p:cNvSpPr>
            <a:spLocks noGrp="1" noRot="1" noChangeAspect="1" noChangeArrowheads="1" noTextEdit="1"/>
          </p:cNvSpPr>
          <p:nvPr>
            <p:ph type="sldImg"/>
          </p:nvPr>
        </p:nvSpPr>
        <p:spPr>
          <a:ln/>
        </p:spPr>
      </p:sp>
      <p:sp>
        <p:nvSpPr>
          <p:cNvPr id="77828" name="Rectangle 3">
            <a:extLst>
              <a:ext uri="{FF2B5EF4-FFF2-40B4-BE49-F238E27FC236}">
                <a16:creationId xmlns:a16="http://schemas.microsoft.com/office/drawing/2014/main" id="{DFADA117-759B-9E4B-8BB2-39845CD84DF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37984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a:extLst>
              <a:ext uri="{FF2B5EF4-FFF2-40B4-BE49-F238E27FC236}">
                <a16:creationId xmlns:a16="http://schemas.microsoft.com/office/drawing/2014/main" id="{DDDF7C3A-314A-3041-A8B2-986D53136EF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F0D58C85-9A88-5342-8F9B-D09495BBAE89}" type="slidenum">
              <a:rPr lang="en-GB" altLang="en-US"/>
              <a:pPr>
                <a:spcBef>
                  <a:spcPct val="0"/>
                </a:spcBef>
              </a:pPr>
              <a:t>24</a:t>
            </a:fld>
            <a:endParaRPr lang="en-GB" altLang="en-US"/>
          </a:p>
        </p:txBody>
      </p:sp>
      <p:sp>
        <p:nvSpPr>
          <p:cNvPr id="79875" name="Rectangle 2">
            <a:extLst>
              <a:ext uri="{FF2B5EF4-FFF2-40B4-BE49-F238E27FC236}">
                <a16:creationId xmlns:a16="http://schemas.microsoft.com/office/drawing/2014/main" id="{10E99870-BD03-9A4D-8B89-80B8787E6605}"/>
              </a:ext>
            </a:extLst>
          </p:cNvPr>
          <p:cNvSpPr>
            <a:spLocks noGrp="1" noRot="1" noChangeAspect="1" noChangeArrowheads="1" noTextEdit="1"/>
          </p:cNvSpPr>
          <p:nvPr>
            <p:ph type="sldImg"/>
          </p:nvPr>
        </p:nvSpPr>
        <p:spPr>
          <a:ln/>
        </p:spPr>
      </p:sp>
      <p:sp>
        <p:nvSpPr>
          <p:cNvPr id="79876" name="Rectangle 3">
            <a:extLst>
              <a:ext uri="{FF2B5EF4-FFF2-40B4-BE49-F238E27FC236}">
                <a16:creationId xmlns:a16="http://schemas.microsoft.com/office/drawing/2014/main" id="{E027E63C-F9AB-E940-9AC2-E4B9EA832A6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6968864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02/10/2021</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02/10/2021</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02/10/2021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02/10/2021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02/10/2021</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02/10/2021</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02/10/2021</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02/10/2021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02/10/2021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02/10/2021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02/10/2021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02/10/2021</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1.tiff"/></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22.jpeg"/><Relationship Id="rId7"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1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34.jpeg"/><Relationship Id="rId4" Type="http://schemas.openxmlformats.org/officeDocument/2006/relationships/image" Target="../media/image33.jpeg"/></Relationships>
</file>

<file path=ppt/slides/_rels/slide1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36.jpeg"/><Relationship Id="rId5" Type="http://schemas.openxmlformats.org/officeDocument/2006/relationships/image" Target="../media/image32.jpeg"/><Relationship Id="rId4" Type="http://schemas.openxmlformats.org/officeDocument/2006/relationships/image" Target="../media/image35.jpeg"/></Relationships>
</file>

<file path=ppt/slides/_rels/slide2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1052736"/>
            <a:ext cx="7992888" cy="1470025"/>
          </a:xfrm>
        </p:spPr>
        <p:txBody>
          <a:bodyPr>
            <a:normAutofit/>
          </a:bodyPr>
          <a:lstStyle/>
          <a:p>
            <a:pPr marL="0" indent="0"/>
            <a:r>
              <a:rPr lang="en-GB" altLang="en-US" b="1" dirty="0"/>
              <a:t>Computer Architecture &amp; OS  ACCA4022</a:t>
            </a:r>
          </a:p>
        </p:txBody>
      </p:sp>
      <p:sp>
        <p:nvSpPr>
          <p:cNvPr id="3" name="Title 1">
            <a:extLst>
              <a:ext uri="{FF2B5EF4-FFF2-40B4-BE49-F238E27FC236}">
                <a16:creationId xmlns:a16="http://schemas.microsoft.com/office/drawing/2014/main" id="{B0833C8D-ECBB-4741-B05A-AA0FDC0F8597}"/>
              </a:ext>
            </a:extLst>
          </p:cNvPr>
          <p:cNvSpPr txBox="1">
            <a:spLocks/>
          </p:cNvSpPr>
          <p:nvPr/>
        </p:nvSpPr>
        <p:spPr>
          <a:xfrm>
            <a:off x="4355976" y="3717032"/>
            <a:ext cx="4680519" cy="749945"/>
          </a:xfrm>
          <a:prstGeom prst="rect">
            <a:avLst/>
          </a:prstGeom>
        </p:spPr>
        <p:txBody>
          <a:bodyPr vert="horz" lIns="91440" tIns="45720" rIns="91440" bIns="45720" rtlCol="0" anchor="ctr">
            <a:normAutofit fontScale="7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2400" b="1" dirty="0"/>
              <a:t>Week 2: Session 1: </a:t>
            </a:r>
          </a:p>
          <a:p>
            <a:r>
              <a:rPr lang="en-GB" sz="2400" dirty="0"/>
              <a:t>Introduction to Computer Components - 1</a:t>
            </a:r>
          </a:p>
        </p:txBody>
      </p:sp>
    </p:spTree>
    <p:extLst>
      <p:ext uri="{BB962C8B-B14F-4D97-AF65-F5344CB8AC3E}">
        <p14:creationId xmlns:p14="http://schemas.microsoft.com/office/powerpoint/2010/main" val="32354372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6E762-26D6-46FA-BA47-1A026B1A5798}"/>
              </a:ext>
            </a:extLst>
          </p:cNvPr>
          <p:cNvSpPr>
            <a:spLocks noGrp="1"/>
          </p:cNvSpPr>
          <p:nvPr>
            <p:ph type="title"/>
          </p:nvPr>
        </p:nvSpPr>
        <p:spPr/>
        <p:txBody>
          <a:bodyPr/>
          <a:lstStyle/>
          <a:p>
            <a:r>
              <a:rPr lang="en-GB" b="1" dirty="0"/>
              <a:t>Learning Outcome</a:t>
            </a:r>
          </a:p>
        </p:txBody>
      </p:sp>
      <p:sp>
        <p:nvSpPr>
          <p:cNvPr id="3" name="Content Placeholder 2">
            <a:extLst>
              <a:ext uri="{FF2B5EF4-FFF2-40B4-BE49-F238E27FC236}">
                <a16:creationId xmlns:a16="http://schemas.microsoft.com/office/drawing/2014/main" id="{056D5741-708E-427C-85C5-889841AA3A35}"/>
              </a:ext>
            </a:extLst>
          </p:cNvPr>
          <p:cNvSpPr>
            <a:spLocks noGrp="1"/>
          </p:cNvSpPr>
          <p:nvPr>
            <p:ph idx="1"/>
          </p:nvPr>
        </p:nvSpPr>
        <p:spPr>
          <a:xfrm>
            <a:off x="755576" y="1600201"/>
            <a:ext cx="7704856" cy="3917032"/>
          </a:xfrm>
        </p:spPr>
        <p:txBody>
          <a:bodyPr>
            <a:normAutofit/>
          </a:bodyPr>
          <a:lstStyle/>
          <a:p>
            <a:pPr marL="0" indent="0">
              <a:spcBef>
                <a:spcPct val="0"/>
              </a:spcBef>
              <a:buNone/>
            </a:pPr>
            <a:r>
              <a:rPr lang="en-US" altLang="en-US" sz="2400" dirty="0"/>
              <a:t>By the end of this session, students should be aware of: </a:t>
            </a:r>
          </a:p>
          <a:p>
            <a:pPr marL="0" indent="0">
              <a:spcBef>
                <a:spcPct val="0"/>
              </a:spcBef>
              <a:buNone/>
            </a:pPr>
            <a:endParaRPr lang="en-US" altLang="en-US" sz="2400" dirty="0"/>
          </a:p>
          <a:p>
            <a:pPr>
              <a:spcBef>
                <a:spcPct val="0"/>
              </a:spcBef>
            </a:pPr>
            <a:r>
              <a:rPr lang="en-US" altLang="en-US" sz="2400" dirty="0"/>
              <a:t>Computer hardware &amp; software</a:t>
            </a:r>
          </a:p>
          <a:p>
            <a:pPr>
              <a:spcBef>
                <a:spcPct val="0"/>
              </a:spcBef>
            </a:pPr>
            <a:r>
              <a:rPr lang="en-US" altLang="en-US" sz="2400" dirty="0"/>
              <a:t>Computer components </a:t>
            </a:r>
          </a:p>
          <a:p>
            <a:pPr>
              <a:spcBef>
                <a:spcPct val="0"/>
              </a:spcBef>
            </a:pPr>
            <a:r>
              <a:rPr lang="en-US" altLang="en-US" sz="2400" dirty="0"/>
              <a:t>Computer peripherals</a:t>
            </a:r>
          </a:p>
          <a:p>
            <a:pPr>
              <a:spcBef>
                <a:spcPct val="0"/>
              </a:spcBef>
            </a:pPr>
            <a:r>
              <a:rPr lang="en-US" altLang="en-US" sz="2400" dirty="0"/>
              <a:t>System devices</a:t>
            </a:r>
          </a:p>
        </p:txBody>
      </p:sp>
    </p:spTree>
    <p:extLst>
      <p:ext uri="{BB962C8B-B14F-4D97-AF65-F5344CB8AC3E}">
        <p14:creationId xmlns:p14="http://schemas.microsoft.com/office/powerpoint/2010/main" val="2076218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0EAE62BA-A502-46E4-A9A1-4A695E96F850}"/>
              </a:ext>
            </a:extLst>
          </p:cNvPr>
          <p:cNvSpPr>
            <a:spLocks noGrp="1" noChangeArrowheads="1"/>
          </p:cNvSpPr>
          <p:nvPr>
            <p:ph type="title"/>
          </p:nvPr>
        </p:nvSpPr>
        <p:spPr>
          <a:xfrm>
            <a:off x="765175" y="274638"/>
            <a:ext cx="6992938" cy="504825"/>
          </a:xfrm>
        </p:spPr>
        <p:txBody>
          <a:bodyPr>
            <a:normAutofit fontScale="90000"/>
          </a:bodyPr>
          <a:lstStyle/>
          <a:p>
            <a:pPr>
              <a:defRPr/>
            </a:pPr>
            <a:r>
              <a:rPr lang="en-GB" altLang="en-US" sz="3200" b="1" dirty="0"/>
              <a:t>Hardware &amp; Software (Recap)</a:t>
            </a:r>
            <a:endParaRPr lang="en-US" altLang="en-US" sz="3200" b="1" dirty="0"/>
          </a:p>
        </p:txBody>
      </p:sp>
      <p:sp>
        <p:nvSpPr>
          <p:cNvPr id="5124" name="TextBox 16">
            <a:extLst>
              <a:ext uri="{FF2B5EF4-FFF2-40B4-BE49-F238E27FC236}">
                <a16:creationId xmlns:a16="http://schemas.microsoft.com/office/drawing/2014/main" id="{3D58885D-4E4D-E140-BCD8-FBA6AE669AA4}"/>
              </a:ext>
            </a:extLst>
          </p:cNvPr>
          <p:cNvSpPr txBox="1">
            <a:spLocks noChangeArrowheads="1"/>
          </p:cNvSpPr>
          <p:nvPr/>
        </p:nvSpPr>
        <p:spPr bwMode="auto">
          <a:xfrm>
            <a:off x="765175" y="1255538"/>
            <a:ext cx="3662809"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914400" indent="-45720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n-IE" altLang="en-US" sz="2000" dirty="0">
                <a:latin typeface="+mn-lt"/>
              </a:rPr>
              <a:t>All of the electronic and mechanical equipment in a computer is called the hardware. Examples include:</a:t>
            </a:r>
          </a:p>
          <a:p>
            <a:pPr eaLnBrk="1" hangingPunct="1"/>
            <a:endParaRPr lang="en-IE" altLang="en-US" sz="2000" dirty="0">
              <a:latin typeface="+mn-lt"/>
            </a:endParaRPr>
          </a:p>
          <a:p>
            <a:pPr lvl="1" eaLnBrk="1" hangingPunct="1">
              <a:buFont typeface="Arial" panose="020B0604020202020204" pitchFamily="34" charset="0"/>
              <a:buChar char="•"/>
            </a:pPr>
            <a:r>
              <a:rPr lang="en-IE" altLang="en-US" sz="2000" dirty="0">
                <a:latin typeface="+mn-lt"/>
              </a:rPr>
              <a:t>Motherboard</a:t>
            </a:r>
          </a:p>
          <a:p>
            <a:pPr lvl="1" eaLnBrk="1" hangingPunct="1">
              <a:buFont typeface="Arial" panose="020B0604020202020204" pitchFamily="34" charset="0"/>
              <a:buChar char="•"/>
            </a:pPr>
            <a:r>
              <a:rPr lang="en-IE" altLang="en-US" sz="2000" dirty="0">
                <a:latin typeface="+mn-lt"/>
              </a:rPr>
              <a:t>Hard disk</a:t>
            </a:r>
          </a:p>
          <a:p>
            <a:pPr lvl="1" eaLnBrk="1" hangingPunct="1">
              <a:buFont typeface="Arial" panose="020B0604020202020204" pitchFamily="34" charset="0"/>
              <a:buChar char="•"/>
            </a:pPr>
            <a:r>
              <a:rPr lang="en-IE" altLang="en-US" sz="2000" dirty="0">
                <a:latin typeface="+mn-lt"/>
              </a:rPr>
              <a:t>RAM</a:t>
            </a:r>
          </a:p>
          <a:p>
            <a:pPr lvl="1" eaLnBrk="1" hangingPunct="1">
              <a:buFont typeface="Arial" panose="020B0604020202020204" pitchFamily="34" charset="0"/>
              <a:buChar char="•"/>
            </a:pPr>
            <a:r>
              <a:rPr lang="en-IE" altLang="en-US" sz="2000" dirty="0">
                <a:latin typeface="+mn-lt"/>
              </a:rPr>
              <a:t>Power supply</a:t>
            </a:r>
          </a:p>
          <a:p>
            <a:pPr lvl="1" eaLnBrk="1" hangingPunct="1">
              <a:buFont typeface="Arial" panose="020B0604020202020204" pitchFamily="34" charset="0"/>
              <a:buChar char="•"/>
            </a:pPr>
            <a:r>
              <a:rPr lang="en-IE" altLang="en-US" sz="2000" dirty="0">
                <a:latin typeface="+mn-lt"/>
              </a:rPr>
              <a:t>Processor </a:t>
            </a:r>
          </a:p>
          <a:p>
            <a:pPr lvl="1" eaLnBrk="1" hangingPunct="1">
              <a:buFont typeface="Arial" panose="020B0604020202020204" pitchFamily="34" charset="0"/>
              <a:buChar char="•"/>
            </a:pPr>
            <a:r>
              <a:rPr lang="en-IE" altLang="en-US" sz="2000" dirty="0">
                <a:latin typeface="+mn-lt"/>
              </a:rPr>
              <a:t>Case</a:t>
            </a:r>
          </a:p>
          <a:p>
            <a:pPr lvl="1" eaLnBrk="1" hangingPunct="1">
              <a:buFont typeface="Arial" panose="020B0604020202020204" pitchFamily="34" charset="0"/>
              <a:buChar char="•"/>
            </a:pPr>
            <a:r>
              <a:rPr lang="en-IE" altLang="en-US" sz="2000" dirty="0">
                <a:latin typeface="+mn-lt"/>
              </a:rPr>
              <a:t>Monitor</a:t>
            </a:r>
          </a:p>
          <a:p>
            <a:pPr lvl="1" eaLnBrk="1" hangingPunct="1">
              <a:buFont typeface="Arial" panose="020B0604020202020204" pitchFamily="34" charset="0"/>
              <a:buChar char="•"/>
            </a:pPr>
            <a:r>
              <a:rPr lang="en-IE" altLang="en-US" sz="2000" dirty="0">
                <a:latin typeface="+mn-lt"/>
              </a:rPr>
              <a:t>Keyboard</a:t>
            </a:r>
          </a:p>
          <a:p>
            <a:pPr lvl="1" eaLnBrk="1" hangingPunct="1">
              <a:buFont typeface="Arial" panose="020B0604020202020204" pitchFamily="34" charset="0"/>
              <a:buChar char="•"/>
            </a:pPr>
            <a:r>
              <a:rPr lang="en-IE" altLang="en-US" sz="2000" dirty="0">
                <a:latin typeface="+mn-lt"/>
              </a:rPr>
              <a:t>Mouse</a:t>
            </a:r>
          </a:p>
        </p:txBody>
      </p:sp>
      <p:sp>
        <p:nvSpPr>
          <p:cNvPr id="12" name="TextBox 11">
            <a:extLst>
              <a:ext uri="{FF2B5EF4-FFF2-40B4-BE49-F238E27FC236}">
                <a16:creationId xmlns:a16="http://schemas.microsoft.com/office/drawing/2014/main" id="{2A495431-3E5E-B147-9ADE-2911EA5A1F6A}"/>
              </a:ext>
            </a:extLst>
          </p:cNvPr>
          <p:cNvSpPr txBox="1">
            <a:spLocks noChangeArrowheads="1"/>
          </p:cNvSpPr>
          <p:nvPr/>
        </p:nvSpPr>
        <p:spPr bwMode="auto">
          <a:xfrm>
            <a:off x="765175" y="830262"/>
            <a:ext cx="30718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IE" altLang="en-US" sz="2800" b="1" dirty="0">
                <a:latin typeface="+mj-lt"/>
              </a:rPr>
              <a:t>Hardware</a:t>
            </a:r>
          </a:p>
        </p:txBody>
      </p:sp>
      <p:pic>
        <p:nvPicPr>
          <p:cNvPr id="21511" name="Picture 4" descr="Core2-Extreme-Quadx500">
            <a:extLst>
              <a:ext uri="{FF2B5EF4-FFF2-40B4-BE49-F238E27FC236}">
                <a16:creationId xmlns:a16="http://schemas.microsoft.com/office/drawing/2014/main" id="{63FD3FC5-B7B5-CB40-B509-F7FD76C7E0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5428" t="4227" r="9537" b="4886"/>
          <a:stretch>
            <a:fillRect/>
          </a:stretch>
        </p:blipFill>
        <p:spPr bwMode="auto">
          <a:xfrm>
            <a:off x="3173746" y="4367542"/>
            <a:ext cx="1254236" cy="1146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8" name="TextBox 7">
            <a:extLst>
              <a:ext uri="{FF2B5EF4-FFF2-40B4-BE49-F238E27FC236}">
                <a16:creationId xmlns:a16="http://schemas.microsoft.com/office/drawing/2014/main" id="{8F4AAE4C-9B6D-0C41-86F4-55DA68801B62}"/>
              </a:ext>
            </a:extLst>
          </p:cNvPr>
          <p:cNvSpPr txBox="1">
            <a:spLocks noChangeArrowheads="1"/>
          </p:cNvSpPr>
          <p:nvPr/>
        </p:nvSpPr>
        <p:spPr bwMode="auto">
          <a:xfrm>
            <a:off x="4563893" y="830262"/>
            <a:ext cx="177287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IE" altLang="en-US" sz="2800" b="1" dirty="0">
                <a:latin typeface="+mj-lt"/>
              </a:rPr>
              <a:t>Software</a:t>
            </a:r>
          </a:p>
        </p:txBody>
      </p:sp>
      <p:sp>
        <p:nvSpPr>
          <p:cNvPr id="9" name="TextBox 16">
            <a:extLst>
              <a:ext uri="{FF2B5EF4-FFF2-40B4-BE49-F238E27FC236}">
                <a16:creationId xmlns:a16="http://schemas.microsoft.com/office/drawing/2014/main" id="{74724A4F-53A0-8042-A23A-0387C7035D1F}"/>
              </a:ext>
            </a:extLst>
          </p:cNvPr>
          <p:cNvSpPr txBox="1">
            <a:spLocks noChangeArrowheads="1"/>
          </p:cNvSpPr>
          <p:nvPr/>
        </p:nvSpPr>
        <p:spPr bwMode="auto">
          <a:xfrm>
            <a:off x="4572000" y="1268760"/>
            <a:ext cx="4001641"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914400" indent="-45720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n-IE" altLang="en-US" sz="2000" dirty="0">
                <a:latin typeface="+mn-lt"/>
              </a:rPr>
              <a:t>The term software is used to describe computer programs that perform a task or tasks on a computer system.  Software can be grouped as follows:</a:t>
            </a:r>
          </a:p>
          <a:p>
            <a:pPr algn="just" eaLnBrk="1" hangingPunct="1"/>
            <a:endParaRPr lang="en-IE" altLang="en-US" sz="2000" dirty="0">
              <a:latin typeface="+mn-lt"/>
            </a:endParaRPr>
          </a:p>
          <a:p>
            <a:pPr marL="457200" indent="-457200" algn="just" eaLnBrk="1" hangingPunct="1">
              <a:buAutoNum type="arabicPeriod"/>
            </a:pPr>
            <a:r>
              <a:rPr lang="en-IE" altLang="en-US" sz="2000" dirty="0">
                <a:latin typeface="+mn-lt"/>
              </a:rPr>
              <a:t>System software  -  Operating System etc</a:t>
            </a:r>
          </a:p>
          <a:p>
            <a:pPr marL="457200" indent="-457200" algn="just" eaLnBrk="1" hangingPunct="1">
              <a:buAutoNum type="arabicPeriod"/>
            </a:pPr>
            <a:r>
              <a:rPr lang="en-IE" altLang="en-US" sz="2000" dirty="0">
                <a:latin typeface="+mn-lt"/>
              </a:rPr>
              <a:t>Applications Software  -  Word, SolidWorks etc</a:t>
            </a:r>
          </a:p>
          <a:p>
            <a:pPr marL="457200" indent="-457200" algn="just" eaLnBrk="1" hangingPunct="1">
              <a:buAutoNum type="arabicPeriod"/>
            </a:pPr>
            <a:r>
              <a:rPr lang="en-IE" altLang="en-US" sz="2000" dirty="0"/>
              <a:t>Utility programs  -  Antivirus etc.</a:t>
            </a:r>
          </a:p>
          <a:p>
            <a:pPr marL="457200" lvl="1" indent="0" algn="just" eaLnBrk="1" hangingPunct="1"/>
            <a:endParaRPr lang="en-IE" altLang="en-US" sz="2000" dirty="0">
              <a:latin typeface="+mn-lt"/>
            </a:endParaRPr>
          </a:p>
          <a:p>
            <a:pPr algn="just" eaLnBrk="1" hangingPunct="1"/>
            <a:endParaRPr lang="en-IE" altLang="en-US" sz="2000" dirty="0">
              <a:latin typeface="+mn-lt"/>
            </a:endParaRPr>
          </a:p>
        </p:txBody>
      </p:sp>
      <p:pic>
        <p:nvPicPr>
          <p:cNvPr id="10" name="Picture 3" descr="vista-box">
            <a:extLst>
              <a:ext uri="{FF2B5EF4-FFF2-40B4-BE49-F238E27FC236}">
                <a16:creationId xmlns:a16="http://schemas.microsoft.com/office/drawing/2014/main" id="{5B2532C9-E4D0-3841-BD73-D238CBD32C7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l="16740" t="3798" r="20090" b="1013"/>
          <a:stretch>
            <a:fillRect/>
          </a:stretch>
        </p:blipFill>
        <p:spPr bwMode="auto">
          <a:xfrm>
            <a:off x="5426536" y="4988304"/>
            <a:ext cx="867073" cy="69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1" name="Picture 2" descr="SW-box">
            <a:extLst>
              <a:ext uri="{FF2B5EF4-FFF2-40B4-BE49-F238E27FC236}">
                <a16:creationId xmlns:a16="http://schemas.microsoft.com/office/drawing/2014/main" id="{C7373E0E-5521-9D41-AC3C-BFCC6EC3072B}"/>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l="7559" t="4666" r="6772" b="6679"/>
          <a:stretch>
            <a:fillRect/>
          </a:stretch>
        </p:blipFill>
        <p:spPr bwMode="auto">
          <a:xfrm>
            <a:off x="7850661" y="5039581"/>
            <a:ext cx="867072" cy="6171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3" name="Picture 4" descr="AVG-Anti-Virus-Detail">
            <a:extLst>
              <a:ext uri="{FF2B5EF4-FFF2-40B4-BE49-F238E27FC236}">
                <a16:creationId xmlns:a16="http://schemas.microsoft.com/office/drawing/2014/main" id="{C1FB0DE9-F533-C748-94E0-59888C2C59C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l="4620" r="28418" b="2130"/>
          <a:stretch>
            <a:fillRect/>
          </a:stretch>
        </p:blipFill>
        <p:spPr bwMode="auto">
          <a:xfrm>
            <a:off x="6580657" y="5043016"/>
            <a:ext cx="867072" cy="6383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Tree>
    <p:extLst>
      <p:ext uri="{BB962C8B-B14F-4D97-AF65-F5344CB8AC3E}">
        <p14:creationId xmlns:p14="http://schemas.microsoft.com/office/powerpoint/2010/main" val="6847119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a:extLst>
              <a:ext uri="{FF2B5EF4-FFF2-40B4-BE49-F238E27FC236}">
                <a16:creationId xmlns:a16="http://schemas.microsoft.com/office/drawing/2014/main" id="{86955511-E4C7-43E9-8C76-41E3B10E9F08}"/>
              </a:ext>
            </a:extLst>
          </p:cNvPr>
          <p:cNvSpPr>
            <a:spLocks noGrp="1" noChangeArrowheads="1"/>
          </p:cNvSpPr>
          <p:nvPr>
            <p:ph type="title"/>
          </p:nvPr>
        </p:nvSpPr>
        <p:spPr>
          <a:xfrm>
            <a:off x="989983" y="608524"/>
            <a:ext cx="6992938" cy="504825"/>
          </a:xfrm>
        </p:spPr>
        <p:txBody>
          <a:bodyPr>
            <a:normAutofit fontScale="90000"/>
          </a:bodyPr>
          <a:lstStyle/>
          <a:p>
            <a:pPr>
              <a:defRPr/>
            </a:pPr>
            <a:r>
              <a:rPr lang="en-GB" altLang="en-US" sz="3200" b="1" dirty="0"/>
              <a:t>PC Components</a:t>
            </a:r>
            <a:endParaRPr lang="en-US" altLang="en-US" sz="3200" b="1" dirty="0"/>
          </a:p>
        </p:txBody>
      </p:sp>
      <p:sp>
        <p:nvSpPr>
          <p:cNvPr id="29" name="TextBox 28">
            <a:extLst>
              <a:ext uri="{FF2B5EF4-FFF2-40B4-BE49-F238E27FC236}">
                <a16:creationId xmlns:a16="http://schemas.microsoft.com/office/drawing/2014/main" id="{9A944312-DF20-9745-9F54-4630DC54F1BF}"/>
              </a:ext>
            </a:extLst>
          </p:cNvPr>
          <p:cNvSpPr txBox="1">
            <a:spLocks noChangeArrowheads="1"/>
          </p:cNvSpPr>
          <p:nvPr/>
        </p:nvSpPr>
        <p:spPr bwMode="auto">
          <a:xfrm>
            <a:off x="889544" y="1536174"/>
            <a:ext cx="3953787" cy="390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914400" indent="-45720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n-IE" altLang="en-US" sz="2200" b="1" dirty="0">
                <a:latin typeface="+mn-lt"/>
              </a:rPr>
              <a:t>Computer system </a:t>
            </a:r>
            <a:r>
              <a:rPr lang="en-IE" altLang="en-US" sz="2200" dirty="0">
                <a:latin typeface="+mn-lt"/>
              </a:rPr>
              <a:t> -  collection of electronic and mechanical devices operating as a unit. The main parts are:</a:t>
            </a:r>
          </a:p>
          <a:p>
            <a:pPr algn="just" eaLnBrk="1" hangingPunct="1"/>
            <a:endParaRPr lang="en-IE" altLang="en-US" sz="2000" dirty="0">
              <a:latin typeface="+mn-lt"/>
            </a:endParaRPr>
          </a:p>
          <a:p>
            <a:pPr lvl="1" algn="just" eaLnBrk="1" hangingPunct="1">
              <a:buFont typeface="Arial" panose="020B0604020202020204" pitchFamily="34" charset="0"/>
              <a:buAutoNum type="arabicPeriod"/>
            </a:pPr>
            <a:r>
              <a:rPr lang="en-IE" altLang="en-US" sz="2000" dirty="0">
                <a:latin typeface="+mn-lt"/>
              </a:rPr>
              <a:t>System unit</a:t>
            </a:r>
          </a:p>
          <a:p>
            <a:pPr lvl="1" algn="just" eaLnBrk="1" hangingPunct="1">
              <a:buFont typeface="Arial" panose="020B0604020202020204" pitchFamily="34" charset="0"/>
              <a:buAutoNum type="arabicPeriod"/>
            </a:pPr>
            <a:r>
              <a:rPr lang="en-IE" altLang="en-US" sz="2000" dirty="0">
                <a:latin typeface="+mn-lt"/>
              </a:rPr>
              <a:t>Monitor</a:t>
            </a:r>
          </a:p>
          <a:p>
            <a:pPr lvl="1" algn="just" eaLnBrk="1" hangingPunct="1">
              <a:buFont typeface="Arial" panose="020B0604020202020204" pitchFamily="34" charset="0"/>
              <a:buAutoNum type="arabicPeriod"/>
            </a:pPr>
            <a:r>
              <a:rPr lang="en-IE" altLang="en-US" sz="2000" dirty="0">
                <a:latin typeface="+mn-lt"/>
              </a:rPr>
              <a:t>Keyboard</a:t>
            </a:r>
          </a:p>
          <a:p>
            <a:pPr lvl="1" algn="just" eaLnBrk="1" hangingPunct="1">
              <a:buFont typeface="Arial" panose="020B0604020202020204" pitchFamily="34" charset="0"/>
              <a:buAutoNum type="arabicPeriod"/>
            </a:pPr>
            <a:r>
              <a:rPr lang="en-IE" altLang="en-US" sz="2000" dirty="0">
                <a:latin typeface="+mn-lt"/>
              </a:rPr>
              <a:t>Mouse</a:t>
            </a:r>
          </a:p>
          <a:p>
            <a:pPr lvl="1" algn="just" eaLnBrk="1" hangingPunct="1">
              <a:buFont typeface="Arial" panose="020B0604020202020204" pitchFamily="34" charset="0"/>
              <a:buAutoNum type="arabicPeriod"/>
            </a:pPr>
            <a:r>
              <a:rPr lang="en-IE" altLang="en-US" sz="2000" dirty="0">
                <a:latin typeface="+mn-lt"/>
              </a:rPr>
              <a:t>Speakers</a:t>
            </a:r>
          </a:p>
          <a:p>
            <a:pPr algn="just" eaLnBrk="1" hangingPunct="1"/>
            <a:endParaRPr lang="en-IE" altLang="en-US" sz="2000" dirty="0">
              <a:latin typeface="+mn-lt"/>
            </a:endParaRPr>
          </a:p>
          <a:p>
            <a:pPr algn="just" eaLnBrk="1" hangingPunct="1"/>
            <a:endParaRPr lang="en-IE" altLang="en-US" sz="2000" dirty="0">
              <a:latin typeface="+mn-lt"/>
            </a:endParaRPr>
          </a:p>
        </p:txBody>
      </p:sp>
      <p:grpSp>
        <p:nvGrpSpPr>
          <p:cNvPr id="2" name="Group 2">
            <a:extLst>
              <a:ext uri="{FF2B5EF4-FFF2-40B4-BE49-F238E27FC236}">
                <a16:creationId xmlns:a16="http://schemas.microsoft.com/office/drawing/2014/main" id="{37C2DC18-92F8-494F-8F4F-0CB583F32E4F}"/>
              </a:ext>
            </a:extLst>
          </p:cNvPr>
          <p:cNvGrpSpPr>
            <a:grpSpLocks/>
          </p:cNvGrpSpPr>
          <p:nvPr/>
        </p:nvGrpSpPr>
        <p:grpSpPr bwMode="auto">
          <a:xfrm>
            <a:off x="5337588" y="1628800"/>
            <a:ext cx="3051708" cy="3382463"/>
            <a:chOff x="107483775" y="109795800"/>
            <a:chExt cx="5400000" cy="2393457"/>
          </a:xfrm>
        </p:grpSpPr>
        <p:pic>
          <p:nvPicPr>
            <p:cNvPr id="25606" name="Picture 3" descr="hcldesk1">
              <a:extLst>
                <a:ext uri="{FF2B5EF4-FFF2-40B4-BE49-F238E27FC236}">
                  <a16:creationId xmlns:a16="http://schemas.microsoft.com/office/drawing/2014/main" id="{8568276C-DB95-274A-939D-136AA06968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775679" y="109799955"/>
              <a:ext cx="5108096" cy="2389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grpSp>
          <p:nvGrpSpPr>
            <p:cNvPr id="25607" name="Group 4">
              <a:extLst>
                <a:ext uri="{FF2B5EF4-FFF2-40B4-BE49-F238E27FC236}">
                  <a16:creationId xmlns:a16="http://schemas.microsoft.com/office/drawing/2014/main" id="{83D20FE5-6D68-4448-8524-C87A699BC580}"/>
                </a:ext>
              </a:extLst>
            </p:cNvPr>
            <p:cNvGrpSpPr>
              <a:grpSpLocks/>
            </p:cNvGrpSpPr>
            <p:nvPr/>
          </p:nvGrpSpPr>
          <p:grpSpPr bwMode="auto">
            <a:xfrm>
              <a:off x="108155162" y="109795800"/>
              <a:ext cx="291904" cy="269298"/>
              <a:chOff x="112163775" y="109548150"/>
              <a:chExt cx="360000" cy="360000"/>
            </a:xfrm>
          </p:grpSpPr>
          <p:sp>
            <p:nvSpPr>
              <p:cNvPr id="25626" name="Oval 5">
                <a:extLst>
                  <a:ext uri="{FF2B5EF4-FFF2-40B4-BE49-F238E27FC236}">
                    <a16:creationId xmlns:a16="http://schemas.microsoft.com/office/drawing/2014/main" id="{D5BA1CA3-2B48-CC4C-BE45-E5005A1964D4}"/>
                  </a:ext>
                </a:extLst>
              </p:cNvPr>
              <p:cNvSpPr>
                <a:spLocks noChangeArrowheads="1"/>
              </p:cNvSpPr>
              <p:nvPr/>
            </p:nvSpPr>
            <p:spPr bwMode="auto">
              <a:xfrm>
                <a:off x="112163775" y="109548150"/>
                <a:ext cx="360000" cy="360000"/>
              </a:xfrm>
              <a:prstGeom prst="ellipse">
                <a:avLst/>
              </a:prstGeom>
              <a:noFill/>
              <a:ln w="12700" algn="in">
                <a:solidFill>
                  <a:srgbClr val="CC0000"/>
                </a:solidFill>
                <a:round/>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IE" altLang="en-US"/>
              </a:p>
            </p:txBody>
          </p:sp>
          <p:sp>
            <p:nvSpPr>
              <p:cNvPr id="25627" name="Text Box 6">
                <a:extLst>
                  <a:ext uri="{FF2B5EF4-FFF2-40B4-BE49-F238E27FC236}">
                    <a16:creationId xmlns:a16="http://schemas.microsoft.com/office/drawing/2014/main" id="{8B07F579-F77D-2948-9155-8ABD809A888E}"/>
                  </a:ext>
                </a:extLst>
              </p:cNvPr>
              <p:cNvSpPr txBox="1">
                <a:spLocks noChangeArrowheads="1"/>
              </p:cNvSpPr>
              <p:nvPr/>
            </p:nvSpPr>
            <p:spPr bwMode="auto">
              <a:xfrm>
                <a:off x="112265425" y="109624400"/>
                <a:ext cx="144000" cy="18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IE" altLang="en-US" sz="1200" b="1">
                    <a:solidFill>
                      <a:srgbClr val="000000"/>
                    </a:solidFill>
                    <a:latin typeface="Times New Roman" panose="02020603050405020304" pitchFamily="18" charset="0"/>
                  </a:rPr>
                  <a:t>2</a:t>
                </a:r>
                <a:endParaRPr lang="en-US" altLang="en-US" sz="1200"/>
              </a:p>
            </p:txBody>
          </p:sp>
        </p:grpSp>
        <p:grpSp>
          <p:nvGrpSpPr>
            <p:cNvPr id="25608" name="Group 7">
              <a:extLst>
                <a:ext uri="{FF2B5EF4-FFF2-40B4-BE49-F238E27FC236}">
                  <a16:creationId xmlns:a16="http://schemas.microsoft.com/office/drawing/2014/main" id="{59AFB29C-4385-1D4A-8E99-56E4C6C8138F}"/>
                </a:ext>
              </a:extLst>
            </p:cNvPr>
            <p:cNvGrpSpPr>
              <a:grpSpLocks/>
            </p:cNvGrpSpPr>
            <p:nvPr/>
          </p:nvGrpSpPr>
          <p:grpSpPr bwMode="auto">
            <a:xfrm>
              <a:off x="107566809" y="111828641"/>
              <a:ext cx="291904" cy="269298"/>
              <a:chOff x="111771530" y="110872485"/>
              <a:chExt cx="360000" cy="360000"/>
            </a:xfrm>
          </p:grpSpPr>
          <p:sp>
            <p:nvSpPr>
              <p:cNvPr id="25624" name="Oval 8">
                <a:extLst>
                  <a:ext uri="{FF2B5EF4-FFF2-40B4-BE49-F238E27FC236}">
                    <a16:creationId xmlns:a16="http://schemas.microsoft.com/office/drawing/2014/main" id="{1AE8CAAE-4F4F-6E48-B4B0-61EE7A31B297}"/>
                  </a:ext>
                </a:extLst>
              </p:cNvPr>
              <p:cNvSpPr>
                <a:spLocks noChangeArrowheads="1"/>
              </p:cNvSpPr>
              <p:nvPr/>
            </p:nvSpPr>
            <p:spPr bwMode="auto">
              <a:xfrm>
                <a:off x="111771530" y="110872485"/>
                <a:ext cx="360000" cy="360000"/>
              </a:xfrm>
              <a:prstGeom prst="ellipse">
                <a:avLst/>
              </a:prstGeom>
              <a:noFill/>
              <a:ln w="12700" algn="in">
                <a:solidFill>
                  <a:srgbClr val="CC0000"/>
                </a:solidFill>
                <a:round/>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IE" altLang="en-US"/>
              </a:p>
            </p:txBody>
          </p:sp>
          <p:sp>
            <p:nvSpPr>
              <p:cNvPr id="25625" name="Text Box 9">
                <a:extLst>
                  <a:ext uri="{FF2B5EF4-FFF2-40B4-BE49-F238E27FC236}">
                    <a16:creationId xmlns:a16="http://schemas.microsoft.com/office/drawing/2014/main" id="{44B5C87E-93DB-6540-9754-F8E1E437E5E0}"/>
                  </a:ext>
                </a:extLst>
              </p:cNvPr>
              <p:cNvSpPr txBox="1">
                <a:spLocks noChangeArrowheads="1"/>
              </p:cNvSpPr>
              <p:nvPr/>
            </p:nvSpPr>
            <p:spPr bwMode="auto">
              <a:xfrm>
                <a:off x="111873180" y="110948735"/>
                <a:ext cx="144000" cy="18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IE" altLang="en-US" sz="1200" b="1">
                    <a:solidFill>
                      <a:srgbClr val="000000"/>
                    </a:solidFill>
                    <a:latin typeface="Times New Roman" panose="02020603050405020304" pitchFamily="18" charset="0"/>
                  </a:rPr>
                  <a:t>3</a:t>
                </a:r>
                <a:endParaRPr lang="en-US" altLang="en-US" sz="1200"/>
              </a:p>
            </p:txBody>
          </p:sp>
        </p:grpSp>
        <p:grpSp>
          <p:nvGrpSpPr>
            <p:cNvPr id="25609" name="Group 10">
              <a:extLst>
                <a:ext uri="{FF2B5EF4-FFF2-40B4-BE49-F238E27FC236}">
                  <a16:creationId xmlns:a16="http://schemas.microsoft.com/office/drawing/2014/main" id="{DD0A3FF4-164F-BD4C-86E1-A4CA35D766CF}"/>
                </a:ext>
              </a:extLst>
            </p:cNvPr>
            <p:cNvGrpSpPr>
              <a:grpSpLocks/>
            </p:cNvGrpSpPr>
            <p:nvPr/>
          </p:nvGrpSpPr>
          <p:grpSpPr bwMode="auto">
            <a:xfrm>
              <a:off x="112339048" y="111891924"/>
              <a:ext cx="291904" cy="269298"/>
              <a:chOff x="111456544" y="112161781"/>
              <a:chExt cx="360000" cy="360000"/>
            </a:xfrm>
          </p:grpSpPr>
          <p:sp>
            <p:nvSpPr>
              <p:cNvPr id="25622" name="Oval 11">
                <a:extLst>
                  <a:ext uri="{FF2B5EF4-FFF2-40B4-BE49-F238E27FC236}">
                    <a16:creationId xmlns:a16="http://schemas.microsoft.com/office/drawing/2014/main" id="{876799FF-E984-D14F-90D4-9AA28CDF5CE4}"/>
                  </a:ext>
                </a:extLst>
              </p:cNvPr>
              <p:cNvSpPr>
                <a:spLocks noChangeArrowheads="1"/>
              </p:cNvSpPr>
              <p:nvPr/>
            </p:nvSpPr>
            <p:spPr bwMode="auto">
              <a:xfrm>
                <a:off x="111456544" y="112161781"/>
                <a:ext cx="360000" cy="360000"/>
              </a:xfrm>
              <a:prstGeom prst="ellipse">
                <a:avLst/>
              </a:prstGeom>
              <a:noFill/>
              <a:ln w="12700" algn="in">
                <a:solidFill>
                  <a:srgbClr val="CC0000"/>
                </a:solidFill>
                <a:round/>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IE" altLang="en-US"/>
              </a:p>
            </p:txBody>
          </p:sp>
          <p:sp>
            <p:nvSpPr>
              <p:cNvPr id="25623" name="Text Box 12">
                <a:extLst>
                  <a:ext uri="{FF2B5EF4-FFF2-40B4-BE49-F238E27FC236}">
                    <a16:creationId xmlns:a16="http://schemas.microsoft.com/office/drawing/2014/main" id="{7308418B-B597-644B-8A8A-5C810D969481}"/>
                  </a:ext>
                </a:extLst>
              </p:cNvPr>
              <p:cNvSpPr txBox="1">
                <a:spLocks noChangeArrowheads="1"/>
              </p:cNvSpPr>
              <p:nvPr/>
            </p:nvSpPr>
            <p:spPr bwMode="auto">
              <a:xfrm>
                <a:off x="111558194" y="112238031"/>
                <a:ext cx="144000" cy="18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IE" altLang="en-US" sz="1000" b="1">
                    <a:solidFill>
                      <a:srgbClr val="000000"/>
                    </a:solidFill>
                    <a:latin typeface="Times New Roman" panose="02020603050405020304" pitchFamily="18" charset="0"/>
                  </a:rPr>
                  <a:t>4</a:t>
                </a:r>
                <a:endParaRPr lang="en-US" altLang="en-US"/>
              </a:p>
            </p:txBody>
          </p:sp>
        </p:grpSp>
        <p:grpSp>
          <p:nvGrpSpPr>
            <p:cNvPr id="25610" name="Group 13">
              <a:extLst>
                <a:ext uri="{FF2B5EF4-FFF2-40B4-BE49-F238E27FC236}">
                  <a16:creationId xmlns:a16="http://schemas.microsoft.com/office/drawing/2014/main" id="{50FE1206-F798-A74C-8FEF-5CCD4826F5EE}"/>
                </a:ext>
              </a:extLst>
            </p:cNvPr>
            <p:cNvGrpSpPr>
              <a:grpSpLocks/>
            </p:cNvGrpSpPr>
            <p:nvPr/>
          </p:nvGrpSpPr>
          <p:grpSpPr bwMode="auto">
            <a:xfrm>
              <a:off x="107483775" y="110208518"/>
              <a:ext cx="291904" cy="269298"/>
              <a:chOff x="112537996" y="111894629"/>
              <a:chExt cx="360000" cy="360000"/>
            </a:xfrm>
          </p:grpSpPr>
          <p:sp>
            <p:nvSpPr>
              <p:cNvPr id="25620" name="Oval 14">
                <a:extLst>
                  <a:ext uri="{FF2B5EF4-FFF2-40B4-BE49-F238E27FC236}">
                    <a16:creationId xmlns:a16="http://schemas.microsoft.com/office/drawing/2014/main" id="{6FD61CA2-6442-D841-A31E-4101C04E9CB5}"/>
                  </a:ext>
                </a:extLst>
              </p:cNvPr>
              <p:cNvSpPr>
                <a:spLocks noChangeArrowheads="1"/>
              </p:cNvSpPr>
              <p:nvPr/>
            </p:nvSpPr>
            <p:spPr bwMode="auto">
              <a:xfrm>
                <a:off x="112537996" y="111894629"/>
                <a:ext cx="360000" cy="360000"/>
              </a:xfrm>
              <a:prstGeom prst="ellipse">
                <a:avLst/>
              </a:prstGeom>
              <a:noFill/>
              <a:ln w="12700" algn="in">
                <a:solidFill>
                  <a:srgbClr val="CC0000"/>
                </a:solidFill>
                <a:round/>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IE" altLang="en-US"/>
              </a:p>
            </p:txBody>
          </p:sp>
          <p:sp>
            <p:nvSpPr>
              <p:cNvPr id="25621" name="Text Box 15">
                <a:extLst>
                  <a:ext uri="{FF2B5EF4-FFF2-40B4-BE49-F238E27FC236}">
                    <a16:creationId xmlns:a16="http://schemas.microsoft.com/office/drawing/2014/main" id="{AF2F3A3C-7D31-F849-8F61-4671FDC74E17}"/>
                  </a:ext>
                </a:extLst>
              </p:cNvPr>
              <p:cNvSpPr txBox="1">
                <a:spLocks noChangeArrowheads="1"/>
              </p:cNvSpPr>
              <p:nvPr/>
            </p:nvSpPr>
            <p:spPr bwMode="auto">
              <a:xfrm>
                <a:off x="112639646" y="111970879"/>
                <a:ext cx="144000" cy="18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IE" altLang="en-US" sz="1000" b="1">
                    <a:solidFill>
                      <a:srgbClr val="000000"/>
                    </a:solidFill>
                    <a:latin typeface="Times New Roman" panose="02020603050405020304" pitchFamily="18" charset="0"/>
                  </a:rPr>
                  <a:t>5</a:t>
                </a:r>
                <a:endParaRPr lang="en-US" altLang="en-US"/>
              </a:p>
            </p:txBody>
          </p:sp>
        </p:grpSp>
        <p:grpSp>
          <p:nvGrpSpPr>
            <p:cNvPr id="25611" name="Group 16">
              <a:extLst>
                <a:ext uri="{FF2B5EF4-FFF2-40B4-BE49-F238E27FC236}">
                  <a16:creationId xmlns:a16="http://schemas.microsoft.com/office/drawing/2014/main" id="{182A0636-75A9-3944-8BD8-28CC05734761}"/>
                </a:ext>
              </a:extLst>
            </p:cNvPr>
            <p:cNvGrpSpPr>
              <a:grpSpLocks/>
            </p:cNvGrpSpPr>
            <p:nvPr/>
          </p:nvGrpSpPr>
          <p:grpSpPr bwMode="auto">
            <a:xfrm>
              <a:off x="111525850" y="109828214"/>
              <a:ext cx="1120946" cy="477498"/>
              <a:chOff x="111525850" y="109828214"/>
              <a:chExt cx="1120946" cy="477498"/>
            </a:xfrm>
          </p:grpSpPr>
          <p:sp>
            <p:nvSpPr>
              <p:cNvPr id="25616" name="Line 17">
                <a:extLst>
                  <a:ext uri="{FF2B5EF4-FFF2-40B4-BE49-F238E27FC236}">
                    <a16:creationId xmlns:a16="http://schemas.microsoft.com/office/drawing/2014/main" id="{1FF09965-2F68-CA4B-8434-EA1B01364C29}"/>
                  </a:ext>
                </a:extLst>
              </p:cNvPr>
              <p:cNvSpPr>
                <a:spLocks noChangeShapeType="1"/>
              </p:cNvSpPr>
              <p:nvPr/>
            </p:nvSpPr>
            <p:spPr bwMode="auto">
              <a:xfrm flipH="1">
                <a:off x="111525850" y="109998978"/>
                <a:ext cx="833189" cy="306734"/>
              </a:xfrm>
              <a:prstGeom prst="line">
                <a:avLst/>
              </a:prstGeom>
              <a:noFill/>
              <a:ln w="12700">
                <a:solidFill>
                  <a:srgbClr val="CC0000"/>
                </a:solidFill>
                <a:round/>
                <a:headEnd/>
                <a:tailEnd type="oval" w="med" len="med"/>
              </a:ln>
              <a:extLst>
                <a:ext uri="{909E8E84-426E-40DD-AFC4-6F175D3DCCD1}">
                  <a14:hiddenFill xmlns:a14="http://schemas.microsoft.com/office/drawing/2010/main">
                    <a:noFill/>
                  </a14:hiddenFill>
                </a:ext>
              </a:extLst>
            </p:spPr>
            <p:txBody>
              <a:bodyPr lIns="36576" tIns="36576" rIns="36576" bIns="36576"/>
              <a:lstStyle/>
              <a:p>
                <a:endParaRPr lang="en-US"/>
              </a:p>
            </p:txBody>
          </p:sp>
          <p:grpSp>
            <p:nvGrpSpPr>
              <p:cNvPr id="25617" name="Group 18">
                <a:extLst>
                  <a:ext uri="{FF2B5EF4-FFF2-40B4-BE49-F238E27FC236}">
                    <a16:creationId xmlns:a16="http://schemas.microsoft.com/office/drawing/2014/main" id="{AB97EBCD-68C3-AB42-92C6-6F06F6FA5924}"/>
                  </a:ext>
                </a:extLst>
              </p:cNvPr>
              <p:cNvGrpSpPr>
                <a:grpSpLocks/>
              </p:cNvGrpSpPr>
              <p:nvPr/>
            </p:nvGrpSpPr>
            <p:grpSpPr bwMode="auto">
              <a:xfrm>
                <a:off x="112354891" y="109828214"/>
                <a:ext cx="291905" cy="269298"/>
                <a:chOff x="112328005" y="108317124"/>
                <a:chExt cx="360000" cy="360000"/>
              </a:xfrm>
            </p:grpSpPr>
            <p:sp>
              <p:nvSpPr>
                <p:cNvPr id="25618" name="Oval 19">
                  <a:extLst>
                    <a:ext uri="{FF2B5EF4-FFF2-40B4-BE49-F238E27FC236}">
                      <a16:creationId xmlns:a16="http://schemas.microsoft.com/office/drawing/2014/main" id="{D2CBEA4D-879A-EA4E-AA11-4725C2ADC2D4}"/>
                    </a:ext>
                  </a:extLst>
                </p:cNvPr>
                <p:cNvSpPr>
                  <a:spLocks noChangeArrowheads="1"/>
                </p:cNvSpPr>
                <p:nvPr/>
              </p:nvSpPr>
              <p:spPr bwMode="auto">
                <a:xfrm>
                  <a:off x="112328005" y="108317124"/>
                  <a:ext cx="360000" cy="360000"/>
                </a:xfrm>
                <a:prstGeom prst="ellipse">
                  <a:avLst/>
                </a:prstGeom>
                <a:noFill/>
                <a:ln w="12700" algn="in">
                  <a:solidFill>
                    <a:srgbClr val="CC0000"/>
                  </a:solidFill>
                  <a:round/>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IE" altLang="en-US"/>
                </a:p>
              </p:txBody>
            </p:sp>
            <p:sp>
              <p:nvSpPr>
                <p:cNvPr id="25619" name="Text Box 20">
                  <a:extLst>
                    <a:ext uri="{FF2B5EF4-FFF2-40B4-BE49-F238E27FC236}">
                      <a16:creationId xmlns:a16="http://schemas.microsoft.com/office/drawing/2014/main" id="{26B92BB5-D02D-AE49-A8C9-C011A37E8F6A}"/>
                    </a:ext>
                  </a:extLst>
                </p:cNvPr>
                <p:cNvSpPr txBox="1">
                  <a:spLocks noChangeArrowheads="1"/>
                </p:cNvSpPr>
                <p:nvPr/>
              </p:nvSpPr>
              <p:spPr bwMode="auto">
                <a:xfrm>
                  <a:off x="112429655" y="108393374"/>
                  <a:ext cx="144000" cy="18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IE" altLang="en-US" sz="1000" b="1">
                      <a:solidFill>
                        <a:srgbClr val="000000"/>
                      </a:solidFill>
                      <a:latin typeface="Times New Roman" panose="02020603050405020304" pitchFamily="18" charset="0"/>
                    </a:rPr>
                    <a:t>1</a:t>
                  </a:r>
                  <a:endParaRPr lang="en-US" altLang="en-US"/>
                </a:p>
              </p:txBody>
            </p:sp>
          </p:grpSp>
        </p:grpSp>
        <p:sp>
          <p:nvSpPr>
            <p:cNvPr id="25612" name="Line 21">
              <a:extLst>
                <a:ext uri="{FF2B5EF4-FFF2-40B4-BE49-F238E27FC236}">
                  <a16:creationId xmlns:a16="http://schemas.microsoft.com/office/drawing/2014/main" id="{E53B7541-6396-8845-9014-D2E743D1CDAB}"/>
                </a:ext>
              </a:extLst>
            </p:cNvPr>
            <p:cNvSpPr>
              <a:spLocks noChangeShapeType="1"/>
            </p:cNvSpPr>
            <p:nvPr/>
          </p:nvSpPr>
          <p:spPr bwMode="auto">
            <a:xfrm flipH="1" flipV="1">
              <a:off x="111982363" y="111826058"/>
              <a:ext cx="364663" cy="146918"/>
            </a:xfrm>
            <a:prstGeom prst="line">
              <a:avLst/>
            </a:prstGeom>
            <a:noFill/>
            <a:ln w="12700" algn="ctr">
              <a:solidFill>
                <a:srgbClr val="CC0000"/>
              </a:solidFill>
              <a:round/>
              <a:headEnd/>
              <a:tailEnd type="oval" w="med" len="med"/>
            </a:ln>
            <a:extLst>
              <a:ext uri="{909E8E84-426E-40DD-AFC4-6F175D3DCCD1}">
                <a14:hiddenFill xmlns:a14="http://schemas.microsoft.com/office/drawing/2010/main">
                  <a:noFill/>
                </a14:hiddenFill>
              </a:ext>
            </a:extLst>
          </p:spPr>
          <p:txBody>
            <a:bodyPr lIns="36576" tIns="36576" rIns="36576" bIns="36576"/>
            <a:lstStyle/>
            <a:p>
              <a:endParaRPr lang="en-US"/>
            </a:p>
          </p:txBody>
        </p:sp>
        <p:sp>
          <p:nvSpPr>
            <p:cNvPr id="25613" name="Line 22">
              <a:extLst>
                <a:ext uri="{FF2B5EF4-FFF2-40B4-BE49-F238E27FC236}">
                  <a16:creationId xmlns:a16="http://schemas.microsoft.com/office/drawing/2014/main" id="{A5865202-6F23-584F-9C7B-FAB5FE83A1C0}"/>
                </a:ext>
              </a:extLst>
            </p:cNvPr>
            <p:cNvSpPr>
              <a:spLocks noChangeShapeType="1"/>
            </p:cNvSpPr>
            <p:nvPr/>
          </p:nvSpPr>
          <p:spPr bwMode="auto">
            <a:xfrm>
              <a:off x="107853982" y="111985237"/>
              <a:ext cx="956821" cy="49256"/>
            </a:xfrm>
            <a:prstGeom prst="line">
              <a:avLst/>
            </a:prstGeom>
            <a:noFill/>
            <a:ln w="12700" algn="ctr">
              <a:solidFill>
                <a:srgbClr val="CC0000"/>
              </a:solidFill>
              <a:round/>
              <a:headEnd/>
              <a:tailEnd type="oval" w="med" len="med"/>
            </a:ln>
            <a:extLst>
              <a:ext uri="{909E8E84-426E-40DD-AFC4-6F175D3DCCD1}">
                <a14:hiddenFill xmlns:a14="http://schemas.microsoft.com/office/drawing/2010/main">
                  <a:noFill/>
                </a14:hiddenFill>
              </a:ext>
            </a:extLst>
          </p:spPr>
          <p:txBody>
            <a:bodyPr lIns="36576" tIns="36576" rIns="36576" bIns="36576"/>
            <a:lstStyle/>
            <a:p>
              <a:endParaRPr lang="en-US"/>
            </a:p>
          </p:txBody>
        </p:sp>
        <p:sp>
          <p:nvSpPr>
            <p:cNvPr id="25614" name="Line 23">
              <a:extLst>
                <a:ext uri="{FF2B5EF4-FFF2-40B4-BE49-F238E27FC236}">
                  <a16:creationId xmlns:a16="http://schemas.microsoft.com/office/drawing/2014/main" id="{21F31418-C0D8-0E40-B60C-CF5A23B7871A}"/>
                </a:ext>
              </a:extLst>
            </p:cNvPr>
            <p:cNvSpPr>
              <a:spLocks noChangeShapeType="1"/>
            </p:cNvSpPr>
            <p:nvPr/>
          </p:nvSpPr>
          <p:spPr bwMode="auto">
            <a:xfrm>
              <a:off x="107731658" y="110423511"/>
              <a:ext cx="586592" cy="470722"/>
            </a:xfrm>
            <a:prstGeom prst="line">
              <a:avLst/>
            </a:prstGeom>
            <a:noFill/>
            <a:ln w="12700" algn="ctr">
              <a:solidFill>
                <a:srgbClr val="CC0000"/>
              </a:solidFill>
              <a:round/>
              <a:headEnd/>
              <a:tailEnd type="oval" w="med" len="med"/>
            </a:ln>
            <a:extLst>
              <a:ext uri="{909E8E84-426E-40DD-AFC4-6F175D3DCCD1}">
                <a14:hiddenFill xmlns:a14="http://schemas.microsoft.com/office/drawing/2010/main">
                  <a:noFill/>
                </a14:hiddenFill>
              </a:ext>
            </a:extLst>
          </p:spPr>
          <p:txBody>
            <a:bodyPr lIns="36576" tIns="36576" rIns="36576" bIns="36576"/>
            <a:lstStyle/>
            <a:p>
              <a:endParaRPr lang="en-US"/>
            </a:p>
          </p:txBody>
        </p:sp>
        <p:sp>
          <p:nvSpPr>
            <p:cNvPr id="25615" name="Line 24">
              <a:extLst>
                <a:ext uri="{FF2B5EF4-FFF2-40B4-BE49-F238E27FC236}">
                  <a16:creationId xmlns:a16="http://schemas.microsoft.com/office/drawing/2014/main" id="{D36CE7AD-418B-6642-B84D-F7D21FC8F4E2}"/>
                </a:ext>
              </a:extLst>
            </p:cNvPr>
            <p:cNvSpPr>
              <a:spLocks noChangeShapeType="1"/>
            </p:cNvSpPr>
            <p:nvPr/>
          </p:nvSpPr>
          <p:spPr bwMode="auto">
            <a:xfrm>
              <a:off x="108436636" y="109974456"/>
              <a:ext cx="884740" cy="331256"/>
            </a:xfrm>
            <a:prstGeom prst="line">
              <a:avLst/>
            </a:prstGeom>
            <a:noFill/>
            <a:ln w="12700" algn="ctr">
              <a:solidFill>
                <a:srgbClr val="CC0000"/>
              </a:solidFill>
              <a:round/>
              <a:headEnd/>
              <a:tailEnd type="oval" w="med" len="med"/>
            </a:ln>
            <a:extLst>
              <a:ext uri="{909E8E84-426E-40DD-AFC4-6F175D3DCCD1}">
                <a14:hiddenFill xmlns:a14="http://schemas.microsoft.com/office/drawing/2010/main">
                  <a:noFill/>
                </a14:hiddenFill>
              </a:ext>
            </a:extLst>
          </p:spPr>
          <p:txBody>
            <a:bodyPr lIns="36576" tIns="36576" rIns="36576" bIns="36576"/>
            <a:lstStyle/>
            <a:p>
              <a:endParaRPr lang="en-US"/>
            </a:p>
          </p:txBody>
        </p:sp>
      </p:grpSp>
      <p:sp>
        <p:nvSpPr>
          <p:cNvPr id="25605" name="Control 1">
            <a:extLst>
              <a:ext uri="{FF2B5EF4-FFF2-40B4-BE49-F238E27FC236}">
                <a16:creationId xmlns:a16="http://schemas.microsoft.com/office/drawing/2014/main" id="{8C55A85E-982D-134B-9C70-33C086827A4A}"/>
              </a:ext>
            </a:extLst>
          </p:cNvPr>
          <p:cNvSpPr>
            <a:spLocks noChangeArrowheads="1" noChangeShapeType="1"/>
          </p:cNvSpPr>
          <p:nvPr/>
        </p:nvSpPr>
        <p:spPr bwMode="auto">
          <a:xfrm>
            <a:off x="395288" y="2133600"/>
            <a:ext cx="5400675" cy="25193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lIns="0" tIns="0" rIns="0" b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Tree>
    <p:extLst>
      <p:ext uri="{BB962C8B-B14F-4D97-AF65-F5344CB8AC3E}">
        <p14:creationId xmlns:p14="http://schemas.microsoft.com/office/powerpoint/2010/main" val="33271795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a:extLst>
              <a:ext uri="{FF2B5EF4-FFF2-40B4-BE49-F238E27FC236}">
                <a16:creationId xmlns:a16="http://schemas.microsoft.com/office/drawing/2014/main" id="{86955511-E4C7-43E9-8C76-41E3B10E9F08}"/>
              </a:ext>
            </a:extLst>
          </p:cNvPr>
          <p:cNvSpPr>
            <a:spLocks noGrp="1" noChangeArrowheads="1"/>
          </p:cNvSpPr>
          <p:nvPr>
            <p:ph type="title"/>
          </p:nvPr>
        </p:nvSpPr>
        <p:spPr>
          <a:xfrm>
            <a:off x="1044326" y="529255"/>
            <a:ext cx="6992938" cy="504825"/>
          </a:xfrm>
        </p:spPr>
        <p:txBody>
          <a:bodyPr>
            <a:normAutofit fontScale="90000"/>
          </a:bodyPr>
          <a:lstStyle/>
          <a:p>
            <a:pPr>
              <a:defRPr/>
            </a:pPr>
            <a:r>
              <a:rPr lang="en-GB" altLang="en-US" sz="3200" b="1" dirty="0"/>
              <a:t>PC Components</a:t>
            </a:r>
            <a:endParaRPr lang="en-US" altLang="en-US" sz="3200" b="1" dirty="0"/>
          </a:p>
        </p:txBody>
      </p:sp>
      <p:sp>
        <p:nvSpPr>
          <p:cNvPr id="25605" name="Control 1">
            <a:extLst>
              <a:ext uri="{FF2B5EF4-FFF2-40B4-BE49-F238E27FC236}">
                <a16:creationId xmlns:a16="http://schemas.microsoft.com/office/drawing/2014/main" id="{8C55A85E-982D-134B-9C70-33C086827A4A}"/>
              </a:ext>
            </a:extLst>
          </p:cNvPr>
          <p:cNvSpPr>
            <a:spLocks noChangeArrowheads="1" noChangeShapeType="1"/>
          </p:cNvSpPr>
          <p:nvPr/>
        </p:nvSpPr>
        <p:spPr bwMode="auto">
          <a:xfrm>
            <a:off x="395288" y="2133600"/>
            <a:ext cx="5400675" cy="25193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lIns="0" tIns="0" rIns="0" b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28" name="TextBox 27">
            <a:extLst>
              <a:ext uri="{FF2B5EF4-FFF2-40B4-BE49-F238E27FC236}">
                <a16:creationId xmlns:a16="http://schemas.microsoft.com/office/drawing/2014/main" id="{3C94DE2D-2FE5-F040-9287-188A9DA8A884}"/>
              </a:ext>
            </a:extLst>
          </p:cNvPr>
          <p:cNvSpPr txBox="1">
            <a:spLocks noChangeArrowheads="1"/>
          </p:cNvSpPr>
          <p:nvPr/>
        </p:nvSpPr>
        <p:spPr bwMode="auto">
          <a:xfrm>
            <a:off x="765175" y="1221679"/>
            <a:ext cx="7551240" cy="3877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914400" indent="-45720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n-IE" altLang="en-US" sz="2200" dirty="0">
                <a:latin typeface="+mn-lt"/>
              </a:rPr>
              <a:t>The </a:t>
            </a:r>
            <a:r>
              <a:rPr lang="en-IE" altLang="en-US" sz="2200" b="1" dirty="0">
                <a:latin typeface="+mn-lt"/>
              </a:rPr>
              <a:t>system unit </a:t>
            </a:r>
            <a:r>
              <a:rPr lang="en-IE" altLang="en-US" sz="2200" dirty="0">
                <a:latin typeface="+mn-lt"/>
              </a:rPr>
              <a:t>is the main container for system devices. It protects the delicate electronic and mechanical devices from damage. Typical system unit devices include:</a:t>
            </a:r>
          </a:p>
          <a:p>
            <a:pPr eaLnBrk="1" hangingPunct="1"/>
            <a:endParaRPr lang="en-IE" altLang="en-US" sz="2000" dirty="0">
              <a:latin typeface="+mn-lt"/>
            </a:endParaRPr>
          </a:p>
          <a:p>
            <a:pPr lvl="1" eaLnBrk="1" hangingPunct="1">
              <a:buFont typeface="Arial" panose="020B0604020202020204" pitchFamily="34" charset="0"/>
              <a:buChar char="•"/>
            </a:pPr>
            <a:r>
              <a:rPr lang="en-IE" altLang="en-US" sz="2000" dirty="0">
                <a:latin typeface="+mn-lt"/>
              </a:rPr>
              <a:t>Motherboard</a:t>
            </a:r>
          </a:p>
          <a:p>
            <a:pPr lvl="1" eaLnBrk="1" hangingPunct="1">
              <a:buFont typeface="Arial" panose="020B0604020202020204" pitchFamily="34" charset="0"/>
              <a:buChar char="•"/>
            </a:pPr>
            <a:r>
              <a:rPr lang="en-IE" altLang="en-US" sz="2000" dirty="0">
                <a:latin typeface="+mn-lt"/>
              </a:rPr>
              <a:t>CPU (Processor)</a:t>
            </a:r>
          </a:p>
          <a:p>
            <a:pPr lvl="1" eaLnBrk="1" hangingPunct="1">
              <a:buFont typeface="Arial" panose="020B0604020202020204" pitchFamily="34" charset="0"/>
              <a:buChar char="•"/>
            </a:pPr>
            <a:r>
              <a:rPr lang="en-IE" altLang="en-US" sz="2000" dirty="0">
                <a:latin typeface="+mn-lt"/>
              </a:rPr>
              <a:t>Memory</a:t>
            </a:r>
          </a:p>
          <a:p>
            <a:pPr lvl="1" eaLnBrk="1" hangingPunct="1">
              <a:buFont typeface="Arial" panose="020B0604020202020204" pitchFamily="34" charset="0"/>
              <a:buChar char="•"/>
            </a:pPr>
            <a:r>
              <a:rPr lang="en-IE" altLang="en-US" sz="2000" dirty="0">
                <a:latin typeface="+mn-lt"/>
              </a:rPr>
              <a:t>Disk drives</a:t>
            </a:r>
          </a:p>
          <a:p>
            <a:pPr lvl="1" eaLnBrk="1" hangingPunct="1">
              <a:buFont typeface="Arial" panose="020B0604020202020204" pitchFamily="34" charset="0"/>
              <a:buChar char="•"/>
            </a:pPr>
            <a:r>
              <a:rPr lang="en-IE" altLang="en-US" sz="2000" dirty="0">
                <a:latin typeface="+mn-lt"/>
              </a:rPr>
              <a:t>Ports  -  USB etc.</a:t>
            </a:r>
          </a:p>
          <a:p>
            <a:pPr lvl="1" eaLnBrk="1" hangingPunct="1">
              <a:buFont typeface="Arial" panose="020B0604020202020204" pitchFamily="34" charset="0"/>
              <a:buChar char="•"/>
            </a:pPr>
            <a:r>
              <a:rPr lang="en-IE" altLang="en-US" sz="2000" dirty="0">
                <a:latin typeface="+mn-lt"/>
              </a:rPr>
              <a:t>Power supply </a:t>
            </a:r>
          </a:p>
          <a:p>
            <a:pPr lvl="1" eaLnBrk="1" hangingPunct="1">
              <a:buFont typeface="Arial" panose="020B0604020202020204" pitchFamily="34" charset="0"/>
              <a:buChar char="•"/>
            </a:pPr>
            <a:r>
              <a:rPr lang="en-IE" altLang="en-US" sz="2000" dirty="0">
                <a:latin typeface="+mn-lt"/>
              </a:rPr>
              <a:t>Expansion cards  -  sound card, network card, graphics card etc.</a:t>
            </a:r>
          </a:p>
        </p:txBody>
      </p:sp>
      <p:pic>
        <p:nvPicPr>
          <p:cNvPr id="30" name="Picture 1" descr="02_Case_Open_Sleeving">
            <a:extLst>
              <a:ext uri="{FF2B5EF4-FFF2-40B4-BE49-F238E27FC236}">
                <a16:creationId xmlns:a16="http://schemas.microsoft.com/office/drawing/2014/main" id="{9C09C4FD-73FF-9945-B35A-96AD8605D5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2276872"/>
            <a:ext cx="2736304" cy="209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Tree>
    <p:extLst>
      <p:ext uri="{BB962C8B-B14F-4D97-AF65-F5344CB8AC3E}">
        <p14:creationId xmlns:p14="http://schemas.microsoft.com/office/powerpoint/2010/main" val="32286336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E2D3BE30-FB5B-4A4F-A3D1-15E327FA6810}"/>
              </a:ext>
            </a:extLst>
          </p:cNvPr>
          <p:cNvSpPr>
            <a:spLocks noGrp="1" noChangeArrowheads="1"/>
          </p:cNvSpPr>
          <p:nvPr>
            <p:ph type="title"/>
          </p:nvPr>
        </p:nvSpPr>
        <p:spPr>
          <a:xfrm>
            <a:off x="765174" y="404664"/>
            <a:ext cx="7839273" cy="504825"/>
          </a:xfrm>
        </p:spPr>
        <p:txBody>
          <a:bodyPr>
            <a:normAutofit fontScale="90000"/>
          </a:bodyPr>
          <a:lstStyle/>
          <a:p>
            <a:pPr>
              <a:defRPr/>
            </a:pPr>
            <a:r>
              <a:rPr lang="en-GB" altLang="en-US" sz="3200" b="1" dirty="0"/>
              <a:t>Peripherals</a:t>
            </a:r>
            <a:endParaRPr lang="en-US" altLang="en-US" sz="3200" b="1" dirty="0"/>
          </a:p>
        </p:txBody>
      </p:sp>
      <p:sp>
        <p:nvSpPr>
          <p:cNvPr id="29" name="TextBox 28">
            <a:extLst>
              <a:ext uri="{FF2B5EF4-FFF2-40B4-BE49-F238E27FC236}">
                <a16:creationId xmlns:a16="http://schemas.microsoft.com/office/drawing/2014/main" id="{44341BB1-C6D5-0440-8904-DE71F27AD9EE}"/>
              </a:ext>
            </a:extLst>
          </p:cNvPr>
          <p:cNvSpPr txBox="1">
            <a:spLocks noChangeArrowheads="1"/>
          </p:cNvSpPr>
          <p:nvPr/>
        </p:nvSpPr>
        <p:spPr bwMode="auto">
          <a:xfrm>
            <a:off x="1048407" y="1136476"/>
            <a:ext cx="7272808" cy="390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914400" indent="-45720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n-IE" altLang="en-US" sz="2400" b="1" dirty="0">
                <a:latin typeface="+mn-lt"/>
              </a:rPr>
              <a:t>Peripherals </a:t>
            </a:r>
            <a:r>
              <a:rPr lang="en-IE" altLang="en-US" sz="2400" dirty="0">
                <a:latin typeface="+mn-lt"/>
              </a:rPr>
              <a:t>are devices that connect to the system unit using cables or wireless technologies. Typical peripherals include:</a:t>
            </a:r>
          </a:p>
          <a:p>
            <a:pPr eaLnBrk="1" hangingPunct="1"/>
            <a:endParaRPr lang="en-IE" altLang="en-US" sz="2000" dirty="0">
              <a:latin typeface="+mn-lt"/>
            </a:endParaRPr>
          </a:p>
          <a:p>
            <a:pPr lvl="1" eaLnBrk="1" hangingPunct="1">
              <a:buFont typeface="Arial" panose="020B0604020202020204" pitchFamily="34" charset="0"/>
              <a:buChar char="•"/>
            </a:pPr>
            <a:r>
              <a:rPr lang="en-IE" altLang="en-US" sz="2200" dirty="0">
                <a:latin typeface="+mn-lt"/>
              </a:rPr>
              <a:t>Monitor</a:t>
            </a:r>
          </a:p>
          <a:p>
            <a:pPr lvl="1" eaLnBrk="1" hangingPunct="1">
              <a:buFont typeface="Arial" panose="020B0604020202020204" pitchFamily="34" charset="0"/>
              <a:buChar char="•"/>
            </a:pPr>
            <a:r>
              <a:rPr lang="en-IE" altLang="en-US" sz="2200" dirty="0">
                <a:latin typeface="+mn-lt"/>
              </a:rPr>
              <a:t>Keyboard</a:t>
            </a:r>
          </a:p>
          <a:p>
            <a:pPr lvl="1" eaLnBrk="1" hangingPunct="1">
              <a:buFont typeface="Arial" panose="020B0604020202020204" pitchFamily="34" charset="0"/>
              <a:buChar char="•"/>
            </a:pPr>
            <a:r>
              <a:rPr lang="en-IE" altLang="en-US" sz="2200" dirty="0">
                <a:latin typeface="+mn-lt"/>
              </a:rPr>
              <a:t>Printer</a:t>
            </a:r>
          </a:p>
          <a:p>
            <a:pPr lvl="1" eaLnBrk="1" hangingPunct="1">
              <a:buFont typeface="Arial" panose="020B0604020202020204" pitchFamily="34" charset="0"/>
              <a:buChar char="•"/>
            </a:pPr>
            <a:r>
              <a:rPr lang="en-IE" altLang="en-US" sz="2200" dirty="0">
                <a:latin typeface="+mn-lt"/>
              </a:rPr>
              <a:t>Plotter</a:t>
            </a:r>
          </a:p>
          <a:p>
            <a:pPr lvl="1" eaLnBrk="1" hangingPunct="1">
              <a:buFont typeface="Arial" panose="020B0604020202020204" pitchFamily="34" charset="0"/>
              <a:buChar char="•"/>
            </a:pPr>
            <a:r>
              <a:rPr lang="en-IE" altLang="en-US" sz="2200" dirty="0">
                <a:latin typeface="+mn-lt"/>
              </a:rPr>
              <a:t>Scanner</a:t>
            </a:r>
          </a:p>
          <a:p>
            <a:pPr lvl="1" eaLnBrk="1" hangingPunct="1">
              <a:buFont typeface="Arial" panose="020B0604020202020204" pitchFamily="34" charset="0"/>
              <a:buChar char="•"/>
            </a:pPr>
            <a:r>
              <a:rPr lang="en-IE" altLang="en-US" sz="2200" dirty="0">
                <a:latin typeface="+mn-lt"/>
              </a:rPr>
              <a:t>Speakers</a:t>
            </a:r>
          </a:p>
          <a:p>
            <a:pPr eaLnBrk="1" hangingPunct="1"/>
            <a:r>
              <a:rPr lang="en-IE" altLang="en-US" sz="2400" dirty="0"/>
              <a:t> </a:t>
            </a:r>
          </a:p>
        </p:txBody>
      </p:sp>
      <p:grpSp>
        <p:nvGrpSpPr>
          <p:cNvPr id="2" name="Group 1">
            <a:extLst>
              <a:ext uri="{FF2B5EF4-FFF2-40B4-BE49-F238E27FC236}">
                <a16:creationId xmlns:a16="http://schemas.microsoft.com/office/drawing/2014/main" id="{A78EF8C3-5205-764C-A56B-4925B9AD4799}"/>
              </a:ext>
            </a:extLst>
          </p:cNvPr>
          <p:cNvGrpSpPr>
            <a:grpSpLocks/>
          </p:cNvGrpSpPr>
          <p:nvPr/>
        </p:nvGrpSpPr>
        <p:grpSpPr bwMode="auto">
          <a:xfrm>
            <a:off x="4355976" y="2420888"/>
            <a:ext cx="2664296" cy="1728192"/>
            <a:chOff x="110586300" y="112574633"/>
            <a:chExt cx="2543175" cy="2229517"/>
          </a:xfrm>
        </p:grpSpPr>
        <p:pic>
          <p:nvPicPr>
            <p:cNvPr id="29701" name="Picture 2" descr="T1100">
              <a:extLst>
                <a:ext uri="{FF2B5EF4-FFF2-40B4-BE49-F238E27FC236}">
                  <a16:creationId xmlns:a16="http://schemas.microsoft.com/office/drawing/2014/main" id="{9E81E5D9-9CE6-024C-BB77-B7F9D8F0BC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586300" y="112574633"/>
              <a:ext cx="2543175" cy="222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29702" name="Text Box 3">
              <a:extLst>
                <a:ext uri="{FF2B5EF4-FFF2-40B4-BE49-F238E27FC236}">
                  <a16:creationId xmlns:a16="http://schemas.microsoft.com/office/drawing/2014/main" id="{0D4E6D47-45A7-6C48-A7CF-5E9604ADAF3B}"/>
                </a:ext>
              </a:extLst>
            </p:cNvPr>
            <p:cNvSpPr txBox="1">
              <a:spLocks noChangeArrowheads="1"/>
            </p:cNvSpPr>
            <p:nvPr/>
          </p:nvSpPr>
          <p:spPr bwMode="auto">
            <a:xfrm>
              <a:off x="111782175" y="114556500"/>
              <a:ext cx="1162050"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36576" tIns="36576" rIns="36576" bIns="36576"/>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IE" altLang="en-US" sz="1200" b="1">
                  <a:solidFill>
                    <a:srgbClr val="000000"/>
                  </a:solidFill>
                  <a:latin typeface="Times New Roman" panose="02020603050405020304" pitchFamily="18" charset="0"/>
                </a:rPr>
                <a:t>Plotter</a:t>
              </a:r>
              <a:endParaRPr lang="en-US" altLang="en-US"/>
            </a:p>
          </p:txBody>
        </p:sp>
      </p:grpSp>
    </p:spTree>
    <p:extLst>
      <p:ext uri="{BB962C8B-B14F-4D97-AF65-F5344CB8AC3E}">
        <p14:creationId xmlns:p14="http://schemas.microsoft.com/office/powerpoint/2010/main" val="19166101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63474396-8552-CD4E-8894-D7A542331CCB}"/>
              </a:ext>
            </a:extLst>
          </p:cNvPr>
          <p:cNvSpPr txBox="1">
            <a:spLocks noChangeArrowheads="1"/>
          </p:cNvSpPr>
          <p:nvPr/>
        </p:nvSpPr>
        <p:spPr bwMode="auto">
          <a:xfrm>
            <a:off x="875964" y="1174908"/>
            <a:ext cx="7296436" cy="2708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914400" indent="-45720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n-IE" altLang="en-US" sz="2400" b="1" dirty="0">
                <a:latin typeface="+mn-lt"/>
              </a:rPr>
              <a:t>Processor: </a:t>
            </a:r>
          </a:p>
          <a:p>
            <a:pPr algn="just" eaLnBrk="1" hangingPunct="1"/>
            <a:r>
              <a:rPr lang="en-IE" altLang="en-US" sz="2200" dirty="0">
                <a:latin typeface="+mn-lt"/>
              </a:rPr>
              <a:t>An </a:t>
            </a:r>
            <a:r>
              <a:rPr lang="en-IE" altLang="en-US" sz="2200" b="1" dirty="0">
                <a:latin typeface="+mn-lt"/>
              </a:rPr>
              <a:t>integrated circuit </a:t>
            </a:r>
            <a:r>
              <a:rPr lang="en-IE" altLang="en-US" sz="2200" dirty="0">
                <a:latin typeface="+mn-lt"/>
              </a:rPr>
              <a:t>(IC) supplied on a single silicon chip. It’s function is to control all the computers functions.  The main processor manufacturers are:</a:t>
            </a:r>
          </a:p>
          <a:p>
            <a:pPr algn="just" eaLnBrk="1" hangingPunct="1"/>
            <a:endParaRPr lang="en-IE" altLang="en-US" sz="2000" dirty="0">
              <a:latin typeface="+mn-lt"/>
            </a:endParaRPr>
          </a:p>
          <a:p>
            <a:pPr lvl="1" algn="just" eaLnBrk="1" hangingPunct="1">
              <a:buFont typeface="Arial" panose="020B0604020202020204" pitchFamily="34" charset="0"/>
              <a:buChar char="•"/>
            </a:pPr>
            <a:r>
              <a:rPr lang="en-IE" altLang="en-US" sz="2000" b="1" dirty="0">
                <a:latin typeface="+mn-lt"/>
              </a:rPr>
              <a:t>AMD</a:t>
            </a:r>
            <a:r>
              <a:rPr lang="en-IE" altLang="en-US" sz="2000" dirty="0">
                <a:latin typeface="+mn-lt"/>
              </a:rPr>
              <a:t>  -  Athlon and Turion (mobile)</a:t>
            </a:r>
          </a:p>
          <a:p>
            <a:pPr lvl="1" algn="just" eaLnBrk="1" hangingPunct="1">
              <a:buFont typeface="Arial" panose="020B0604020202020204" pitchFamily="34" charset="0"/>
              <a:buChar char="•"/>
            </a:pPr>
            <a:r>
              <a:rPr lang="en-IE" altLang="en-US" sz="2000" b="1" dirty="0">
                <a:latin typeface="+mn-lt"/>
              </a:rPr>
              <a:t>Intel</a:t>
            </a:r>
            <a:r>
              <a:rPr lang="en-IE" altLang="en-US" sz="2000" dirty="0">
                <a:latin typeface="+mn-lt"/>
              </a:rPr>
              <a:t>  -  Pentium and Centrino (mobile)</a:t>
            </a:r>
          </a:p>
          <a:p>
            <a:pPr algn="just" eaLnBrk="1" hangingPunct="1"/>
            <a:r>
              <a:rPr lang="en-IE" altLang="en-US" sz="2000" dirty="0">
                <a:latin typeface="+mn-lt"/>
              </a:rPr>
              <a:t> </a:t>
            </a:r>
          </a:p>
        </p:txBody>
      </p:sp>
      <p:pic>
        <p:nvPicPr>
          <p:cNvPr id="9" name="Picture 9" descr="AMD_Turion64_lid_logo">
            <a:extLst>
              <a:ext uri="{FF2B5EF4-FFF2-40B4-BE49-F238E27FC236}">
                <a16:creationId xmlns:a16="http://schemas.microsoft.com/office/drawing/2014/main" id="{1386478A-CE16-9F4D-B40A-001D84C5EC7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15692" t="14650" r="13710" b="13365"/>
          <a:stretch>
            <a:fillRect/>
          </a:stretch>
        </p:blipFill>
        <p:spPr bwMode="auto">
          <a:xfrm>
            <a:off x="1122781" y="3717032"/>
            <a:ext cx="3089180" cy="1907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10" name="Rectangle 2">
            <a:extLst>
              <a:ext uri="{FF2B5EF4-FFF2-40B4-BE49-F238E27FC236}">
                <a16:creationId xmlns:a16="http://schemas.microsoft.com/office/drawing/2014/main" id="{C228FF53-501F-A749-8436-3E91B91FD592}"/>
              </a:ext>
            </a:extLst>
          </p:cNvPr>
          <p:cNvSpPr txBox="1">
            <a:spLocks noChangeArrowheads="1"/>
          </p:cNvSpPr>
          <p:nvPr/>
        </p:nvSpPr>
        <p:spPr>
          <a:xfrm>
            <a:off x="3100635" y="548680"/>
            <a:ext cx="2942729" cy="504825"/>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altLang="en-US" sz="3200" b="1" dirty="0"/>
              <a:t>System Devices</a:t>
            </a:r>
            <a:endParaRPr lang="en-US" altLang="en-US" sz="3200" b="1" dirty="0"/>
          </a:p>
        </p:txBody>
      </p:sp>
      <p:pic>
        <p:nvPicPr>
          <p:cNvPr id="5" name="Picture 4">
            <a:extLst>
              <a:ext uri="{FF2B5EF4-FFF2-40B4-BE49-F238E27FC236}">
                <a16:creationId xmlns:a16="http://schemas.microsoft.com/office/drawing/2014/main" id="{6E5C5457-A142-3049-9406-4C0C69DF1007}"/>
              </a:ext>
            </a:extLst>
          </p:cNvPr>
          <p:cNvPicPr>
            <a:picLocks noChangeAspect="1"/>
          </p:cNvPicPr>
          <p:nvPr/>
        </p:nvPicPr>
        <p:blipFill>
          <a:blip r:embed="rId4"/>
          <a:stretch>
            <a:fillRect/>
          </a:stretch>
        </p:blipFill>
        <p:spPr>
          <a:xfrm>
            <a:off x="4977017" y="3750662"/>
            <a:ext cx="2619319" cy="1838578"/>
          </a:xfrm>
          <a:prstGeom prst="rect">
            <a:avLst/>
          </a:prstGeom>
        </p:spPr>
      </p:pic>
    </p:spTree>
    <p:extLst>
      <p:ext uri="{BB962C8B-B14F-4D97-AF65-F5344CB8AC3E}">
        <p14:creationId xmlns:p14="http://schemas.microsoft.com/office/powerpoint/2010/main" val="17947093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75DAD166-7270-4FBF-B4C7-5323FD2CAE63}"/>
              </a:ext>
            </a:extLst>
          </p:cNvPr>
          <p:cNvSpPr>
            <a:spLocks noGrp="1" noChangeArrowheads="1"/>
          </p:cNvSpPr>
          <p:nvPr>
            <p:ph type="title"/>
          </p:nvPr>
        </p:nvSpPr>
        <p:spPr>
          <a:xfrm>
            <a:off x="1075531" y="404664"/>
            <a:ext cx="6992938" cy="504825"/>
          </a:xfrm>
        </p:spPr>
        <p:txBody>
          <a:bodyPr>
            <a:normAutofit fontScale="90000"/>
          </a:bodyPr>
          <a:lstStyle/>
          <a:p>
            <a:pPr>
              <a:defRPr/>
            </a:pPr>
            <a:r>
              <a:rPr lang="en-GB" altLang="en-US" sz="3200" b="1" dirty="0"/>
              <a:t>System Devices</a:t>
            </a:r>
            <a:endParaRPr lang="en-US" altLang="en-US" sz="3200" b="1" dirty="0"/>
          </a:p>
        </p:txBody>
      </p:sp>
      <p:sp>
        <p:nvSpPr>
          <p:cNvPr id="4" name="TextBox 3">
            <a:extLst>
              <a:ext uri="{FF2B5EF4-FFF2-40B4-BE49-F238E27FC236}">
                <a16:creationId xmlns:a16="http://schemas.microsoft.com/office/drawing/2014/main" id="{51069794-52A1-304D-BC58-98CA060645D8}"/>
              </a:ext>
            </a:extLst>
          </p:cNvPr>
          <p:cNvSpPr txBox="1">
            <a:spLocks noChangeArrowheads="1"/>
          </p:cNvSpPr>
          <p:nvPr/>
        </p:nvSpPr>
        <p:spPr bwMode="auto">
          <a:xfrm>
            <a:off x="899592" y="1124744"/>
            <a:ext cx="7695257" cy="3939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914400" indent="-45720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n-IE" altLang="en-US" sz="2400" b="1" dirty="0">
                <a:latin typeface="+mn-lt"/>
              </a:rPr>
              <a:t>Computer program: </a:t>
            </a:r>
          </a:p>
          <a:p>
            <a:pPr algn="just" eaLnBrk="1" hangingPunct="1"/>
            <a:r>
              <a:rPr lang="en-IE" altLang="en-US" sz="2400" dirty="0">
                <a:latin typeface="+mn-lt"/>
              </a:rPr>
              <a:t>Is a series of instructions. When a program is run, the processor carries out these instructions in an orderly fashion.  Typical instructions include:</a:t>
            </a:r>
          </a:p>
          <a:p>
            <a:pPr algn="just" eaLnBrk="1" hangingPunct="1"/>
            <a:endParaRPr lang="en-IE" altLang="en-US" sz="2200" dirty="0">
              <a:latin typeface="+mn-lt"/>
            </a:endParaRPr>
          </a:p>
          <a:p>
            <a:pPr lvl="1" algn="just" eaLnBrk="1" hangingPunct="1">
              <a:buFont typeface="Arial" panose="020B0604020202020204" pitchFamily="34" charset="0"/>
              <a:buChar char="•"/>
            </a:pPr>
            <a:r>
              <a:rPr lang="en-IE" altLang="en-US" sz="2200" b="1" dirty="0">
                <a:latin typeface="+mn-lt"/>
              </a:rPr>
              <a:t>Arithmetic</a:t>
            </a:r>
            <a:r>
              <a:rPr lang="en-IE" altLang="en-US" sz="2200" dirty="0">
                <a:latin typeface="+mn-lt"/>
              </a:rPr>
              <a:t> -  addition, subtraction etc </a:t>
            </a:r>
          </a:p>
          <a:p>
            <a:pPr lvl="1" algn="just" eaLnBrk="1" hangingPunct="1">
              <a:buFont typeface="Arial" panose="020B0604020202020204" pitchFamily="34" charset="0"/>
              <a:buChar char="•"/>
            </a:pPr>
            <a:r>
              <a:rPr lang="en-IE" altLang="en-US" sz="2200" b="1" dirty="0">
                <a:latin typeface="+mn-lt"/>
              </a:rPr>
              <a:t>Logical</a:t>
            </a:r>
            <a:r>
              <a:rPr lang="en-IE" altLang="en-US" sz="2200" dirty="0">
                <a:latin typeface="+mn-lt"/>
              </a:rPr>
              <a:t>  -  comparing data and acting according to the result</a:t>
            </a:r>
          </a:p>
          <a:p>
            <a:pPr lvl="1" algn="just" eaLnBrk="1" hangingPunct="1">
              <a:buFont typeface="Arial" panose="020B0604020202020204" pitchFamily="34" charset="0"/>
              <a:buChar char="•"/>
            </a:pPr>
            <a:r>
              <a:rPr lang="en-IE" altLang="en-US" sz="2200" b="1" dirty="0">
                <a:latin typeface="+mn-lt"/>
              </a:rPr>
              <a:t>Move</a:t>
            </a:r>
            <a:r>
              <a:rPr lang="en-IE" altLang="en-US" sz="2200" dirty="0">
                <a:latin typeface="+mn-lt"/>
              </a:rPr>
              <a:t>  - move data from place to place within the computer system  -  memory to the processor for  addition  -  memory to a printer or disk drive etc.</a:t>
            </a:r>
          </a:p>
        </p:txBody>
      </p:sp>
    </p:spTree>
    <p:extLst>
      <p:ext uri="{BB962C8B-B14F-4D97-AF65-F5344CB8AC3E}">
        <p14:creationId xmlns:p14="http://schemas.microsoft.com/office/powerpoint/2010/main" val="32392018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75DAD166-7270-4FBF-B4C7-5323FD2CAE63}"/>
              </a:ext>
            </a:extLst>
          </p:cNvPr>
          <p:cNvSpPr>
            <a:spLocks noGrp="1" noChangeArrowheads="1"/>
          </p:cNvSpPr>
          <p:nvPr>
            <p:ph type="title"/>
          </p:nvPr>
        </p:nvSpPr>
        <p:spPr>
          <a:xfrm>
            <a:off x="1075531" y="476672"/>
            <a:ext cx="6992938" cy="504825"/>
          </a:xfrm>
        </p:spPr>
        <p:txBody>
          <a:bodyPr>
            <a:normAutofit fontScale="90000"/>
          </a:bodyPr>
          <a:lstStyle/>
          <a:p>
            <a:pPr>
              <a:defRPr/>
            </a:pPr>
            <a:r>
              <a:rPr lang="en-GB" altLang="en-US" sz="3200" b="1" dirty="0"/>
              <a:t>System Devices</a:t>
            </a:r>
            <a:endParaRPr lang="en-US" altLang="en-US" sz="3200" b="1" dirty="0"/>
          </a:p>
        </p:txBody>
      </p:sp>
      <p:sp>
        <p:nvSpPr>
          <p:cNvPr id="5" name="TextBox 4">
            <a:extLst>
              <a:ext uri="{FF2B5EF4-FFF2-40B4-BE49-F238E27FC236}">
                <a16:creationId xmlns:a16="http://schemas.microsoft.com/office/drawing/2014/main" id="{7026B20C-F944-7943-BE48-3096F75EC1C8}"/>
              </a:ext>
            </a:extLst>
          </p:cNvPr>
          <p:cNvSpPr txBox="1"/>
          <p:nvPr/>
        </p:nvSpPr>
        <p:spPr>
          <a:xfrm>
            <a:off x="788659" y="1340768"/>
            <a:ext cx="7911281" cy="3785652"/>
          </a:xfrm>
          <a:prstGeom prst="rect">
            <a:avLst/>
          </a:prstGeom>
          <a:noFill/>
        </p:spPr>
        <p:txBody>
          <a:bodyPr wrap="square">
            <a:spAutoFit/>
          </a:bodyPr>
          <a:lstStyle/>
          <a:p>
            <a:pPr algn="just" eaLnBrk="1" hangingPunct="1">
              <a:defRPr/>
            </a:pPr>
            <a:r>
              <a:rPr lang="en-IE" sz="2400" b="1" dirty="0">
                <a:cs typeface="+mn-cs"/>
              </a:rPr>
              <a:t>Processor speed: </a:t>
            </a:r>
            <a:r>
              <a:rPr lang="en-IE" sz="2400" dirty="0">
                <a:cs typeface="+mn-cs"/>
              </a:rPr>
              <a:t>  </a:t>
            </a:r>
          </a:p>
          <a:p>
            <a:pPr algn="just" eaLnBrk="1" hangingPunct="1">
              <a:defRPr/>
            </a:pPr>
            <a:r>
              <a:rPr lang="en-IE" sz="2400" dirty="0">
                <a:cs typeface="+mn-cs"/>
              </a:rPr>
              <a:t>measured in megahertz (</a:t>
            </a:r>
            <a:r>
              <a:rPr lang="en-IE" sz="2400" b="1" dirty="0">
                <a:cs typeface="+mn-cs"/>
              </a:rPr>
              <a:t>MHz</a:t>
            </a:r>
            <a:r>
              <a:rPr lang="en-IE" sz="2400" dirty="0">
                <a:cs typeface="+mn-cs"/>
              </a:rPr>
              <a:t>) or Gigahertz (</a:t>
            </a:r>
            <a:r>
              <a:rPr lang="en-IE" sz="2400" b="1" dirty="0">
                <a:cs typeface="+mn-cs"/>
              </a:rPr>
              <a:t>GHz</a:t>
            </a:r>
            <a:r>
              <a:rPr lang="en-IE" sz="2400" dirty="0">
                <a:cs typeface="+mn-cs"/>
              </a:rPr>
              <a:t>)  -  the speed of the system clock (</a:t>
            </a:r>
            <a:r>
              <a:rPr lang="en-IE" sz="2400" b="1" dirty="0">
                <a:cs typeface="+mn-cs"/>
              </a:rPr>
              <a:t>clock speed</a:t>
            </a:r>
            <a:r>
              <a:rPr lang="en-IE" sz="2400" dirty="0">
                <a:cs typeface="+mn-cs"/>
              </a:rPr>
              <a:t>) within the processor and it controls how fast instructions are executed:</a:t>
            </a:r>
          </a:p>
          <a:p>
            <a:pPr algn="just" eaLnBrk="1" hangingPunct="1">
              <a:defRPr/>
            </a:pPr>
            <a:endParaRPr lang="en-IE" sz="2400" dirty="0">
              <a:cs typeface="+mn-cs"/>
            </a:endParaRPr>
          </a:p>
          <a:p>
            <a:pPr algn="just" eaLnBrk="1" hangingPunct="1">
              <a:defRPr/>
            </a:pPr>
            <a:r>
              <a:rPr lang="en-IE" sz="2400" dirty="0">
                <a:cs typeface="+mn-cs"/>
              </a:rPr>
              <a:t>1 MHz  -  1 </a:t>
            </a:r>
            <a:r>
              <a:rPr lang="en-IE" sz="2400" b="1" dirty="0">
                <a:cs typeface="+mn-cs"/>
              </a:rPr>
              <a:t>million </a:t>
            </a:r>
            <a:r>
              <a:rPr lang="en-IE" sz="2400" dirty="0">
                <a:cs typeface="+mn-cs"/>
              </a:rPr>
              <a:t>clock ticks every second</a:t>
            </a:r>
          </a:p>
          <a:p>
            <a:pPr algn="just" eaLnBrk="1" hangingPunct="1">
              <a:defRPr/>
            </a:pPr>
            <a:r>
              <a:rPr lang="en-IE" sz="2400" dirty="0">
                <a:cs typeface="+mn-cs"/>
              </a:rPr>
              <a:t>1 GHz  -  1 </a:t>
            </a:r>
            <a:r>
              <a:rPr lang="en-IE" sz="2400" b="1" dirty="0">
                <a:cs typeface="+mn-cs"/>
              </a:rPr>
              <a:t>billion </a:t>
            </a:r>
            <a:r>
              <a:rPr lang="en-IE" sz="2400" dirty="0">
                <a:cs typeface="+mn-cs"/>
              </a:rPr>
              <a:t>clock ticks every second</a:t>
            </a:r>
          </a:p>
          <a:p>
            <a:pPr marL="914400" lvl="1" indent="-457200" algn="just" eaLnBrk="1" hangingPunct="1">
              <a:buFont typeface="Arial" pitchFamily="34" charset="0"/>
              <a:buChar char="•"/>
              <a:defRPr/>
            </a:pPr>
            <a:endParaRPr lang="en-IE" sz="2400" dirty="0">
              <a:cs typeface="+mn-cs"/>
            </a:endParaRPr>
          </a:p>
          <a:p>
            <a:pPr algn="just" eaLnBrk="1" hangingPunct="1">
              <a:defRPr/>
            </a:pPr>
            <a:r>
              <a:rPr lang="en-IE" sz="2400" b="1" dirty="0">
                <a:cs typeface="+mn-cs"/>
              </a:rPr>
              <a:t>Latest trend </a:t>
            </a:r>
            <a:r>
              <a:rPr lang="en-IE" sz="2400" dirty="0">
                <a:cs typeface="+mn-cs"/>
              </a:rPr>
              <a:t> -  </a:t>
            </a:r>
            <a:r>
              <a:rPr lang="en-IE" sz="2400" b="1" dirty="0">
                <a:cs typeface="+mn-cs"/>
              </a:rPr>
              <a:t>multi-core </a:t>
            </a:r>
            <a:r>
              <a:rPr lang="en-IE" sz="2400" dirty="0">
                <a:cs typeface="+mn-cs"/>
              </a:rPr>
              <a:t>processors can have two, three or four processor cores on a single chip.  </a:t>
            </a:r>
          </a:p>
        </p:txBody>
      </p:sp>
    </p:spTree>
    <p:extLst>
      <p:ext uri="{BB962C8B-B14F-4D97-AF65-F5344CB8AC3E}">
        <p14:creationId xmlns:p14="http://schemas.microsoft.com/office/powerpoint/2010/main" val="31813472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E357180F-3623-4C4E-9F58-A950CC5A0536}"/>
              </a:ext>
            </a:extLst>
          </p:cNvPr>
          <p:cNvSpPr>
            <a:spLocks noGrp="1" noChangeArrowheads="1"/>
          </p:cNvSpPr>
          <p:nvPr>
            <p:ph type="title"/>
          </p:nvPr>
        </p:nvSpPr>
        <p:spPr>
          <a:xfrm>
            <a:off x="765175" y="274638"/>
            <a:ext cx="6992938" cy="504825"/>
          </a:xfrm>
        </p:spPr>
        <p:txBody>
          <a:bodyPr>
            <a:normAutofit fontScale="90000"/>
          </a:bodyPr>
          <a:lstStyle/>
          <a:p>
            <a:pPr>
              <a:defRPr/>
            </a:pPr>
            <a:r>
              <a:rPr lang="en-GB" altLang="en-US" sz="3200" b="1" dirty="0"/>
              <a:t>System Devices</a:t>
            </a:r>
            <a:endParaRPr lang="en-US" altLang="en-US" sz="3200" b="1" dirty="0"/>
          </a:p>
        </p:txBody>
      </p:sp>
      <p:sp>
        <p:nvSpPr>
          <p:cNvPr id="7" name="TextBox 6">
            <a:extLst>
              <a:ext uri="{FF2B5EF4-FFF2-40B4-BE49-F238E27FC236}">
                <a16:creationId xmlns:a16="http://schemas.microsoft.com/office/drawing/2014/main" id="{91205DD1-36F9-A248-AF51-65B2A024D007}"/>
              </a:ext>
            </a:extLst>
          </p:cNvPr>
          <p:cNvSpPr txBox="1">
            <a:spLocks noChangeArrowheads="1"/>
          </p:cNvSpPr>
          <p:nvPr/>
        </p:nvSpPr>
        <p:spPr bwMode="auto">
          <a:xfrm>
            <a:off x="765175" y="1035763"/>
            <a:ext cx="4448380" cy="4102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363538">
              <a:tabLst>
                <a:tab pos="363538" algn="l"/>
              </a:tabLst>
              <a:defRPr>
                <a:solidFill>
                  <a:schemeClr val="tx1"/>
                </a:solidFill>
                <a:latin typeface="Arial" panose="020B0604020202020204" pitchFamily="34" charset="0"/>
                <a:cs typeface="Arial" panose="020B0604020202020204" pitchFamily="34" charset="0"/>
              </a:defRPr>
            </a:lvl1pPr>
            <a:lvl2pPr marL="742950" indent="-285750">
              <a:tabLst>
                <a:tab pos="363538" algn="l"/>
              </a:tabLst>
              <a:defRPr>
                <a:solidFill>
                  <a:schemeClr val="tx1"/>
                </a:solidFill>
                <a:latin typeface="Arial" panose="020B0604020202020204" pitchFamily="34" charset="0"/>
                <a:cs typeface="Arial" panose="020B0604020202020204" pitchFamily="34" charset="0"/>
              </a:defRPr>
            </a:lvl2pPr>
            <a:lvl3pPr marL="1143000" indent="-228600">
              <a:tabLst>
                <a:tab pos="363538" algn="l"/>
              </a:tabLst>
              <a:defRPr>
                <a:solidFill>
                  <a:schemeClr val="tx1"/>
                </a:solidFill>
                <a:latin typeface="Arial" panose="020B0604020202020204" pitchFamily="34" charset="0"/>
                <a:cs typeface="Arial" panose="020B0604020202020204" pitchFamily="34" charset="0"/>
              </a:defRPr>
            </a:lvl3pPr>
            <a:lvl4pPr marL="1600200" indent="-228600">
              <a:tabLst>
                <a:tab pos="363538" algn="l"/>
              </a:tabLst>
              <a:defRPr>
                <a:solidFill>
                  <a:schemeClr val="tx1"/>
                </a:solidFill>
                <a:latin typeface="Arial" panose="020B0604020202020204" pitchFamily="34" charset="0"/>
                <a:cs typeface="Arial" panose="020B0604020202020204" pitchFamily="34" charset="0"/>
              </a:defRPr>
            </a:lvl4pPr>
            <a:lvl5pPr marL="2057400" indent="-228600">
              <a:tabLst>
                <a:tab pos="363538" algn="l"/>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363538" algn="l"/>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363538" algn="l"/>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363538" algn="l"/>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363538" algn="l"/>
              </a:tabLst>
              <a:defRPr>
                <a:solidFill>
                  <a:schemeClr val="tx1"/>
                </a:solidFill>
                <a:latin typeface="Arial" panose="020B0604020202020204" pitchFamily="34" charset="0"/>
                <a:cs typeface="Arial" panose="020B0604020202020204" pitchFamily="34" charset="0"/>
              </a:defRPr>
            </a:lvl9pPr>
          </a:lstStyle>
          <a:p>
            <a:pPr algn="just" eaLnBrk="1" hangingPunct="1">
              <a:lnSpc>
                <a:spcPct val="150000"/>
              </a:lnSpc>
              <a:buFont typeface="Arial" panose="020B0604020202020204" pitchFamily="34" charset="0"/>
              <a:buChar char="•"/>
            </a:pPr>
            <a:r>
              <a:rPr lang="en-IE" altLang="en-US" sz="2200" b="1" dirty="0">
                <a:latin typeface="+mn-lt"/>
              </a:rPr>
              <a:t>Primary storage  -  </a:t>
            </a:r>
            <a:r>
              <a:rPr lang="en-IE" altLang="en-US" sz="2200" dirty="0">
                <a:latin typeface="+mn-lt"/>
              </a:rPr>
              <a:t>main computer memory. Data, programs currently in use are held in RAM</a:t>
            </a:r>
          </a:p>
          <a:p>
            <a:pPr algn="just" eaLnBrk="1" hangingPunct="1">
              <a:lnSpc>
                <a:spcPct val="150000"/>
              </a:lnSpc>
              <a:buFont typeface="Arial" panose="020B0604020202020204" pitchFamily="34" charset="0"/>
              <a:buChar char="•"/>
            </a:pPr>
            <a:r>
              <a:rPr lang="en-IE" altLang="en-US" sz="2200" b="1" dirty="0">
                <a:latin typeface="+mn-lt"/>
              </a:rPr>
              <a:t>Volatile</a:t>
            </a:r>
            <a:r>
              <a:rPr lang="en-IE" altLang="en-US" sz="2200" dirty="0">
                <a:latin typeface="+mn-lt"/>
              </a:rPr>
              <a:t>  -   contents of memory are lost if the 	computer is turned off </a:t>
            </a:r>
          </a:p>
          <a:p>
            <a:pPr algn="just" eaLnBrk="1" hangingPunct="1">
              <a:lnSpc>
                <a:spcPct val="150000"/>
              </a:lnSpc>
              <a:buFont typeface="Arial" panose="020B0604020202020204" pitchFamily="34" charset="0"/>
              <a:buChar char="•"/>
            </a:pPr>
            <a:r>
              <a:rPr lang="en-IE" altLang="en-US" sz="2200" b="1" dirty="0">
                <a:latin typeface="+mn-lt"/>
              </a:rPr>
              <a:t>Module</a:t>
            </a:r>
            <a:r>
              <a:rPr lang="en-IE" altLang="en-US" sz="2200" dirty="0">
                <a:latin typeface="+mn-lt"/>
              </a:rPr>
              <a:t>  -  memory IC’s on a circuit board</a:t>
            </a:r>
          </a:p>
        </p:txBody>
      </p:sp>
      <p:sp>
        <p:nvSpPr>
          <p:cNvPr id="4" name="TextBox 3">
            <a:extLst>
              <a:ext uri="{FF2B5EF4-FFF2-40B4-BE49-F238E27FC236}">
                <a16:creationId xmlns:a16="http://schemas.microsoft.com/office/drawing/2014/main" id="{D7044E72-E7F2-2645-A106-FC00252D3CB7}"/>
              </a:ext>
            </a:extLst>
          </p:cNvPr>
          <p:cNvSpPr txBox="1">
            <a:spLocks noChangeArrowheads="1"/>
          </p:cNvSpPr>
          <p:nvPr/>
        </p:nvSpPr>
        <p:spPr bwMode="auto">
          <a:xfrm>
            <a:off x="521709" y="745991"/>
            <a:ext cx="59293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IE" altLang="en-US" sz="2400" b="1" dirty="0"/>
              <a:t>Random Access Memory (RAM)</a:t>
            </a:r>
            <a:endParaRPr lang="en-IE" altLang="en-US" sz="2400" dirty="0"/>
          </a:p>
        </p:txBody>
      </p:sp>
      <p:grpSp>
        <p:nvGrpSpPr>
          <p:cNvPr id="2" name="Group 1">
            <a:extLst>
              <a:ext uri="{FF2B5EF4-FFF2-40B4-BE49-F238E27FC236}">
                <a16:creationId xmlns:a16="http://schemas.microsoft.com/office/drawing/2014/main" id="{8B30A50F-36F6-6644-A9E6-C42373324DF7}"/>
              </a:ext>
            </a:extLst>
          </p:cNvPr>
          <p:cNvGrpSpPr>
            <a:grpSpLocks/>
          </p:cNvGrpSpPr>
          <p:nvPr/>
        </p:nvGrpSpPr>
        <p:grpSpPr bwMode="auto">
          <a:xfrm>
            <a:off x="5675253" y="4482344"/>
            <a:ext cx="3001203" cy="1029979"/>
            <a:chOff x="108483881" y="108826011"/>
            <a:chExt cx="3151258" cy="1738789"/>
          </a:xfrm>
        </p:grpSpPr>
        <p:pic>
          <p:nvPicPr>
            <p:cNvPr id="37894" name="Picture 2" descr="sams_60nm_1gb_1">
              <a:extLst>
                <a:ext uri="{FF2B5EF4-FFF2-40B4-BE49-F238E27FC236}">
                  <a16:creationId xmlns:a16="http://schemas.microsoft.com/office/drawing/2014/main" id="{5525A47A-7062-BC47-AB9A-BEA116726D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3618" b="3377"/>
            <a:stretch>
              <a:fillRect/>
            </a:stretch>
          </p:blipFill>
          <p:spPr bwMode="auto">
            <a:xfrm>
              <a:off x="108802709" y="108826011"/>
              <a:ext cx="2705116" cy="17387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37895" name="Line 3">
              <a:extLst>
                <a:ext uri="{FF2B5EF4-FFF2-40B4-BE49-F238E27FC236}">
                  <a16:creationId xmlns:a16="http://schemas.microsoft.com/office/drawing/2014/main" id="{827279E6-C647-EC4C-A2D4-C2FE992325C7}"/>
                </a:ext>
              </a:extLst>
            </p:cNvPr>
            <p:cNvSpPr>
              <a:spLocks noChangeShapeType="1"/>
            </p:cNvSpPr>
            <p:nvPr/>
          </p:nvSpPr>
          <p:spPr bwMode="auto">
            <a:xfrm flipH="1">
              <a:off x="110801950" y="109779903"/>
              <a:ext cx="833189" cy="306734"/>
            </a:xfrm>
            <a:prstGeom prst="line">
              <a:avLst/>
            </a:prstGeom>
            <a:noFill/>
            <a:ln w="12700" algn="ctr">
              <a:solidFill>
                <a:srgbClr val="CC0000"/>
              </a:solidFill>
              <a:round/>
              <a:headEnd/>
              <a:tailEnd type="oval" w="med" len="med"/>
            </a:ln>
            <a:extLst>
              <a:ext uri="{909E8E84-426E-40DD-AFC4-6F175D3DCCD1}">
                <a14:hiddenFill xmlns:a14="http://schemas.microsoft.com/office/drawing/2010/main">
                  <a:noFill/>
                </a14:hiddenFill>
              </a:ext>
            </a:extLst>
          </p:spPr>
          <p:txBody>
            <a:bodyPr lIns="36576" tIns="36576" rIns="36576" bIns="36576"/>
            <a:lstStyle/>
            <a:p>
              <a:endParaRPr lang="en-US"/>
            </a:p>
          </p:txBody>
        </p:sp>
        <p:sp>
          <p:nvSpPr>
            <p:cNvPr id="37896" name="Line 4">
              <a:extLst>
                <a:ext uri="{FF2B5EF4-FFF2-40B4-BE49-F238E27FC236}">
                  <a16:creationId xmlns:a16="http://schemas.microsoft.com/office/drawing/2014/main" id="{39872974-FFEE-B54C-8F09-D2BF69E3580D}"/>
                </a:ext>
              </a:extLst>
            </p:cNvPr>
            <p:cNvSpPr>
              <a:spLocks noChangeShapeType="1"/>
            </p:cNvSpPr>
            <p:nvPr/>
          </p:nvSpPr>
          <p:spPr bwMode="auto">
            <a:xfrm rot="12856712" flipH="1">
              <a:off x="108483881" y="109905028"/>
              <a:ext cx="833189" cy="306734"/>
            </a:xfrm>
            <a:prstGeom prst="line">
              <a:avLst/>
            </a:prstGeom>
            <a:noFill/>
            <a:ln w="12700" algn="ctr">
              <a:solidFill>
                <a:srgbClr val="CC0000"/>
              </a:solidFill>
              <a:round/>
              <a:headEnd/>
              <a:tailEnd type="oval" w="med" len="med"/>
            </a:ln>
            <a:extLst>
              <a:ext uri="{909E8E84-426E-40DD-AFC4-6F175D3DCCD1}">
                <a14:hiddenFill xmlns:a14="http://schemas.microsoft.com/office/drawing/2010/main">
                  <a:noFill/>
                </a14:hiddenFill>
              </a:ext>
            </a:extLst>
          </p:spPr>
          <p:txBody>
            <a:bodyPr lIns="36576" tIns="36576" rIns="36576" bIns="36576"/>
            <a:lstStyle/>
            <a:p>
              <a:endParaRPr lang="en-US"/>
            </a:p>
          </p:txBody>
        </p:sp>
        <p:sp>
          <p:nvSpPr>
            <p:cNvPr id="37899" name="Line 7">
              <a:extLst>
                <a:ext uri="{FF2B5EF4-FFF2-40B4-BE49-F238E27FC236}">
                  <a16:creationId xmlns:a16="http://schemas.microsoft.com/office/drawing/2014/main" id="{30CE06FE-E95E-F445-99EA-4FC4DF2CE5D6}"/>
                </a:ext>
              </a:extLst>
            </p:cNvPr>
            <p:cNvSpPr>
              <a:spLocks noChangeShapeType="1"/>
            </p:cNvSpPr>
            <p:nvPr/>
          </p:nvSpPr>
          <p:spPr bwMode="auto">
            <a:xfrm flipH="1">
              <a:off x="110144725" y="109789428"/>
              <a:ext cx="1490414" cy="611534"/>
            </a:xfrm>
            <a:prstGeom prst="line">
              <a:avLst/>
            </a:prstGeom>
            <a:noFill/>
            <a:ln w="12700" algn="ctr">
              <a:solidFill>
                <a:srgbClr val="CC0000"/>
              </a:solidFill>
              <a:round/>
              <a:headEnd/>
              <a:tailEnd type="oval" w="med" len="med"/>
            </a:ln>
            <a:extLst>
              <a:ext uri="{909E8E84-426E-40DD-AFC4-6F175D3DCCD1}">
                <a14:hiddenFill xmlns:a14="http://schemas.microsoft.com/office/drawing/2010/main">
                  <a:noFill/>
                </a14:hiddenFill>
              </a:ext>
            </a:extLst>
          </p:spPr>
          <p:txBody>
            <a:bodyPr lIns="36576" tIns="36576" rIns="36576" bIns="36576"/>
            <a:lstStyle/>
            <a:p>
              <a:endParaRPr lang="en-US"/>
            </a:p>
          </p:txBody>
        </p:sp>
      </p:grpSp>
      <p:pic>
        <p:nvPicPr>
          <p:cNvPr id="13" name="Picture 2" descr="owc2700ddr512">
            <a:extLst>
              <a:ext uri="{FF2B5EF4-FFF2-40B4-BE49-F238E27FC236}">
                <a16:creationId xmlns:a16="http://schemas.microsoft.com/office/drawing/2014/main" id="{705345EB-0C6F-BE4D-864B-5B289B89AFD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t="1878" b="1878"/>
          <a:stretch>
            <a:fillRect/>
          </a:stretch>
        </p:blipFill>
        <p:spPr bwMode="auto">
          <a:xfrm>
            <a:off x="5886478" y="2708920"/>
            <a:ext cx="2789978" cy="859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4" name="Picture 5" descr="rambo-sodimm">
            <a:extLst>
              <a:ext uri="{FF2B5EF4-FFF2-40B4-BE49-F238E27FC236}">
                <a16:creationId xmlns:a16="http://schemas.microsoft.com/office/drawing/2014/main" id="{681BCBF5-87F9-574C-B2BC-4B8C3838960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36256" y="1345677"/>
            <a:ext cx="2508152" cy="1029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Tree>
    <p:extLst>
      <p:ext uri="{BB962C8B-B14F-4D97-AF65-F5344CB8AC3E}">
        <p14:creationId xmlns:p14="http://schemas.microsoft.com/office/powerpoint/2010/main" val="40140450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01DE6EDA-7CF0-4D99-98FF-6CE7A9702424}"/>
              </a:ext>
            </a:extLst>
          </p:cNvPr>
          <p:cNvSpPr>
            <a:spLocks noGrp="1" noChangeArrowheads="1"/>
          </p:cNvSpPr>
          <p:nvPr>
            <p:ph type="title"/>
          </p:nvPr>
        </p:nvSpPr>
        <p:spPr>
          <a:xfrm>
            <a:off x="765175" y="274638"/>
            <a:ext cx="6992938" cy="504825"/>
          </a:xfrm>
        </p:spPr>
        <p:txBody>
          <a:bodyPr>
            <a:normAutofit fontScale="90000"/>
          </a:bodyPr>
          <a:lstStyle/>
          <a:p>
            <a:pPr>
              <a:defRPr/>
            </a:pPr>
            <a:r>
              <a:rPr lang="en-GB" altLang="en-US" sz="3200" b="1" dirty="0"/>
              <a:t>System Devices</a:t>
            </a:r>
            <a:endParaRPr lang="en-US" altLang="en-US" sz="3200" b="1" dirty="0"/>
          </a:p>
        </p:txBody>
      </p:sp>
      <p:sp>
        <p:nvSpPr>
          <p:cNvPr id="35" name="TextBox 34">
            <a:extLst>
              <a:ext uri="{FF2B5EF4-FFF2-40B4-BE49-F238E27FC236}">
                <a16:creationId xmlns:a16="http://schemas.microsoft.com/office/drawing/2014/main" id="{EA79545C-4433-6744-BB40-8DB65F855F01}"/>
              </a:ext>
            </a:extLst>
          </p:cNvPr>
          <p:cNvSpPr txBox="1">
            <a:spLocks noChangeArrowheads="1"/>
          </p:cNvSpPr>
          <p:nvPr/>
        </p:nvSpPr>
        <p:spPr bwMode="auto">
          <a:xfrm>
            <a:off x="742238" y="2780928"/>
            <a:ext cx="4740679"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n-IE" altLang="en-US" sz="2000" dirty="0">
                <a:latin typeface="+mn-lt"/>
              </a:rPr>
              <a:t>DIMM’s and SODIMM’s are available in modules of 256MB, 512MB, 1GB, 2GB</a:t>
            </a:r>
          </a:p>
          <a:p>
            <a:pPr algn="just" eaLnBrk="1" hangingPunct="1"/>
            <a:endParaRPr lang="en-IE" altLang="en-US" sz="2000" dirty="0">
              <a:latin typeface="+mn-lt"/>
            </a:endParaRPr>
          </a:p>
          <a:p>
            <a:pPr algn="just" eaLnBrk="1" hangingPunct="1"/>
            <a:r>
              <a:rPr lang="en-IE" altLang="en-US" sz="2000" dirty="0">
                <a:latin typeface="+mn-lt"/>
              </a:rPr>
              <a:t>The current technology is called </a:t>
            </a:r>
            <a:r>
              <a:rPr lang="en-IE" altLang="en-US" sz="2000" b="1" dirty="0">
                <a:latin typeface="+mn-lt"/>
              </a:rPr>
              <a:t>DDR</a:t>
            </a:r>
            <a:r>
              <a:rPr lang="en-IE" altLang="en-US" sz="2000" dirty="0">
                <a:latin typeface="+mn-lt"/>
              </a:rPr>
              <a:t> (Double Data RAM) and there are three types: DDR1, DDR2, DDR3</a:t>
            </a:r>
          </a:p>
          <a:p>
            <a:pPr algn="just" eaLnBrk="1" hangingPunct="1"/>
            <a:endParaRPr lang="en-IE" altLang="en-US" sz="2000" dirty="0">
              <a:latin typeface="+mn-lt"/>
            </a:endParaRPr>
          </a:p>
          <a:p>
            <a:pPr algn="just" eaLnBrk="1" hangingPunct="1"/>
            <a:r>
              <a:rPr lang="en-IE" altLang="en-US" sz="2000" dirty="0">
                <a:latin typeface="+mn-lt"/>
              </a:rPr>
              <a:t>Any particular computer system is only compatible with one type.   </a:t>
            </a:r>
          </a:p>
        </p:txBody>
      </p:sp>
      <p:grpSp>
        <p:nvGrpSpPr>
          <p:cNvPr id="2" name="Group 21">
            <a:extLst>
              <a:ext uri="{FF2B5EF4-FFF2-40B4-BE49-F238E27FC236}">
                <a16:creationId xmlns:a16="http://schemas.microsoft.com/office/drawing/2014/main" id="{F4416C1F-9065-B64D-98B3-54F9C7654A3F}"/>
              </a:ext>
            </a:extLst>
          </p:cNvPr>
          <p:cNvGrpSpPr>
            <a:grpSpLocks/>
          </p:cNvGrpSpPr>
          <p:nvPr/>
        </p:nvGrpSpPr>
        <p:grpSpPr bwMode="auto">
          <a:xfrm>
            <a:off x="5292080" y="2938373"/>
            <a:ext cx="3778652" cy="2589577"/>
            <a:chOff x="571472" y="4427142"/>
            <a:chExt cx="8113215" cy="2317216"/>
          </a:xfrm>
        </p:grpSpPr>
        <p:pic>
          <p:nvPicPr>
            <p:cNvPr id="41989" name="Picture 3">
              <a:extLst>
                <a:ext uri="{FF2B5EF4-FFF2-40B4-BE49-F238E27FC236}">
                  <a16:creationId xmlns:a16="http://schemas.microsoft.com/office/drawing/2014/main" id="{94DEEF49-E29E-C74A-9EFA-7D8473BA25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6049" y="5429264"/>
              <a:ext cx="3969812" cy="12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90" name="Line 7">
              <a:extLst>
                <a:ext uri="{FF2B5EF4-FFF2-40B4-BE49-F238E27FC236}">
                  <a16:creationId xmlns:a16="http://schemas.microsoft.com/office/drawing/2014/main" id="{88EAE50C-153A-3A4A-918D-BA46955CDA1B}"/>
                </a:ext>
              </a:extLst>
            </p:cNvPr>
            <p:cNvSpPr>
              <a:spLocks noChangeShapeType="1"/>
            </p:cNvSpPr>
            <p:nvPr/>
          </p:nvSpPr>
          <p:spPr bwMode="auto">
            <a:xfrm flipV="1">
              <a:off x="2071670" y="6000767"/>
              <a:ext cx="2143140" cy="45719"/>
            </a:xfrm>
            <a:prstGeom prst="line">
              <a:avLst/>
            </a:prstGeom>
            <a:noFill/>
            <a:ln w="28575">
              <a:solidFill>
                <a:srgbClr val="CC3300"/>
              </a:solidFill>
              <a:round/>
              <a:headEnd/>
              <a:tailEnd type="triangle" w="med" len="med"/>
            </a:ln>
            <a:extLst>
              <a:ext uri="{909E8E84-426E-40DD-AFC4-6F175D3DCCD1}">
                <a14:hiddenFill xmlns:a14="http://schemas.microsoft.com/office/drawing/2010/main">
                  <a:noFill/>
                </a14:hiddenFill>
              </a:ext>
            </a:extLst>
          </p:spPr>
          <p:txBody>
            <a:bodyPr lIns="36576" tIns="36576" rIns="36576" bIns="36576"/>
            <a:lstStyle/>
            <a:p>
              <a:endParaRPr lang="en-US"/>
            </a:p>
          </p:txBody>
        </p:sp>
        <p:sp>
          <p:nvSpPr>
            <p:cNvPr id="41991" name="Line 7">
              <a:extLst>
                <a:ext uri="{FF2B5EF4-FFF2-40B4-BE49-F238E27FC236}">
                  <a16:creationId xmlns:a16="http://schemas.microsoft.com/office/drawing/2014/main" id="{B4684520-56F7-DD49-91A8-3E34C5182EC3}"/>
                </a:ext>
              </a:extLst>
            </p:cNvPr>
            <p:cNvSpPr>
              <a:spLocks noChangeShapeType="1"/>
            </p:cNvSpPr>
            <p:nvPr/>
          </p:nvSpPr>
          <p:spPr bwMode="auto">
            <a:xfrm>
              <a:off x="3500430" y="4643446"/>
              <a:ext cx="817856" cy="1143008"/>
            </a:xfrm>
            <a:prstGeom prst="line">
              <a:avLst/>
            </a:prstGeom>
            <a:noFill/>
            <a:ln w="28575">
              <a:solidFill>
                <a:srgbClr val="CC3300"/>
              </a:solidFill>
              <a:round/>
              <a:headEnd/>
              <a:tailEnd type="triangle" w="med" len="med"/>
            </a:ln>
            <a:extLst>
              <a:ext uri="{909E8E84-426E-40DD-AFC4-6F175D3DCCD1}">
                <a14:hiddenFill xmlns:a14="http://schemas.microsoft.com/office/drawing/2010/main">
                  <a:noFill/>
                </a14:hiddenFill>
              </a:ext>
            </a:extLst>
          </p:spPr>
          <p:txBody>
            <a:bodyPr lIns="36576" tIns="36576" rIns="36576" bIns="36576"/>
            <a:lstStyle/>
            <a:p>
              <a:endParaRPr lang="en-US"/>
            </a:p>
          </p:txBody>
        </p:sp>
        <p:sp>
          <p:nvSpPr>
            <p:cNvPr id="41992" name="Line 7">
              <a:extLst>
                <a:ext uri="{FF2B5EF4-FFF2-40B4-BE49-F238E27FC236}">
                  <a16:creationId xmlns:a16="http://schemas.microsoft.com/office/drawing/2014/main" id="{300C81BF-CBA3-1543-A891-23CBAA17F890}"/>
                </a:ext>
              </a:extLst>
            </p:cNvPr>
            <p:cNvSpPr>
              <a:spLocks noChangeShapeType="1"/>
            </p:cNvSpPr>
            <p:nvPr/>
          </p:nvSpPr>
          <p:spPr bwMode="auto">
            <a:xfrm flipH="1">
              <a:off x="4746914" y="4786322"/>
              <a:ext cx="1182408" cy="1000132"/>
            </a:xfrm>
            <a:prstGeom prst="line">
              <a:avLst/>
            </a:prstGeom>
            <a:noFill/>
            <a:ln w="28575">
              <a:solidFill>
                <a:srgbClr val="CC3300"/>
              </a:solidFill>
              <a:round/>
              <a:headEnd/>
              <a:tailEnd type="triangle" w="med" len="med"/>
            </a:ln>
            <a:extLst>
              <a:ext uri="{909E8E84-426E-40DD-AFC4-6F175D3DCCD1}">
                <a14:hiddenFill xmlns:a14="http://schemas.microsoft.com/office/drawing/2010/main">
                  <a:noFill/>
                </a14:hiddenFill>
              </a:ext>
            </a:extLst>
          </p:spPr>
          <p:txBody>
            <a:bodyPr lIns="36576" tIns="36576" rIns="36576" bIns="36576"/>
            <a:lstStyle/>
            <a:p>
              <a:endParaRPr lang="en-US"/>
            </a:p>
          </p:txBody>
        </p:sp>
        <p:sp>
          <p:nvSpPr>
            <p:cNvPr id="41993" name="TextBox 16">
              <a:extLst>
                <a:ext uri="{FF2B5EF4-FFF2-40B4-BE49-F238E27FC236}">
                  <a16:creationId xmlns:a16="http://schemas.microsoft.com/office/drawing/2014/main" id="{E04BFEE6-33DD-1940-9E08-6301E2AE19E5}"/>
                </a:ext>
              </a:extLst>
            </p:cNvPr>
            <p:cNvSpPr txBox="1">
              <a:spLocks noChangeArrowheads="1"/>
            </p:cNvSpPr>
            <p:nvPr/>
          </p:nvSpPr>
          <p:spPr bwMode="auto">
            <a:xfrm>
              <a:off x="4946433" y="4585299"/>
              <a:ext cx="2708056" cy="275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IE" altLang="en-US" sz="1400" b="1" dirty="0">
                  <a:latin typeface="+mn-lt"/>
                </a:rPr>
                <a:t>Module name</a:t>
              </a:r>
            </a:p>
          </p:txBody>
        </p:sp>
        <p:sp>
          <p:nvSpPr>
            <p:cNvPr id="41994" name="TextBox 17">
              <a:extLst>
                <a:ext uri="{FF2B5EF4-FFF2-40B4-BE49-F238E27FC236}">
                  <a16:creationId xmlns:a16="http://schemas.microsoft.com/office/drawing/2014/main" id="{D7C44168-5AE8-2040-8B1D-AA9A41FCC2B7}"/>
                </a:ext>
              </a:extLst>
            </p:cNvPr>
            <p:cNvSpPr txBox="1">
              <a:spLocks noChangeArrowheads="1"/>
            </p:cNvSpPr>
            <p:nvPr/>
          </p:nvSpPr>
          <p:spPr bwMode="auto">
            <a:xfrm>
              <a:off x="2163629" y="4427142"/>
              <a:ext cx="3364175" cy="275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IE" altLang="en-US" sz="1400" b="1" dirty="0">
                  <a:latin typeface="+mn-lt"/>
                </a:rPr>
                <a:t>Module capacity</a:t>
              </a:r>
            </a:p>
          </p:txBody>
        </p:sp>
        <p:sp>
          <p:nvSpPr>
            <p:cNvPr id="41995" name="TextBox 18">
              <a:extLst>
                <a:ext uri="{FF2B5EF4-FFF2-40B4-BE49-F238E27FC236}">
                  <a16:creationId xmlns:a16="http://schemas.microsoft.com/office/drawing/2014/main" id="{055DB66B-3410-9C44-A7A7-846C2168D8EA}"/>
                </a:ext>
              </a:extLst>
            </p:cNvPr>
            <p:cNvSpPr txBox="1">
              <a:spLocks noChangeArrowheads="1"/>
            </p:cNvSpPr>
            <p:nvPr/>
          </p:nvSpPr>
          <p:spPr bwMode="auto">
            <a:xfrm>
              <a:off x="571472" y="5857892"/>
              <a:ext cx="1714513" cy="468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IE" altLang="en-US" sz="1400" b="1" dirty="0">
                  <a:latin typeface="+mn-lt"/>
                </a:rPr>
                <a:t>Module type</a:t>
              </a:r>
            </a:p>
          </p:txBody>
        </p:sp>
        <p:sp>
          <p:nvSpPr>
            <p:cNvPr id="41996" name="TextBox 19">
              <a:extLst>
                <a:ext uri="{FF2B5EF4-FFF2-40B4-BE49-F238E27FC236}">
                  <a16:creationId xmlns:a16="http://schemas.microsoft.com/office/drawing/2014/main" id="{828E8402-E96C-E246-A387-A542A9D7503A}"/>
                </a:ext>
              </a:extLst>
            </p:cNvPr>
            <p:cNvSpPr txBox="1">
              <a:spLocks noChangeArrowheads="1"/>
            </p:cNvSpPr>
            <p:nvPr/>
          </p:nvSpPr>
          <p:spPr bwMode="auto">
            <a:xfrm>
              <a:off x="6643694" y="6276168"/>
              <a:ext cx="2040993" cy="468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IE" altLang="en-US" sz="1400" b="1" dirty="0">
                  <a:latin typeface="+mn-lt"/>
                </a:rPr>
                <a:t>Module </a:t>
              </a:r>
            </a:p>
            <a:p>
              <a:pPr algn="ctr" eaLnBrk="1" hangingPunct="1"/>
              <a:r>
                <a:rPr lang="en-IE" altLang="en-US" sz="1400" b="1" dirty="0">
                  <a:latin typeface="+mn-lt"/>
                </a:rPr>
                <a:t>speed</a:t>
              </a:r>
            </a:p>
          </p:txBody>
        </p:sp>
        <p:sp>
          <p:nvSpPr>
            <p:cNvPr id="41997" name="Line 7">
              <a:extLst>
                <a:ext uri="{FF2B5EF4-FFF2-40B4-BE49-F238E27FC236}">
                  <a16:creationId xmlns:a16="http://schemas.microsoft.com/office/drawing/2014/main" id="{535B9FCA-AD8B-3B45-AA1F-5088691E39FC}"/>
                </a:ext>
              </a:extLst>
            </p:cNvPr>
            <p:cNvSpPr>
              <a:spLocks noChangeShapeType="1"/>
            </p:cNvSpPr>
            <p:nvPr/>
          </p:nvSpPr>
          <p:spPr bwMode="auto">
            <a:xfrm flipH="1" flipV="1">
              <a:off x="4714875" y="6000764"/>
              <a:ext cx="2857515" cy="275404"/>
            </a:xfrm>
            <a:prstGeom prst="line">
              <a:avLst/>
            </a:prstGeom>
            <a:noFill/>
            <a:ln w="28575">
              <a:solidFill>
                <a:srgbClr val="CC3300"/>
              </a:solidFill>
              <a:round/>
              <a:headEnd/>
              <a:tailEnd type="triangle" w="med" len="med"/>
            </a:ln>
            <a:extLst>
              <a:ext uri="{909E8E84-426E-40DD-AFC4-6F175D3DCCD1}">
                <a14:hiddenFill xmlns:a14="http://schemas.microsoft.com/office/drawing/2010/main">
                  <a:noFill/>
                </a14:hiddenFill>
              </a:ext>
            </a:extLst>
          </p:spPr>
          <p:txBody>
            <a:bodyPr lIns="36576" tIns="36576" rIns="36576" bIns="36576"/>
            <a:lstStyle/>
            <a:p>
              <a:endParaRPr lang="en-US"/>
            </a:p>
          </p:txBody>
        </p:sp>
      </p:grpSp>
      <p:sp>
        <p:nvSpPr>
          <p:cNvPr id="14" name="TextBox 13">
            <a:extLst>
              <a:ext uri="{FF2B5EF4-FFF2-40B4-BE49-F238E27FC236}">
                <a16:creationId xmlns:a16="http://schemas.microsoft.com/office/drawing/2014/main" id="{49795920-CA2A-1D4A-90EE-744729A51255}"/>
              </a:ext>
            </a:extLst>
          </p:cNvPr>
          <p:cNvSpPr txBox="1">
            <a:spLocks noChangeArrowheads="1"/>
          </p:cNvSpPr>
          <p:nvPr/>
        </p:nvSpPr>
        <p:spPr bwMode="auto">
          <a:xfrm>
            <a:off x="553073" y="856606"/>
            <a:ext cx="8162909"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914400" indent="-45720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IE" altLang="en-US" sz="2000" dirty="0">
                <a:latin typeface="+mn-lt"/>
              </a:rPr>
              <a:t>Memory is sold in modules:</a:t>
            </a:r>
          </a:p>
          <a:p>
            <a:pPr eaLnBrk="1" hangingPunct="1"/>
            <a:endParaRPr lang="en-IE" altLang="en-US" sz="2000" b="1" dirty="0">
              <a:latin typeface="+mn-lt"/>
            </a:endParaRPr>
          </a:p>
          <a:p>
            <a:pPr lvl="1" algn="just" eaLnBrk="1" hangingPunct="1">
              <a:buFont typeface="Arial" panose="020B0604020202020204" pitchFamily="34" charset="0"/>
              <a:buChar char="•"/>
            </a:pPr>
            <a:r>
              <a:rPr lang="en-IE" altLang="en-US" sz="2000" b="1" dirty="0">
                <a:latin typeface="+mn-lt"/>
              </a:rPr>
              <a:t>DIMM’s </a:t>
            </a:r>
            <a:r>
              <a:rPr lang="en-IE" altLang="en-US" sz="2000" dirty="0">
                <a:latin typeface="+mn-lt"/>
              </a:rPr>
              <a:t>(</a:t>
            </a:r>
            <a:r>
              <a:rPr lang="en-IE" altLang="en-US" sz="2000" b="1" dirty="0">
                <a:latin typeface="+mn-lt"/>
              </a:rPr>
              <a:t>Dual Inline Memory Module</a:t>
            </a:r>
            <a:r>
              <a:rPr lang="en-IE" altLang="en-US" sz="2000" dirty="0">
                <a:latin typeface="+mn-lt"/>
              </a:rPr>
              <a:t>) for desktop computers</a:t>
            </a:r>
          </a:p>
          <a:p>
            <a:pPr lvl="1" algn="just" eaLnBrk="1" hangingPunct="1"/>
            <a:endParaRPr lang="en-IE" altLang="en-US" sz="2000" dirty="0">
              <a:latin typeface="+mn-lt"/>
            </a:endParaRPr>
          </a:p>
          <a:p>
            <a:pPr lvl="1" algn="just" eaLnBrk="1" hangingPunct="1">
              <a:buFont typeface="Arial" panose="020B0604020202020204" pitchFamily="34" charset="0"/>
              <a:buChar char="•"/>
            </a:pPr>
            <a:r>
              <a:rPr lang="en-IE" altLang="en-US" sz="2000" b="1" dirty="0">
                <a:latin typeface="+mn-lt"/>
              </a:rPr>
              <a:t>SODIMM’s </a:t>
            </a:r>
            <a:r>
              <a:rPr lang="en-IE" altLang="en-US" sz="2000" dirty="0">
                <a:latin typeface="+mn-lt"/>
              </a:rPr>
              <a:t>(</a:t>
            </a:r>
            <a:r>
              <a:rPr lang="en-IE" altLang="en-US" sz="2000" b="1" dirty="0">
                <a:latin typeface="+mn-lt"/>
              </a:rPr>
              <a:t>Small Outline Dual Inline Memory Module</a:t>
            </a:r>
            <a:r>
              <a:rPr lang="en-IE" altLang="en-US" sz="2000" dirty="0">
                <a:latin typeface="+mn-lt"/>
              </a:rPr>
              <a:t>) for notebook computers.  </a:t>
            </a:r>
          </a:p>
          <a:p>
            <a:pPr eaLnBrk="1" hangingPunct="1"/>
            <a:r>
              <a:rPr lang="en-IE" altLang="en-US" sz="2000" dirty="0">
                <a:latin typeface="+mn-lt"/>
              </a:rPr>
              <a:t> </a:t>
            </a:r>
          </a:p>
        </p:txBody>
      </p:sp>
    </p:spTree>
    <p:extLst>
      <p:ext uri="{BB962C8B-B14F-4D97-AF65-F5344CB8AC3E}">
        <p14:creationId xmlns:p14="http://schemas.microsoft.com/office/powerpoint/2010/main" val="5778960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079D94CF-515A-4E7E-8E1D-2EEF3AAF0F54}"/>
              </a:ext>
            </a:extLst>
          </p:cNvPr>
          <p:cNvSpPr>
            <a:spLocks noGrp="1" noChangeArrowheads="1"/>
          </p:cNvSpPr>
          <p:nvPr>
            <p:ph type="title"/>
          </p:nvPr>
        </p:nvSpPr>
        <p:spPr>
          <a:xfrm>
            <a:off x="765175" y="274638"/>
            <a:ext cx="6992938" cy="504825"/>
          </a:xfrm>
        </p:spPr>
        <p:txBody>
          <a:bodyPr>
            <a:normAutofit fontScale="90000"/>
          </a:bodyPr>
          <a:lstStyle/>
          <a:p>
            <a:pPr>
              <a:defRPr/>
            </a:pPr>
            <a:r>
              <a:rPr lang="en-GB" altLang="en-US" sz="3200" b="1" dirty="0"/>
              <a:t>System Devices</a:t>
            </a:r>
            <a:endParaRPr lang="en-US" altLang="en-US" sz="3200" b="1" dirty="0"/>
          </a:p>
        </p:txBody>
      </p:sp>
      <p:sp>
        <p:nvSpPr>
          <p:cNvPr id="8" name="TextBox 7">
            <a:extLst>
              <a:ext uri="{FF2B5EF4-FFF2-40B4-BE49-F238E27FC236}">
                <a16:creationId xmlns:a16="http://schemas.microsoft.com/office/drawing/2014/main" id="{657EFC3E-72A7-2944-9022-23CEBF0B6FBA}"/>
              </a:ext>
            </a:extLst>
          </p:cNvPr>
          <p:cNvSpPr txBox="1">
            <a:spLocks noChangeArrowheads="1"/>
          </p:cNvSpPr>
          <p:nvPr/>
        </p:nvSpPr>
        <p:spPr bwMode="auto">
          <a:xfrm>
            <a:off x="702719" y="1160061"/>
            <a:ext cx="3281561"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n-IE" altLang="en-US" sz="2000" b="1" dirty="0">
                <a:latin typeface="+mn-lt"/>
              </a:rPr>
              <a:t>Mainboard </a:t>
            </a:r>
            <a:r>
              <a:rPr lang="en-IE" altLang="en-US" sz="2000" dirty="0">
                <a:latin typeface="+mn-lt"/>
              </a:rPr>
              <a:t>or </a:t>
            </a:r>
            <a:r>
              <a:rPr lang="en-IE" altLang="en-US" sz="2000" b="1" dirty="0">
                <a:latin typeface="+mn-lt"/>
              </a:rPr>
              <a:t>system board</a:t>
            </a:r>
            <a:r>
              <a:rPr lang="en-IE" altLang="en-US" sz="2000" dirty="0">
                <a:latin typeface="+mn-lt"/>
              </a:rPr>
              <a:t>  -  the main circuit board for the computer system.   All device in the computer system will either be part of the motherboard or connected to it.</a:t>
            </a:r>
          </a:p>
          <a:p>
            <a:pPr algn="just" eaLnBrk="1" hangingPunct="1"/>
            <a:r>
              <a:rPr lang="en-IE" altLang="en-US" sz="2000" dirty="0">
                <a:latin typeface="+mn-lt"/>
              </a:rPr>
              <a:t> </a:t>
            </a:r>
          </a:p>
        </p:txBody>
      </p:sp>
      <p:sp>
        <p:nvSpPr>
          <p:cNvPr id="5" name="TextBox 4">
            <a:extLst>
              <a:ext uri="{FF2B5EF4-FFF2-40B4-BE49-F238E27FC236}">
                <a16:creationId xmlns:a16="http://schemas.microsoft.com/office/drawing/2014/main" id="{DE753D5C-48FA-0940-9AA4-A538CE78FF81}"/>
              </a:ext>
            </a:extLst>
          </p:cNvPr>
          <p:cNvSpPr txBox="1">
            <a:spLocks noChangeArrowheads="1"/>
          </p:cNvSpPr>
          <p:nvPr/>
        </p:nvSpPr>
        <p:spPr bwMode="auto">
          <a:xfrm>
            <a:off x="500063" y="692150"/>
            <a:ext cx="22535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IE" altLang="en-US" sz="2400" b="1" dirty="0">
                <a:latin typeface="+mn-lt"/>
              </a:rPr>
              <a:t>Motherboard</a:t>
            </a:r>
          </a:p>
        </p:txBody>
      </p:sp>
      <p:grpSp>
        <p:nvGrpSpPr>
          <p:cNvPr id="2" name="Group 21">
            <a:extLst>
              <a:ext uri="{FF2B5EF4-FFF2-40B4-BE49-F238E27FC236}">
                <a16:creationId xmlns:a16="http://schemas.microsoft.com/office/drawing/2014/main" id="{73DA5296-0B9B-8B49-8297-6362AB05D82C}"/>
              </a:ext>
            </a:extLst>
          </p:cNvPr>
          <p:cNvGrpSpPr>
            <a:grpSpLocks/>
          </p:cNvGrpSpPr>
          <p:nvPr/>
        </p:nvGrpSpPr>
        <p:grpSpPr bwMode="auto">
          <a:xfrm>
            <a:off x="3984280" y="1178734"/>
            <a:ext cx="4944591" cy="1729218"/>
            <a:chOff x="928662" y="3214686"/>
            <a:chExt cx="7572428" cy="3476242"/>
          </a:xfrm>
        </p:grpSpPr>
        <p:pic>
          <p:nvPicPr>
            <p:cNvPr id="44038" name="Picture 1" descr="a8v-vm">
              <a:extLst>
                <a:ext uri="{FF2B5EF4-FFF2-40B4-BE49-F238E27FC236}">
                  <a16:creationId xmlns:a16="http://schemas.microsoft.com/office/drawing/2014/main" id="{E7E6FCAF-9B65-CC4A-81B0-603CBAB34FD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43108" y="3286124"/>
              <a:ext cx="4984747" cy="3396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44039" name="Line 7">
              <a:extLst>
                <a:ext uri="{FF2B5EF4-FFF2-40B4-BE49-F238E27FC236}">
                  <a16:creationId xmlns:a16="http://schemas.microsoft.com/office/drawing/2014/main" id="{D85E2C5F-7211-0842-BCA9-69011F17840A}"/>
                </a:ext>
              </a:extLst>
            </p:cNvPr>
            <p:cNvSpPr>
              <a:spLocks noChangeShapeType="1"/>
            </p:cNvSpPr>
            <p:nvPr/>
          </p:nvSpPr>
          <p:spPr bwMode="auto">
            <a:xfrm>
              <a:off x="1857356" y="4286256"/>
              <a:ext cx="2032302" cy="357190"/>
            </a:xfrm>
            <a:prstGeom prst="line">
              <a:avLst/>
            </a:prstGeom>
            <a:noFill/>
            <a:ln w="28575">
              <a:solidFill>
                <a:srgbClr val="CC3300"/>
              </a:solidFill>
              <a:round/>
              <a:headEnd/>
              <a:tailEnd type="triangle" w="med" len="med"/>
            </a:ln>
            <a:extLst>
              <a:ext uri="{909E8E84-426E-40DD-AFC4-6F175D3DCCD1}">
                <a14:hiddenFill xmlns:a14="http://schemas.microsoft.com/office/drawing/2010/main">
                  <a:noFill/>
                </a14:hiddenFill>
              </a:ext>
            </a:extLst>
          </p:spPr>
          <p:txBody>
            <a:bodyPr lIns="36576" tIns="36576" rIns="36576" bIns="36576"/>
            <a:lstStyle/>
            <a:p>
              <a:endParaRPr lang="en-US"/>
            </a:p>
          </p:txBody>
        </p:sp>
        <p:sp>
          <p:nvSpPr>
            <p:cNvPr id="44040" name="TextBox 8">
              <a:extLst>
                <a:ext uri="{FF2B5EF4-FFF2-40B4-BE49-F238E27FC236}">
                  <a16:creationId xmlns:a16="http://schemas.microsoft.com/office/drawing/2014/main" id="{A4738B03-407A-A346-8D76-BEB9C0CF6E33}"/>
                </a:ext>
              </a:extLst>
            </p:cNvPr>
            <p:cNvSpPr txBox="1">
              <a:spLocks noChangeArrowheads="1"/>
            </p:cNvSpPr>
            <p:nvPr/>
          </p:nvSpPr>
          <p:spPr bwMode="auto">
            <a:xfrm>
              <a:off x="928662" y="3786189"/>
              <a:ext cx="1643074" cy="1051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IE" altLang="en-US" sz="1400" b="1" dirty="0">
                  <a:latin typeface="+mn-lt"/>
                </a:rPr>
                <a:t>Processor Socket</a:t>
              </a:r>
            </a:p>
          </p:txBody>
        </p:sp>
        <p:sp>
          <p:nvSpPr>
            <p:cNvPr id="44041" name="Line 7">
              <a:extLst>
                <a:ext uri="{FF2B5EF4-FFF2-40B4-BE49-F238E27FC236}">
                  <a16:creationId xmlns:a16="http://schemas.microsoft.com/office/drawing/2014/main" id="{97AD0419-D351-4F4F-B705-BF0872FEC766}"/>
                </a:ext>
              </a:extLst>
            </p:cNvPr>
            <p:cNvSpPr>
              <a:spLocks noChangeShapeType="1"/>
            </p:cNvSpPr>
            <p:nvPr/>
          </p:nvSpPr>
          <p:spPr bwMode="auto">
            <a:xfrm flipV="1">
              <a:off x="1928794" y="5572140"/>
              <a:ext cx="960732" cy="214314"/>
            </a:xfrm>
            <a:prstGeom prst="line">
              <a:avLst/>
            </a:prstGeom>
            <a:noFill/>
            <a:ln w="28575">
              <a:solidFill>
                <a:srgbClr val="CC3300"/>
              </a:solidFill>
              <a:round/>
              <a:headEnd/>
              <a:tailEnd type="triangle" w="med" len="med"/>
            </a:ln>
            <a:extLst>
              <a:ext uri="{909E8E84-426E-40DD-AFC4-6F175D3DCCD1}">
                <a14:hiddenFill xmlns:a14="http://schemas.microsoft.com/office/drawing/2010/main">
                  <a:noFill/>
                </a14:hiddenFill>
              </a:ext>
            </a:extLst>
          </p:spPr>
          <p:txBody>
            <a:bodyPr lIns="36576" tIns="36576" rIns="36576" bIns="36576"/>
            <a:lstStyle/>
            <a:p>
              <a:endParaRPr lang="en-US"/>
            </a:p>
          </p:txBody>
        </p:sp>
        <p:sp>
          <p:nvSpPr>
            <p:cNvPr id="44042" name="Line 7">
              <a:extLst>
                <a:ext uri="{FF2B5EF4-FFF2-40B4-BE49-F238E27FC236}">
                  <a16:creationId xmlns:a16="http://schemas.microsoft.com/office/drawing/2014/main" id="{40805295-BBD4-4C49-AAF3-9B98F030E6BD}"/>
                </a:ext>
              </a:extLst>
            </p:cNvPr>
            <p:cNvSpPr>
              <a:spLocks noChangeShapeType="1"/>
            </p:cNvSpPr>
            <p:nvPr/>
          </p:nvSpPr>
          <p:spPr bwMode="auto">
            <a:xfrm flipH="1">
              <a:off x="4643438" y="3714752"/>
              <a:ext cx="1857388" cy="214314"/>
            </a:xfrm>
            <a:prstGeom prst="line">
              <a:avLst/>
            </a:prstGeom>
            <a:noFill/>
            <a:ln w="28575">
              <a:solidFill>
                <a:srgbClr val="CC3300"/>
              </a:solidFill>
              <a:round/>
              <a:headEnd/>
              <a:tailEnd type="triangle" w="med" len="med"/>
            </a:ln>
            <a:extLst>
              <a:ext uri="{909E8E84-426E-40DD-AFC4-6F175D3DCCD1}">
                <a14:hiddenFill xmlns:a14="http://schemas.microsoft.com/office/drawing/2010/main">
                  <a:noFill/>
                </a14:hiddenFill>
              </a:ext>
            </a:extLst>
          </p:spPr>
          <p:txBody>
            <a:bodyPr lIns="36576" tIns="36576" rIns="36576" bIns="36576"/>
            <a:lstStyle/>
            <a:p>
              <a:endParaRPr lang="en-US"/>
            </a:p>
          </p:txBody>
        </p:sp>
        <p:sp>
          <p:nvSpPr>
            <p:cNvPr id="44043" name="TextBox 11">
              <a:extLst>
                <a:ext uri="{FF2B5EF4-FFF2-40B4-BE49-F238E27FC236}">
                  <a16:creationId xmlns:a16="http://schemas.microsoft.com/office/drawing/2014/main" id="{B618AA3C-A9A5-6345-A090-C6D5DF113E66}"/>
                </a:ext>
              </a:extLst>
            </p:cNvPr>
            <p:cNvSpPr txBox="1">
              <a:spLocks noChangeArrowheads="1"/>
            </p:cNvSpPr>
            <p:nvPr/>
          </p:nvSpPr>
          <p:spPr bwMode="auto">
            <a:xfrm>
              <a:off x="6572264" y="3214686"/>
              <a:ext cx="1643074" cy="1051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IE" altLang="en-US" sz="1400" b="1" dirty="0">
                  <a:latin typeface="+mn-lt"/>
                </a:rPr>
                <a:t>Memory  Sockets</a:t>
              </a:r>
            </a:p>
          </p:txBody>
        </p:sp>
        <p:sp>
          <p:nvSpPr>
            <p:cNvPr id="44044" name="TextBox 12">
              <a:extLst>
                <a:ext uri="{FF2B5EF4-FFF2-40B4-BE49-F238E27FC236}">
                  <a16:creationId xmlns:a16="http://schemas.microsoft.com/office/drawing/2014/main" id="{5B4C5081-0947-6348-90F6-49686738D350}"/>
                </a:ext>
              </a:extLst>
            </p:cNvPr>
            <p:cNvSpPr txBox="1">
              <a:spLocks noChangeArrowheads="1"/>
            </p:cNvSpPr>
            <p:nvPr/>
          </p:nvSpPr>
          <p:spPr bwMode="auto">
            <a:xfrm>
              <a:off x="1142976" y="5643577"/>
              <a:ext cx="1071570" cy="618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IE" altLang="en-US" sz="1400" b="1" dirty="0">
                  <a:latin typeface="+mn-lt"/>
                </a:rPr>
                <a:t>Ports</a:t>
              </a:r>
            </a:p>
          </p:txBody>
        </p:sp>
        <p:sp>
          <p:nvSpPr>
            <p:cNvPr id="44045" name="Line 7">
              <a:extLst>
                <a:ext uri="{FF2B5EF4-FFF2-40B4-BE49-F238E27FC236}">
                  <a16:creationId xmlns:a16="http://schemas.microsoft.com/office/drawing/2014/main" id="{5655F8BB-D1D9-8548-B48D-05CA86FFBA30}"/>
                </a:ext>
              </a:extLst>
            </p:cNvPr>
            <p:cNvSpPr>
              <a:spLocks noChangeShapeType="1"/>
            </p:cNvSpPr>
            <p:nvPr/>
          </p:nvSpPr>
          <p:spPr bwMode="auto">
            <a:xfrm flipH="1">
              <a:off x="5857884" y="5429264"/>
              <a:ext cx="1071570" cy="142876"/>
            </a:xfrm>
            <a:prstGeom prst="line">
              <a:avLst/>
            </a:prstGeom>
            <a:noFill/>
            <a:ln w="28575">
              <a:solidFill>
                <a:srgbClr val="CC3300"/>
              </a:solidFill>
              <a:round/>
              <a:headEnd/>
              <a:tailEnd type="triangle" w="med" len="med"/>
            </a:ln>
            <a:extLst>
              <a:ext uri="{909E8E84-426E-40DD-AFC4-6F175D3DCCD1}">
                <a14:hiddenFill xmlns:a14="http://schemas.microsoft.com/office/drawing/2010/main">
                  <a:noFill/>
                </a14:hiddenFill>
              </a:ext>
            </a:extLst>
          </p:spPr>
          <p:txBody>
            <a:bodyPr lIns="36576" tIns="36576" rIns="36576" bIns="36576"/>
            <a:lstStyle/>
            <a:p>
              <a:endParaRPr lang="en-US"/>
            </a:p>
          </p:txBody>
        </p:sp>
        <p:sp>
          <p:nvSpPr>
            <p:cNvPr id="44046" name="TextBox 14">
              <a:extLst>
                <a:ext uri="{FF2B5EF4-FFF2-40B4-BE49-F238E27FC236}">
                  <a16:creationId xmlns:a16="http://schemas.microsoft.com/office/drawing/2014/main" id="{32BA02AF-299D-E14C-97E2-E807267BCADF}"/>
                </a:ext>
              </a:extLst>
            </p:cNvPr>
            <p:cNvSpPr txBox="1">
              <a:spLocks noChangeArrowheads="1"/>
            </p:cNvSpPr>
            <p:nvPr/>
          </p:nvSpPr>
          <p:spPr bwMode="auto">
            <a:xfrm>
              <a:off x="6929454" y="5214950"/>
              <a:ext cx="1214445" cy="1051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IE" altLang="en-US" sz="1400" b="1" dirty="0">
                  <a:latin typeface="+mn-lt"/>
                </a:rPr>
                <a:t>PCI Slots</a:t>
              </a:r>
            </a:p>
          </p:txBody>
        </p:sp>
        <p:sp>
          <p:nvSpPr>
            <p:cNvPr id="44047" name="Line 7">
              <a:extLst>
                <a:ext uri="{FF2B5EF4-FFF2-40B4-BE49-F238E27FC236}">
                  <a16:creationId xmlns:a16="http://schemas.microsoft.com/office/drawing/2014/main" id="{1FE91234-C070-0041-94F8-12E083C75866}"/>
                </a:ext>
              </a:extLst>
            </p:cNvPr>
            <p:cNvSpPr>
              <a:spLocks noChangeShapeType="1"/>
            </p:cNvSpPr>
            <p:nvPr/>
          </p:nvSpPr>
          <p:spPr bwMode="auto">
            <a:xfrm flipV="1">
              <a:off x="3786182" y="5786454"/>
              <a:ext cx="1214446" cy="500066"/>
            </a:xfrm>
            <a:prstGeom prst="line">
              <a:avLst/>
            </a:prstGeom>
            <a:noFill/>
            <a:ln w="28575">
              <a:solidFill>
                <a:srgbClr val="CC3300"/>
              </a:solidFill>
              <a:round/>
              <a:headEnd/>
              <a:tailEnd type="triangle" w="med" len="med"/>
            </a:ln>
            <a:extLst>
              <a:ext uri="{909E8E84-426E-40DD-AFC4-6F175D3DCCD1}">
                <a14:hiddenFill xmlns:a14="http://schemas.microsoft.com/office/drawing/2010/main">
                  <a:noFill/>
                </a14:hiddenFill>
              </a:ext>
            </a:extLst>
          </p:spPr>
          <p:txBody>
            <a:bodyPr lIns="36576" tIns="36576" rIns="36576" bIns="36576"/>
            <a:lstStyle/>
            <a:p>
              <a:endParaRPr lang="en-US"/>
            </a:p>
          </p:txBody>
        </p:sp>
        <p:sp>
          <p:nvSpPr>
            <p:cNvPr id="44048" name="TextBox 16">
              <a:extLst>
                <a:ext uri="{FF2B5EF4-FFF2-40B4-BE49-F238E27FC236}">
                  <a16:creationId xmlns:a16="http://schemas.microsoft.com/office/drawing/2014/main" id="{D2E4EA69-301E-A04A-838E-A1C7CD844A12}"/>
                </a:ext>
              </a:extLst>
            </p:cNvPr>
            <p:cNvSpPr txBox="1">
              <a:spLocks noChangeArrowheads="1"/>
            </p:cNvSpPr>
            <p:nvPr/>
          </p:nvSpPr>
          <p:spPr bwMode="auto">
            <a:xfrm>
              <a:off x="2071669" y="6072205"/>
              <a:ext cx="2000263" cy="618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IE" altLang="en-US" sz="1400" b="1" dirty="0">
                  <a:latin typeface="+mn-lt"/>
                </a:rPr>
                <a:t>Graphics Slot</a:t>
              </a:r>
            </a:p>
          </p:txBody>
        </p:sp>
        <p:sp>
          <p:nvSpPr>
            <p:cNvPr id="44049" name="TextBox 18">
              <a:extLst>
                <a:ext uri="{FF2B5EF4-FFF2-40B4-BE49-F238E27FC236}">
                  <a16:creationId xmlns:a16="http://schemas.microsoft.com/office/drawing/2014/main" id="{B999008B-78FA-1B46-BD8D-7EBBD778B3B4}"/>
                </a:ext>
              </a:extLst>
            </p:cNvPr>
            <p:cNvSpPr txBox="1">
              <a:spLocks noChangeArrowheads="1"/>
            </p:cNvSpPr>
            <p:nvPr/>
          </p:nvSpPr>
          <p:spPr bwMode="auto">
            <a:xfrm>
              <a:off x="7286645" y="4500571"/>
              <a:ext cx="1214445" cy="618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IE" altLang="en-US" sz="1400" b="1" dirty="0">
                  <a:latin typeface="+mn-lt"/>
                </a:rPr>
                <a:t>Chipset</a:t>
              </a:r>
            </a:p>
          </p:txBody>
        </p:sp>
        <p:sp>
          <p:nvSpPr>
            <p:cNvPr id="44050" name="Line 7">
              <a:extLst>
                <a:ext uri="{FF2B5EF4-FFF2-40B4-BE49-F238E27FC236}">
                  <a16:creationId xmlns:a16="http://schemas.microsoft.com/office/drawing/2014/main" id="{DC150109-AC47-F24B-BEDC-9D876324E602}"/>
                </a:ext>
              </a:extLst>
            </p:cNvPr>
            <p:cNvSpPr>
              <a:spLocks noChangeShapeType="1"/>
            </p:cNvSpPr>
            <p:nvPr/>
          </p:nvSpPr>
          <p:spPr bwMode="auto">
            <a:xfrm flipH="1">
              <a:off x="4929190" y="4643446"/>
              <a:ext cx="2286016" cy="428628"/>
            </a:xfrm>
            <a:prstGeom prst="line">
              <a:avLst/>
            </a:prstGeom>
            <a:noFill/>
            <a:ln w="28575">
              <a:solidFill>
                <a:srgbClr val="CC3300"/>
              </a:solidFill>
              <a:round/>
              <a:headEnd/>
              <a:tailEnd type="triangle" w="med" len="med"/>
            </a:ln>
            <a:extLst>
              <a:ext uri="{909E8E84-426E-40DD-AFC4-6F175D3DCCD1}">
                <a14:hiddenFill xmlns:a14="http://schemas.microsoft.com/office/drawing/2010/main">
                  <a:noFill/>
                </a14:hiddenFill>
              </a:ext>
            </a:extLst>
          </p:spPr>
          <p:txBody>
            <a:bodyPr lIns="36576" tIns="36576" rIns="36576" bIns="36576"/>
            <a:lstStyle/>
            <a:p>
              <a:endParaRPr lang="en-US"/>
            </a:p>
          </p:txBody>
        </p:sp>
        <p:sp>
          <p:nvSpPr>
            <p:cNvPr id="44051" name="Line 7">
              <a:extLst>
                <a:ext uri="{FF2B5EF4-FFF2-40B4-BE49-F238E27FC236}">
                  <a16:creationId xmlns:a16="http://schemas.microsoft.com/office/drawing/2014/main" id="{B71A9E87-0716-0940-9EDC-020E4C490078}"/>
                </a:ext>
              </a:extLst>
            </p:cNvPr>
            <p:cNvSpPr>
              <a:spLocks noChangeShapeType="1"/>
            </p:cNvSpPr>
            <p:nvPr/>
          </p:nvSpPr>
          <p:spPr bwMode="auto">
            <a:xfrm flipH="1">
              <a:off x="6000760" y="4643446"/>
              <a:ext cx="1214446" cy="71438"/>
            </a:xfrm>
            <a:prstGeom prst="line">
              <a:avLst/>
            </a:prstGeom>
            <a:noFill/>
            <a:ln w="28575">
              <a:solidFill>
                <a:srgbClr val="CC3300"/>
              </a:solidFill>
              <a:round/>
              <a:headEnd/>
              <a:tailEnd type="triangle" w="med" len="med"/>
            </a:ln>
            <a:extLst>
              <a:ext uri="{909E8E84-426E-40DD-AFC4-6F175D3DCCD1}">
                <a14:hiddenFill xmlns:a14="http://schemas.microsoft.com/office/drawing/2010/main">
                  <a:noFill/>
                </a14:hiddenFill>
              </a:ext>
            </a:extLst>
          </p:spPr>
          <p:txBody>
            <a:bodyPr lIns="36576" tIns="36576" rIns="36576" bIns="36576"/>
            <a:lstStyle/>
            <a:p>
              <a:endParaRPr lang="en-US"/>
            </a:p>
          </p:txBody>
        </p:sp>
      </p:grpSp>
      <p:sp>
        <p:nvSpPr>
          <p:cNvPr id="20" name="TextBox 19">
            <a:extLst>
              <a:ext uri="{FF2B5EF4-FFF2-40B4-BE49-F238E27FC236}">
                <a16:creationId xmlns:a16="http://schemas.microsoft.com/office/drawing/2014/main" id="{C238ECB7-0C38-7F4D-83A7-DDE0E032B5F8}"/>
              </a:ext>
            </a:extLst>
          </p:cNvPr>
          <p:cNvSpPr txBox="1">
            <a:spLocks noChangeArrowheads="1"/>
          </p:cNvSpPr>
          <p:nvPr/>
        </p:nvSpPr>
        <p:spPr bwMode="auto">
          <a:xfrm>
            <a:off x="588460" y="3250719"/>
            <a:ext cx="8004464"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914400" indent="-45720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n-IE" altLang="en-US" sz="2000" b="1" dirty="0">
                <a:latin typeface="+mn-lt"/>
              </a:rPr>
              <a:t>Processor socket  </a:t>
            </a:r>
            <a:r>
              <a:rPr lang="en-IE" altLang="en-US" sz="2000" dirty="0">
                <a:latin typeface="+mn-lt"/>
              </a:rPr>
              <a:t>-  different processors require different sockets and a motherboard must be chosen to suit the processor intended for use:</a:t>
            </a:r>
          </a:p>
          <a:p>
            <a:pPr lvl="1" algn="just" eaLnBrk="1" hangingPunct="1">
              <a:buFont typeface="Arial" panose="020B0604020202020204" pitchFamily="34" charset="0"/>
              <a:buChar char="•"/>
            </a:pPr>
            <a:r>
              <a:rPr lang="en-IE" altLang="en-US" sz="2000" b="1" dirty="0">
                <a:latin typeface="+mn-lt"/>
              </a:rPr>
              <a:t>Socket 478</a:t>
            </a:r>
            <a:r>
              <a:rPr lang="en-IE" altLang="en-US" sz="2000" dirty="0">
                <a:latin typeface="+mn-lt"/>
              </a:rPr>
              <a:t>  -  Intel Pentium IV</a:t>
            </a:r>
          </a:p>
          <a:p>
            <a:pPr lvl="1" algn="just" eaLnBrk="1" hangingPunct="1">
              <a:buFont typeface="Arial" panose="020B0604020202020204" pitchFamily="34" charset="0"/>
              <a:buChar char="•"/>
            </a:pPr>
            <a:r>
              <a:rPr lang="en-IE" altLang="en-US" sz="2000" b="1" dirty="0">
                <a:latin typeface="+mn-lt"/>
              </a:rPr>
              <a:t>Socket 775</a:t>
            </a:r>
            <a:r>
              <a:rPr lang="en-IE" altLang="en-US" sz="2000" dirty="0">
                <a:latin typeface="+mn-lt"/>
              </a:rPr>
              <a:t>  -  Intel Dual Core and Core Duo</a:t>
            </a:r>
          </a:p>
          <a:p>
            <a:pPr lvl="1" algn="just" eaLnBrk="1" hangingPunct="1">
              <a:buFont typeface="Arial" panose="020B0604020202020204" pitchFamily="34" charset="0"/>
              <a:buChar char="•"/>
            </a:pPr>
            <a:r>
              <a:rPr lang="en-IE" altLang="en-US" sz="2000" b="1" dirty="0">
                <a:latin typeface="+mn-lt"/>
              </a:rPr>
              <a:t>Socket 754</a:t>
            </a:r>
            <a:r>
              <a:rPr lang="en-IE" altLang="en-US" sz="2000" dirty="0">
                <a:latin typeface="+mn-lt"/>
              </a:rPr>
              <a:t>  -  AMD Athlon</a:t>
            </a:r>
          </a:p>
          <a:p>
            <a:pPr lvl="1" algn="just" eaLnBrk="1" hangingPunct="1">
              <a:buFont typeface="Arial" panose="020B0604020202020204" pitchFamily="34" charset="0"/>
              <a:buChar char="•"/>
            </a:pPr>
            <a:r>
              <a:rPr lang="en-IE" altLang="en-US" sz="2000" b="1" dirty="0">
                <a:latin typeface="+mn-lt"/>
              </a:rPr>
              <a:t>Socket 939</a:t>
            </a:r>
            <a:r>
              <a:rPr lang="en-IE" altLang="en-US" sz="2000" dirty="0">
                <a:latin typeface="+mn-lt"/>
              </a:rPr>
              <a:t>  -  AMD Athlon 64</a:t>
            </a:r>
          </a:p>
          <a:p>
            <a:pPr lvl="1" algn="just" eaLnBrk="1" hangingPunct="1">
              <a:buFont typeface="Arial" panose="020B0604020202020204" pitchFamily="34" charset="0"/>
              <a:buChar char="•"/>
            </a:pPr>
            <a:r>
              <a:rPr lang="en-IE" altLang="en-US" sz="2000" b="1" dirty="0">
                <a:latin typeface="+mn-lt"/>
              </a:rPr>
              <a:t>Socket AM2</a:t>
            </a:r>
            <a:r>
              <a:rPr lang="en-IE" altLang="en-US" sz="2000" dirty="0">
                <a:latin typeface="+mn-lt"/>
              </a:rPr>
              <a:t>  -  AMD Athlon X2</a:t>
            </a:r>
          </a:p>
        </p:txBody>
      </p:sp>
      <p:pic>
        <p:nvPicPr>
          <p:cNvPr id="21" name="Picture 2" descr="a8v-vm">
            <a:extLst>
              <a:ext uri="{FF2B5EF4-FFF2-40B4-BE49-F238E27FC236}">
                <a16:creationId xmlns:a16="http://schemas.microsoft.com/office/drawing/2014/main" id="{732DA7A3-B6F9-1941-BC5C-7F3A7C9C03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9612" t="22243" r="46710" b="43700"/>
          <a:stretch>
            <a:fillRect/>
          </a:stretch>
        </p:blipFill>
        <p:spPr bwMode="auto">
          <a:xfrm>
            <a:off x="6670143" y="4243920"/>
            <a:ext cx="1765278" cy="1229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Tree>
    <p:extLst>
      <p:ext uri="{BB962C8B-B14F-4D97-AF65-F5344CB8AC3E}">
        <p14:creationId xmlns:p14="http://schemas.microsoft.com/office/powerpoint/2010/main" val="3065936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B2D7138A-3A59-4185-8408-2ADD95DC3D3E}"/>
              </a:ext>
            </a:extLst>
          </p:cNvPr>
          <p:cNvSpPr>
            <a:spLocks noGrp="1" noChangeArrowheads="1"/>
          </p:cNvSpPr>
          <p:nvPr>
            <p:ph type="title"/>
          </p:nvPr>
        </p:nvSpPr>
        <p:spPr>
          <a:xfrm>
            <a:off x="765175" y="274638"/>
            <a:ext cx="6992938" cy="504825"/>
          </a:xfrm>
        </p:spPr>
        <p:txBody>
          <a:bodyPr>
            <a:normAutofit fontScale="90000"/>
          </a:bodyPr>
          <a:lstStyle/>
          <a:p>
            <a:pPr>
              <a:defRPr/>
            </a:pPr>
            <a:r>
              <a:rPr lang="en-GB" altLang="en-US" sz="3200" b="1" dirty="0"/>
              <a:t>System Devices</a:t>
            </a:r>
            <a:endParaRPr lang="en-US" altLang="en-US" sz="3200" b="1" dirty="0"/>
          </a:p>
        </p:txBody>
      </p:sp>
      <p:sp>
        <p:nvSpPr>
          <p:cNvPr id="20" name="TextBox 19">
            <a:extLst>
              <a:ext uri="{FF2B5EF4-FFF2-40B4-BE49-F238E27FC236}">
                <a16:creationId xmlns:a16="http://schemas.microsoft.com/office/drawing/2014/main" id="{2E5C4A92-EA35-B641-88BB-24F52FF5E4A8}"/>
              </a:ext>
            </a:extLst>
          </p:cNvPr>
          <p:cNvSpPr txBox="1">
            <a:spLocks noChangeArrowheads="1"/>
          </p:cNvSpPr>
          <p:nvPr/>
        </p:nvSpPr>
        <p:spPr bwMode="auto">
          <a:xfrm>
            <a:off x="643643" y="1119916"/>
            <a:ext cx="4721721"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914400" indent="-45720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n-IE" altLang="en-US" sz="2200" b="1" dirty="0">
                <a:latin typeface="+mn-lt"/>
              </a:rPr>
              <a:t>Chipset</a:t>
            </a:r>
            <a:r>
              <a:rPr lang="en-IE" altLang="en-US" sz="2200" dirty="0">
                <a:latin typeface="+mn-lt"/>
              </a:rPr>
              <a:t>  -  controls data flow around the computer.  It consists of two chips:</a:t>
            </a:r>
          </a:p>
          <a:p>
            <a:pPr algn="just" eaLnBrk="1" hangingPunct="1"/>
            <a:endParaRPr lang="en-IE" altLang="en-US" sz="2200" b="1" dirty="0">
              <a:latin typeface="+mn-lt"/>
            </a:endParaRPr>
          </a:p>
          <a:p>
            <a:pPr algn="just" eaLnBrk="1" hangingPunct="1"/>
            <a:r>
              <a:rPr lang="en-IE" altLang="en-US" sz="2200" b="1" dirty="0">
                <a:latin typeface="+mn-lt"/>
              </a:rPr>
              <a:t>Northbridge</a:t>
            </a:r>
            <a:r>
              <a:rPr lang="en-IE" altLang="en-US" sz="2200" dirty="0">
                <a:latin typeface="+mn-lt"/>
              </a:rPr>
              <a:t>  -  data flow between memory and processor  -  data flow between the processor and the graphic's card</a:t>
            </a:r>
          </a:p>
          <a:p>
            <a:pPr algn="just" eaLnBrk="1" hangingPunct="1"/>
            <a:endParaRPr lang="en-IE" altLang="en-US" sz="2200" b="1" dirty="0">
              <a:latin typeface="+mn-lt"/>
            </a:endParaRPr>
          </a:p>
          <a:p>
            <a:pPr algn="just" eaLnBrk="1" hangingPunct="1"/>
            <a:r>
              <a:rPr lang="en-IE" altLang="en-US" sz="2200" b="1" dirty="0">
                <a:latin typeface="+mn-lt"/>
              </a:rPr>
              <a:t>Southbridge</a:t>
            </a:r>
            <a:r>
              <a:rPr lang="en-IE" altLang="en-US" sz="2200" dirty="0">
                <a:latin typeface="+mn-lt"/>
              </a:rPr>
              <a:t>  -  controls data flow to the devices - USB, IDE, SATA, LAN and Audio  - controls PCI slots and onboard graphics</a:t>
            </a:r>
          </a:p>
        </p:txBody>
      </p:sp>
      <p:pic>
        <p:nvPicPr>
          <p:cNvPr id="44034" name="Picture 2" descr="a8v-vm">
            <a:extLst>
              <a:ext uri="{FF2B5EF4-FFF2-40B4-BE49-F238E27FC236}">
                <a16:creationId xmlns:a16="http://schemas.microsoft.com/office/drawing/2014/main" id="{5B2EB101-14D1-F648-B7A0-CB71329360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5105" t="34804" r="16759" b="38727"/>
          <a:stretch>
            <a:fillRect/>
          </a:stretch>
        </p:blipFill>
        <p:spPr bwMode="auto">
          <a:xfrm>
            <a:off x="5647284" y="1340768"/>
            <a:ext cx="2885156" cy="2880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Tree>
    <p:extLst>
      <p:ext uri="{BB962C8B-B14F-4D97-AF65-F5344CB8AC3E}">
        <p14:creationId xmlns:p14="http://schemas.microsoft.com/office/powerpoint/2010/main" val="7485274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B2D7138A-3A59-4185-8408-2ADD95DC3D3E}"/>
              </a:ext>
            </a:extLst>
          </p:cNvPr>
          <p:cNvSpPr>
            <a:spLocks noGrp="1" noChangeArrowheads="1"/>
          </p:cNvSpPr>
          <p:nvPr>
            <p:ph type="title"/>
          </p:nvPr>
        </p:nvSpPr>
        <p:spPr>
          <a:xfrm>
            <a:off x="1075531" y="116982"/>
            <a:ext cx="6992938" cy="504825"/>
          </a:xfrm>
        </p:spPr>
        <p:txBody>
          <a:bodyPr>
            <a:normAutofit fontScale="90000"/>
          </a:bodyPr>
          <a:lstStyle/>
          <a:p>
            <a:pPr>
              <a:defRPr/>
            </a:pPr>
            <a:r>
              <a:rPr lang="en-GB" altLang="en-US" sz="3200" b="1" dirty="0"/>
              <a:t>System Devices</a:t>
            </a:r>
            <a:endParaRPr lang="en-US" altLang="en-US" sz="3200" b="1" dirty="0"/>
          </a:p>
        </p:txBody>
      </p:sp>
      <p:sp>
        <p:nvSpPr>
          <p:cNvPr id="5" name="TextBox 4">
            <a:extLst>
              <a:ext uri="{FF2B5EF4-FFF2-40B4-BE49-F238E27FC236}">
                <a16:creationId xmlns:a16="http://schemas.microsoft.com/office/drawing/2014/main" id="{76733319-9187-0B45-95B1-CDDDCCCD05DA}"/>
              </a:ext>
            </a:extLst>
          </p:cNvPr>
          <p:cNvSpPr txBox="1">
            <a:spLocks noChangeArrowheads="1"/>
          </p:cNvSpPr>
          <p:nvPr/>
        </p:nvSpPr>
        <p:spPr bwMode="auto">
          <a:xfrm>
            <a:off x="949276" y="908720"/>
            <a:ext cx="4846860"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914400" indent="-45720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714500" indent="-3429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n-IE" altLang="en-US" sz="2400" dirty="0">
                <a:latin typeface="+mn-lt"/>
              </a:rPr>
              <a:t>A computer power supply has a number of functions:</a:t>
            </a:r>
          </a:p>
          <a:p>
            <a:pPr algn="just" eaLnBrk="1" hangingPunct="1"/>
            <a:endParaRPr lang="en-IE" altLang="en-US" sz="2400" dirty="0">
              <a:latin typeface="+mn-lt"/>
            </a:endParaRPr>
          </a:p>
          <a:p>
            <a:pPr algn="just" eaLnBrk="1" hangingPunct="1"/>
            <a:r>
              <a:rPr lang="en-IE" altLang="en-US" sz="2400" dirty="0">
                <a:latin typeface="+mn-lt"/>
              </a:rPr>
              <a:t>Converts </a:t>
            </a:r>
            <a:r>
              <a:rPr lang="en-IE" altLang="en-US" sz="2400" b="1" dirty="0">
                <a:latin typeface="+mn-lt"/>
              </a:rPr>
              <a:t>Alternating current </a:t>
            </a:r>
            <a:r>
              <a:rPr lang="en-IE" altLang="en-US" sz="2400" dirty="0">
                <a:latin typeface="+mn-lt"/>
              </a:rPr>
              <a:t>(AC) </a:t>
            </a:r>
            <a:r>
              <a:rPr lang="en-IE" altLang="en-US" sz="2400" b="1" dirty="0">
                <a:latin typeface="+mn-lt"/>
              </a:rPr>
              <a:t>Direct current </a:t>
            </a:r>
            <a:r>
              <a:rPr lang="en-IE" altLang="en-US" sz="2400" dirty="0">
                <a:latin typeface="+mn-lt"/>
              </a:rPr>
              <a:t>(DC) </a:t>
            </a:r>
          </a:p>
          <a:p>
            <a:pPr algn="just" eaLnBrk="1" hangingPunct="1"/>
            <a:endParaRPr lang="en-IE" altLang="en-US" sz="2400" dirty="0">
              <a:latin typeface="+mn-lt"/>
            </a:endParaRPr>
          </a:p>
          <a:p>
            <a:pPr algn="just" eaLnBrk="1" hangingPunct="1"/>
            <a:r>
              <a:rPr lang="en-IE" altLang="en-US" sz="2400" dirty="0">
                <a:latin typeface="+mn-lt"/>
              </a:rPr>
              <a:t>Transforms mains voltage (240 Volts) to the voltages required by the computer. The main voltages are:</a:t>
            </a:r>
            <a:r>
              <a:rPr lang="en-IE" altLang="en-US" sz="2400" b="1" dirty="0">
                <a:latin typeface="+mn-lt"/>
              </a:rPr>
              <a:t>12 volts </a:t>
            </a:r>
            <a:r>
              <a:rPr lang="en-IE" altLang="en-US" sz="2400" dirty="0">
                <a:latin typeface="+mn-lt"/>
              </a:rPr>
              <a:t>for the disk drives as they have motors and </a:t>
            </a:r>
            <a:r>
              <a:rPr lang="en-IE" altLang="en-US" sz="2400" b="1" dirty="0">
                <a:latin typeface="+mn-lt"/>
              </a:rPr>
              <a:t>3.3 </a:t>
            </a:r>
            <a:r>
              <a:rPr lang="en-IE" altLang="en-US" sz="2400" dirty="0">
                <a:latin typeface="+mn-lt"/>
              </a:rPr>
              <a:t>and </a:t>
            </a:r>
            <a:r>
              <a:rPr lang="en-IE" altLang="en-US" sz="2400" b="1" dirty="0">
                <a:latin typeface="+mn-lt"/>
              </a:rPr>
              <a:t>5 volts </a:t>
            </a:r>
            <a:r>
              <a:rPr lang="en-IE" altLang="en-US" sz="2400" dirty="0">
                <a:latin typeface="+mn-lt"/>
              </a:rPr>
              <a:t>for the circuit boards in the computer</a:t>
            </a:r>
          </a:p>
        </p:txBody>
      </p:sp>
      <p:sp>
        <p:nvSpPr>
          <p:cNvPr id="6" name="TextBox 5">
            <a:extLst>
              <a:ext uri="{FF2B5EF4-FFF2-40B4-BE49-F238E27FC236}">
                <a16:creationId xmlns:a16="http://schemas.microsoft.com/office/drawing/2014/main" id="{30708835-0786-A045-AE12-4FCF6D4CBA4E}"/>
              </a:ext>
            </a:extLst>
          </p:cNvPr>
          <p:cNvSpPr txBox="1">
            <a:spLocks noChangeArrowheads="1"/>
          </p:cNvSpPr>
          <p:nvPr/>
        </p:nvSpPr>
        <p:spPr bwMode="auto">
          <a:xfrm>
            <a:off x="949276" y="510172"/>
            <a:ext cx="263291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IE" altLang="en-US" sz="2400" b="1" dirty="0">
                <a:latin typeface="+mn-lt"/>
              </a:rPr>
              <a:t>Power Supply:</a:t>
            </a:r>
            <a:endParaRPr lang="en-IE" altLang="en-US" sz="2400" dirty="0">
              <a:latin typeface="+mn-lt"/>
            </a:endParaRPr>
          </a:p>
        </p:txBody>
      </p:sp>
      <p:pic>
        <p:nvPicPr>
          <p:cNvPr id="7" name="Picture 17" descr="PC_Power_Supply">
            <a:extLst>
              <a:ext uri="{FF2B5EF4-FFF2-40B4-BE49-F238E27FC236}">
                <a16:creationId xmlns:a16="http://schemas.microsoft.com/office/drawing/2014/main" id="{35CA33CF-9633-C444-A49F-99A63A5146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20555" b="20277"/>
          <a:stretch>
            <a:fillRect/>
          </a:stretch>
        </p:blipFill>
        <p:spPr bwMode="auto">
          <a:xfrm>
            <a:off x="5771096" y="1567652"/>
            <a:ext cx="2977368" cy="3013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Tree>
    <p:extLst>
      <p:ext uri="{BB962C8B-B14F-4D97-AF65-F5344CB8AC3E}">
        <p14:creationId xmlns:p14="http://schemas.microsoft.com/office/powerpoint/2010/main" val="23573626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2">
            <a:extLst>
              <a:ext uri="{FF2B5EF4-FFF2-40B4-BE49-F238E27FC236}">
                <a16:creationId xmlns:a16="http://schemas.microsoft.com/office/drawing/2014/main" id="{77F4BD6A-D5F6-44A3-964C-7B4F8E3CC7B0}"/>
              </a:ext>
            </a:extLst>
          </p:cNvPr>
          <p:cNvSpPr>
            <a:spLocks noGrp="1" noChangeArrowheads="1"/>
          </p:cNvSpPr>
          <p:nvPr>
            <p:ph type="title"/>
          </p:nvPr>
        </p:nvSpPr>
        <p:spPr>
          <a:xfrm>
            <a:off x="1228609" y="328577"/>
            <a:ext cx="6992938" cy="504825"/>
          </a:xfrm>
        </p:spPr>
        <p:txBody>
          <a:bodyPr>
            <a:normAutofit fontScale="90000"/>
          </a:bodyPr>
          <a:lstStyle/>
          <a:p>
            <a:pPr>
              <a:defRPr/>
            </a:pPr>
            <a:r>
              <a:rPr lang="en-GB" altLang="en-US" sz="3200" b="1" dirty="0"/>
              <a:t>System Devices</a:t>
            </a:r>
            <a:endParaRPr lang="en-US" altLang="en-US" sz="3200" b="1" dirty="0"/>
          </a:p>
        </p:txBody>
      </p:sp>
      <p:sp>
        <p:nvSpPr>
          <p:cNvPr id="14" name="TextBox 13">
            <a:extLst>
              <a:ext uri="{FF2B5EF4-FFF2-40B4-BE49-F238E27FC236}">
                <a16:creationId xmlns:a16="http://schemas.microsoft.com/office/drawing/2014/main" id="{AE63EF8B-65CE-984A-B996-BECD92C5C434}"/>
              </a:ext>
            </a:extLst>
          </p:cNvPr>
          <p:cNvSpPr txBox="1">
            <a:spLocks noChangeArrowheads="1"/>
          </p:cNvSpPr>
          <p:nvPr/>
        </p:nvSpPr>
        <p:spPr bwMode="auto">
          <a:xfrm>
            <a:off x="739530" y="883502"/>
            <a:ext cx="7572375"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cs typeface="Arial" panose="020B0604020202020204" pitchFamily="34" charset="0"/>
              </a:defRPr>
            </a:lvl1pPr>
            <a:lvl2pPr marL="800100" indent="-34290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lvl="1" algn="just" eaLnBrk="1" hangingPunct="1">
              <a:buFont typeface="Arial" panose="020B0604020202020204" pitchFamily="34" charset="0"/>
              <a:buChar char="•"/>
            </a:pPr>
            <a:r>
              <a:rPr lang="en-IE" altLang="en-US" sz="2000" dirty="0">
                <a:latin typeface="+mn-lt"/>
              </a:rPr>
              <a:t>Uses Advances Power Management (</a:t>
            </a:r>
            <a:r>
              <a:rPr lang="en-IE" altLang="en-US" sz="2000" b="1" dirty="0">
                <a:latin typeface="+mn-lt"/>
              </a:rPr>
              <a:t>APM</a:t>
            </a:r>
            <a:r>
              <a:rPr lang="en-IE" altLang="en-US" sz="2000" dirty="0">
                <a:latin typeface="+mn-lt"/>
              </a:rPr>
              <a:t>) to allow the computer go into a standby mode</a:t>
            </a:r>
          </a:p>
          <a:p>
            <a:pPr lvl="1" algn="just" eaLnBrk="1" hangingPunct="1">
              <a:buFont typeface="Arial" panose="020B0604020202020204" pitchFamily="34" charset="0"/>
              <a:buChar char="•"/>
            </a:pPr>
            <a:r>
              <a:rPr lang="en-IE" altLang="en-US" sz="2000" dirty="0">
                <a:latin typeface="+mn-lt"/>
              </a:rPr>
              <a:t>Some have a switch to toggle between 240 volt supplies and 110 volt supplies. </a:t>
            </a:r>
          </a:p>
          <a:p>
            <a:pPr lvl="1" algn="just" eaLnBrk="1" hangingPunct="1">
              <a:buFont typeface="Arial" panose="020B0604020202020204" pitchFamily="34" charset="0"/>
              <a:buChar char="•"/>
            </a:pPr>
            <a:r>
              <a:rPr lang="en-IE" altLang="en-US" sz="2000" dirty="0">
                <a:latin typeface="+mn-lt"/>
              </a:rPr>
              <a:t>The main connections are:</a:t>
            </a:r>
          </a:p>
        </p:txBody>
      </p:sp>
      <p:grpSp>
        <p:nvGrpSpPr>
          <p:cNvPr id="2" name="Group 39">
            <a:extLst>
              <a:ext uri="{FF2B5EF4-FFF2-40B4-BE49-F238E27FC236}">
                <a16:creationId xmlns:a16="http://schemas.microsoft.com/office/drawing/2014/main" id="{D3718EE0-F6C1-2B43-AD9B-26795F9D2829}"/>
              </a:ext>
            </a:extLst>
          </p:cNvPr>
          <p:cNvGrpSpPr>
            <a:grpSpLocks/>
          </p:cNvGrpSpPr>
          <p:nvPr/>
        </p:nvGrpSpPr>
        <p:grpSpPr bwMode="auto">
          <a:xfrm>
            <a:off x="765175" y="4562952"/>
            <a:ext cx="7695257" cy="1064569"/>
            <a:chOff x="1785918" y="3429000"/>
            <a:chExt cx="5072062" cy="1095375"/>
          </a:xfrm>
        </p:grpSpPr>
        <p:pic>
          <p:nvPicPr>
            <p:cNvPr id="54300" name="Picture 2" descr="15">
              <a:extLst>
                <a:ext uri="{FF2B5EF4-FFF2-40B4-BE49-F238E27FC236}">
                  <a16:creationId xmlns:a16="http://schemas.microsoft.com/office/drawing/2014/main" id="{E2773950-1364-024E-A3FF-686AC33B30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312" t="35883" r="5496" b="3400"/>
            <a:stretch>
              <a:fillRect/>
            </a:stretch>
          </p:blipFill>
          <p:spPr bwMode="auto">
            <a:xfrm>
              <a:off x="1785918" y="3429000"/>
              <a:ext cx="1729212" cy="1090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54301" name="Picture 3" descr="_PSCONN">
              <a:extLst>
                <a:ext uri="{FF2B5EF4-FFF2-40B4-BE49-F238E27FC236}">
                  <a16:creationId xmlns:a16="http://schemas.microsoft.com/office/drawing/2014/main" id="{4F0CFBE3-D434-6940-86D2-71D1D5713C0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714" t="24796" r="4715" b="4591"/>
            <a:stretch>
              <a:fillRect/>
            </a:stretch>
          </p:blipFill>
          <p:spPr bwMode="auto">
            <a:xfrm>
              <a:off x="4787891" y="3431448"/>
              <a:ext cx="2070089" cy="10929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54302" name="Picture 4" descr="sata-connector-174x200">
              <a:extLst>
                <a:ext uri="{FF2B5EF4-FFF2-40B4-BE49-F238E27FC236}">
                  <a16:creationId xmlns:a16="http://schemas.microsoft.com/office/drawing/2014/main" id="{C4CE75C2-5F00-104F-A376-A179904C654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b="13499"/>
            <a:stretch>
              <a:fillRect/>
            </a:stretch>
          </p:blipFill>
          <p:spPr bwMode="auto">
            <a:xfrm>
              <a:off x="3601772" y="3434621"/>
              <a:ext cx="1084703" cy="1077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54303" name="Oval 5">
              <a:extLst>
                <a:ext uri="{FF2B5EF4-FFF2-40B4-BE49-F238E27FC236}">
                  <a16:creationId xmlns:a16="http://schemas.microsoft.com/office/drawing/2014/main" id="{0B1FE3CE-8A9A-3B4E-B557-2C6620110178}"/>
                </a:ext>
              </a:extLst>
            </p:cNvPr>
            <p:cNvSpPr>
              <a:spLocks noChangeArrowheads="1"/>
            </p:cNvSpPr>
            <p:nvPr/>
          </p:nvSpPr>
          <p:spPr bwMode="auto">
            <a:xfrm>
              <a:off x="1786335" y="4245948"/>
              <a:ext cx="288297" cy="259106"/>
            </a:xfrm>
            <a:prstGeom prst="ellipse">
              <a:avLst/>
            </a:prstGeom>
            <a:noFill/>
            <a:ln w="19050" algn="in">
              <a:solidFill>
                <a:srgbClr val="CC0000"/>
              </a:solidFill>
              <a:round/>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IE" altLang="en-US"/>
            </a:p>
          </p:txBody>
        </p:sp>
        <p:sp>
          <p:nvSpPr>
            <p:cNvPr id="54304" name="Text Box 6">
              <a:extLst>
                <a:ext uri="{FF2B5EF4-FFF2-40B4-BE49-F238E27FC236}">
                  <a16:creationId xmlns:a16="http://schemas.microsoft.com/office/drawing/2014/main" id="{799A01CB-D2FB-644A-B441-2BD0D8B8B876}"/>
                </a:ext>
              </a:extLst>
            </p:cNvPr>
            <p:cNvSpPr txBox="1">
              <a:spLocks noChangeArrowheads="1"/>
            </p:cNvSpPr>
            <p:nvPr/>
          </p:nvSpPr>
          <p:spPr bwMode="auto">
            <a:xfrm>
              <a:off x="1836380" y="4300829"/>
              <a:ext cx="184306" cy="129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IE" altLang="en-US" sz="1000" b="1">
                  <a:solidFill>
                    <a:srgbClr val="000000"/>
                  </a:solidFill>
                  <a:latin typeface="Times New Roman" panose="02020603050405020304" pitchFamily="18" charset="0"/>
                </a:rPr>
                <a:t>1</a:t>
              </a:r>
              <a:endParaRPr lang="en-US" altLang="en-US"/>
            </a:p>
          </p:txBody>
        </p:sp>
        <p:sp>
          <p:nvSpPr>
            <p:cNvPr id="54305" name="Oval 7">
              <a:extLst>
                <a:ext uri="{FF2B5EF4-FFF2-40B4-BE49-F238E27FC236}">
                  <a16:creationId xmlns:a16="http://schemas.microsoft.com/office/drawing/2014/main" id="{91883824-D4D8-4441-9701-4B4942C7156E}"/>
                </a:ext>
              </a:extLst>
            </p:cNvPr>
            <p:cNvSpPr>
              <a:spLocks noChangeArrowheads="1"/>
            </p:cNvSpPr>
            <p:nvPr/>
          </p:nvSpPr>
          <p:spPr bwMode="auto">
            <a:xfrm>
              <a:off x="6196014" y="3827112"/>
              <a:ext cx="288297" cy="259105"/>
            </a:xfrm>
            <a:prstGeom prst="ellipse">
              <a:avLst/>
            </a:prstGeom>
            <a:noFill/>
            <a:ln w="19050" algn="in">
              <a:solidFill>
                <a:srgbClr val="CC0000"/>
              </a:solidFill>
              <a:round/>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IE" altLang="en-US"/>
            </a:p>
          </p:txBody>
        </p:sp>
        <p:sp>
          <p:nvSpPr>
            <p:cNvPr id="54306" name="Text Box 8">
              <a:extLst>
                <a:ext uri="{FF2B5EF4-FFF2-40B4-BE49-F238E27FC236}">
                  <a16:creationId xmlns:a16="http://schemas.microsoft.com/office/drawing/2014/main" id="{22E93554-307C-A543-90EF-3976C9AFB45B}"/>
                </a:ext>
              </a:extLst>
            </p:cNvPr>
            <p:cNvSpPr txBox="1">
              <a:spLocks noChangeArrowheads="1"/>
            </p:cNvSpPr>
            <p:nvPr/>
          </p:nvSpPr>
          <p:spPr bwMode="auto">
            <a:xfrm>
              <a:off x="6246060" y="3881991"/>
              <a:ext cx="184306" cy="129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IE" altLang="en-US" sz="1000" b="1">
                  <a:solidFill>
                    <a:srgbClr val="000000"/>
                  </a:solidFill>
                  <a:latin typeface="Times New Roman" panose="02020603050405020304" pitchFamily="18" charset="0"/>
                </a:rPr>
                <a:t>4</a:t>
              </a:r>
              <a:endParaRPr lang="en-US" altLang="en-US"/>
            </a:p>
          </p:txBody>
        </p:sp>
        <p:sp>
          <p:nvSpPr>
            <p:cNvPr id="54307" name="Oval 9">
              <a:extLst>
                <a:ext uri="{FF2B5EF4-FFF2-40B4-BE49-F238E27FC236}">
                  <a16:creationId xmlns:a16="http://schemas.microsoft.com/office/drawing/2014/main" id="{F3166DCC-CF09-CF44-9842-9E2C45D86B75}"/>
                </a:ext>
              </a:extLst>
            </p:cNvPr>
            <p:cNvSpPr>
              <a:spLocks noChangeArrowheads="1"/>
            </p:cNvSpPr>
            <p:nvPr/>
          </p:nvSpPr>
          <p:spPr bwMode="auto">
            <a:xfrm>
              <a:off x="4976924" y="3874706"/>
              <a:ext cx="288297" cy="259106"/>
            </a:xfrm>
            <a:prstGeom prst="ellipse">
              <a:avLst/>
            </a:prstGeom>
            <a:noFill/>
            <a:ln w="19050" algn="in">
              <a:solidFill>
                <a:srgbClr val="CC0000"/>
              </a:solidFill>
              <a:round/>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IE" altLang="en-US"/>
            </a:p>
          </p:txBody>
        </p:sp>
        <p:sp>
          <p:nvSpPr>
            <p:cNvPr id="54308" name="Text Box 10">
              <a:extLst>
                <a:ext uri="{FF2B5EF4-FFF2-40B4-BE49-F238E27FC236}">
                  <a16:creationId xmlns:a16="http://schemas.microsoft.com/office/drawing/2014/main" id="{425CD1D5-DCEF-6D4A-B9B7-89DE0029D8F9}"/>
                </a:ext>
              </a:extLst>
            </p:cNvPr>
            <p:cNvSpPr txBox="1">
              <a:spLocks noChangeArrowheads="1"/>
            </p:cNvSpPr>
            <p:nvPr/>
          </p:nvSpPr>
          <p:spPr bwMode="auto">
            <a:xfrm>
              <a:off x="5026969" y="3929586"/>
              <a:ext cx="184306" cy="129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IE" altLang="en-US" sz="1000" b="1">
                  <a:solidFill>
                    <a:srgbClr val="000000"/>
                  </a:solidFill>
                  <a:latin typeface="Times New Roman" panose="02020603050405020304" pitchFamily="18" charset="0"/>
                </a:rPr>
                <a:t>3</a:t>
              </a:r>
              <a:endParaRPr lang="en-US" altLang="en-US"/>
            </a:p>
          </p:txBody>
        </p:sp>
        <p:sp>
          <p:nvSpPr>
            <p:cNvPr id="54309" name="Oval 11">
              <a:extLst>
                <a:ext uri="{FF2B5EF4-FFF2-40B4-BE49-F238E27FC236}">
                  <a16:creationId xmlns:a16="http://schemas.microsoft.com/office/drawing/2014/main" id="{36714E9D-3E78-FF44-BB34-D5E83DF581BB}"/>
                </a:ext>
              </a:extLst>
            </p:cNvPr>
            <p:cNvSpPr>
              <a:spLocks noChangeArrowheads="1"/>
            </p:cNvSpPr>
            <p:nvPr/>
          </p:nvSpPr>
          <p:spPr bwMode="auto">
            <a:xfrm>
              <a:off x="4395951" y="4255467"/>
              <a:ext cx="288297" cy="259106"/>
            </a:xfrm>
            <a:prstGeom prst="ellipse">
              <a:avLst/>
            </a:prstGeom>
            <a:noFill/>
            <a:ln w="19050" algn="in">
              <a:solidFill>
                <a:srgbClr val="CC0000"/>
              </a:solidFill>
              <a:round/>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IE" altLang="en-US"/>
            </a:p>
          </p:txBody>
        </p:sp>
        <p:sp>
          <p:nvSpPr>
            <p:cNvPr id="54310" name="Text Box 12">
              <a:extLst>
                <a:ext uri="{FF2B5EF4-FFF2-40B4-BE49-F238E27FC236}">
                  <a16:creationId xmlns:a16="http://schemas.microsoft.com/office/drawing/2014/main" id="{19C579F8-1878-1944-B7D2-AA613BECF8A7}"/>
                </a:ext>
              </a:extLst>
            </p:cNvPr>
            <p:cNvSpPr txBox="1">
              <a:spLocks noChangeArrowheads="1"/>
            </p:cNvSpPr>
            <p:nvPr/>
          </p:nvSpPr>
          <p:spPr bwMode="auto">
            <a:xfrm>
              <a:off x="4445996" y="4310348"/>
              <a:ext cx="184306" cy="129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IE" altLang="en-US" sz="1000" b="1">
                  <a:solidFill>
                    <a:srgbClr val="000000"/>
                  </a:solidFill>
                  <a:latin typeface="Times New Roman" panose="02020603050405020304" pitchFamily="18" charset="0"/>
                </a:rPr>
                <a:t>2</a:t>
              </a:r>
              <a:endParaRPr lang="en-US" altLang="en-US"/>
            </a:p>
          </p:txBody>
        </p:sp>
      </p:grpSp>
      <p:graphicFrame>
        <p:nvGraphicFramePr>
          <p:cNvPr id="39" name="Table 38">
            <a:extLst>
              <a:ext uri="{FF2B5EF4-FFF2-40B4-BE49-F238E27FC236}">
                <a16:creationId xmlns:a16="http://schemas.microsoft.com/office/drawing/2014/main" id="{6C2D2693-9ADE-4D08-9C60-4ACD141AFBC7}"/>
              </a:ext>
            </a:extLst>
          </p:cNvPr>
          <p:cNvGraphicFramePr>
            <a:graphicFrameLocks noGrp="1"/>
          </p:cNvGraphicFramePr>
          <p:nvPr>
            <p:extLst>
              <p:ext uri="{D42A27DB-BD31-4B8C-83A1-F6EECF244321}">
                <p14:modId xmlns:p14="http://schemas.microsoft.com/office/powerpoint/2010/main" val="1347424520"/>
              </p:ext>
            </p:extLst>
          </p:nvPr>
        </p:nvGraphicFramePr>
        <p:xfrm>
          <a:off x="784700" y="2564904"/>
          <a:ext cx="7889504" cy="1947862"/>
        </p:xfrm>
        <a:graphic>
          <a:graphicData uri="http://schemas.openxmlformats.org/drawingml/2006/table">
            <a:tbl>
              <a:tblPr/>
              <a:tblGrid>
                <a:gridCol w="392820">
                  <a:extLst>
                    <a:ext uri="{9D8B030D-6E8A-4147-A177-3AD203B41FA5}">
                      <a16:colId xmlns:a16="http://schemas.microsoft.com/office/drawing/2014/main" val="20000"/>
                    </a:ext>
                  </a:extLst>
                </a:gridCol>
                <a:gridCol w="1933805">
                  <a:extLst>
                    <a:ext uri="{9D8B030D-6E8A-4147-A177-3AD203B41FA5}">
                      <a16:colId xmlns:a16="http://schemas.microsoft.com/office/drawing/2014/main" val="20001"/>
                    </a:ext>
                  </a:extLst>
                </a:gridCol>
                <a:gridCol w="5562879">
                  <a:extLst>
                    <a:ext uri="{9D8B030D-6E8A-4147-A177-3AD203B41FA5}">
                      <a16:colId xmlns:a16="http://schemas.microsoft.com/office/drawing/2014/main" val="20002"/>
                    </a:ext>
                  </a:extLst>
                </a:gridCol>
              </a:tblGrid>
              <a:tr h="546988">
                <a:tc>
                  <a:txBody>
                    <a:bodyPr/>
                    <a:lstStyle/>
                    <a:p>
                      <a:pPr marR="0" indent="0" algn="l" rtl="0">
                        <a:spcBef>
                          <a:spcPts val="0"/>
                        </a:spcBef>
                        <a:spcAft>
                          <a:spcPts val="0"/>
                        </a:spcAft>
                      </a:pPr>
                      <a:r>
                        <a:rPr lang="en-IE" sz="1400" b="0" kern="1400" dirty="0">
                          <a:solidFill>
                            <a:srgbClr val="000000"/>
                          </a:solidFill>
                          <a:latin typeface="+mn-lt"/>
                        </a:rPr>
                        <a:t>1</a:t>
                      </a:r>
                    </a:p>
                  </a:txBody>
                  <a:tcPr marL="44814" marR="44814" marT="44828" marB="448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spcBef>
                          <a:spcPts val="0"/>
                        </a:spcBef>
                        <a:spcAft>
                          <a:spcPts val="0"/>
                        </a:spcAft>
                      </a:pPr>
                      <a:r>
                        <a:rPr lang="en-IE" sz="1400" b="0" kern="1400" dirty="0">
                          <a:solidFill>
                            <a:srgbClr val="000000"/>
                          </a:solidFill>
                          <a:latin typeface="+mn-lt"/>
                        </a:rPr>
                        <a:t>Main connector</a:t>
                      </a:r>
                    </a:p>
                  </a:txBody>
                  <a:tcPr marL="44814" marR="44814" marT="44828" marB="448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spcBef>
                          <a:spcPts val="0"/>
                        </a:spcBef>
                        <a:spcAft>
                          <a:spcPts val="0"/>
                        </a:spcAft>
                      </a:pPr>
                      <a:r>
                        <a:rPr lang="en-IE" sz="1400" b="0" kern="1400" dirty="0">
                          <a:solidFill>
                            <a:srgbClr val="000000"/>
                          </a:solidFill>
                          <a:latin typeface="+mn-lt"/>
                        </a:rPr>
                        <a:t>Connects to the motherboard and supplies the 3.3 and 5 volt supply for the board.</a:t>
                      </a:r>
                    </a:p>
                  </a:txBody>
                  <a:tcPr marL="44814" marR="44814" marT="44828" marB="448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66958">
                <a:tc>
                  <a:txBody>
                    <a:bodyPr/>
                    <a:lstStyle/>
                    <a:p>
                      <a:pPr marR="0" indent="0" algn="l" rtl="0">
                        <a:spcBef>
                          <a:spcPts val="0"/>
                        </a:spcBef>
                        <a:spcAft>
                          <a:spcPts val="0"/>
                        </a:spcAft>
                      </a:pPr>
                      <a:r>
                        <a:rPr lang="en-IE" sz="1400" b="0" kern="1400">
                          <a:solidFill>
                            <a:srgbClr val="000000"/>
                          </a:solidFill>
                          <a:latin typeface="+mn-lt"/>
                        </a:rPr>
                        <a:t>2</a:t>
                      </a:r>
                    </a:p>
                  </a:txBody>
                  <a:tcPr marL="44814" marR="44814" marT="44828" marB="448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spcBef>
                          <a:spcPts val="0"/>
                        </a:spcBef>
                        <a:spcAft>
                          <a:spcPts val="0"/>
                        </a:spcAft>
                      </a:pPr>
                      <a:r>
                        <a:rPr lang="en-IE" sz="1400" b="0" kern="1400">
                          <a:solidFill>
                            <a:srgbClr val="000000"/>
                          </a:solidFill>
                          <a:latin typeface="+mn-lt"/>
                        </a:rPr>
                        <a:t>Molex connector</a:t>
                      </a:r>
                    </a:p>
                  </a:txBody>
                  <a:tcPr marL="44814" marR="44814" marT="44828" marB="448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spcBef>
                          <a:spcPts val="0"/>
                        </a:spcBef>
                        <a:spcAft>
                          <a:spcPts val="0"/>
                        </a:spcAft>
                      </a:pPr>
                      <a:r>
                        <a:rPr lang="en-IE" sz="1400" b="0" kern="1400" dirty="0">
                          <a:solidFill>
                            <a:srgbClr val="000000"/>
                          </a:solidFill>
                          <a:latin typeface="+mn-lt"/>
                        </a:rPr>
                        <a:t>Connects IDE hard drives and optical drives.</a:t>
                      </a:r>
                    </a:p>
                  </a:txBody>
                  <a:tcPr marL="44814" marR="44814" marT="44828" marB="448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66958">
                <a:tc>
                  <a:txBody>
                    <a:bodyPr/>
                    <a:lstStyle/>
                    <a:p>
                      <a:pPr marR="0" indent="0" algn="l" rtl="0">
                        <a:spcBef>
                          <a:spcPts val="0"/>
                        </a:spcBef>
                        <a:spcAft>
                          <a:spcPts val="0"/>
                        </a:spcAft>
                      </a:pPr>
                      <a:r>
                        <a:rPr lang="en-IE" sz="1400" b="0" kern="1400">
                          <a:solidFill>
                            <a:srgbClr val="000000"/>
                          </a:solidFill>
                          <a:latin typeface="+mn-lt"/>
                        </a:rPr>
                        <a:t>3</a:t>
                      </a:r>
                    </a:p>
                  </a:txBody>
                  <a:tcPr marL="44814" marR="44814" marT="44828" marB="448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spcBef>
                          <a:spcPts val="0"/>
                        </a:spcBef>
                        <a:spcAft>
                          <a:spcPts val="0"/>
                        </a:spcAft>
                      </a:pPr>
                      <a:r>
                        <a:rPr lang="en-IE" sz="1400" b="0" kern="1400">
                          <a:solidFill>
                            <a:srgbClr val="000000"/>
                          </a:solidFill>
                          <a:latin typeface="+mn-lt"/>
                        </a:rPr>
                        <a:t>Berg connector</a:t>
                      </a:r>
                    </a:p>
                  </a:txBody>
                  <a:tcPr marL="44814" marR="44814" marT="44828" marB="448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spcBef>
                          <a:spcPts val="0"/>
                        </a:spcBef>
                        <a:spcAft>
                          <a:spcPts val="0"/>
                        </a:spcAft>
                      </a:pPr>
                      <a:r>
                        <a:rPr lang="en-IE" sz="1400" b="0" kern="1400">
                          <a:solidFill>
                            <a:srgbClr val="000000"/>
                          </a:solidFill>
                          <a:latin typeface="+mn-lt"/>
                        </a:rPr>
                        <a:t>Connects floppy disk drives</a:t>
                      </a:r>
                    </a:p>
                  </a:txBody>
                  <a:tcPr marL="44814" marR="44814" marT="44828" marB="448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66958">
                <a:tc>
                  <a:txBody>
                    <a:bodyPr/>
                    <a:lstStyle/>
                    <a:p>
                      <a:pPr marR="0" indent="0" algn="l" rtl="0">
                        <a:spcBef>
                          <a:spcPts val="0"/>
                        </a:spcBef>
                        <a:spcAft>
                          <a:spcPts val="0"/>
                        </a:spcAft>
                      </a:pPr>
                      <a:r>
                        <a:rPr lang="en-IE" sz="1400" b="0" kern="1400">
                          <a:solidFill>
                            <a:srgbClr val="000000"/>
                          </a:solidFill>
                          <a:latin typeface="+mn-lt"/>
                        </a:rPr>
                        <a:t>4</a:t>
                      </a:r>
                    </a:p>
                  </a:txBody>
                  <a:tcPr marL="44814" marR="44814" marT="44828" marB="448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spcBef>
                          <a:spcPts val="0"/>
                        </a:spcBef>
                        <a:spcAft>
                          <a:spcPts val="0"/>
                        </a:spcAft>
                      </a:pPr>
                      <a:r>
                        <a:rPr lang="en-IE" sz="1400" b="0" kern="1400">
                          <a:solidFill>
                            <a:srgbClr val="000000"/>
                          </a:solidFill>
                          <a:latin typeface="+mn-lt"/>
                        </a:rPr>
                        <a:t>SATA connector</a:t>
                      </a:r>
                    </a:p>
                  </a:txBody>
                  <a:tcPr marL="44814" marR="44814" marT="44828" marB="448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l" rtl="0">
                        <a:spcBef>
                          <a:spcPts val="0"/>
                        </a:spcBef>
                        <a:spcAft>
                          <a:spcPts val="0"/>
                        </a:spcAft>
                      </a:pPr>
                      <a:r>
                        <a:rPr lang="en-IE" sz="1400" b="0" kern="1400" dirty="0">
                          <a:solidFill>
                            <a:srgbClr val="000000"/>
                          </a:solidFill>
                          <a:latin typeface="+mn-lt"/>
                        </a:rPr>
                        <a:t>Connects SATA drives</a:t>
                      </a:r>
                    </a:p>
                  </a:txBody>
                  <a:tcPr marL="44814" marR="44814" marT="44828" marB="448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54299" name="Control 25">
            <a:extLst>
              <a:ext uri="{FF2B5EF4-FFF2-40B4-BE49-F238E27FC236}">
                <a16:creationId xmlns:a16="http://schemas.microsoft.com/office/drawing/2014/main" id="{DDC4D26F-4428-AC49-920B-2FAB296F8D7C}"/>
              </a:ext>
            </a:extLst>
          </p:cNvPr>
          <p:cNvSpPr>
            <a:spLocks noChangeArrowheads="1" noChangeShapeType="1"/>
          </p:cNvSpPr>
          <p:nvPr/>
        </p:nvSpPr>
        <p:spPr bwMode="auto">
          <a:xfrm>
            <a:off x="1079500" y="1333500"/>
            <a:ext cx="5614988" cy="15859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lIns="0" tIns="0" rIns="0" b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Tree>
    <p:extLst>
      <p:ext uri="{BB962C8B-B14F-4D97-AF65-F5344CB8AC3E}">
        <p14:creationId xmlns:p14="http://schemas.microsoft.com/office/powerpoint/2010/main" val="35931309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C33B9193-73C7-4AF0-AA3B-4B32C2A7CDE2}"/>
              </a:ext>
            </a:extLst>
          </p:cNvPr>
          <p:cNvSpPr>
            <a:spLocks noGrp="1" noChangeArrowheads="1"/>
          </p:cNvSpPr>
          <p:nvPr>
            <p:ph type="title"/>
          </p:nvPr>
        </p:nvSpPr>
        <p:spPr>
          <a:xfrm>
            <a:off x="765175" y="274638"/>
            <a:ext cx="6992938" cy="504825"/>
          </a:xfrm>
        </p:spPr>
        <p:txBody>
          <a:bodyPr>
            <a:normAutofit fontScale="90000"/>
          </a:bodyPr>
          <a:lstStyle/>
          <a:p>
            <a:pPr>
              <a:defRPr/>
            </a:pPr>
            <a:r>
              <a:rPr lang="en-GB" altLang="en-US" sz="3200" b="1" dirty="0"/>
              <a:t>System Devices</a:t>
            </a:r>
            <a:endParaRPr lang="en-US" altLang="en-US" sz="3200" b="1" dirty="0"/>
          </a:p>
        </p:txBody>
      </p:sp>
      <p:sp>
        <p:nvSpPr>
          <p:cNvPr id="14" name="TextBox 13">
            <a:extLst>
              <a:ext uri="{FF2B5EF4-FFF2-40B4-BE49-F238E27FC236}">
                <a16:creationId xmlns:a16="http://schemas.microsoft.com/office/drawing/2014/main" id="{CD71D9E9-25CD-F744-B899-A3F83D3F4E94}"/>
              </a:ext>
            </a:extLst>
          </p:cNvPr>
          <p:cNvSpPr txBox="1">
            <a:spLocks noChangeArrowheads="1"/>
          </p:cNvSpPr>
          <p:nvPr/>
        </p:nvSpPr>
        <p:spPr bwMode="auto">
          <a:xfrm>
            <a:off x="714375" y="1052736"/>
            <a:ext cx="4073649"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n-IE" altLang="en-US" sz="2000" dirty="0">
                <a:latin typeface="+mn-lt"/>
              </a:rPr>
              <a:t>Computer ports are interfaces between peripheral devices and the computer.  They are mainly found at the back of the computer but are often also built into the front of the computer chassis for easy access.</a:t>
            </a:r>
          </a:p>
        </p:txBody>
      </p:sp>
      <p:grpSp>
        <p:nvGrpSpPr>
          <p:cNvPr id="2" name="Group 15">
            <a:extLst>
              <a:ext uri="{FF2B5EF4-FFF2-40B4-BE49-F238E27FC236}">
                <a16:creationId xmlns:a16="http://schemas.microsoft.com/office/drawing/2014/main" id="{226DDF70-6AC1-BC48-989E-75AB2960575A}"/>
              </a:ext>
            </a:extLst>
          </p:cNvPr>
          <p:cNvGrpSpPr>
            <a:grpSpLocks/>
          </p:cNvGrpSpPr>
          <p:nvPr/>
        </p:nvGrpSpPr>
        <p:grpSpPr bwMode="auto">
          <a:xfrm>
            <a:off x="595789" y="3012740"/>
            <a:ext cx="3256132" cy="2653029"/>
            <a:chOff x="108014100" y="106731881"/>
            <a:chExt cx="4162575" cy="3374839"/>
          </a:xfrm>
        </p:grpSpPr>
        <p:pic>
          <p:nvPicPr>
            <p:cNvPr id="56326" name="Picture 16" descr="ASUS_A8R-MVP6">
              <a:extLst>
                <a:ext uri="{FF2B5EF4-FFF2-40B4-BE49-F238E27FC236}">
                  <a16:creationId xmlns:a16="http://schemas.microsoft.com/office/drawing/2014/main" id="{FCF4BEF3-FA4A-D34D-A46A-484711C037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29778" b="12000"/>
            <a:stretch>
              <a:fillRect/>
            </a:stretch>
          </p:blipFill>
          <p:spPr bwMode="auto">
            <a:xfrm>
              <a:off x="108014100" y="107035264"/>
              <a:ext cx="4162575" cy="1520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56327" name="Text Box 17">
              <a:extLst>
                <a:ext uri="{FF2B5EF4-FFF2-40B4-BE49-F238E27FC236}">
                  <a16:creationId xmlns:a16="http://schemas.microsoft.com/office/drawing/2014/main" id="{17FECF69-9D55-3E4A-B9FB-0F87638EE262}"/>
                </a:ext>
              </a:extLst>
            </p:cNvPr>
            <p:cNvSpPr txBox="1">
              <a:spLocks noChangeArrowheads="1"/>
            </p:cNvSpPr>
            <p:nvPr/>
          </p:nvSpPr>
          <p:spPr bwMode="auto">
            <a:xfrm>
              <a:off x="108957021" y="106731881"/>
              <a:ext cx="3035546" cy="1630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36576" tIns="36576" rIns="36576" bIns="36576"/>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IE" altLang="en-US" sz="1200" b="1" dirty="0">
                  <a:solidFill>
                    <a:srgbClr val="000000"/>
                  </a:solidFill>
                  <a:latin typeface="Times New Roman" panose="02020603050405020304" pitchFamily="18" charset="0"/>
                </a:rPr>
                <a:t>Ports at the rear of the computer</a:t>
              </a:r>
              <a:endParaRPr lang="en-US" altLang="en-US" dirty="0"/>
            </a:p>
          </p:txBody>
        </p:sp>
        <p:pic>
          <p:nvPicPr>
            <p:cNvPr id="56328" name="Picture 18" descr="mpc-51pv-front">
              <a:extLst>
                <a:ext uri="{FF2B5EF4-FFF2-40B4-BE49-F238E27FC236}">
                  <a16:creationId xmlns:a16="http://schemas.microsoft.com/office/drawing/2014/main" id="{C80D4418-D32C-7F46-8E3B-B73BFEAECBD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1992" t="50716" r="31815" b="14880"/>
            <a:stretch>
              <a:fillRect/>
            </a:stretch>
          </p:blipFill>
          <p:spPr bwMode="auto">
            <a:xfrm>
              <a:off x="108014100" y="108887721"/>
              <a:ext cx="4162575" cy="1218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56329" name="Text Box 19">
              <a:extLst>
                <a:ext uri="{FF2B5EF4-FFF2-40B4-BE49-F238E27FC236}">
                  <a16:creationId xmlns:a16="http://schemas.microsoft.com/office/drawing/2014/main" id="{BDF6FCFC-A365-9C43-A84A-BAA37CB9C621}"/>
                </a:ext>
              </a:extLst>
            </p:cNvPr>
            <p:cNvSpPr txBox="1">
              <a:spLocks noChangeArrowheads="1"/>
            </p:cNvSpPr>
            <p:nvPr/>
          </p:nvSpPr>
          <p:spPr bwMode="auto">
            <a:xfrm>
              <a:off x="108954797" y="108543782"/>
              <a:ext cx="2949822" cy="2528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36576" tIns="36576" rIns="36576" bIns="36576"/>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IE" altLang="en-US" sz="1200" b="1" dirty="0">
                  <a:solidFill>
                    <a:srgbClr val="000000"/>
                  </a:solidFill>
                  <a:latin typeface="Times New Roman" panose="02020603050405020304" pitchFamily="18" charset="0"/>
                </a:rPr>
                <a:t>Ports at the front of the computer</a:t>
              </a:r>
              <a:endParaRPr lang="en-US" altLang="en-US" dirty="0"/>
            </a:p>
          </p:txBody>
        </p:sp>
      </p:grpSp>
      <p:sp>
        <p:nvSpPr>
          <p:cNvPr id="9" name="TextBox 8">
            <a:extLst>
              <a:ext uri="{FF2B5EF4-FFF2-40B4-BE49-F238E27FC236}">
                <a16:creationId xmlns:a16="http://schemas.microsoft.com/office/drawing/2014/main" id="{74D58BCB-E3EC-F54B-8BBB-8B92DD084422}"/>
              </a:ext>
            </a:extLst>
          </p:cNvPr>
          <p:cNvSpPr txBox="1">
            <a:spLocks noChangeArrowheads="1"/>
          </p:cNvSpPr>
          <p:nvPr/>
        </p:nvSpPr>
        <p:spPr bwMode="auto">
          <a:xfrm>
            <a:off x="642938" y="620713"/>
            <a:ext cx="26431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IE" altLang="en-US" sz="2400" b="1" dirty="0">
                <a:latin typeface="+mj-lt"/>
              </a:rPr>
              <a:t>Ports:</a:t>
            </a:r>
          </a:p>
        </p:txBody>
      </p:sp>
      <p:sp>
        <p:nvSpPr>
          <p:cNvPr id="10" name="TextBox 9">
            <a:extLst>
              <a:ext uri="{FF2B5EF4-FFF2-40B4-BE49-F238E27FC236}">
                <a16:creationId xmlns:a16="http://schemas.microsoft.com/office/drawing/2014/main" id="{8274FB69-98C3-884D-AA24-A1389A1DFA32}"/>
              </a:ext>
            </a:extLst>
          </p:cNvPr>
          <p:cNvSpPr txBox="1">
            <a:spLocks noChangeArrowheads="1"/>
          </p:cNvSpPr>
          <p:nvPr/>
        </p:nvSpPr>
        <p:spPr bwMode="auto">
          <a:xfrm>
            <a:off x="4731245" y="810206"/>
            <a:ext cx="407365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Arial" panose="020B0604020202020204" pitchFamily="34" charset="0"/>
                <a:cs typeface="Arial" panose="020B0604020202020204" pitchFamily="34" charset="0"/>
              </a:defRPr>
            </a:lvl1pPr>
            <a:lvl2pPr marL="800100" indent="-34290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457200" lvl="1" indent="0" algn="just" eaLnBrk="1" hangingPunct="1"/>
            <a:r>
              <a:rPr lang="en-IE" altLang="en-US" sz="2000" b="1" dirty="0">
                <a:latin typeface="+mn-lt"/>
              </a:rPr>
              <a:t>Serial port</a:t>
            </a:r>
            <a:r>
              <a:rPr lang="en-IE" altLang="en-US" sz="2000" dirty="0">
                <a:latin typeface="+mn-lt"/>
              </a:rPr>
              <a:t>  -  a 9-pin port. Often called Com ports  -  Com1, Com2 etc.  Mice and external modems were connected to these ports. They are </a:t>
            </a:r>
            <a:r>
              <a:rPr lang="en-IE" altLang="en-US" sz="2000" b="1" dirty="0">
                <a:latin typeface="+mn-lt"/>
              </a:rPr>
              <a:t>turquoise </a:t>
            </a:r>
            <a:r>
              <a:rPr lang="en-IE" altLang="en-US" sz="2000" dirty="0">
                <a:latin typeface="+mn-lt"/>
              </a:rPr>
              <a:t>in colour. </a:t>
            </a:r>
          </a:p>
        </p:txBody>
      </p:sp>
      <p:sp>
        <p:nvSpPr>
          <p:cNvPr id="11" name="TextBox 10">
            <a:extLst>
              <a:ext uri="{FF2B5EF4-FFF2-40B4-BE49-F238E27FC236}">
                <a16:creationId xmlns:a16="http://schemas.microsoft.com/office/drawing/2014/main" id="{D5C651E4-D8E1-9B4E-8B20-78CEC67B5FDF}"/>
              </a:ext>
            </a:extLst>
          </p:cNvPr>
          <p:cNvSpPr txBox="1">
            <a:spLocks noChangeArrowheads="1"/>
          </p:cNvSpPr>
          <p:nvPr/>
        </p:nvSpPr>
        <p:spPr bwMode="auto">
          <a:xfrm>
            <a:off x="3728522" y="3279844"/>
            <a:ext cx="3786758"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800100" indent="-34290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457200" lvl="1" indent="0" algn="just" eaLnBrk="1" hangingPunct="1"/>
            <a:r>
              <a:rPr lang="en-IE" altLang="en-US" sz="2000" b="1" dirty="0">
                <a:latin typeface="+mn-lt"/>
              </a:rPr>
              <a:t>Parallel port</a:t>
            </a:r>
            <a:r>
              <a:rPr lang="en-IE" altLang="en-US" sz="2000" dirty="0">
                <a:latin typeface="+mn-lt"/>
              </a:rPr>
              <a:t>  -  a 25-pin port used to connect printers, scanners, external hard disks, zip drives etc. to the computer.  </a:t>
            </a:r>
            <a:r>
              <a:rPr lang="en-IE" altLang="en-US" sz="2000" b="1" dirty="0">
                <a:latin typeface="+mn-lt"/>
              </a:rPr>
              <a:t>Burgundy </a:t>
            </a:r>
            <a:r>
              <a:rPr lang="en-IE" altLang="en-US" sz="2000" dirty="0">
                <a:latin typeface="+mn-lt"/>
              </a:rPr>
              <a:t>in colour, they are often called LPT ports  -  LPT1, LPT2 etc.  </a:t>
            </a:r>
          </a:p>
          <a:p>
            <a:pPr algn="just" eaLnBrk="1" hangingPunct="1"/>
            <a:r>
              <a:rPr lang="en-IE" altLang="en-US" sz="2000" dirty="0">
                <a:latin typeface="+mn-lt"/>
              </a:rPr>
              <a:t> </a:t>
            </a:r>
          </a:p>
        </p:txBody>
      </p:sp>
      <p:grpSp>
        <p:nvGrpSpPr>
          <p:cNvPr id="12" name="Group 2">
            <a:extLst>
              <a:ext uri="{FF2B5EF4-FFF2-40B4-BE49-F238E27FC236}">
                <a16:creationId xmlns:a16="http://schemas.microsoft.com/office/drawing/2014/main" id="{73F3EF8E-4A75-8548-AFCE-F96DA09EFCFA}"/>
              </a:ext>
            </a:extLst>
          </p:cNvPr>
          <p:cNvGrpSpPr>
            <a:grpSpLocks/>
          </p:cNvGrpSpPr>
          <p:nvPr/>
        </p:nvGrpSpPr>
        <p:grpSpPr bwMode="auto">
          <a:xfrm>
            <a:off x="5560112" y="2556309"/>
            <a:ext cx="2601912" cy="504825"/>
            <a:chOff x="108921925" y="113096841"/>
            <a:chExt cx="2601425" cy="678558"/>
          </a:xfrm>
        </p:grpSpPr>
        <p:pic>
          <p:nvPicPr>
            <p:cNvPr id="13" name="Picture 3" descr="serial_port">
              <a:extLst>
                <a:ext uri="{FF2B5EF4-FFF2-40B4-BE49-F238E27FC236}">
                  <a16:creationId xmlns:a16="http://schemas.microsoft.com/office/drawing/2014/main" id="{56C3CFFD-99C3-7840-913C-4BD4EB79128C}"/>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0237478" y="113114028"/>
              <a:ext cx="1285872" cy="661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5" name="Picture 4" descr="10000068_2_image[1]">
              <a:extLst>
                <a:ext uri="{FF2B5EF4-FFF2-40B4-BE49-F238E27FC236}">
                  <a16:creationId xmlns:a16="http://schemas.microsoft.com/office/drawing/2014/main" id="{72AB5F74-6217-BB44-AE6C-780638FAA0A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l="13312" t="22510" r="14250" b="23438"/>
            <a:stretch>
              <a:fillRect/>
            </a:stretch>
          </p:blipFill>
          <p:spPr bwMode="auto">
            <a:xfrm>
              <a:off x="108921925" y="113096841"/>
              <a:ext cx="898525" cy="670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grpSp>
      <p:pic>
        <p:nvPicPr>
          <p:cNvPr id="17" name="Picture 6" descr="untitled">
            <a:extLst>
              <a:ext uri="{FF2B5EF4-FFF2-40B4-BE49-F238E27FC236}">
                <a16:creationId xmlns:a16="http://schemas.microsoft.com/office/drawing/2014/main" id="{86E55BBE-83A5-634E-81AA-A8017E69E02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4907" t="10570" r="5215" b="32350"/>
          <a:stretch>
            <a:fillRect/>
          </a:stretch>
        </p:blipFill>
        <p:spPr bwMode="auto">
          <a:xfrm>
            <a:off x="7458148" y="3511906"/>
            <a:ext cx="1286114" cy="706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9" name="Picture 7" descr="productos5_263[1]">
            <a:extLst>
              <a:ext uri="{FF2B5EF4-FFF2-40B4-BE49-F238E27FC236}">
                <a16:creationId xmlns:a16="http://schemas.microsoft.com/office/drawing/2014/main" id="{92E8A07F-A559-9D42-A7A2-96FF51711E4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l="14737" t="56796"/>
          <a:stretch>
            <a:fillRect/>
          </a:stretch>
        </p:blipFill>
        <p:spPr bwMode="auto">
          <a:xfrm>
            <a:off x="7458148" y="4437112"/>
            <a:ext cx="1286114" cy="958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Tree>
    <p:extLst>
      <p:ext uri="{BB962C8B-B14F-4D97-AF65-F5344CB8AC3E}">
        <p14:creationId xmlns:p14="http://schemas.microsoft.com/office/powerpoint/2010/main" val="12616985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id="{9B7BDD99-8B9F-4634-97EB-9974548D9AC1}"/>
              </a:ext>
            </a:extLst>
          </p:cNvPr>
          <p:cNvSpPr>
            <a:spLocks noGrp="1" noChangeArrowheads="1"/>
          </p:cNvSpPr>
          <p:nvPr>
            <p:ph type="title"/>
          </p:nvPr>
        </p:nvSpPr>
        <p:spPr>
          <a:xfrm>
            <a:off x="1075531" y="382330"/>
            <a:ext cx="6992938" cy="504825"/>
          </a:xfrm>
        </p:spPr>
        <p:txBody>
          <a:bodyPr>
            <a:normAutofit fontScale="90000"/>
          </a:bodyPr>
          <a:lstStyle/>
          <a:p>
            <a:pPr>
              <a:defRPr/>
            </a:pPr>
            <a:r>
              <a:rPr lang="en-GB" altLang="en-US" sz="3200" b="1" dirty="0"/>
              <a:t>System Devices</a:t>
            </a:r>
            <a:endParaRPr lang="en-US" altLang="en-US" sz="3200" b="1" dirty="0"/>
          </a:p>
        </p:txBody>
      </p:sp>
      <p:sp>
        <p:nvSpPr>
          <p:cNvPr id="14" name="TextBox 13">
            <a:extLst>
              <a:ext uri="{FF2B5EF4-FFF2-40B4-BE49-F238E27FC236}">
                <a16:creationId xmlns:a16="http://schemas.microsoft.com/office/drawing/2014/main" id="{FD268DC8-4E51-1D47-A510-DBD1E86ED175}"/>
              </a:ext>
            </a:extLst>
          </p:cNvPr>
          <p:cNvSpPr txBox="1">
            <a:spLocks noChangeArrowheads="1"/>
          </p:cNvSpPr>
          <p:nvPr/>
        </p:nvSpPr>
        <p:spPr bwMode="auto">
          <a:xfrm>
            <a:off x="656958" y="1101629"/>
            <a:ext cx="5081761" cy="409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914400" indent="-457200">
              <a:defRPr>
                <a:solidFill>
                  <a:schemeClr val="tx1"/>
                </a:solidFill>
                <a:latin typeface="Arial" panose="020B0604020202020204" pitchFamily="34" charset="0"/>
                <a:cs typeface="Arial" panose="020B0604020202020204" pitchFamily="34" charset="0"/>
              </a:defRPr>
            </a:lvl2pPr>
            <a:lvl3pPr marL="1371600" indent="-4572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457200" lvl="1" indent="0" eaLnBrk="1" hangingPunct="1"/>
            <a:r>
              <a:rPr lang="en-IE" altLang="en-US" sz="2000" b="1" dirty="0">
                <a:latin typeface="+mn-lt"/>
              </a:rPr>
              <a:t>Video port  -  </a:t>
            </a:r>
            <a:r>
              <a:rPr lang="en-IE" altLang="en-US" sz="2000" dirty="0">
                <a:latin typeface="+mn-lt"/>
              </a:rPr>
              <a:t>used to connect a monitor to the computer system. There are two types:</a:t>
            </a:r>
          </a:p>
          <a:p>
            <a:pPr marL="457200" lvl="1" indent="0" algn="just" eaLnBrk="1" hangingPunct="1"/>
            <a:endParaRPr lang="en-IE" altLang="en-US" sz="2000" dirty="0">
              <a:latin typeface="+mn-lt"/>
            </a:endParaRPr>
          </a:p>
          <a:p>
            <a:pPr algn="just" eaLnBrk="1" hangingPunct="1"/>
            <a:r>
              <a:rPr lang="en-IE" altLang="en-US" sz="2000" dirty="0">
                <a:latin typeface="+mn-lt"/>
              </a:rPr>
              <a:t> </a:t>
            </a:r>
            <a:r>
              <a:rPr lang="en-IE" altLang="en-US" sz="2000" b="1" dirty="0">
                <a:latin typeface="+mn-lt"/>
              </a:rPr>
              <a:t>VGA port</a:t>
            </a:r>
            <a:r>
              <a:rPr lang="en-IE" altLang="en-US" sz="2000" dirty="0">
                <a:latin typeface="+mn-lt"/>
              </a:rPr>
              <a:t>  -  This is a 15-pin port and is </a:t>
            </a:r>
            <a:r>
              <a:rPr lang="en-IE" altLang="en-US" sz="2000" b="1" dirty="0">
                <a:latin typeface="+mn-lt"/>
              </a:rPr>
              <a:t>blue </a:t>
            </a:r>
            <a:r>
              <a:rPr lang="en-IE" altLang="en-US" sz="2000" dirty="0">
                <a:latin typeface="+mn-lt"/>
              </a:rPr>
              <a:t>in colour.  It is an analogue port and is being replaced by the DVI port.</a:t>
            </a:r>
          </a:p>
          <a:p>
            <a:pPr algn="just" eaLnBrk="1" hangingPunct="1"/>
            <a:endParaRPr lang="en-IE" altLang="en-US" sz="2000" b="1" dirty="0">
              <a:latin typeface="+mn-lt"/>
            </a:endParaRPr>
          </a:p>
          <a:p>
            <a:pPr algn="just" eaLnBrk="1" hangingPunct="1"/>
            <a:endParaRPr lang="en-IE" altLang="en-US" sz="2000" b="1" dirty="0">
              <a:latin typeface="+mn-lt"/>
            </a:endParaRPr>
          </a:p>
          <a:p>
            <a:pPr algn="just" eaLnBrk="1" hangingPunct="1"/>
            <a:r>
              <a:rPr lang="en-IE" altLang="en-US" sz="2000" b="1" dirty="0">
                <a:latin typeface="+mn-lt"/>
              </a:rPr>
              <a:t>DVI port</a:t>
            </a:r>
            <a:r>
              <a:rPr lang="en-IE" altLang="en-US" sz="2000" dirty="0">
                <a:latin typeface="+mn-lt"/>
              </a:rPr>
              <a:t>  -  </a:t>
            </a:r>
            <a:r>
              <a:rPr lang="en-IE" altLang="en-US" sz="2000" b="1" dirty="0">
                <a:latin typeface="+mn-lt"/>
              </a:rPr>
              <a:t>white </a:t>
            </a:r>
            <a:r>
              <a:rPr lang="en-IE" altLang="en-US" sz="2000" dirty="0">
                <a:latin typeface="+mn-lt"/>
              </a:rPr>
              <a:t>in colour,  it is a digital port.  This means that no conversion is necessary between the computer and the monitor and that means that images can be produced more quickly on the monitor</a:t>
            </a:r>
          </a:p>
        </p:txBody>
      </p:sp>
      <p:grpSp>
        <p:nvGrpSpPr>
          <p:cNvPr id="2" name="Group 16">
            <a:extLst>
              <a:ext uri="{FF2B5EF4-FFF2-40B4-BE49-F238E27FC236}">
                <a16:creationId xmlns:a16="http://schemas.microsoft.com/office/drawing/2014/main" id="{3D59BEA8-4012-5E46-9780-19E89D8C1EF7}"/>
              </a:ext>
            </a:extLst>
          </p:cNvPr>
          <p:cNvGrpSpPr>
            <a:grpSpLocks/>
          </p:cNvGrpSpPr>
          <p:nvPr/>
        </p:nvGrpSpPr>
        <p:grpSpPr bwMode="auto">
          <a:xfrm>
            <a:off x="5997569" y="3421232"/>
            <a:ext cx="2489473" cy="1730383"/>
            <a:chOff x="3000364" y="5715016"/>
            <a:chExt cx="3519501" cy="831850"/>
          </a:xfrm>
        </p:grpSpPr>
        <p:pic>
          <p:nvPicPr>
            <p:cNvPr id="60424" name="Picture 2" descr="dvi">
              <a:extLst>
                <a:ext uri="{FF2B5EF4-FFF2-40B4-BE49-F238E27FC236}">
                  <a16:creationId xmlns:a16="http://schemas.microsoft.com/office/drawing/2014/main" id="{E509876F-26FF-A542-8F5F-9F62F02A9F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009" t="14516" r="5556" b="22043"/>
            <a:stretch>
              <a:fillRect/>
            </a:stretch>
          </p:blipFill>
          <p:spPr bwMode="auto">
            <a:xfrm>
              <a:off x="4929190" y="5857892"/>
              <a:ext cx="1590675" cy="474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60425" name="Picture 3" descr="DVI%20cable[1]">
              <a:extLst>
                <a:ext uri="{FF2B5EF4-FFF2-40B4-BE49-F238E27FC236}">
                  <a16:creationId xmlns:a16="http://schemas.microsoft.com/office/drawing/2014/main" id="{18DFD8F5-8C77-5848-BB6E-DC325021548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9599" t="48199" r="32001" b="18001"/>
            <a:stretch>
              <a:fillRect/>
            </a:stretch>
          </p:blipFill>
          <p:spPr bwMode="auto">
            <a:xfrm>
              <a:off x="3000364" y="5715016"/>
              <a:ext cx="143827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grpSp>
      <p:grpSp>
        <p:nvGrpSpPr>
          <p:cNvPr id="3" name="Group 15">
            <a:extLst>
              <a:ext uri="{FF2B5EF4-FFF2-40B4-BE49-F238E27FC236}">
                <a16:creationId xmlns:a16="http://schemas.microsoft.com/office/drawing/2014/main" id="{78517E5B-E8C5-114C-95B8-07DE7E00ED02}"/>
              </a:ext>
            </a:extLst>
          </p:cNvPr>
          <p:cNvGrpSpPr>
            <a:grpSpLocks/>
          </p:cNvGrpSpPr>
          <p:nvPr/>
        </p:nvGrpSpPr>
        <p:grpSpPr bwMode="auto">
          <a:xfrm>
            <a:off x="5942381" y="1261773"/>
            <a:ext cx="2544661" cy="1440160"/>
            <a:chOff x="3214678" y="3286124"/>
            <a:chExt cx="3694112" cy="877888"/>
          </a:xfrm>
        </p:grpSpPr>
        <p:pic>
          <p:nvPicPr>
            <p:cNvPr id="60422" name="Picture 4" descr="vga_port">
              <a:extLst>
                <a:ext uri="{FF2B5EF4-FFF2-40B4-BE49-F238E27FC236}">
                  <a16:creationId xmlns:a16="http://schemas.microsoft.com/office/drawing/2014/main" id="{D6875D27-2232-AF4C-9F87-E0748B25244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14500" t="39333" r="13000" b="27000"/>
            <a:stretch>
              <a:fillRect/>
            </a:stretch>
          </p:blipFill>
          <p:spPr bwMode="auto">
            <a:xfrm>
              <a:off x="5480040" y="3430587"/>
              <a:ext cx="1428750" cy="49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60423" name="Picture 5" descr="VGA%20CABLE[1]">
              <a:extLst>
                <a:ext uri="{FF2B5EF4-FFF2-40B4-BE49-F238E27FC236}">
                  <a16:creationId xmlns:a16="http://schemas.microsoft.com/office/drawing/2014/main" id="{32C59A75-78AC-5F42-BE4F-96F071EAD34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42334" t="63000" r="8667" b="5833"/>
            <a:stretch>
              <a:fillRect/>
            </a:stretch>
          </p:blipFill>
          <p:spPr bwMode="auto">
            <a:xfrm>
              <a:off x="3214678" y="3286124"/>
              <a:ext cx="1381125" cy="877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grpSp>
    </p:spTree>
    <p:extLst>
      <p:ext uri="{BB962C8B-B14F-4D97-AF65-F5344CB8AC3E}">
        <p14:creationId xmlns:p14="http://schemas.microsoft.com/office/powerpoint/2010/main" val="2878348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D63A7EA1-5CEC-429E-A966-245FED84E16B}"/>
              </a:ext>
            </a:extLst>
          </p:cNvPr>
          <p:cNvSpPr>
            <a:spLocks noGrp="1" noChangeArrowheads="1"/>
          </p:cNvSpPr>
          <p:nvPr>
            <p:ph type="title"/>
          </p:nvPr>
        </p:nvSpPr>
        <p:spPr>
          <a:xfrm>
            <a:off x="1075531" y="406887"/>
            <a:ext cx="6992938" cy="504825"/>
          </a:xfrm>
        </p:spPr>
        <p:txBody>
          <a:bodyPr>
            <a:normAutofit fontScale="90000"/>
          </a:bodyPr>
          <a:lstStyle/>
          <a:p>
            <a:pPr>
              <a:defRPr/>
            </a:pPr>
            <a:r>
              <a:rPr lang="en-GB" altLang="en-US" sz="3200" b="1" dirty="0"/>
              <a:t>System Devices</a:t>
            </a:r>
            <a:endParaRPr lang="en-US" altLang="en-US" sz="3200" b="1" dirty="0"/>
          </a:p>
        </p:txBody>
      </p:sp>
      <p:sp>
        <p:nvSpPr>
          <p:cNvPr id="13" name="TextBox 12">
            <a:extLst>
              <a:ext uri="{FF2B5EF4-FFF2-40B4-BE49-F238E27FC236}">
                <a16:creationId xmlns:a16="http://schemas.microsoft.com/office/drawing/2014/main" id="{36D64B6E-7C1D-3444-B26B-5CD2B467CCDA}"/>
              </a:ext>
            </a:extLst>
          </p:cNvPr>
          <p:cNvSpPr txBox="1">
            <a:spLocks noChangeArrowheads="1"/>
          </p:cNvSpPr>
          <p:nvPr/>
        </p:nvSpPr>
        <p:spPr bwMode="auto">
          <a:xfrm>
            <a:off x="323527" y="1049653"/>
            <a:ext cx="4155399"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Arial" panose="020B0604020202020204" pitchFamily="34" charset="0"/>
                <a:cs typeface="Arial" panose="020B0604020202020204" pitchFamily="34" charset="0"/>
              </a:defRPr>
            </a:lvl1pPr>
            <a:lvl2pPr marL="914400" indent="-45720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457200" lvl="1" indent="0" algn="just" eaLnBrk="1" hangingPunct="1"/>
            <a:r>
              <a:rPr lang="en-IE" altLang="en-US" sz="2000" b="1" dirty="0">
                <a:latin typeface="+mn-lt"/>
              </a:rPr>
              <a:t>PS/2 port</a:t>
            </a:r>
            <a:r>
              <a:rPr lang="en-IE" altLang="en-US" sz="2000" dirty="0">
                <a:latin typeface="+mn-lt"/>
              </a:rPr>
              <a:t>  -  used to connect keyboards and mouse to the computer.  The keyboard port is </a:t>
            </a:r>
            <a:r>
              <a:rPr lang="en-IE" altLang="en-US" sz="2000" b="1" dirty="0">
                <a:latin typeface="+mn-lt"/>
              </a:rPr>
              <a:t>purple </a:t>
            </a:r>
            <a:r>
              <a:rPr lang="en-IE" altLang="en-US" sz="2000" dirty="0">
                <a:latin typeface="+mn-lt"/>
              </a:rPr>
              <a:t>and the mouse port is </a:t>
            </a:r>
            <a:r>
              <a:rPr lang="en-IE" altLang="en-US" sz="2000" b="1" dirty="0">
                <a:latin typeface="+mn-lt"/>
              </a:rPr>
              <a:t>green</a:t>
            </a:r>
          </a:p>
          <a:p>
            <a:pPr marL="457200" lvl="1" indent="0" algn="just" eaLnBrk="1" hangingPunct="1"/>
            <a:endParaRPr lang="en-IE" altLang="en-US" sz="2000" b="1" dirty="0">
              <a:latin typeface="+mn-lt"/>
            </a:endParaRPr>
          </a:p>
          <a:p>
            <a:pPr marL="457200" lvl="1" indent="0" algn="just" eaLnBrk="1" hangingPunct="1"/>
            <a:r>
              <a:rPr lang="en-IE" altLang="en-US" sz="2000" b="1" dirty="0">
                <a:latin typeface="+mn-lt"/>
              </a:rPr>
              <a:t>Modem port</a:t>
            </a:r>
            <a:r>
              <a:rPr lang="en-IE" altLang="en-US" sz="2000" dirty="0">
                <a:latin typeface="+mn-lt"/>
              </a:rPr>
              <a:t>  -  used to connect a modem to a telephone line.  </a:t>
            </a:r>
            <a:r>
              <a:rPr lang="en-IE" altLang="en-US" sz="2000" b="1" dirty="0">
                <a:latin typeface="+mn-lt"/>
              </a:rPr>
              <a:t>RJ11</a:t>
            </a:r>
            <a:r>
              <a:rPr lang="en-IE" altLang="en-US" sz="2000" dirty="0">
                <a:latin typeface="+mn-lt"/>
              </a:rPr>
              <a:t> is the technical term for the port.  </a:t>
            </a:r>
            <a:endParaRPr lang="en-IE" altLang="en-US" sz="2000" b="1" dirty="0">
              <a:latin typeface="+mn-lt"/>
            </a:endParaRPr>
          </a:p>
        </p:txBody>
      </p:sp>
      <p:pic>
        <p:nvPicPr>
          <p:cNvPr id="62473" name="Picture 3" descr="back[1]">
            <a:extLst>
              <a:ext uri="{FF2B5EF4-FFF2-40B4-BE49-F238E27FC236}">
                <a16:creationId xmlns:a16="http://schemas.microsoft.com/office/drawing/2014/main" id="{57B5EA1B-E94B-4B4F-845C-E9C09CC749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29" t="24046" r="90329" b="3435"/>
          <a:stretch>
            <a:fillRect/>
          </a:stretch>
        </p:blipFill>
        <p:spPr bwMode="auto">
          <a:xfrm rot="16200000">
            <a:off x="948982" y="3717386"/>
            <a:ext cx="1314009" cy="1872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grpSp>
        <p:nvGrpSpPr>
          <p:cNvPr id="3" name="Group 11">
            <a:extLst>
              <a:ext uri="{FF2B5EF4-FFF2-40B4-BE49-F238E27FC236}">
                <a16:creationId xmlns:a16="http://schemas.microsoft.com/office/drawing/2014/main" id="{FA5B5963-0780-334B-8422-E2EF79C8F9D7}"/>
              </a:ext>
            </a:extLst>
          </p:cNvPr>
          <p:cNvGrpSpPr>
            <a:grpSpLocks/>
          </p:cNvGrpSpPr>
          <p:nvPr/>
        </p:nvGrpSpPr>
        <p:grpSpPr bwMode="auto">
          <a:xfrm>
            <a:off x="2816839" y="3911975"/>
            <a:ext cx="1404912" cy="1398520"/>
            <a:chOff x="3143240" y="6256357"/>
            <a:chExt cx="2387600" cy="814388"/>
          </a:xfrm>
        </p:grpSpPr>
        <p:pic>
          <p:nvPicPr>
            <p:cNvPr id="62470" name="Picture 2" descr="connect01-4">
              <a:extLst>
                <a:ext uri="{FF2B5EF4-FFF2-40B4-BE49-F238E27FC236}">
                  <a16:creationId xmlns:a16="http://schemas.microsoft.com/office/drawing/2014/main" id="{8483EB10-3355-B343-88F6-7B634005834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7408" t="16327" r="59259" b="13878"/>
            <a:stretch>
              <a:fillRect/>
            </a:stretch>
          </p:blipFill>
          <p:spPr bwMode="auto">
            <a:xfrm>
              <a:off x="4673590" y="6256357"/>
              <a:ext cx="857250" cy="81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62471" name="Picture 3" descr="rj11[1]">
              <a:extLst>
                <a:ext uri="{FF2B5EF4-FFF2-40B4-BE49-F238E27FC236}">
                  <a16:creationId xmlns:a16="http://schemas.microsoft.com/office/drawing/2014/main" id="{AC38E820-4A81-C04F-BA3C-7534AAD743E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42177" t="37122" r="18735" b="4665"/>
            <a:stretch>
              <a:fillRect/>
            </a:stretch>
          </p:blipFill>
          <p:spPr bwMode="auto">
            <a:xfrm>
              <a:off x="3143240" y="6286520"/>
              <a:ext cx="717550" cy="747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grpSp>
      <p:sp>
        <p:nvSpPr>
          <p:cNvPr id="10" name="TextBox 9">
            <a:extLst>
              <a:ext uri="{FF2B5EF4-FFF2-40B4-BE49-F238E27FC236}">
                <a16:creationId xmlns:a16="http://schemas.microsoft.com/office/drawing/2014/main" id="{D031F14E-A29C-AE48-BB6A-6F2DBC737D9E}"/>
              </a:ext>
            </a:extLst>
          </p:cNvPr>
          <p:cNvSpPr txBox="1">
            <a:spLocks noChangeArrowheads="1"/>
          </p:cNvSpPr>
          <p:nvPr/>
        </p:nvSpPr>
        <p:spPr bwMode="auto">
          <a:xfrm>
            <a:off x="4440007" y="1006030"/>
            <a:ext cx="4464496" cy="4708981"/>
          </a:xfrm>
          <a:prstGeom prst="rect">
            <a:avLst/>
          </a:prstGeom>
          <a:noFill/>
          <a:ln w="9525">
            <a:noFill/>
            <a:miter lim="800000"/>
            <a:headEnd/>
            <a:tailEnd/>
          </a:ln>
        </p:spPr>
        <p:txBody>
          <a:bodyPr wrap="square">
            <a:spAutoFit/>
          </a:bodyPr>
          <a:lstStyle/>
          <a:p>
            <a:pPr lvl="1" algn="just" eaLnBrk="1" hangingPunct="1">
              <a:defRPr/>
            </a:pPr>
            <a:r>
              <a:rPr lang="en-IE" sz="2000" b="1" dirty="0">
                <a:cs typeface="+mn-cs"/>
              </a:rPr>
              <a:t>USB port</a:t>
            </a:r>
            <a:r>
              <a:rPr lang="en-IE" sz="2000" dirty="0">
                <a:cs typeface="+mn-cs"/>
              </a:rPr>
              <a:t>  -  intended to replace Serial, Parallel and PS/2 ports with a single standard.  127 devices can be connected to a single USB port.   </a:t>
            </a:r>
            <a:r>
              <a:rPr lang="en-IE" sz="2000" b="1" dirty="0">
                <a:cs typeface="+mn-cs"/>
              </a:rPr>
              <a:t>Hot swappable  -  </a:t>
            </a:r>
            <a:r>
              <a:rPr lang="en-IE" sz="2000" dirty="0">
                <a:cs typeface="+mn-cs"/>
              </a:rPr>
              <a:t>devices can be connected and disconnected while the computer is on. There are different USB standards 	in use:</a:t>
            </a:r>
          </a:p>
          <a:p>
            <a:pPr algn="just" eaLnBrk="1" hangingPunct="1">
              <a:defRPr/>
            </a:pPr>
            <a:r>
              <a:rPr lang="en-IE" sz="2000" dirty="0">
                <a:cs typeface="+mn-cs"/>
              </a:rPr>
              <a:t> </a:t>
            </a:r>
            <a:r>
              <a:rPr lang="en-IE" sz="2000" b="1" dirty="0">
                <a:cs typeface="+mn-cs"/>
              </a:rPr>
              <a:t>USB 1</a:t>
            </a:r>
            <a:r>
              <a:rPr lang="en-IE" sz="2000" dirty="0">
                <a:cs typeface="+mn-cs"/>
              </a:rPr>
              <a:t>  -  original standard  -  transfer data of </a:t>
            </a:r>
            <a:r>
              <a:rPr lang="en-IE" sz="2000" b="1" dirty="0">
                <a:cs typeface="+mn-cs"/>
              </a:rPr>
              <a:t>1.5MBps</a:t>
            </a:r>
            <a:r>
              <a:rPr lang="en-IE" sz="2000" dirty="0">
                <a:cs typeface="+mn-cs"/>
              </a:rPr>
              <a:t>.  </a:t>
            </a:r>
          </a:p>
          <a:p>
            <a:pPr algn="just" eaLnBrk="1" hangingPunct="1">
              <a:defRPr/>
            </a:pPr>
            <a:r>
              <a:rPr lang="en-IE" sz="2000" b="1" dirty="0">
                <a:cs typeface="+mn-cs"/>
              </a:rPr>
              <a:t>USB 2</a:t>
            </a:r>
            <a:r>
              <a:rPr lang="en-IE" sz="2000" dirty="0">
                <a:cs typeface="+mn-cs"/>
              </a:rPr>
              <a:t>  -  current standard  -  transfer rate of </a:t>
            </a:r>
            <a:r>
              <a:rPr lang="en-IE" sz="2000" b="1" dirty="0">
                <a:cs typeface="+mn-cs"/>
              </a:rPr>
              <a:t>60MBps</a:t>
            </a:r>
            <a:r>
              <a:rPr lang="en-IE" sz="2000" dirty="0">
                <a:cs typeface="+mn-cs"/>
              </a:rPr>
              <a:t>. </a:t>
            </a:r>
          </a:p>
          <a:p>
            <a:pPr algn="just" eaLnBrk="1" hangingPunct="1">
              <a:defRPr/>
            </a:pPr>
            <a:r>
              <a:rPr lang="en-IE" sz="2000" b="1" dirty="0">
                <a:cs typeface="+mn-cs"/>
              </a:rPr>
              <a:t>USB3</a:t>
            </a:r>
            <a:r>
              <a:rPr lang="en-IE" sz="2000" dirty="0">
                <a:cs typeface="+mn-cs"/>
              </a:rPr>
              <a:t>  -  future standard (2009) transfer rate of </a:t>
            </a:r>
            <a:r>
              <a:rPr lang="en-IE" sz="2000" b="1" dirty="0">
                <a:cs typeface="+mn-cs"/>
              </a:rPr>
              <a:t>600MBps</a:t>
            </a:r>
            <a:r>
              <a:rPr lang="en-IE" sz="2000" dirty="0">
                <a:cs typeface="+mn-cs"/>
              </a:rPr>
              <a:t>.</a:t>
            </a:r>
          </a:p>
        </p:txBody>
      </p:sp>
    </p:spTree>
    <p:extLst>
      <p:ext uri="{BB962C8B-B14F-4D97-AF65-F5344CB8AC3E}">
        <p14:creationId xmlns:p14="http://schemas.microsoft.com/office/powerpoint/2010/main" val="34385302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911256F0-1AFD-4497-B4E5-2DC9E54888E3}"/>
              </a:ext>
            </a:extLst>
          </p:cNvPr>
          <p:cNvSpPr>
            <a:spLocks noGrp="1" noChangeArrowheads="1"/>
          </p:cNvSpPr>
          <p:nvPr>
            <p:ph type="title"/>
          </p:nvPr>
        </p:nvSpPr>
        <p:spPr>
          <a:xfrm>
            <a:off x="765175" y="274638"/>
            <a:ext cx="6992938" cy="504825"/>
          </a:xfrm>
        </p:spPr>
        <p:txBody>
          <a:bodyPr>
            <a:normAutofit fontScale="90000"/>
          </a:bodyPr>
          <a:lstStyle/>
          <a:p>
            <a:pPr>
              <a:defRPr/>
            </a:pPr>
            <a:r>
              <a:rPr lang="en-GB" altLang="en-US" sz="3200" b="1" dirty="0"/>
              <a:t>System Devices</a:t>
            </a:r>
            <a:endParaRPr lang="en-US" altLang="en-US" sz="3200" b="1" dirty="0"/>
          </a:p>
        </p:txBody>
      </p:sp>
      <p:sp>
        <p:nvSpPr>
          <p:cNvPr id="13" name="TextBox 12">
            <a:extLst>
              <a:ext uri="{FF2B5EF4-FFF2-40B4-BE49-F238E27FC236}">
                <a16:creationId xmlns:a16="http://schemas.microsoft.com/office/drawing/2014/main" id="{D0E4F1C4-8180-2443-A73F-C6D265AFFB15}"/>
              </a:ext>
            </a:extLst>
          </p:cNvPr>
          <p:cNvSpPr txBox="1">
            <a:spLocks noChangeArrowheads="1"/>
          </p:cNvSpPr>
          <p:nvPr/>
        </p:nvSpPr>
        <p:spPr bwMode="auto">
          <a:xfrm>
            <a:off x="500063" y="919748"/>
            <a:ext cx="8104385" cy="409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914400" indent="-457200">
              <a:defRPr>
                <a:solidFill>
                  <a:schemeClr val="tx1"/>
                </a:solidFill>
                <a:latin typeface="Arial" panose="020B0604020202020204" pitchFamily="34" charset="0"/>
                <a:cs typeface="Arial" panose="020B0604020202020204" pitchFamily="34" charset="0"/>
              </a:defRPr>
            </a:lvl2pPr>
            <a:lvl3pPr marL="1371600" indent="-4572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457200" lvl="1" indent="0" algn="just" eaLnBrk="1" hangingPunct="1"/>
            <a:r>
              <a:rPr lang="en-IE" altLang="en-US" sz="2000" b="1" dirty="0">
                <a:latin typeface="+mn-lt"/>
              </a:rPr>
              <a:t>Ethernet port</a:t>
            </a:r>
            <a:r>
              <a:rPr lang="en-IE" altLang="en-US" sz="2000" dirty="0">
                <a:latin typeface="+mn-lt"/>
              </a:rPr>
              <a:t>  -  used to connect to a network. Known as </a:t>
            </a:r>
            <a:r>
              <a:rPr lang="en-IE" altLang="en-US" sz="2000" b="1" dirty="0">
                <a:latin typeface="+mn-lt"/>
              </a:rPr>
              <a:t>RJ45</a:t>
            </a:r>
            <a:r>
              <a:rPr lang="en-IE" altLang="en-US" sz="2000" dirty="0">
                <a:latin typeface="+mn-lt"/>
              </a:rPr>
              <a:t>, it is larger than a modem port.</a:t>
            </a:r>
          </a:p>
          <a:p>
            <a:pPr lvl="1" algn="just" eaLnBrk="1" hangingPunct="1">
              <a:buFont typeface="Arial" panose="020B0604020202020204" pitchFamily="34" charset="0"/>
              <a:buChar char="•"/>
            </a:pPr>
            <a:endParaRPr lang="en-IE" altLang="en-US" sz="2000" dirty="0">
              <a:latin typeface="+mn-lt"/>
            </a:endParaRPr>
          </a:p>
          <a:p>
            <a:pPr lvl="1" algn="just" eaLnBrk="1" hangingPunct="1">
              <a:buFont typeface="Arial" panose="020B0604020202020204" pitchFamily="34" charset="0"/>
              <a:buChar char="•"/>
            </a:pPr>
            <a:endParaRPr lang="en-IE" altLang="en-US" sz="2000" dirty="0">
              <a:latin typeface="+mn-lt"/>
            </a:endParaRPr>
          </a:p>
          <a:p>
            <a:pPr lvl="1" algn="just" eaLnBrk="1" hangingPunct="1">
              <a:buFont typeface="Arial" panose="020B0604020202020204" pitchFamily="34" charset="0"/>
              <a:buChar char="•"/>
            </a:pPr>
            <a:endParaRPr lang="en-IE" altLang="en-US" sz="2000" dirty="0">
              <a:latin typeface="+mn-lt"/>
            </a:endParaRPr>
          </a:p>
          <a:p>
            <a:pPr lvl="1" algn="just" eaLnBrk="1" hangingPunct="1"/>
            <a:endParaRPr lang="en-IE" altLang="en-US" sz="2000" dirty="0">
              <a:latin typeface="+mn-lt"/>
            </a:endParaRPr>
          </a:p>
          <a:p>
            <a:pPr lvl="1" algn="just" eaLnBrk="1" hangingPunct="1">
              <a:buFont typeface="Arial" panose="020B0604020202020204" pitchFamily="34" charset="0"/>
              <a:buChar char="•"/>
            </a:pPr>
            <a:endParaRPr lang="en-IE" altLang="en-US" sz="2000" b="1" dirty="0">
              <a:latin typeface="+mn-lt"/>
            </a:endParaRPr>
          </a:p>
          <a:p>
            <a:pPr marL="457200" lvl="1" indent="0" algn="just" eaLnBrk="1" hangingPunct="1"/>
            <a:r>
              <a:rPr lang="en-IE" altLang="en-US" sz="2000" b="1" dirty="0">
                <a:latin typeface="+mn-lt"/>
              </a:rPr>
              <a:t>Audio ports</a:t>
            </a:r>
            <a:r>
              <a:rPr lang="en-IE" altLang="en-US" sz="2000" dirty="0">
                <a:latin typeface="+mn-lt"/>
              </a:rPr>
              <a:t>  -  used to input and output audio from the computer.  Three mini jack ports but there may be more:</a:t>
            </a:r>
          </a:p>
          <a:p>
            <a:pPr algn="just" eaLnBrk="1" hangingPunct="1"/>
            <a:r>
              <a:rPr lang="en-IE" altLang="en-US" sz="2000" dirty="0">
                <a:latin typeface="+mn-lt"/>
              </a:rPr>
              <a:t> </a:t>
            </a:r>
          </a:p>
          <a:p>
            <a:pPr lvl="2" algn="just" eaLnBrk="1" hangingPunct="1">
              <a:buFont typeface="Arial" panose="020B0604020202020204" pitchFamily="34" charset="0"/>
              <a:buChar char="•"/>
            </a:pPr>
            <a:r>
              <a:rPr lang="en-IE" altLang="en-US" sz="2000" b="1" dirty="0">
                <a:latin typeface="+mn-lt"/>
              </a:rPr>
              <a:t>Light blue</a:t>
            </a:r>
            <a:r>
              <a:rPr lang="en-IE" altLang="en-US" sz="2000" dirty="0">
                <a:latin typeface="+mn-lt"/>
              </a:rPr>
              <a:t>  -  Line in  -  connect external devices</a:t>
            </a:r>
          </a:p>
          <a:p>
            <a:pPr lvl="2" algn="just" eaLnBrk="1" hangingPunct="1">
              <a:buFont typeface="Arial" panose="020B0604020202020204" pitchFamily="34" charset="0"/>
              <a:buChar char="•"/>
            </a:pPr>
            <a:r>
              <a:rPr lang="en-IE" altLang="en-US" sz="2000" b="1" dirty="0">
                <a:latin typeface="+mn-lt"/>
              </a:rPr>
              <a:t>Lime</a:t>
            </a:r>
            <a:r>
              <a:rPr lang="en-IE" altLang="en-US" sz="2000" dirty="0">
                <a:latin typeface="+mn-lt"/>
              </a:rPr>
              <a:t>  -  Connect the speakers to this port.</a:t>
            </a:r>
          </a:p>
          <a:p>
            <a:pPr lvl="2" algn="just" eaLnBrk="1" hangingPunct="1">
              <a:buFont typeface="Arial" panose="020B0604020202020204" pitchFamily="34" charset="0"/>
              <a:buChar char="•"/>
            </a:pPr>
            <a:r>
              <a:rPr lang="en-IE" altLang="en-US" sz="2000" b="1" dirty="0">
                <a:latin typeface="+mn-lt"/>
              </a:rPr>
              <a:t>Pink</a:t>
            </a:r>
            <a:r>
              <a:rPr lang="en-IE" altLang="en-US" sz="2000" dirty="0">
                <a:latin typeface="+mn-lt"/>
              </a:rPr>
              <a:t>  -  Connect a microphone to this port.</a:t>
            </a:r>
          </a:p>
        </p:txBody>
      </p:sp>
      <p:grpSp>
        <p:nvGrpSpPr>
          <p:cNvPr id="2" name="Group 7">
            <a:extLst>
              <a:ext uri="{FF2B5EF4-FFF2-40B4-BE49-F238E27FC236}">
                <a16:creationId xmlns:a16="http://schemas.microsoft.com/office/drawing/2014/main" id="{60E4A582-C546-894B-A559-19F7DA796B41}"/>
              </a:ext>
            </a:extLst>
          </p:cNvPr>
          <p:cNvGrpSpPr>
            <a:grpSpLocks/>
          </p:cNvGrpSpPr>
          <p:nvPr/>
        </p:nvGrpSpPr>
        <p:grpSpPr bwMode="auto">
          <a:xfrm>
            <a:off x="2339752" y="1763713"/>
            <a:ext cx="4464496" cy="909637"/>
            <a:chOff x="6497638" y="5956300"/>
            <a:chExt cx="2646362" cy="909638"/>
          </a:xfrm>
        </p:grpSpPr>
        <p:pic>
          <p:nvPicPr>
            <p:cNvPr id="68616" name="Picture 2" descr="connect01-4">
              <a:extLst>
                <a:ext uri="{FF2B5EF4-FFF2-40B4-BE49-F238E27FC236}">
                  <a16:creationId xmlns:a16="http://schemas.microsoft.com/office/drawing/2014/main" id="{CE736D5A-A2C1-5645-B361-FF3F818CBB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50371" t="14694" r="10741" b="12245"/>
            <a:stretch>
              <a:fillRect/>
            </a:stretch>
          </p:blipFill>
          <p:spPr bwMode="auto">
            <a:xfrm>
              <a:off x="8077200" y="5956300"/>
              <a:ext cx="1066800"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68617" name="Picture 3" descr="rj45xover[1]">
              <a:extLst>
                <a:ext uri="{FF2B5EF4-FFF2-40B4-BE49-F238E27FC236}">
                  <a16:creationId xmlns:a16="http://schemas.microsoft.com/office/drawing/2014/main" id="{D08093D0-01C5-A343-8957-4B10F4B677B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500" t="24667" r="21249" b="4666"/>
            <a:stretch>
              <a:fillRect/>
            </a:stretch>
          </p:blipFill>
          <p:spPr bwMode="auto">
            <a:xfrm>
              <a:off x="6497638" y="5964238"/>
              <a:ext cx="1314450" cy="90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grpSp>
      <p:grpSp>
        <p:nvGrpSpPr>
          <p:cNvPr id="3" name="Group 10">
            <a:extLst>
              <a:ext uri="{FF2B5EF4-FFF2-40B4-BE49-F238E27FC236}">
                <a16:creationId xmlns:a16="http://schemas.microsoft.com/office/drawing/2014/main" id="{D2A63F02-5A45-F242-985B-4DD5BCF3495D}"/>
              </a:ext>
            </a:extLst>
          </p:cNvPr>
          <p:cNvGrpSpPr>
            <a:grpSpLocks/>
          </p:cNvGrpSpPr>
          <p:nvPr/>
        </p:nvGrpSpPr>
        <p:grpSpPr bwMode="auto">
          <a:xfrm>
            <a:off x="1403648" y="5013176"/>
            <a:ext cx="6120680" cy="628650"/>
            <a:chOff x="6221413" y="6237288"/>
            <a:chExt cx="2922587" cy="628650"/>
          </a:xfrm>
        </p:grpSpPr>
        <p:pic>
          <p:nvPicPr>
            <p:cNvPr id="68614" name="Picture 4" descr="back[1]">
              <a:extLst>
                <a:ext uri="{FF2B5EF4-FFF2-40B4-BE49-F238E27FC236}">
                  <a16:creationId xmlns:a16="http://schemas.microsoft.com/office/drawing/2014/main" id="{629F59BE-E3EE-A343-B8AB-0E5ABF89658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90533" r="1736" b="11450"/>
            <a:stretch>
              <a:fillRect/>
            </a:stretch>
          </p:blipFill>
          <p:spPr bwMode="auto">
            <a:xfrm rot="-5400000">
              <a:off x="7928769" y="5636419"/>
              <a:ext cx="588962" cy="184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68615" name="Picture 5" descr="cmp-mic8[1]">
              <a:extLst>
                <a:ext uri="{FF2B5EF4-FFF2-40B4-BE49-F238E27FC236}">
                  <a16:creationId xmlns:a16="http://schemas.microsoft.com/office/drawing/2014/main" id="{62A12E7A-E307-3B4A-B100-94C05E0EAB0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47704" t="50122" r="20937"/>
            <a:stretch>
              <a:fillRect/>
            </a:stretch>
          </p:blipFill>
          <p:spPr bwMode="auto">
            <a:xfrm>
              <a:off x="6221413" y="6237288"/>
              <a:ext cx="546100" cy="62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grpSp>
    </p:spTree>
    <p:extLst>
      <p:ext uri="{BB962C8B-B14F-4D97-AF65-F5344CB8AC3E}">
        <p14:creationId xmlns:p14="http://schemas.microsoft.com/office/powerpoint/2010/main" val="30758168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2">
            <a:extLst>
              <a:ext uri="{FF2B5EF4-FFF2-40B4-BE49-F238E27FC236}">
                <a16:creationId xmlns:a16="http://schemas.microsoft.com/office/drawing/2014/main" id="{BBFA430A-1A54-4476-B74D-B02EA11304D8}"/>
              </a:ext>
            </a:extLst>
          </p:cNvPr>
          <p:cNvSpPr>
            <a:spLocks noGrp="1" noChangeArrowheads="1"/>
          </p:cNvSpPr>
          <p:nvPr>
            <p:ph type="title"/>
          </p:nvPr>
        </p:nvSpPr>
        <p:spPr>
          <a:xfrm>
            <a:off x="1075531" y="465282"/>
            <a:ext cx="6992938" cy="504825"/>
          </a:xfrm>
        </p:spPr>
        <p:txBody>
          <a:bodyPr>
            <a:normAutofit fontScale="90000"/>
          </a:bodyPr>
          <a:lstStyle/>
          <a:p>
            <a:pPr>
              <a:defRPr/>
            </a:pPr>
            <a:r>
              <a:rPr lang="en-GB" altLang="en-US" sz="3200" b="1" dirty="0"/>
              <a:t>System Devices</a:t>
            </a:r>
            <a:endParaRPr lang="en-US" altLang="en-US" sz="3200" b="1" dirty="0"/>
          </a:p>
        </p:txBody>
      </p:sp>
      <p:grpSp>
        <p:nvGrpSpPr>
          <p:cNvPr id="2" name="Group 2">
            <a:extLst>
              <a:ext uri="{FF2B5EF4-FFF2-40B4-BE49-F238E27FC236}">
                <a16:creationId xmlns:a16="http://schemas.microsoft.com/office/drawing/2014/main" id="{F86CF1C8-0766-AF45-896C-644C04782A90}"/>
              </a:ext>
            </a:extLst>
          </p:cNvPr>
          <p:cNvGrpSpPr>
            <a:grpSpLocks/>
          </p:cNvGrpSpPr>
          <p:nvPr/>
        </p:nvGrpSpPr>
        <p:grpSpPr bwMode="auto">
          <a:xfrm>
            <a:off x="5406464" y="1433517"/>
            <a:ext cx="3558024" cy="3923149"/>
            <a:chOff x="108163800" y="106628158"/>
            <a:chExt cx="4228329" cy="2992967"/>
          </a:xfrm>
        </p:grpSpPr>
        <p:pic>
          <p:nvPicPr>
            <p:cNvPr id="70688" name="Picture 3" descr="large">
              <a:extLst>
                <a:ext uri="{FF2B5EF4-FFF2-40B4-BE49-F238E27FC236}">
                  <a16:creationId xmlns:a16="http://schemas.microsoft.com/office/drawing/2014/main" id="{7A5BC3E0-F1C0-FB42-A34F-F7C7D2C737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1382" b="1843"/>
            <a:stretch>
              <a:fillRect/>
            </a:stretch>
          </p:blipFill>
          <p:spPr bwMode="auto">
            <a:xfrm>
              <a:off x="108163800" y="106628158"/>
              <a:ext cx="3848100" cy="2992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70689" name="Line 4">
              <a:extLst>
                <a:ext uri="{FF2B5EF4-FFF2-40B4-BE49-F238E27FC236}">
                  <a16:creationId xmlns:a16="http://schemas.microsoft.com/office/drawing/2014/main" id="{DB010150-4A89-984D-85E9-6823D9E2ACDF}"/>
                </a:ext>
              </a:extLst>
            </p:cNvPr>
            <p:cNvSpPr>
              <a:spLocks noChangeShapeType="1"/>
            </p:cNvSpPr>
            <p:nvPr/>
          </p:nvSpPr>
          <p:spPr bwMode="auto">
            <a:xfrm>
              <a:off x="109179458" y="106994511"/>
              <a:ext cx="586592" cy="470722"/>
            </a:xfrm>
            <a:prstGeom prst="line">
              <a:avLst/>
            </a:prstGeom>
            <a:noFill/>
            <a:ln w="12700" algn="ctr">
              <a:solidFill>
                <a:srgbClr val="CC0000"/>
              </a:solidFill>
              <a:round/>
              <a:headEnd/>
              <a:tailEnd type="oval" w="med" len="med"/>
            </a:ln>
            <a:extLst>
              <a:ext uri="{909E8E84-426E-40DD-AFC4-6F175D3DCCD1}">
                <a14:hiddenFill xmlns:a14="http://schemas.microsoft.com/office/drawing/2010/main">
                  <a:noFill/>
                </a14:hiddenFill>
              </a:ext>
            </a:extLst>
          </p:spPr>
          <p:txBody>
            <a:bodyPr lIns="36576" tIns="36576" rIns="36576" bIns="36576"/>
            <a:lstStyle/>
            <a:p>
              <a:endParaRPr lang="en-US"/>
            </a:p>
          </p:txBody>
        </p:sp>
        <p:grpSp>
          <p:nvGrpSpPr>
            <p:cNvPr id="70690" name="Group 5">
              <a:extLst>
                <a:ext uri="{FF2B5EF4-FFF2-40B4-BE49-F238E27FC236}">
                  <a16:creationId xmlns:a16="http://schemas.microsoft.com/office/drawing/2014/main" id="{DFF1AC90-FF12-ED4C-A36A-B44B89703684}"/>
                </a:ext>
              </a:extLst>
            </p:cNvPr>
            <p:cNvGrpSpPr>
              <a:grpSpLocks/>
            </p:cNvGrpSpPr>
            <p:nvPr/>
          </p:nvGrpSpPr>
          <p:grpSpPr bwMode="auto">
            <a:xfrm>
              <a:off x="108931575" y="106769993"/>
              <a:ext cx="291904" cy="269298"/>
              <a:chOff x="112678960" y="112047426"/>
              <a:chExt cx="360000" cy="360000"/>
            </a:xfrm>
          </p:grpSpPr>
          <p:sp>
            <p:nvSpPr>
              <p:cNvPr id="70708" name="Oval 6">
                <a:extLst>
                  <a:ext uri="{FF2B5EF4-FFF2-40B4-BE49-F238E27FC236}">
                    <a16:creationId xmlns:a16="http://schemas.microsoft.com/office/drawing/2014/main" id="{4BD2234B-F3FB-564C-82B8-1ED015DD4157}"/>
                  </a:ext>
                </a:extLst>
              </p:cNvPr>
              <p:cNvSpPr>
                <a:spLocks noChangeArrowheads="1"/>
              </p:cNvSpPr>
              <p:nvPr/>
            </p:nvSpPr>
            <p:spPr bwMode="auto">
              <a:xfrm>
                <a:off x="112678960" y="112047426"/>
                <a:ext cx="360000" cy="360000"/>
              </a:xfrm>
              <a:prstGeom prst="ellipse">
                <a:avLst/>
              </a:prstGeom>
              <a:noFill/>
              <a:ln w="12700" algn="in">
                <a:solidFill>
                  <a:srgbClr val="CC0000"/>
                </a:solidFill>
                <a:round/>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IE" altLang="en-US"/>
              </a:p>
            </p:txBody>
          </p:sp>
          <p:sp>
            <p:nvSpPr>
              <p:cNvPr id="70709" name="Text Box 7">
                <a:extLst>
                  <a:ext uri="{FF2B5EF4-FFF2-40B4-BE49-F238E27FC236}">
                    <a16:creationId xmlns:a16="http://schemas.microsoft.com/office/drawing/2014/main" id="{7A11B29B-100F-AF40-9B05-0FD8EFB2B4DF}"/>
                  </a:ext>
                </a:extLst>
              </p:cNvPr>
              <p:cNvSpPr txBox="1">
                <a:spLocks noChangeArrowheads="1"/>
              </p:cNvSpPr>
              <p:nvPr/>
            </p:nvSpPr>
            <p:spPr bwMode="auto">
              <a:xfrm>
                <a:off x="112780610" y="112123676"/>
                <a:ext cx="144000" cy="18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IE" altLang="en-US" sz="1000" b="1">
                    <a:solidFill>
                      <a:srgbClr val="000000"/>
                    </a:solidFill>
                    <a:latin typeface="Times New Roman" panose="02020603050405020304" pitchFamily="18" charset="0"/>
                  </a:rPr>
                  <a:t>3</a:t>
                </a:r>
                <a:endParaRPr lang="en-US" altLang="en-US"/>
              </a:p>
            </p:txBody>
          </p:sp>
        </p:grpSp>
        <p:sp>
          <p:nvSpPr>
            <p:cNvPr id="70691" name="Line 8">
              <a:extLst>
                <a:ext uri="{FF2B5EF4-FFF2-40B4-BE49-F238E27FC236}">
                  <a16:creationId xmlns:a16="http://schemas.microsoft.com/office/drawing/2014/main" id="{144AB05B-1FC6-D247-8EF2-A2D794E60463}"/>
                </a:ext>
              </a:extLst>
            </p:cNvPr>
            <p:cNvSpPr>
              <a:spLocks noChangeShapeType="1"/>
            </p:cNvSpPr>
            <p:nvPr/>
          </p:nvSpPr>
          <p:spPr bwMode="auto">
            <a:xfrm flipH="1">
              <a:off x="110902700" y="107464411"/>
              <a:ext cx="1216808" cy="477072"/>
            </a:xfrm>
            <a:prstGeom prst="line">
              <a:avLst/>
            </a:prstGeom>
            <a:noFill/>
            <a:ln w="12700" algn="ctr">
              <a:solidFill>
                <a:srgbClr val="CC0000"/>
              </a:solidFill>
              <a:round/>
              <a:headEnd/>
              <a:tailEnd type="oval" w="med" len="med"/>
            </a:ln>
            <a:extLst>
              <a:ext uri="{909E8E84-426E-40DD-AFC4-6F175D3DCCD1}">
                <a14:hiddenFill xmlns:a14="http://schemas.microsoft.com/office/drawing/2010/main">
                  <a:noFill/>
                </a14:hiddenFill>
              </a:ext>
            </a:extLst>
          </p:spPr>
          <p:txBody>
            <a:bodyPr lIns="36576" tIns="36576" rIns="36576" bIns="36576"/>
            <a:lstStyle/>
            <a:p>
              <a:endParaRPr lang="en-US"/>
            </a:p>
          </p:txBody>
        </p:sp>
        <p:grpSp>
          <p:nvGrpSpPr>
            <p:cNvPr id="70692" name="Group 9">
              <a:extLst>
                <a:ext uri="{FF2B5EF4-FFF2-40B4-BE49-F238E27FC236}">
                  <a16:creationId xmlns:a16="http://schemas.microsoft.com/office/drawing/2014/main" id="{6ABC26E8-14EB-394E-999C-228544EB96B6}"/>
                </a:ext>
              </a:extLst>
            </p:cNvPr>
            <p:cNvGrpSpPr>
              <a:grpSpLocks/>
            </p:cNvGrpSpPr>
            <p:nvPr/>
          </p:nvGrpSpPr>
          <p:grpSpPr bwMode="auto">
            <a:xfrm>
              <a:off x="112100225" y="107284343"/>
              <a:ext cx="291904" cy="269298"/>
              <a:chOff x="112819924" y="112200223"/>
              <a:chExt cx="360000" cy="360000"/>
            </a:xfrm>
          </p:grpSpPr>
          <p:sp>
            <p:nvSpPr>
              <p:cNvPr id="70706" name="Oval 10">
                <a:extLst>
                  <a:ext uri="{FF2B5EF4-FFF2-40B4-BE49-F238E27FC236}">
                    <a16:creationId xmlns:a16="http://schemas.microsoft.com/office/drawing/2014/main" id="{C630A367-0463-EF48-8D7A-0713CD51FC3A}"/>
                  </a:ext>
                </a:extLst>
              </p:cNvPr>
              <p:cNvSpPr>
                <a:spLocks noChangeArrowheads="1"/>
              </p:cNvSpPr>
              <p:nvPr/>
            </p:nvSpPr>
            <p:spPr bwMode="auto">
              <a:xfrm>
                <a:off x="112819924" y="112200223"/>
                <a:ext cx="360000" cy="360000"/>
              </a:xfrm>
              <a:prstGeom prst="ellipse">
                <a:avLst/>
              </a:prstGeom>
              <a:noFill/>
              <a:ln w="12700" algn="in">
                <a:solidFill>
                  <a:srgbClr val="CC0000"/>
                </a:solidFill>
                <a:round/>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IE" altLang="en-US"/>
              </a:p>
            </p:txBody>
          </p:sp>
          <p:sp>
            <p:nvSpPr>
              <p:cNvPr id="70707" name="Text Box 11">
                <a:extLst>
                  <a:ext uri="{FF2B5EF4-FFF2-40B4-BE49-F238E27FC236}">
                    <a16:creationId xmlns:a16="http://schemas.microsoft.com/office/drawing/2014/main" id="{6D7F01C2-8B2E-594D-8AB4-9E51B356C027}"/>
                  </a:ext>
                </a:extLst>
              </p:cNvPr>
              <p:cNvSpPr txBox="1">
                <a:spLocks noChangeArrowheads="1"/>
              </p:cNvSpPr>
              <p:nvPr/>
            </p:nvSpPr>
            <p:spPr bwMode="auto">
              <a:xfrm>
                <a:off x="112921574" y="112276473"/>
                <a:ext cx="144000" cy="18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IE" altLang="en-US" sz="1000" b="1">
                    <a:solidFill>
                      <a:srgbClr val="000000"/>
                    </a:solidFill>
                    <a:latin typeface="Times New Roman" panose="02020603050405020304" pitchFamily="18" charset="0"/>
                  </a:rPr>
                  <a:t>1</a:t>
                </a:r>
                <a:endParaRPr lang="en-US" altLang="en-US"/>
              </a:p>
            </p:txBody>
          </p:sp>
        </p:grpSp>
        <p:sp>
          <p:nvSpPr>
            <p:cNvPr id="70693" name="Line 12">
              <a:extLst>
                <a:ext uri="{FF2B5EF4-FFF2-40B4-BE49-F238E27FC236}">
                  <a16:creationId xmlns:a16="http://schemas.microsoft.com/office/drawing/2014/main" id="{09C1A901-450B-D14C-B2A4-515F0B85252E}"/>
                </a:ext>
              </a:extLst>
            </p:cNvPr>
            <p:cNvSpPr>
              <a:spLocks noChangeShapeType="1"/>
            </p:cNvSpPr>
            <p:nvPr/>
          </p:nvSpPr>
          <p:spPr bwMode="auto">
            <a:xfrm flipH="1" flipV="1">
              <a:off x="111271000" y="108487583"/>
              <a:ext cx="492908" cy="411928"/>
            </a:xfrm>
            <a:prstGeom prst="line">
              <a:avLst/>
            </a:prstGeom>
            <a:noFill/>
            <a:ln w="12700" algn="ctr">
              <a:solidFill>
                <a:srgbClr val="CC0000"/>
              </a:solidFill>
              <a:round/>
              <a:headEnd/>
              <a:tailEnd type="oval" w="med" len="med"/>
            </a:ln>
            <a:extLst>
              <a:ext uri="{909E8E84-426E-40DD-AFC4-6F175D3DCCD1}">
                <a14:hiddenFill xmlns:a14="http://schemas.microsoft.com/office/drawing/2010/main">
                  <a:noFill/>
                </a14:hiddenFill>
              </a:ext>
            </a:extLst>
          </p:spPr>
          <p:txBody>
            <a:bodyPr lIns="36576" tIns="36576" rIns="36576" bIns="36576"/>
            <a:lstStyle/>
            <a:p>
              <a:endParaRPr lang="en-US"/>
            </a:p>
          </p:txBody>
        </p:sp>
        <p:grpSp>
          <p:nvGrpSpPr>
            <p:cNvPr id="70694" name="Group 13">
              <a:extLst>
                <a:ext uri="{FF2B5EF4-FFF2-40B4-BE49-F238E27FC236}">
                  <a16:creationId xmlns:a16="http://schemas.microsoft.com/office/drawing/2014/main" id="{F11579CD-4977-CD40-AB9A-E50CD737A5FA}"/>
                </a:ext>
              </a:extLst>
            </p:cNvPr>
            <p:cNvGrpSpPr>
              <a:grpSpLocks/>
            </p:cNvGrpSpPr>
            <p:nvPr/>
          </p:nvGrpSpPr>
          <p:grpSpPr bwMode="auto">
            <a:xfrm>
              <a:off x="111738275" y="108833743"/>
              <a:ext cx="291904" cy="269298"/>
              <a:chOff x="112960888" y="112353020"/>
              <a:chExt cx="360000" cy="360000"/>
            </a:xfrm>
          </p:grpSpPr>
          <p:sp>
            <p:nvSpPr>
              <p:cNvPr id="70704" name="Oval 14">
                <a:extLst>
                  <a:ext uri="{FF2B5EF4-FFF2-40B4-BE49-F238E27FC236}">
                    <a16:creationId xmlns:a16="http://schemas.microsoft.com/office/drawing/2014/main" id="{9B6CC7C2-2E7D-FB4C-A548-5ECF7168A846}"/>
                  </a:ext>
                </a:extLst>
              </p:cNvPr>
              <p:cNvSpPr>
                <a:spLocks noChangeArrowheads="1"/>
              </p:cNvSpPr>
              <p:nvPr/>
            </p:nvSpPr>
            <p:spPr bwMode="auto">
              <a:xfrm>
                <a:off x="112960888" y="112353020"/>
                <a:ext cx="360000" cy="360000"/>
              </a:xfrm>
              <a:prstGeom prst="ellipse">
                <a:avLst/>
              </a:prstGeom>
              <a:noFill/>
              <a:ln w="12700" algn="in">
                <a:solidFill>
                  <a:srgbClr val="CC0000"/>
                </a:solidFill>
                <a:round/>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IE" altLang="en-US"/>
              </a:p>
            </p:txBody>
          </p:sp>
          <p:sp>
            <p:nvSpPr>
              <p:cNvPr id="70705" name="Text Box 15">
                <a:extLst>
                  <a:ext uri="{FF2B5EF4-FFF2-40B4-BE49-F238E27FC236}">
                    <a16:creationId xmlns:a16="http://schemas.microsoft.com/office/drawing/2014/main" id="{ED7AEA81-8EEF-1249-90C0-8D567F74AF98}"/>
                  </a:ext>
                </a:extLst>
              </p:cNvPr>
              <p:cNvSpPr txBox="1">
                <a:spLocks noChangeArrowheads="1"/>
              </p:cNvSpPr>
              <p:nvPr/>
            </p:nvSpPr>
            <p:spPr bwMode="auto">
              <a:xfrm>
                <a:off x="113062538" y="112429270"/>
                <a:ext cx="144000" cy="18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IE" altLang="en-US" sz="1000" b="1">
                    <a:solidFill>
                      <a:srgbClr val="000000"/>
                    </a:solidFill>
                    <a:latin typeface="Times New Roman" panose="02020603050405020304" pitchFamily="18" charset="0"/>
                  </a:rPr>
                  <a:t>2</a:t>
                </a:r>
                <a:endParaRPr lang="en-US" altLang="en-US"/>
              </a:p>
            </p:txBody>
          </p:sp>
        </p:grpSp>
        <p:sp>
          <p:nvSpPr>
            <p:cNvPr id="70695" name="Line 16">
              <a:extLst>
                <a:ext uri="{FF2B5EF4-FFF2-40B4-BE49-F238E27FC236}">
                  <a16:creationId xmlns:a16="http://schemas.microsoft.com/office/drawing/2014/main" id="{D9175765-B88E-6E44-A6C3-5C820681E2A2}"/>
                </a:ext>
              </a:extLst>
            </p:cNvPr>
            <p:cNvSpPr>
              <a:spLocks noChangeShapeType="1"/>
            </p:cNvSpPr>
            <p:nvPr/>
          </p:nvSpPr>
          <p:spPr bwMode="auto">
            <a:xfrm>
              <a:off x="109173108" y="106994511"/>
              <a:ext cx="885042" cy="318322"/>
            </a:xfrm>
            <a:prstGeom prst="line">
              <a:avLst/>
            </a:prstGeom>
            <a:noFill/>
            <a:ln w="12700" algn="ctr">
              <a:solidFill>
                <a:srgbClr val="CC0000"/>
              </a:solidFill>
              <a:round/>
              <a:headEnd/>
              <a:tailEnd type="oval" w="med" len="med"/>
            </a:ln>
            <a:extLst>
              <a:ext uri="{909E8E84-426E-40DD-AFC4-6F175D3DCCD1}">
                <a14:hiddenFill xmlns:a14="http://schemas.microsoft.com/office/drawing/2010/main">
                  <a:noFill/>
                </a14:hiddenFill>
              </a:ext>
            </a:extLst>
          </p:spPr>
          <p:txBody>
            <a:bodyPr lIns="36576" tIns="36576" rIns="36576" bIns="36576"/>
            <a:lstStyle/>
            <a:p>
              <a:endParaRPr lang="en-US"/>
            </a:p>
          </p:txBody>
        </p:sp>
        <p:sp>
          <p:nvSpPr>
            <p:cNvPr id="70696" name="Line 17">
              <a:extLst>
                <a:ext uri="{FF2B5EF4-FFF2-40B4-BE49-F238E27FC236}">
                  <a16:creationId xmlns:a16="http://schemas.microsoft.com/office/drawing/2014/main" id="{F1BB14F2-E4E2-674C-ACAD-37D3A39BDC66}"/>
                </a:ext>
              </a:extLst>
            </p:cNvPr>
            <p:cNvSpPr>
              <a:spLocks noChangeShapeType="1"/>
            </p:cNvSpPr>
            <p:nvPr/>
          </p:nvSpPr>
          <p:spPr bwMode="auto">
            <a:xfrm flipV="1">
              <a:off x="108588908" y="108252633"/>
              <a:ext cx="529442" cy="386528"/>
            </a:xfrm>
            <a:prstGeom prst="line">
              <a:avLst/>
            </a:prstGeom>
            <a:noFill/>
            <a:ln w="12700" algn="ctr">
              <a:solidFill>
                <a:srgbClr val="CC0000"/>
              </a:solidFill>
              <a:round/>
              <a:headEnd/>
              <a:tailEnd type="oval" w="med" len="med"/>
            </a:ln>
            <a:extLst>
              <a:ext uri="{909E8E84-426E-40DD-AFC4-6F175D3DCCD1}">
                <a14:hiddenFill xmlns:a14="http://schemas.microsoft.com/office/drawing/2010/main">
                  <a:noFill/>
                </a14:hiddenFill>
              </a:ext>
            </a:extLst>
          </p:spPr>
          <p:txBody>
            <a:bodyPr lIns="36576" tIns="36576" rIns="36576" bIns="36576"/>
            <a:lstStyle/>
            <a:p>
              <a:endParaRPr lang="en-US"/>
            </a:p>
          </p:txBody>
        </p:sp>
        <p:grpSp>
          <p:nvGrpSpPr>
            <p:cNvPr id="70697" name="Group 18">
              <a:extLst>
                <a:ext uri="{FF2B5EF4-FFF2-40B4-BE49-F238E27FC236}">
                  <a16:creationId xmlns:a16="http://schemas.microsoft.com/office/drawing/2014/main" id="{0E7F76DA-FC76-0843-B97C-8D14D47D3CA0}"/>
                </a:ext>
              </a:extLst>
            </p:cNvPr>
            <p:cNvGrpSpPr>
              <a:grpSpLocks/>
            </p:cNvGrpSpPr>
            <p:nvPr/>
          </p:nvGrpSpPr>
          <p:grpSpPr bwMode="auto">
            <a:xfrm>
              <a:off x="108321975" y="108579743"/>
              <a:ext cx="291904" cy="269298"/>
              <a:chOff x="112819924" y="112200223"/>
              <a:chExt cx="360000" cy="360000"/>
            </a:xfrm>
          </p:grpSpPr>
          <p:sp>
            <p:nvSpPr>
              <p:cNvPr id="70702" name="Oval 19">
                <a:extLst>
                  <a:ext uri="{FF2B5EF4-FFF2-40B4-BE49-F238E27FC236}">
                    <a16:creationId xmlns:a16="http://schemas.microsoft.com/office/drawing/2014/main" id="{36F81193-A37A-2041-9BA3-8A2303D13791}"/>
                  </a:ext>
                </a:extLst>
              </p:cNvPr>
              <p:cNvSpPr>
                <a:spLocks noChangeArrowheads="1"/>
              </p:cNvSpPr>
              <p:nvPr/>
            </p:nvSpPr>
            <p:spPr bwMode="auto">
              <a:xfrm>
                <a:off x="112819924" y="112200223"/>
                <a:ext cx="360000" cy="360000"/>
              </a:xfrm>
              <a:prstGeom prst="ellipse">
                <a:avLst/>
              </a:prstGeom>
              <a:noFill/>
              <a:ln w="12700" algn="in">
                <a:solidFill>
                  <a:srgbClr val="CC0000"/>
                </a:solidFill>
                <a:round/>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IE" altLang="en-US"/>
              </a:p>
            </p:txBody>
          </p:sp>
          <p:sp>
            <p:nvSpPr>
              <p:cNvPr id="70703" name="Text Box 20">
                <a:extLst>
                  <a:ext uri="{FF2B5EF4-FFF2-40B4-BE49-F238E27FC236}">
                    <a16:creationId xmlns:a16="http://schemas.microsoft.com/office/drawing/2014/main" id="{FC5610E1-DE84-694D-9508-9E3D2E0CBADD}"/>
                  </a:ext>
                </a:extLst>
              </p:cNvPr>
              <p:cNvSpPr txBox="1">
                <a:spLocks noChangeArrowheads="1"/>
              </p:cNvSpPr>
              <p:nvPr/>
            </p:nvSpPr>
            <p:spPr bwMode="auto">
              <a:xfrm>
                <a:off x="112921574" y="112276473"/>
                <a:ext cx="144000" cy="18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IE" altLang="en-US" sz="1000" b="1">
                    <a:solidFill>
                      <a:srgbClr val="000000"/>
                    </a:solidFill>
                    <a:latin typeface="Times New Roman" panose="02020603050405020304" pitchFamily="18" charset="0"/>
                  </a:rPr>
                  <a:t>4</a:t>
                </a:r>
                <a:endParaRPr lang="en-US" altLang="en-US"/>
              </a:p>
            </p:txBody>
          </p:sp>
        </p:grpSp>
        <p:sp>
          <p:nvSpPr>
            <p:cNvPr id="70698" name="Line 21">
              <a:extLst>
                <a:ext uri="{FF2B5EF4-FFF2-40B4-BE49-F238E27FC236}">
                  <a16:creationId xmlns:a16="http://schemas.microsoft.com/office/drawing/2014/main" id="{5E94FE74-B440-594E-8391-0E329CC97E28}"/>
                </a:ext>
              </a:extLst>
            </p:cNvPr>
            <p:cNvSpPr>
              <a:spLocks noChangeShapeType="1"/>
            </p:cNvSpPr>
            <p:nvPr/>
          </p:nvSpPr>
          <p:spPr bwMode="auto">
            <a:xfrm flipV="1">
              <a:off x="109325508" y="108855883"/>
              <a:ext cx="529442" cy="386528"/>
            </a:xfrm>
            <a:prstGeom prst="line">
              <a:avLst/>
            </a:prstGeom>
            <a:noFill/>
            <a:ln w="12700" algn="ctr">
              <a:solidFill>
                <a:srgbClr val="CC0000"/>
              </a:solidFill>
              <a:round/>
              <a:headEnd/>
              <a:tailEnd type="oval" w="med" len="med"/>
            </a:ln>
            <a:extLst>
              <a:ext uri="{909E8E84-426E-40DD-AFC4-6F175D3DCCD1}">
                <a14:hiddenFill xmlns:a14="http://schemas.microsoft.com/office/drawing/2010/main">
                  <a:noFill/>
                </a14:hiddenFill>
              </a:ext>
            </a:extLst>
          </p:spPr>
          <p:txBody>
            <a:bodyPr lIns="36576" tIns="36576" rIns="36576" bIns="36576"/>
            <a:lstStyle/>
            <a:p>
              <a:endParaRPr lang="en-US"/>
            </a:p>
          </p:txBody>
        </p:sp>
        <p:grpSp>
          <p:nvGrpSpPr>
            <p:cNvPr id="70699" name="Group 22">
              <a:extLst>
                <a:ext uri="{FF2B5EF4-FFF2-40B4-BE49-F238E27FC236}">
                  <a16:creationId xmlns:a16="http://schemas.microsoft.com/office/drawing/2014/main" id="{A7DA08A5-F311-274B-9601-550E4D746834}"/>
                </a:ext>
              </a:extLst>
            </p:cNvPr>
            <p:cNvGrpSpPr>
              <a:grpSpLocks/>
            </p:cNvGrpSpPr>
            <p:nvPr/>
          </p:nvGrpSpPr>
          <p:grpSpPr bwMode="auto">
            <a:xfrm>
              <a:off x="109071275" y="109195693"/>
              <a:ext cx="291904" cy="269298"/>
              <a:chOff x="112960888" y="112353020"/>
              <a:chExt cx="360000" cy="360000"/>
            </a:xfrm>
          </p:grpSpPr>
          <p:sp>
            <p:nvSpPr>
              <p:cNvPr id="70700" name="Oval 23">
                <a:extLst>
                  <a:ext uri="{FF2B5EF4-FFF2-40B4-BE49-F238E27FC236}">
                    <a16:creationId xmlns:a16="http://schemas.microsoft.com/office/drawing/2014/main" id="{CFA96382-5746-D346-8C82-7FF09D9A0C60}"/>
                  </a:ext>
                </a:extLst>
              </p:cNvPr>
              <p:cNvSpPr>
                <a:spLocks noChangeArrowheads="1"/>
              </p:cNvSpPr>
              <p:nvPr/>
            </p:nvSpPr>
            <p:spPr bwMode="auto">
              <a:xfrm>
                <a:off x="112960888" y="112353020"/>
                <a:ext cx="360000" cy="360000"/>
              </a:xfrm>
              <a:prstGeom prst="ellipse">
                <a:avLst/>
              </a:prstGeom>
              <a:noFill/>
              <a:ln w="12700" algn="in">
                <a:solidFill>
                  <a:srgbClr val="CC0000"/>
                </a:solidFill>
                <a:round/>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IE" altLang="en-US"/>
              </a:p>
            </p:txBody>
          </p:sp>
          <p:sp>
            <p:nvSpPr>
              <p:cNvPr id="70701" name="Text Box 24">
                <a:extLst>
                  <a:ext uri="{FF2B5EF4-FFF2-40B4-BE49-F238E27FC236}">
                    <a16:creationId xmlns:a16="http://schemas.microsoft.com/office/drawing/2014/main" id="{D5F68535-C0E6-7E4A-B3F4-8D994595513C}"/>
                  </a:ext>
                </a:extLst>
              </p:cNvPr>
              <p:cNvSpPr txBox="1">
                <a:spLocks noChangeArrowheads="1"/>
              </p:cNvSpPr>
              <p:nvPr/>
            </p:nvSpPr>
            <p:spPr bwMode="auto">
              <a:xfrm>
                <a:off x="113062538" y="112429270"/>
                <a:ext cx="144000" cy="18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IE" altLang="en-US" sz="1000" b="1">
                    <a:solidFill>
                      <a:srgbClr val="000000"/>
                    </a:solidFill>
                    <a:latin typeface="Times New Roman" panose="02020603050405020304" pitchFamily="18" charset="0"/>
                  </a:rPr>
                  <a:t>5</a:t>
                </a:r>
                <a:endParaRPr lang="en-US" altLang="en-US"/>
              </a:p>
            </p:txBody>
          </p:sp>
        </p:grpSp>
      </p:grpSp>
      <p:graphicFrame>
        <p:nvGraphicFramePr>
          <p:cNvPr id="28" name="Table 27">
            <a:extLst>
              <a:ext uri="{FF2B5EF4-FFF2-40B4-BE49-F238E27FC236}">
                <a16:creationId xmlns:a16="http://schemas.microsoft.com/office/drawing/2014/main" id="{9B08AED8-F198-4A28-995A-36335D741B35}"/>
              </a:ext>
            </a:extLst>
          </p:cNvPr>
          <p:cNvGraphicFramePr>
            <a:graphicFrameLocks noGrp="1"/>
          </p:cNvGraphicFramePr>
          <p:nvPr>
            <p:extLst>
              <p:ext uri="{D42A27DB-BD31-4B8C-83A1-F6EECF244321}">
                <p14:modId xmlns:p14="http://schemas.microsoft.com/office/powerpoint/2010/main" val="317516098"/>
              </p:ext>
            </p:extLst>
          </p:nvPr>
        </p:nvGraphicFramePr>
        <p:xfrm>
          <a:off x="539552" y="1501334"/>
          <a:ext cx="4866912" cy="4174156"/>
        </p:xfrm>
        <a:graphic>
          <a:graphicData uri="http://schemas.openxmlformats.org/drawingml/2006/table">
            <a:tbl>
              <a:tblPr/>
              <a:tblGrid>
                <a:gridCol w="478581">
                  <a:extLst>
                    <a:ext uri="{9D8B030D-6E8A-4147-A177-3AD203B41FA5}">
                      <a16:colId xmlns:a16="http://schemas.microsoft.com/office/drawing/2014/main" val="20000"/>
                    </a:ext>
                  </a:extLst>
                </a:gridCol>
                <a:gridCol w="1297836">
                  <a:extLst>
                    <a:ext uri="{9D8B030D-6E8A-4147-A177-3AD203B41FA5}">
                      <a16:colId xmlns:a16="http://schemas.microsoft.com/office/drawing/2014/main" val="20001"/>
                    </a:ext>
                  </a:extLst>
                </a:gridCol>
                <a:gridCol w="3090495">
                  <a:extLst>
                    <a:ext uri="{9D8B030D-6E8A-4147-A177-3AD203B41FA5}">
                      <a16:colId xmlns:a16="http://schemas.microsoft.com/office/drawing/2014/main" val="20002"/>
                    </a:ext>
                  </a:extLst>
                </a:gridCol>
              </a:tblGrid>
              <a:tr h="962261">
                <a:tc>
                  <a:txBody>
                    <a:bodyPr/>
                    <a:lstStyle/>
                    <a:p>
                      <a:pPr marR="0" indent="0" algn="just" rtl="0">
                        <a:spcBef>
                          <a:spcPts val="0"/>
                        </a:spcBef>
                        <a:spcAft>
                          <a:spcPts val="0"/>
                        </a:spcAft>
                      </a:pPr>
                      <a:r>
                        <a:rPr lang="en-IE" sz="1600" b="0" kern="1400" dirty="0">
                          <a:solidFill>
                            <a:srgbClr val="000000"/>
                          </a:solidFill>
                          <a:latin typeface="+mn-lt"/>
                        </a:rPr>
                        <a:t>1</a:t>
                      </a:r>
                    </a:p>
                  </a:txBody>
                  <a:tcPr marL="36576" marR="36576" marT="36576" marB="3657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just" rtl="0">
                        <a:spcBef>
                          <a:spcPts val="0"/>
                        </a:spcBef>
                        <a:spcAft>
                          <a:spcPts val="0"/>
                        </a:spcAft>
                      </a:pPr>
                      <a:r>
                        <a:rPr lang="en-IE" sz="1600" b="0" kern="1400" dirty="0">
                          <a:solidFill>
                            <a:srgbClr val="000000"/>
                          </a:solidFill>
                          <a:latin typeface="+mn-lt"/>
                        </a:rPr>
                        <a:t>Processor and fan</a:t>
                      </a:r>
                    </a:p>
                  </a:txBody>
                  <a:tcPr marL="36576" marR="36576" marT="36576" marB="3657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just" rtl="0">
                        <a:spcBef>
                          <a:spcPts val="0"/>
                        </a:spcBef>
                        <a:spcAft>
                          <a:spcPts val="0"/>
                        </a:spcAft>
                      </a:pPr>
                      <a:r>
                        <a:rPr lang="en-IE" sz="1600" b="0" kern="1400" dirty="0">
                          <a:solidFill>
                            <a:srgbClr val="000000"/>
                          </a:solidFill>
                          <a:latin typeface="+mn-lt"/>
                        </a:rPr>
                        <a:t>Graphics card handles it’s own processing making it almost independent of the processor. </a:t>
                      </a:r>
                    </a:p>
                  </a:txBody>
                  <a:tcPr marL="36576" marR="36576" marT="36576" marB="3657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744489">
                <a:tc>
                  <a:txBody>
                    <a:bodyPr/>
                    <a:lstStyle/>
                    <a:p>
                      <a:pPr marR="0" indent="0" algn="just" rtl="0">
                        <a:spcBef>
                          <a:spcPts val="0"/>
                        </a:spcBef>
                        <a:spcAft>
                          <a:spcPts val="0"/>
                        </a:spcAft>
                      </a:pPr>
                      <a:r>
                        <a:rPr lang="en-IE" sz="1600" b="0" kern="1400">
                          <a:solidFill>
                            <a:srgbClr val="000000"/>
                          </a:solidFill>
                          <a:latin typeface="+mn-lt"/>
                        </a:rPr>
                        <a:t>2</a:t>
                      </a:r>
                    </a:p>
                  </a:txBody>
                  <a:tcPr marL="36576" marR="36576" marT="36576" marB="3657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just" rtl="0">
                        <a:spcBef>
                          <a:spcPts val="0"/>
                        </a:spcBef>
                        <a:spcAft>
                          <a:spcPts val="0"/>
                        </a:spcAft>
                      </a:pPr>
                      <a:r>
                        <a:rPr lang="en-IE" sz="1600" b="0" kern="1400" dirty="0">
                          <a:solidFill>
                            <a:srgbClr val="000000"/>
                          </a:solidFill>
                          <a:latin typeface="+mn-lt"/>
                        </a:rPr>
                        <a:t>Board connector</a:t>
                      </a:r>
                    </a:p>
                  </a:txBody>
                  <a:tcPr marL="36576" marR="36576" marT="36576" marB="3657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just" rtl="0">
                        <a:spcBef>
                          <a:spcPts val="0"/>
                        </a:spcBef>
                        <a:spcAft>
                          <a:spcPts val="0"/>
                        </a:spcAft>
                      </a:pPr>
                      <a:r>
                        <a:rPr lang="en-IE" sz="1600" b="0" kern="1400" dirty="0">
                          <a:solidFill>
                            <a:srgbClr val="000000"/>
                          </a:solidFill>
                          <a:latin typeface="+mn-lt"/>
                        </a:rPr>
                        <a:t>AGP or PCI-Express</a:t>
                      </a:r>
                    </a:p>
                  </a:txBody>
                  <a:tcPr marL="36576" marR="36576" marT="36576" marB="3657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962261">
                <a:tc>
                  <a:txBody>
                    <a:bodyPr/>
                    <a:lstStyle/>
                    <a:p>
                      <a:pPr marR="0" indent="0" algn="just" rtl="0">
                        <a:spcBef>
                          <a:spcPts val="0"/>
                        </a:spcBef>
                        <a:spcAft>
                          <a:spcPts val="0"/>
                        </a:spcAft>
                      </a:pPr>
                      <a:r>
                        <a:rPr lang="en-IE" sz="1600" b="0" kern="1400">
                          <a:solidFill>
                            <a:srgbClr val="000000"/>
                          </a:solidFill>
                          <a:latin typeface="+mn-lt"/>
                        </a:rPr>
                        <a:t>3</a:t>
                      </a:r>
                    </a:p>
                  </a:txBody>
                  <a:tcPr marL="36576" marR="36576" marT="36576" marB="3657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just" rtl="0">
                        <a:spcBef>
                          <a:spcPts val="0"/>
                        </a:spcBef>
                        <a:spcAft>
                          <a:spcPts val="0"/>
                        </a:spcAft>
                      </a:pPr>
                      <a:r>
                        <a:rPr lang="en-IE" sz="1600" b="0" kern="1400">
                          <a:solidFill>
                            <a:srgbClr val="000000"/>
                          </a:solidFill>
                          <a:latin typeface="+mn-lt"/>
                        </a:rPr>
                        <a:t>Memory </a:t>
                      </a:r>
                    </a:p>
                  </a:txBody>
                  <a:tcPr marL="36576" marR="36576" marT="36576" marB="3657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just" rtl="0">
                        <a:spcBef>
                          <a:spcPts val="0"/>
                        </a:spcBef>
                        <a:spcAft>
                          <a:spcPts val="0"/>
                        </a:spcAft>
                      </a:pPr>
                      <a:r>
                        <a:rPr lang="en-IE" sz="1600" b="0" kern="1400" dirty="0">
                          <a:solidFill>
                            <a:srgbClr val="000000"/>
                          </a:solidFill>
                          <a:latin typeface="+mn-lt"/>
                        </a:rPr>
                        <a:t>Graphics card has it’s own memory.  This makes it much faster. Most new cards use DDR3 memory.  </a:t>
                      </a:r>
                    </a:p>
                  </a:txBody>
                  <a:tcPr marL="36576" marR="36576" marT="36576" marB="3657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744489">
                <a:tc>
                  <a:txBody>
                    <a:bodyPr/>
                    <a:lstStyle/>
                    <a:p>
                      <a:pPr marR="0" indent="0" algn="just" rtl="0">
                        <a:spcBef>
                          <a:spcPts val="0"/>
                        </a:spcBef>
                        <a:spcAft>
                          <a:spcPts val="0"/>
                        </a:spcAft>
                      </a:pPr>
                      <a:r>
                        <a:rPr lang="en-IE" sz="1600" b="0" kern="1400">
                          <a:solidFill>
                            <a:srgbClr val="000000"/>
                          </a:solidFill>
                          <a:latin typeface="+mn-lt"/>
                        </a:rPr>
                        <a:t>4</a:t>
                      </a:r>
                    </a:p>
                  </a:txBody>
                  <a:tcPr marL="36576" marR="36576" marT="36576" marB="3657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just" rtl="0">
                        <a:lnSpc>
                          <a:spcPct val="125000"/>
                        </a:lnSpc>
                        <a:spcBef>
                          <a:spcPts val="0"/>
                        </a:spcBef>
                        <a:spcAft>
                          <a:spcPts val="0"/>
                        </a:spcAft>
                      </a:pPr>
                      <a:r>
                        <a:rPr lang="en-IE" sz="1600" b="0" kern="1400">
                          <a:solidFill>
                            <a:srgbClr val="000000"/>
                          </a:solidFill>
                          <a:latin typeface="+mn-lt"/>
                        </a:rPr>
                        <a:t>DVI connector</a:t>
                      </a:r>
                    </a:p>
                  </a:txBody>
                  <a:tcPr marL="36576" marR="36576" marT="36576" marB="3657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just" rtl="0">
                        <a:spcBef>
                          <a:spcPts val="0"/>
                        </a:spcBef>
                        <a:spcAft>
                          <a:spcPts val="0"/>
                        </a:spcAft>
                      </a:pPr>
                      <a:r>
                        <a:rPr lang="en-IE" sz="1600" b="0" kern="1400" dirty="0">
                          <a:solidFill>
                            <a:srgbClr val="000000"/>
                          </a:solidFill>
                          <a:latin typeface="+mn-lt"/>
                        </a:rPr>
                        <a:t>Digital output is supplied through this port.  </a:t>
                      </a:r>
                    </a:p>
                  </a:txBody>
                  <a:tcPr marL="36576" marR="36576" marT="36576" marB="3657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674405">
                <a:tc>
                  <a:txBody>
                    <a:bodyPr/>
                    <a:lstStyle/>
                    <a:p>
                      <a:pPr marR="0" indent="0" algn="just" rtl="0">
                        <a:spcBef>
                          <a:spcPts val="0"/>
                        </a:spcBef>
                        <a:spcAft>
                          <a:spcPts val="0"/>
                        </a:spcAft>
                      </a:pPr>
                      <a:r>
                        <a:rPr lang="en-IE" sz="1600" b="0" kern="1400">
                          <a:solidFill>
                            <a:srgbClr val="000000"/>
                          </a:solidFill>
                          <a:latin typeface="+mn-lt"/>
                        </a:rPr>
                        <a:t>5</a:t>
                      </a:r>
                    </a:p>
                  </a:txBody>
                  <a:tcPr marL="36576" marR="36576" marT="36576" marB="3657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just" rtl="0">
                        <a:spcBef>
                          <a:spcPts val="0"/>
                        </a:spcBef>
                        <a:spcAft>
                          <a:spcPts val="0"/>
                        </a:spcAft>
                      </a:pPr>
                      <a:r>
                        <a:rPr lang="en-IE" sz="1600" b="0" kern="1400">
                          <a:solidFill>
                            <a:srgbClr val="000000"/>
                          </a:solidFill>
                          <a:latin typeface="+mn-lt"/>
                        </a:rPr>
                        <a:t>VGA connector</a:t>
                      </a:r>
                    </a:p>
                  </a:txBody>
                  <a:tcPr marL="36576" marR="36576" marT="36576" marB="3657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just" rtl="0">
                        <a:spcBef>
                          <a:spcPts val="0"/>
                        </a:spcBef>
                        <a:spcAft>
                          <a:spcPts val="0"/>
                        </a:spcAft>
                      </a:pPr>
                      <a:r>
                        <a:rPr lang="en-IE" sz="1600" b="0" kern="1400" dirty="0">
                          <a:solidFill>
                            <a:srgbClr val="000000"/>
                          </a:solidFill>
                          <a:latin typeface="+mn-lt"/>
                        </a:rPr>
                        <a:t>Analogue output is provided through this port.  </a:t>
                      </a:r>
                    </a:p>
                  </a:txBody>
                  <a:tcPr marL="36576" marR="36576" marT="36576" marB="3657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29" name="TextBox 28">
            <a:extLst>
              <a:ext uri="{FF2B5EF4-FFF2-40B4-BE49-F238E27FC236}">
                <a16:creationId xmlns:a16="http://schemas.microsoft.com/office/drawing/2014/main" id="{19CD96A5-C923-9842-8DE8-9AFBEB37DF30}"/>
              </a:ext>
            </a:extLst>
          </p:cNvPr>
          <p:cNvSpPr txBox="1">
            <a:spLocks noChangeArrowheads="1"/>
          </p:cNvSpPr>
          <p:nvPr/>
        </p:nvSpPr>
        <p:spPr bwMode="auto">
          <a:xfrm>
            <a:off x="472696" y="971554"/>
            <a:ext cx="25003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IE" altLang="en-US" sz="2400" b="1" dirty="0">
                <a:latin typeface="+mn-lt"/>
              </a:rPr>
              <a:t>Graphics card:</a:t>
            </a:r>
          </a:p>
        </p:txBody>
      </p:sp>
    </p:spTree>
    <p:extLst>
      <p:ext uri="{BB962C8B-B14F-4D97-AF65-F5344CB8AC3E}">
        <p14:creationId xmlns:p14="http://schemas.microsoft.com/office/powerpoint/2010/main" val="6225436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69466F62-E98C-40F2-B2D0-8412409C9374}"/>
              </a:ext>
            </a:extLst>
          </p:cNvPr>
          <p:cNvSpPr>
            <a:spLocks noGrp="1" noChangeArrowheads="1"/>
          </p:cNvSpPr>
          <p:nvPr>
            <p:ph type="title"/>
          </p:nvPr>
        </p:nvSpPr>
        <p:spPr>
          <a:xfrm>
            <a:off x="765175" y="274638"/>
            <a:ext cx="6992938" cy="504825"/>
          </a:xfrm>
        </p:spPr>
        <p:txBody>
          <a:bodyPr>
            <a:normAutofit fontScale="90000"/>
          </a:bodyPr>
          <a:lstStyle/>
          <a:p>
            <a:pPr>
              <a:defRPr/>
            </a:pPr>
            <a:r>
              <a:rPr lang="en-GB" altLang="en-US" sz="3200" b="1" dirty="0"/>
              <a:t>System Devices</a:t>
            </a:r>
            <a:endParaRPr lang="en-US" altLang="en-US" sz="3200" b="1" dirty="0"/>
          </a:p>
        </p:txBody>
      </p:sp>
      <p:sp>
        <p:nvSpPr>
          <p:cNvPr id="10" name="TextBox 9">
            <a:extLst>
              <a:ext uri="{FF2B5EF4-FFF2-40B4-BE49-F238E27FC236}">
                <a16:creationId xmlns:a16="http://schemas.microsoft.com/office/drawing/2014/main" id="{CC42C9A9-0905-8445-92AC-CE048726948E}"/>
              </a:ext>
            </a:extLst>
          </p:cNvPr>
          <p:cNvSpPr txBox="1">
            <a:spLocks noChangeArrowheads="1"/>
          </p:cNvSpPr>
          <p:nvPr/>
        </p:nvSpPr>
        <p:spPr bwMode="auto">
          <a:xfrm>
            <a:off x="899592" y="1052736"/>
            <a:ext cx="7572375"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914400" indent="-45720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n-IE" altLang="en-US" sz="2000" b="1" dirty="0">
                <a:latin typeface="+mn-lt"/>
              </a:rPr>
              <a:t>Graphic card</a:t>
            </a:r>
            <a:r>
              <a:rPr lang="en-IE" altLang="en-US" sz="2000" dirty="0">
                <a:latin typeface="+mn-lt"/>
              </a:rPr>
              <a:t>  -  screen images are made up of dots called </a:t>
            </a:r>
            <a:r>
              <a:rPr lang="en-IE" altLang="en-US" sz="2000" b="1" dirty="0">
                <a:latin typeface="+mn-lt"/>
              </a:rPr>
              <a:t>pixels </a:t>
            </a:r>
            <a:r>
              <a:rPr lang="en-IE" altLang="en-US" sz="2000" dirty="0">
                <a:latin typeface="+mn-lt"/>
              </a:rPr>
              <a:t>(picture elements).  The graphics card must process each of these pixels to create the image.  </a:t>
            </a:r>
          </a:p>
          <a:p>
            <a:pPr algn="just" eaLnBrk="1" hangingPunct="1"/>
            <a:r>
              <a:rPr lang="en-IE" altLang="en-US" sz="2000" dirty="0">
                <a:latin typeface="+mn-lt"/>
              </a:rPr>
              <a:t> </a:t>
            </a:r>
          </a:p>
          <a:p>
            <a:pPr algn="just" eaLnBrk="1" hangingPunct="1"/>
            <a:r>
              <a:rPr lang="en-IE" altLang="en-US" sz="2000" dirty="0">
                <a:latin typeface="+mn-lt"/>
              </a:rPr>
              <a:t>The resolution of a screen is the number of  pixels being displayed.  Typical resolutions include:</a:t>
            </a:r>
          </a:p>
          <a:p>
            <a:pPr algn="just" eaLnBrk="1" hangingPunct="1"/>
            <a:r>
              <a:rPr lang="en-IE" altLang="en-US" sz="2000" dirty="0">
                <a:latin typeface="+mn-lt"/>
              </a:rPr>
              <a:t> </a:t>
            </a:r>
          </a:p>
          <a:p>
            <a:pPr lvl="1" algn="just" eaLnBrk="1" hangingPunct="1">
              <a:buFont typeface="Arial" panose="020B0604020202020204" pitchFamily="34" charset="0"/>
              <a:buChar char="•"/>
            </a:pPr>
            <a:r>
              <a:rPr lang="en-IE" altLang="en-US" sz="2000" b="1" dirty="0">
                <a:latin typeface="+mn-lt"/>
              </a:rPr>
              <a:t>800 x 600</a:t>
            </a:r>
            <a:r>
              <a:rPr lang="en-IE" altLang="en-US" sz="2000" dirty="0">
                <a:latin typeface="+mn-lt"/>
              </a:rPr>
              <a:t>  -  	480,000 pixels</a:t>
            </a:r>
          </a:p>
          <a:p>
            <a:pPr lvl="1" algn="just" eaLnBrk="1" hangingPunct="1">
              <a:buFont typeface="Arial" panose="020B0604020202020204" pitchFamily="34" charset="0"/>
              <a:buChar char="•"/>
            </a:pPr>
            <a:r>
              <a:rPr lang="en-IE" altLang="en-US" sz="2000" b="1" dirty="0">
                <a:latin typeface="+mn-lt"/>
              </a:rPr>
              <a:t>1024 x 768</a:t>
            </a:r>
            <a:r>
              <a:rPr lang="en-IE" altLang="en-US" sz="2000" dirty="0">
                <a:latin typeface="+mn-lt"/>
              </a:rPr>
              <a:t>  -  	786,432 pixels</a:t>
            </a:r>
          </a:p>
          <a:p>
            <a:pPr lvl="1" algn="just" eaLnBrk="1" hangingPunct="1">
              <a:buFont typeface="Arial" panose="020B0604020202020204" pitchFamily="34" charset="0"/>
              <a:buChar char="•"/>
            </a:pPr>
            <a:r>
              <a:rPr lang="en-IE" altLang="en-US" sz="2000" b="1" dirty="0">
                <a:latin typeface="+mn-lt"/>
              </a:rPr>
              <a:t>1280 x 1024</a:t>
            </a:r>
            <a:r>
              <a:rPr lang="en-IE" altLang="en-US" sz="2000" dirty="0">
                <a:latin typeface="+mn-lt"/>
              </a:rPr>
              <a:t>:  -  	1,310,720 pixels</a:t>
            </a:r>
          </a:p>
          <a:p>
            <a:pPr lvl="1" algn="just" eaLnBrk="1" hangingPunct="1">
              <a:buFont typeface="Arial" panose="020B0604020202020204" pitchFamily="34" charset="0"/>
              <a:buChar char="•"/>
            </a:pPr>
            <a:r>
              <a:rPr lang="en-IE" altLang="en-US" sz="2000" b="1" dirty="0">
                <a:latin typeface="+mn-lt"/>
              </a:rPr>
              <a:t>1600 x 1200:</a:t>
            </a:r>
            <a:r>
              <a:rPr lang="en-IE" altLang="en-US" sz="2000" dirty="0">
                <a:latin typeface="+mn-lt"/>
              </a:rPr>
              <a:t>  -  	1,920,000 pixels</a:t>
            </a:r>
          </a:p>
        </p:txBody>
      </p:sp>
      <p:pic>
        <p:nvPicPr>
          <p:cNvPr id="147458" name="Picture 2">
            <a:extLst>
              <a:ext uri="{FF2B5EF4-FFF2-40B4-BE49-F238E27FC236}">
                <a16:creationId xmlns:a16="http://schemas.microsoft.com/office/drawing/2014/main" id="{AE887004-2304-DF43-A889-695C9F7808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463" t="80214" r="1724"/>
          <a:stretch>
            <a:fillRect/>
          </a:stretch>
        </p:blipFill>
        <p:spPr bwMode="auto">
          <a:xfrm>
            <a:off x="899592" y="4661123"/>
            <a:ext cx="7704856"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Tree>
    <p:extLst>
      <p:ext uri="{BB962C8B-B14F-4D97-AF65-F5344CB8AC3E}">
        <p14:creationId xmlns:p14="http://schemas.microsoft.com/office/powerpoint/2010/main" val="21634125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29F16B56-CAAC-4E23-B825-12F8F860EFFA}"/>
              </a:ext>
            </a:extLst>
          </p:cNvPr>
          <p:cNvSpPr>
            <a:spLocks noGrp="1" noChangeArrowheads="1"/>
          </p:cNvSpPr>
          <p:nvPr>
            <p:ph type="title"/>
          </p:nvPr>
        </p:nvSpPr>
        <p:spPr>
          <a:xfrm>
            <a:off x="765175" y="274638"/>
            <a:ext cx="6992938" cy="504825"/>
          </a:xfrm>
        </p:spPr>
        <p:txBody>
          <a:bodyPr>
            <a:normAutofit fontScale="90000"/>
          </a:bodyPr>
          <a:lstStyle/>
          <a:p>
            <a:pPr>
              <a:defRPr/>
            </a:pPr>
            <a:r>
              <a:rPr lang="en-GB" altLang="en-US" sz="3200" b="1" dirty="0"/>
              <a:t>System Devices</a:t>
            </a:r>
            <a:endParaRPr lang="en-US" altLang="en-US" sz="3200" b="1" dirty="0"/>
          </a:p>
        </p:txBody>
      </p:sp>
      <p:sp>
        <p:nvSpPr>
          <p:cNvPr id="5" name="TextBox 4">
            <a:extLst>
              <a:ext uri="{FF2B5EF4-FFF2-40B4-BE49-F238E27FC236}">
                <a16:creationId xmlns:a16="http://schemas.microsoft.com/office/drawing/2014/main" id="{F9DB41C1-435C-E942-87BC-AD3D7767B47B}"/>
              </a:ext>
            </a:extLst>
          </p:cNvPr>
          <p:cNvSpPr txBox="1">
            <a:spLocks noChangeArrowheads="1"/>
          </p:cNvSpPr>
          <p:nvPr/>
        </p:nvSpPr>
        <p:spPr bwMode="auto">
          <a:xfrm>
            <a:off x="467544" y="1268760"/>
            <a:ext cx="8208911"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914400" indent="-45720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n-IE" altLang="en-US" sz="2000" dirty="0">
                <a:latin typeface="+mn-lt"/>
              </a:rPr>
              <a:t>There are two types of graphic card available:</a:t>
            </a:r>
          </a:p>
          <a:p>
            <a:pPr algn="just" eaLnBrk="1" hangingPunct="1"/>
            <a:r>
              <a:rPr lang="en-IE" altLang="en-US" sz="2000" dirty="0">
                <a:latin typeface="+mn-lt"/>
              </a:rPr>
              <a:t> </a:t>
            </a:r>
          </a:p>
          <a:p>
            <a:pPr lvl="1" algn="just" eaLnBrk="1" hangingPunct="1">
              <a:buFont typeface="Arial" panose="020B0604020202020204" pitchFamily="34" charset="0"/>
              <a:buChar char="•"/>
            </a:pPr>
            <a:r>
              <a:rPr lang="en-IE" altLang="en-US" sz="2000" b="1" dirty="0">
                <a:latin typeface="+mn-lt"/>
              </a:rPr>
              <a:t>AGP</a:t>
            </a:r>
            <a:r>
              <a:rPr lang="en-IE" altLang="en-US" sz="2000" dirty="0">
                <a:latin typeface="+mn-lt"/>
              </a:rPr>
              <a:t> (accelerated graphics port) -  the older technology but still available. It can output in analogue or digital or both.</a:t>
            </a:r>
          </a:p>
          <a:p>
            <a:pPr lvl="1" algn="just" eaLnBrk="1" hangingPunct="1"/>
            <a:endParaRPr lang="en-IE" altLang="en-US" sz="2000" dirty="0">
              <a:latin typeface="+mn-lt"/>
            </a:endParaRPr>
          </a:p>
          <a:p>
            <a:pPr lvl="1" algn="just" eaLnBrk="1" hangingPunct="1">
              <a:buFont typeface="Arial" panose="020B0604020202020204" pitchFamily="34" charset="0"/>
              <a:buChar char="•"/>
            </a:pPr>
            <a:r>
              <a:rPr lang="en-IE" altLang="en-US" sz="2000" b="1" dirty="0">
                <a:latin typeface="+mn-lt"/>
              </a:rPr>
              <a:t>PCI-Express  -  </a:t>
            </a:r>
            <a:r>
              <a:rPr lang="en-IE" altLang="en-US" sz="2000" dirty="0">
                <a:latin typeface="+mn-lt"/>
              </a:rPr>
              <a:t>the newer technology  -  faster than AGP.  Allows for two graphics cards to improve the performance  -  called </a:t>
            </a:r>
            <a:r>
              <a:rPr lang="en-IE" altLang="en-US" sz="2000" b="1" dirty="0">
                <a:latin typeface="+mn-lt"/>
              </a:rPr>
              <a:t>Scalable Link Interface </a:t>
            </a:r>
            <a:r>
              <a:rPr lang="en-IE" altLang="en-US" sz="2000" dirty="0">
                <a:latin typeface="+mn-lt"/>
              </a:rPr>
              <a:t>(SLI).  PCI-Express can also output in analogue or digital or both.</a:t>
            </a:r>
          </a:p>
          <a:p>
            <a:pPr lvl="1" algn="just" eaLnBrk="1" hangingPunct="1">
              <a:buFont typeface="Arial" panose="020B0604020202020204" pitchFamily="34" charset="0"/>
              <a:buChar char="•"/>
            </a:pPr>
            <a:endParaRPr lang="en-IE" altLang="en-US" sz="2000" dirty="0">
              <a:latin typeface="+mn-lt"/>
            </a:endParaRPr>
          </a:p>
          <a:p>
            <a:pPr lvl="1" algn="just" eaLnBrk="1" hangingPunct="1">
              <a:buFont typeface="Arial" panose="020B0604020202020204" pitchFamily="34" charset="0"/>
              <a:buChar char="•"/>
            </a:pPr>
            <a:r>
              <a:rPr lang="en-IE" altLang="en-US" sz="2000" dirty="0">
                <a:latin typeface="+mn-lt"/>
              </a:rPr>
              <a:t>These cards are mutually exclusive and the choice is made according to the graphics slot on the motherboard.  </a:t>
            </a:r>
          </a:p>
        </p:txBody>
      </p:sp>
    </p:spTree>
    <p:extLst>
      <p:ext uri="{BB962C8B-B14F-4D97-AF65-F5344CB8AC3E}">
        <p14:creationId xmlns:p14="http://schemas.microsoft.com/office/powerpoint/2010/main" val="42739602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a:extLst>
              <a:ext uri="{FF2B5EF4-FFF2-40B4-BE49-F238E27FC236}">
                <a16:creationId xmlns:a16="http://schemas.microsoft.com/office/drawing/2014/main" id="{3B68C347-6ACE-42FB-88A6-A995CE641F45}"/>
              </a:ext>
            </a:extLst>
          </p:cNvPr>
          <p:cNvSpPr>
            <a:spLocks noGrp="1" noChangeArrowheads="1"/>
          </p:cNvSpPr>
          <p:nvPr>
            <p:ph type="title"/>
          </p:nvPr>
        </p:nvSpPr>
        <p:spPr>
          <a:xfrm>
            <a:off x="1101621" y="402443"/>
            <a:ext cx="6992938" cy="504825"/>
          </a:xfrm>
        </p:spPr>
        <p:txBody>
          <a:bodyPr>
            <a:normAutofit fontScale="90000"/>
          </a:bodyPr>
          <a:lstStyle/>
          <a:p>
            <a:pPr>
              <a:defRPr/>
            </a:pPr>
            <a:r>
              <a:rPr lang="en-GB" altLang="en-US" sz="3200" b="1" dirty="0"/>
              <a:t>System Devices</a:t>
            </a:r>
            <a:endParaRPr lang="en-US" altLang="en-US" sz="3200" b="1" dirty="0"/>
          </a:p>
        </p:txBody>
      </p:sp>
      <p:grpSp>
        <p:nvGrpSpPr>
          <p:cNvPr id="2" name="Group 1">
            <a:extLst>
              <a:ext uri="{FF2B5EF4-FFF2-40B4-BE49-F238E27FC236}">
                <a16:creationId xmlns:a16="http://schemas.microsoft.com/office/drawing/2014/main" id="{C69E44A3-BF5A-CE4C-BF6B-B85861A77A95}"/>
              </a:ext>
            </a:extLst>
          </p:cNvPr>
          <p:cNvGrpSpPr>
            <a:grpSpLocks/>
          </p:cNvGrpSpPr>
          <p:nvPr/>
        </p:nvGrpSpPr>
        <p:grpSpPr bwMode="auto">
          <a:xfrm>
            <a:off x="3344598" y="1054101"/>
            <a:ext cx="5400675" cy="2120900"/>
            <a:chOff x="107867400" y="107374981"/>
            <a:chExt cx="4757604" cy="2653919"/>
          </a:xfrm>
        </p:grpSpPr>
        <p:pic>
          <p:nvPicPr>
            <p:cNvPr id="76824" name="Picture 2" descr="L10531725">
              <a:extLst>
                <a:ext uri="{FF2B5EF4-FFF2-40B4-BE49-F238E27FC236}">
                  <a16:creationId xmlns:a16="http://schemas.microsoft.com/office/drawing/2014/main" id="{000E6CEA-70A8-DD40-BFAE-259C22C7E8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5937" t="16667" r="5173" b="16875"/>
            <a:stretch>
              <a:fillRect/>
            </a:stretch>
          </p:blipFill>
          <p:spPr bwMode="auto">
            <a:xfrm>
              <a:off x="107867400" y="107374981"/>
              <a:ext cx="4732875" cy="26539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76825" name="Line 3">
              <a:extLst>
                <a:ext uri="{FF2B5EF4-FFF2-40B4-BE49-F238E27FC236}">
                  <a16:creationId xmlns:a16="http://schemas.microsoft.com/office/drawing/2014/main" id="{B00ED148-E724-274C-B9F7-B209464FE0E0}"/>
                </a:ext>
              </a:extLst>
            </p:cNvPr>
            <p:cNvSpPr>
              <a:spLocks noChangeShapeType="1"/>
            </p:cNvSpPr>
            <p:nvPr/>
          </p:nvSpPr>
          <p:spPr bwMode="auto">
            <a:xfrm flipH="1" flipV="1">
              <a:off x="111894400" y="108381833"/>
              <a:ext cx="492908" cy="411928"/>
            </a:xfrm>
            <a:prstGeom prst="line">
              <a:avLst/>
            </a:prstGeom>
            <a:noFill/>
            <a:ln w="12700" algn="ctr">
              <a:solidFill>
                <a:srgbClr val="CC0000"/>
              </a:solidFill>
              <a:round/>
              <a:headEnd/>
              <a:tailEnd type="oval" w="med" len="med"/>
            </a:ln>
            <a:extLst>
              <a:ext uri="{909E8E84-426E-40DD-AFC4-6F175D3DCCD1}">
                <a14:hiddenFill xmlns:a14="http://schemas.microsoft.com/office/drawing/2010/main">
                  <a:noFill/>
                </a14:hiddenFill>
              </a:ext>
            </a:extLst>
          </p:spPr>
          <p:txBody>
            <a:bodyPr lIns="36576" tIns="36576" rIns="36576" bIns="36576"/>
            <a:lstStyle/>
            <a:p>
              <a:endParaRPr lang="en-US"/>
            </a:p>
          </p:txBody>
        </p:sp>
        <p:grpSp>
          <p:nvGrpSpPr>
            <p:cNvPr id="76826" name="Group 4">
              <a:extLst>
                <a:ext uri="{FF2B5EF4-FFF2-40B4-BE49-F238E27FC236}">
                  <a16:creationId xmlns:a16="http://schemas.microsoft.com/office/drawing/2014/main" id="{19DDFE55-9B3E-6B44-B658-02AFD359D92C}"/>
                </a:ext>
              </a:extLst>
            </p:cNvPr>
            <p:cNvGrpSpPr>
              <a:grpSpLocks/>
            </p:cNvGrpSpPr>
            <p:nvPr/>
          </p:nvGrpSpPr>
          <p:grpSpPr bwMode="auto">
            <a:xfrm>
              <a:off x="112333100" y="108737518"/>
              <a:ext cx="291904" cy="269298"/>
              <a:chOff x="116020384" y="112160720"/>
              <a:chExt cx="360000" cy="360000"/>
            </a:xfrm>
          </p:grpSpPr>
          <p:sp>
            <p:nvSpPr>
              <p:cNvPr id="76835" name="Oval 5">
                <a:extLst>
                  <a:ext uri="{FF2B5EF4-FFF2-40B4-BE49-F238E27FC236}">
                    <a16:creationId xmlns:a16="http://schemas.microsoft.com/office/drawing/2014/main" id="{63A6BBB2-6E19-3447-A1D9-DE59D82EEA69}"/>
                  </a:ext>
                </a:extLst>
              </p:cNvPr>
              <p:cNvSpPr>
                <a:spLocks noChangeArrowheads="1"/>
              </p:cNvSpPr>
              <p:nvPr/>
            </p:nvSpPr>
            <p:spPr bwMode="auto">
              <a:xfrm>
                <a:off x="116020384" y="112160720"/>
                <a:ext cx="360000" cy="360000"/>
              </a:xfrm>
              <a:prstGeom prst="ellipse">
                <a:avLst/>
              </a:prstGeom>
              <a:noFill/>
              <a:ln w="12700" algn="in">
                <a:solidFill>
                  <a:srgbClr val="CC0000"/>
                </a:solidFill>
                <a:round/>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IE" altLang="en-US"/>
              </a:p>
            </p:txBody>
          </p:sp>
          <p:sp>
            <p:nvSpPr>
              <p:cNvPr id="76836" name="Text Box 6">
                <a:extLst>
                  <a:ext uri="{FF2B5EF4-FFF2-40B4-BE49-F238E27FC236}">
                    <a16:creationId xmlns:a16="http://schemas.microsoft.com/office/drawing/2014/main" id="{E6C3B649-DA4B-3845-A9A9-7E64CD18AF07}"/>
                  </a:ext>
                </a:extLst>
              </p:cNvPr>
              <p:cNvSpPr txBox="1">
                <a:spLocks noChangeArrowheads="1"/>
              </p:cNvSpPr>
              <p:nvPr/>
            </p:nvSpPr>
            <p:spPr bwMode="auto">
              <a:xfrm>
                <a:off x="116122034" y="112236970"/>
                <a:ext cx="144000" cy="18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IE" altLang="en-US" sz="1000" b="1">
                    <a:solidFill>
                      <a:srgbClr val="000000"/>
                    </a:solidFill>
                    <a:latin typeface="Times New Roman" panose="02020603050405020304" pitchFamily="18" charset="0"/>
                  </a:rPr>
                  <a:t>1</a:t>
                </a:r>
                <a:endParaRPr lang="en-US" altLang="en-US"/>
              </a:p>
            </p:txBody>
          </p:sp>
        </p:grpSp>
        <p:sp>
          <p:nvSpPr>
            <p:cNvPr id="76827" name="Line 7">
              <a:extLst>
                <a:ext uri="{FF2B5EF4-FFF2-40B4-BE49-F238E27FC236}">
                  <a16:creationId xmlns:a16="http://schemas.microsoft.com/office/drawing/2014/main" id="{03E1C933-F7DD-984F-87C1-79F4C098AC7A}"/>
                </a:ext>
              </a:extLst>
            </p:cNvPr>
            <p:cNvSpPr>
              <a:spLocks noChangeShapeType="1"/>
            </p:cNvSpPr>
            <p:nvPr/>
          </p:nvSpPr>
          <p:spPr bwMode="auto">
            <a:xfrm flipH="1">
              <a:off x="110122750" y="109336686"/>
              <a:ext cx="1473983" cy="54797"/>
            </a:xfrm>
            <a:prstGeom prst="line">
              <a:avLst/>
            </a:prstGeom>
            <a:noFill/>
            <a:ln w="12700" algn="ctr">
              <a:solidFill>
                <a:srgbClr val="CC0000"/>
              </a:solidFill>
              <a:round/>
              <a:headEnd/>
              <a:tailEnd type="oval" w="med" len="med"/>
            </a:ln>
            <a:extLst>
              <a:ext uri="{909E8E84-426E-40DD-AFC4-6F175D3DCCD1}">
                <a14:hiddenFill xmlns:a14="http://schemas.microsoft.com/office/drawing/2010/main">
                  <a:noFill/>
                </a14:hiddenFill>
              </a:ext>
            </a:extLst>
          </p:spPr>
          <p:txBody>
            <a:bodyPr lIns="36576" tIns="36576" rIns="36576" bIns="36576"/>
            <a:lstStyle/>
            <a:p>
              <a:endParaRPr lang="en-US"/>
            </a:p>
          </p:txBody>
        </p:sp>
        <p:grpSp>
          <p:nvGrpSpPr>
            <p:cNvPr id="76828" name="Group 8">
              <a:extLst>
                <a:ext uri="{FF2B5EF4-FFF2-40B4-BE49-F238E27FC236}">
                  <a16:creationId xmlns:a16="http://schemas.microsoft.com/office/drawing/2014/main" id="{A7AB6DE3-D340-8E48-8F5E-AFE29C2707AF}"/>
                </a:ext>
              </a:extLst>
            </p:cNvPr>
            <p:cNvGrpSpPr>
              <a:grpSpLocks/>
            </p:cNvGrpSpPr>
            <p:nvPr/>
          </p:nvGrpSpPr>
          <p:grpSpPr bwMode="auto">
            <a:xfrm>
              <a:off x="111580625" y="109204243"/>
              <a:ext cx="291904" cy="269298"/>
              <a:chOff x="116161348" y="112313517"/>
              <a:chExt cx="360000" cy="360000"/>
            </a:xfrm>
          </p:grpSpPr>
          <p:sp>
            <p:nvSpPr>
              <p:cNvPr id="76833" name="Oval 9">
                <a:extLst>
                  <a:ext uri="{FF2B5EF4-FFF2-40B4-BE49-F238E27FC236}">
                    <a16:creationId xmlns:a16="http://schemas.microsoft.com/office/drawing/2014/main" id="{C511300A-CCE5-A34E-B091-A12D5836126C}"/>
                  </a:ext>
                </a:extLst>
              </p:cNvPr>
              <p:cNvSpPr>
                <a:spLocks noChangeArrowheads="1"/>
              </p:cNvSpPr>
              <p:nvPr/>
            </p:nvSpPr>
            <p:spPr bwMode="auto">
              <a:xfrm>
                <a:off x="116161348" y="112313517"/>
                <a:ext cx="360000" cy="360000"/>
              </a:xfrm>
              <a:prstGeom prst="ellipse">
                <a:avLst/>
              </a:prstGeom>
              <a:noFill/>
              <a:ln w="12700" algn="in">
                <a:solidFill>
                  <a:srgbClr val="CC0000"/>
                </a:solidFill>
                <a:round/>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IE" altLang="en-US"/>
              </a:p>
            </p:txBody>
          </p:sp>
          <p:sp>
            <p:nvSpPr>
              <p:cNvPr id="76834" name="Text Box 10">
                <a:extLst>
                  <a:ext uri="{FF2B5EF4-FFF2-40B4-BE49-F238E27FC236}">
                    <a16:creationId xmlns:a16="http://schemas.microsoft.com/office/drawing/2014/main" id="{3D119167-BC3E-5C47-994F-EA5A372EE5A4}"/>
                  </a:ext>
                </a:extLst>
              </p:cNvPr>
              <p:cNvSpPr txBox="1">
                <a:spLocks noChangeArrowheads="1"/>
              </p:cNvSpPr>
              <p:nvPr/>
            </p:nvSpPr>
            <p:spPr bwMode="auto">
              <a:xfrm>
                <a:off x="116262998" y="112389767"/>
                <a:ext cx="144000" cy="18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IE" altLang="en-US" sz="1000" b="1">
                    <a:solidFill>
                      <a:srgbClr val="000000"/>
                    </a:solidFill>
                    <a:latin typeface="Times New Roman" panose="02020603050405020304" pitchFamily="18" charset="0"/>
                  </a:rPr>
                  <a:t>2</a:t>
                </a:r>
                <a:endParaRPr lang="en-US" altLang="en-US"/>
              </a:p>
            </p:txBody>
          </p:sp>
        </p:grpSp>
        <p:grpSp>
          <p:nvGrpSpPr>
            <p:cNvPr id="76829" name="Group 11">
              <a:extLst>
                <a:ext uri="{FF2B5EF4-FFF2-40B4-BE49-F238E27FC236}">
                  <a16:creationId xmlns:a16="http://schemas.microsoft.com/office/drawing/2014/main" id="{F3D66F55-B08A-6240-8A1B-735B3A4087E4}"/>
                </a:ext>
              </a:extLst>
            </p:cNvPr>
            <p:cNvGrpSpPr>
              <a:grpSpLocks/>
            </p:cNvGrpSpPr>
            <p:nvPr/>
          </p:nvGrpSpPr>
          <p:grpSpPr bwMode="auto">
            <a:xfrm>
              <a:off x="108104000" y="109499518"/>
              <a:ext cx="291904" cy="269298"/>
              <a:chOff x="116443276" y="112619112"/>
              <a:chExt cx="360000" cy="360000"/>
            </a:xfrm>
          </p:grpSpPr>
          <p:sp>
            <p:nvSpPr>
              <p:cNvPr id="76831" name="Oval 12">
                <a:extLst>
                  <a:ext uri="{FF2B5EF4-FFF2-40B4-BE49-F238E27FC236}">
                    <a16:creationId xmlns:a16="http://schemas.microsoft.com/office/drawing/2014/main" id="{7E002249-2C4B-A246-B6B5-130DEF95C2A7}"/>
                  </a:ext>
                </a:extLst>
              </p:cNvPr>
              <p:cNvSpPr>
                <a:spLocks noChangeArrowheads="1"/>
              </p:cNvSpPr>
              <p:nvPr/>
            </p:nvSpPr>
            <p:spPr bwMode="auto">
              <a:xfrm>
                <a:off x="116443276" y="112619112"/>
                <a:ext cx="360000" cy="360000"/>
              </a:xfrm>
              <a:prstGeom prst="ellipse">
                <a:avLst/>
              </a:prstGeom>
              <a:noFill/>
              <a:ln w="12700" algn="in">
                <a:solidFill>
                  <a:srgbClr val="CC0000"/>
                </a:solidFill>
                <a:round/>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IE" altLang="en-US"/>
              </a:p>
            </p:txBody>
          </p:sp>
          <p:sp>
            <p:nvSpPr>
              <p:cNvPr id="76832" name="Text Box 13">
                <a:extLst>
                  <a:ext uri="{FF2B5EF4-FFF2-40B4-BE49-F238E27FC236}">
                    <a16:creationId xmlns:a16="http://schemas.microsoft.com/office/drawing/2014/main" id="{5DEA627E-C628-884D-B978-A0262162A549}"/>
                  </a:ext>
                </a:extLst>
              </p:cNvPr>
              <p:cNvSpPr txBox="1">
                <a:spLocks noChangeArrowheads="1"/>
              </p:cNvSpPr>
              <p:nvPr/>
            </p:nvSpPr>
            <p:spPr bwMode="auto">
              <a:xfrm>
                <a:off x="116544926" y="112695362"/>
                <a:ext cx="144000" cy="18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txBody>
              <a:bodyPr lIns="0" tIns="0" rIns="0" b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IE" altLang="en-US" sz="1000" b="1">
                    <a:solidFill>
                      <a:srgbClr val="000000"/>
                    </a:solidFill>
                    <a:latin typeface="Times New Roman" panose="02020603050405020304" pitchFamily="18" charset="0"/>
                  </a:rPr>
                  <a:t>3</a:t>
                </a:r>
                <a:endParaRPr lang="en-US" altLang="en-US"/>
              </a:p>
            </p:txBody>
          </p:sp>
        </p:grpSp>
        <p:sp>
          <p:nvSpPr>
            <p:cNvPr id="76830" name="Line 14">
              <a:extLst>
                <a:ext uri="{FF2B5EF4-FFF2-40B4-BE49-F238E27FC236}">
                  <a16:creationId xmlns:a16="http://schemas.microsoft.com/office/drawing/2014/main" id="{76886955-452D-B943-AB48-65257D8C20F3}"/>
                </a:ext>
              </a:extLst>
            </p:cNvPr>
            <p:cNvSpPr>
              <a:spLocks noChangeShapeType="1"/>
            </p:cNvSpPr>
            <p:nvPr/>
          </p:nvSpPr>
          <p:spPr bwMode="auto">
            <a:xfrm flipV="1">
              <a:off x="108329658" y="108867608"/>
              <a:ext cx="554842" cy="659578"/>
            </a:xfrm>
            <a:prstGeom prst="line">
              <a:avLst/>
            </a:prstGeom>
            <a:noFill/>
            <a:ln w="12700" algn="ctr">
              <a:solidFill>
                <a:srgbClr val="CC0000"/>
              </a:solidFill>
              <a:round/>
              <a:headEnd/>
              <a:tailEnd type="oval" w="med" len="med"/>
            </a:ln>
            <a:extLst>
              <a:ext uri="{909E8E84-426E-40DD-AFC4-6F175D3DCCD1}">
                <a14:hiddenFill xmlns:a14="http://schemas.microsoft.com/office/drawing/2010/main">
                  <a:noFill/>
                </a14:hiddenFill>
              </a:ext>
            </a:extLst>
          </p:spPr>
          <p:txBody>
            <a:bodyPr lIns="36576" tIns="36576" rIns="36576" bIns="36576"/>
            <a:lstStyle/>
            <a:p>
              <a:endParaRPr lang="en-US"/>
            </a:p>
          </p:txBody>
        </p:sp>
      </p:grpSp>
      <p:sp>
        <p:nvSpPr>
          <p:cNvPr id="21" name="TextBox 20">
            <a:extLst>
              <a:ext uri="{FF2B5EF4-FFF2-40B4-BE49-F238E27FC236}">
                <a16:creationId xmlns:a16="http://schemas.microsoft.com/office/drawing/2014/main" id="{3FC07185-AFEF-6241-9E69-A6741BB91813}"/>
              </a:ext>
            </a:extLst>
          </p:cNvPr>
          <p:cNvSpPr txBox="1">
            <a:spLocks noChangeArrowheads="1"/>
          </p:cNvSpPr>
          <p:nvPr/>
        </p:nvSpPr>
        <p:spPr bwMode="auto">
          <a:xfrm>
            <a:off x="857250" y="1071563"/>
            <a:ext cx="21431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IE" altLang="en-US" sz="2400" b="1" dirty="0">
                <a:latin typeface="+mj-lt"/>
              </a:rPr>
              <a:t>Sound card</a:t>
            </a:r>
          </a:p>
        </p:txBody>
      </p:sp>
      <p:graphicFrame>
        <p:nvGraphicFramePr>
          <p:cNvPr id="22" name="Table 21">
            <a:extLst>
              <a:ext uri="{FF2B5EF4-FFF2-40B4-BE49-F238E27FC236}">
                <a16:creationId xmlns:a16="http://schemas.microsoft.com/office/drawing/2014/main" id="{5B7D1F74-C3CC-435F-B448-4474EDB36C33}"/>
              </a:ext>
            </a:extLst>
          </p:cNvPr>
          <p:cNvGraphicFramePr>
            <a:graphicFrameLocks noGrp="1"/>
          </p:cNvGraphicFramePr>
          <p:nvPr>
            <p:extLst>
              <p:ext uri="{D42A27DB-BD31-4B8C-83A1-F6EECF244321}">
                <p14:modId xmlns:p14="http://schemas.microsoft.com/office/powerpoint/2010/main" val="3288857334"/>
              </p:ext>
            </p:extLst>
          </p:nvPr>
        </p:nvGraphicFramePr>
        <p:xfrm>
          <a:off x="998434" y="3322044"/>
          <a:ext cx="7096125" cy="2082799"/>
        </p:xfrm>
        <a:graphic>
          <a:graphicData uri="http://schemas.openxmlformats.org/drawingml/2006/table">
            <a:tbl>
              <a:tblPr/>
              <a:tblGrid>
                <a:gridCol w="697787">
                  <a:extLst>
                    <a:ext uri="{9D8B030D-6E8A-4147-A177-3AD203B41FA5}">
                      <a16:colId xmlns:a16="http://schemas.microsoft.com/office/drawing/2014/main" val="20000"/>
                    </a:ext>
                  </a:extLst>
                </a:gridCol>
                <a:gridCol w="1892291">
                  <a:extLst>
                    <a:ext uri="{9D8B030D-6E8A-4147-A177-3AD203B41FA5}">
                      <a16:colId xmlns:a16="http://schemas.microsoft.com/office/drawing/2014/main" val="20001"/>
                    </a:ext>
                  </a:extLst>
                </a:gridCol>
                <a:gridCol w="4506047">
                  <a:extLst>
                    <a:ext uri="{9D8B030D-6E8A-4147-A177-3AD203B41FA5}">
                      <a16:colId xmlns:a16="http://schemas.microsoft.com/office/drawing/2014/main" val="20002"/>
                    </a:ext>
                  </a:extLst>
                </a:gridCol>
              </a:tblGrid>
              <a:tr h="627471">
                <a:tc>
                  <a:txBody>
                    <a:bodyPr/>
                    <a:lstStyle/>
                    <a:p>
                      <a:pPr marR="0" indent="0" algn="just" rtl="0">
                        <a:spcBef>
                          <a:spcPts val="0"/>
                        </a:spcBef>
                        <a:spcAft>
                          <a:spcPts val="0"/>
                        </a:spcAft>
                      </a:pPr>
                      <a:r>
                        <a:rPr lang="en-IE" sz="1600" b="0" kern="1400" dirty="0">
                          <a:solidFill>
                            <a:srgbClr val="000000"/>
                          </a:solidFill>
                          <a:latin typeface="+mn-lt"/>
                        </a:rPr>
                        <a:t>1</a:t>
                      </a:r>
                    </a:p>
                  </a:txBody>
                  <a:tcPr marL="48064" marR="48064" marT="48075" marB="4807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just" rtl="0">
                        <a:spcBef>
                          <a:spcPts val="0"/>
                        </a:spcBef>
                        <a:spcAft>
                          <a:spcPts val="0"/>
                        </a:spcAft>
                      </a:pPr>
                      <a:r>
                        <a:rPr lang="en-IE" sz="1600" b="0" kern="1400">
                          <a:solidFill>
                            <a:srgbClr val="000000"/>
                          </a:solidFill>
                          <a:latin typeface="+mn-lt"/>
                        </a:rPr>
                        <a:t>PCI connector</a:t>
                      </a:r>
                    </a:p>
                  </a:txBody>
                  <a:tcPr marL="48064" marR="48064" marT="48075" marB="4807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just" rtl="0">
                        <a:spcBef>
                          <a:spcPts val="0"/>
                        </a:spcBef>
                        <a:spcAft>
                          <a:spcPts val="0"/>
                        </a:spcAft>
                      </a:pPr>
                      <a:r>
                        <a:rPr lang="en-IE" sz="1600" b="0" kern="1400">
                          <a:solidFill>
                            <a:srgbClr val="000000"/>
                          </a:solidFill>
                          <a:latin typeface="+mn-lt"/>
                        </a:rPr>
                        <a:t>Connects the sound card to a PCI slot</a:t>
                      </a:r>
                    </a:p>
                  </a:txBody>
                  <a:tcPr marL="48064" marR="48064" marT="48075" marB="4807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827857">
                <a:tc>
                  <a:txBody>
                    <a:bodyPr/>
                    <a:lstStyle/>
                    <a:p>
                      <a:pPr marR="0" indent="0" algn="just" rtl="0">
                        <a:spcBef>
                          <a:spcPts val="0"/>
                        </a:spcBef>
                        <a:spcAft>
                          <a:spcPts val="0"/>
                        </a:spcAft>
                      </a:pPr>
                      <a:r>
                        <a:rPr lang="en-IE" sz="1600" b="0" kern="1400">
                          <a:solidFill>
                            <a:srgbClr val="000000"/>
                          </a:solidFill>
                          <a:latin typeface="+mn-lt"/>
                        </a:rPr>
                        <a:t>2</a:t>
                      </a:r>
                    </a:p>
                  </a:txBody>
                  <a:tcPr marL="48064" marR="48064" marT="48075" marB="4807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just" rtl="0">
                        <a:spcBef>
                          <a:spcPts val="0"/>
                        </a:spcBef>
                        <a:spcAft>
                          <a:spcPts val="0"/>
                        </a:spcAft>
                      </a:pPr>
                      <a:r>
                        <a:rPr lang="en-IE" sz="1600" b="0" kern="1400" dirty="0">
                          <a:solidFill>
                            <a:srgbClr val="000000"/>
                          </a:solidFill>
                          <a:latin typeface="+mn-lt"/>
                        </a:rPr>
                        <a:t>MIDI socket</a:t>
                      </a:r>
                    </a:p>
                  </a:txBody>
                  <a:tcPr marL="48064" marR="48064" marT="48075" marB="4807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just" rtl="0">
                        <a:spcBef>
                          <a:spcPts val="0"/>
                        </a:spcBef>
                        <a:spcAft>
                          <a:spcPts val="0"/>
                        </a:spcAft>
                      </a:pPr>
                      <a:r>
                        <a:rPr lang="en-IE" sz="1600" b="1" kern="1400" dirty="0">
                          <a:solidFill>
                            <a:srgbClr val="000000"/>
                          </a:solidFill>
                          <a:latin typeface="+mn-lt"/>
                        </a:rPr>
                        <a:t>Musical Instrument Digital Interface </a:t>
                      </a:r>
                      <a:r>
                        <a:rPr lang="en-IE" sz="1600" b="0" kern="1400" dirty="0">
                          <a:solidFill>
                            <a:srgbClr val="000000"/>
                          </a:solidFill>
                          <a:latin typeface="+mn-lt"/>
                        </a:rPr>
                        <a:t>port is used to connect digital musical instruments to the computer.  </a:t>
                      </a:r>
                    </a:p>
                  </a:txBody>
                  <a:tcPr marL="48064" marR="48064" marT="48075" marB="4807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627471">
                <a:tc>
                  <a:txBody>
                    <a:bodyPr/>
                    <a:lstStyle/>
                    <a:p>
                      <a:pPr marR="0" indent="0" algn="just" rtl="0">
                        <a:spcBef>
                          <a:spcPts val="0"/>
                        </a:spcBef>
                        <a:spcAft>
                          <a:spcPts val="0"/>
                        </a:spcAft>
                      </a:pPr>
                      <a:r>
                        <a:rPr lang="en-IE" sz="1600" b="0" kern="1400">
                          <a:solidFill>
                            <a:srgbClr val="000000"/>
                          </a:solidFill>
                          <a:latin typeface="+mn-lt"/>
                        </a:rPr>
                        <a:t>3</a:t>
                      </a:r>
                    </a:p>
                  </a:txBody>
                  <a:tcPr marL="48064" marR="48064" marT="48075" marB="4807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just" rtl="0">
                        <a:spcBef>
                          <a:spcPts val="0"/>
                        </a:spcBef>
                        <a:spcAft>
                          <a:spcPts val="0"/>
                        </a:spcAft>
                      </a:pPr>
                      <a:r>
                        <a:rPr lang="en-IE" sz="1600" b="0" kern="1400" dirty="0">
                          <a:solidFill>
                            <a:srgbClr val="000000"/>
                          </a:solidFill>
                          <a:latin typeface="+mn-lt"/>
                        </a:rPr>
                        <a:t>Audio jacks</a:t>
                      </a:r>
                    </a:p>
                  </a:txBody>
                  <a:tcPr marL="48064" marR="48064" marT="48075" marB="4807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R="0" indent="0" algn="just" rtl="0">
                        <a:spcBef>
                          <a:spcPts val="0"/>
                        </a:spcBef>
                        <a:spcAft>
                          <a:spcPts val="0"/>
                        </a:spcAft>
                      </a:pPr>
                      <a:r>
                        <a:rPr lang="en-IE" sz="1600" b="0" kern="1400" dirty="0">
                          <a:solidFill>
                            <a:srgbClr val="000000"/>
                          </a:solidFill>
                          <a:latin typeface="+mn-lt"/>
                        </a:rPr>
                        <a:t>These are used to connect microphones, speakers, stereo systems etc to the computer.</a:t>
                      </a:r>
                    </a:p>
                  </a:txBody>
                  <a:tcPr marL="48064" marR="48064" marT="48075" marB="4807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76823" name="Control 15">
            <a:extLst>
              <a:ext uri="{FF2B5EF4-FFF2-40B4-BE49-F238E27FC236}">
                <a16:creationId xmlns:a16="http://schemas.microsoft.com/office/drawing/2014/main" id="{EAC70315-A893-2547-A82F-70456F866092}"/>
              </a:ext>
            </a:extLst>
          </p:cNvPr>
          <p:cNvSpPr>
            <a:spLocks noChangeArrowheads="1" noChangeShapeType="1"/>
          </p:cNvSpPr>
          <p:nvPr/>
        </p:nvSpPr>
        <p:spPr bwMode="auto">
          <a:xfrm>
            <a:off x="7966075" y="5148263"/>
            <a:ext cx="5400675" cy="15668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txBody>
          <a:bodyPr lIns="0" tIns="0" rIns="0" bIns="0"/>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Tree>
    <p:extLst>
      <p:ext uri="{BB962C8B-B14F-4D97-AF65-F5344CB8AC3E}">
        <p14:creationId xmlns:p14="http://schemas.microsoft.com/office/powerpoint/2010/main" val="22940441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E9115539-19F3-49AE-BB05-C1EDCDA86F2D}"/>
              </a:ext>
            </a:extLst>
          </p:cNvPr>
          <p:cNvSpPr>
            <a:spLocks noGrp="1" noChangeArrowheads="1"/>
          </p:cNvSpPr>
          <p:nvPr>
            <p:ph type="title"/>
          </p:nvPr>
        </p:nvSpPr>
        <p:spPr>
          <a:xfrm>
            <a:off x="765175" y="274638"/>
            <a:ext cx="6992938" cy="504825"/>
          </a:xfrm>
        </p:spPr>
        <p:txBody>
          <a:bodyPr>
            <a:normAutofit fontScale="90000"/>
          </a:bodyPr>
          <a:lstStyle/>
          <a:p>
            <a:pPr>
              <a:defRPr/>
            </a:pPr>
            <a:r>
              <a:rPr lang="en-GB" altLang="en-US" sz="3200" b="1" dirty="0"/>
              <a:t>System Devices</a:t>
            </a:r>
            <a:endParaRPr lang="en-US" altLang="en-US" sz="3200" b="1" dirty="0"/>
          </a:p>
        </p:txBody>
      </p:sp>
      <p:sp>
        <p:nvSpPr>
          <p:cNvPr id="5" name="TextBox 4">
            <a:extLst>
              <a:ext uri="{FF2B5EF4-FFF2-40B4-BE49-F238E27FC236}">
                <a16:creationId xmlns:a16="http://schemas.microsoft.com/office/drawing/2014/main" id="{D7DEBD2A-75EB-A34F-B4BC-33CFA5383767}"/>
              </a:ext>
            </a:extLst>
          </p:cNvPr>
          <p:cNvSpPr txBox="1">
            <a:spLocks noChangeArrowheads="1"/>
          </p:cNvSpPr>
          <p:nvPr/>
        </p:nvSpPr>
        <p:spPr bwMode="auto">
          <a:xfrm>
            <a:off x="751234" y="980728"/>
            <a:ext cx="7853214" cy="4832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914400" indent="-45720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n-IE" altLang="en-US" sz="2200" dirty="0">
                <a:latin typeface="+mn-lt"/>
              </a:rPr>
              <a:t>The main functions of a sound card are:</a:t>
            </a:r>
          </a:p>
          <a:p>
            <a:pPr algn="just" eaLnBrk="1" hangingPunct="1"/>
            <a:r>
              <a:rPr lang="en-IE" altLang="en-US" sz="2200" dirty="0">
                <a:latin typeface="+mn-lt"/>
              </a:rPr>
              <a:t> </a:t>
            </a:r>
          </a:p>
          <a:p>
            <a:pPr lvl="1" algn="just" eaLnBrk="1" hangingPunct="1">
              <a:buFont typeface="Arial" panose="020B0604020202020204" pitchFamily="34" charset="0"/>
              <a:buChar char="•"/>
            </a:pPr>
            <a:r>
              <a:rPr lang="en-IE" altLang="en-US" sz="2200" dirty="0">
                <a:latin typeface="+mn-lt"/>
              </a:rPr>
              <a:t>To use a </a:t>
            </a:r>
            <a:r>
              <a:rPr lang="en-IE" altLang="en-US" sz="2200" b="1" dirty="0">
                <a:latin typeface="+mn-lt"/>
              </a:rPr>
              <a:t>DAC </a:t>
            </a:r>
            <a:r>
              <a:rPr lang="en-IE" altLang="en-US" sz="2200" dirty="0">
                <a:latin typeface="+mn-lt"/>
              </a:rPr>
              <a:t>(digital to analogue converter) to prepare audio for speakers etc.</a:t>
            </a:r>
          </a:p>
          <a:p>
            <a:pPr lvl="1" algn="just" eaLnBrk="1" hangingPunct="1"/>
            <a:endParaRPr lang="en-IE" altLang="en-US" sz="2200" dirty="0">
              <a:latin typeface="+mn-lt"/>
            </a:endParaRPr>
          </a:p>
          <a:p>
            <a:pPr lvl="1" algn="just" eaLnBrk="1" hangingPunct="1">
              <a:buFont typeface="Arial" panose="020B0604020202020204" pitchFamily="34" charset="0"/>
              <a:buChar char="•"/>
            </a:pPr>
            <a:r>
              <a:rPr lang="en-IE" altLang="en-US" sz="2200" dirty="0">
                <a:latin typeface="+mn-lt"/>
              </a:rPr>
              <a:t>To use an </a:t>
            </a:r>
            <a:r>
              <a:rPr lang="en-IE" altLang="en-US" sz="2200" b="1" dirty="0">
                <a:latin typeface="+mn-lt"/>
              </a:rPr>
              <a:t>ADC</a:t>
            </a:r>
            <a:r>
              <a:rPr lang="en-IE" altLang="en-US" sz="2200" dirty="0">
                <a:latin typeface="+mn-lt"/>
              </a:rPr>
              <a:t> (analogue to digital converter) to convert the audio coming into the computer.</a:t>
            </a:r>
          </a:p>
          <a:p>
            <a:pPr algn="just" eaLnBrk="1" hangingPunct="1"/>
            <a:r>
              <a:rPr lang="en-IE" altLang="en-US" sz="2200" dirty="0">
                <a:latin typeface="+mn-lt"/>
              </a:rPr>
              <a:t> </a:t>
            </a:r>
          </a:p>
          <a:p>
            <a:pPr algn="just" eaLnBrk="1" hangingPunct="1"/>
            <a:r>
              <a:rPr lang="en-IE" altLang="en-US" sz="2200" dirty="0">
                <a:latin typeface="+mn-lt"/>
              </a:rPr>
              <a:t>A sound card can be connected to the following:</a:t>
            </a:r>
          </a:p>
          <a:p>
            <a:pPr algn="just" eaLnBrk="1" hangingPunct="1"/>
            <a:r>
              <a:rPr lang="en-IE" altLang="en-US" sz="2200" dirty="0">
                <a:latin typeface="+mn-lt"/>
              </a:rPr>
              <a:t> </a:t>
            </a:r>
          </a:p>
          <a:p>
            <a:pPr lvl="1" algn="just" eaLnBrk="1" hangingPunct="1">
              <a:buFont typeface="Arial" panose="020B0604020202020204" pitchFamily="34" charset="0"/>
              <a:buChar char="•"/>
            </a:pPr>
            <a:r>
              <a:rPr lang="en-IE" altLang="en-US" sz="2200" dirty="0">
                <a:latin typeface="+mn-lt"/>
              </a:rPr>
              <a:t>Analogue input devices  -  Microphone, Radio, Tape deck, Record player etc</a:t>
            </a:r>
          </a:p>
          <a:p>
            <a:pPr lvl="1" algn="just" eaLnBrk="1" hangingPunct="1">
              <a:buFont typeface="Arial" panose="020B0604020202020204" pitchFamily="34" charset="0"/>
              <a:buChar char="•"/>
            </a:pPr>
            <a:r>
              <a:rPr lang="en-IE" altLang="en-US" sz="2200" dirty="0">
                <a:latin typeface="+mn-lt"/>
              </a:rPr>
              <a:t>Headphones and speakers</a:t>
            </a:r>
          </a:p>
          <a:p>
            <a:pPr lvl="1" algn="just" eaLnBrk="1" hangingPunct="1">
              <a:buFont typeface="Arial" panose="020B0604020202020204" pitchFamily="34" charset="0"/>
              <a:buChar char="•"/>
            </a:pPr>
            <a:r>
              <a:rPr lang="en-IE" altLang="en-US" sz="2200" dirty="0">
                <a:latin typeface="+mn-lt"/>
              </a:rPr>
              <a:t>Output to tape etc.</a:t>
            </a:r>
          </a:p>
        </p:txBody>
      </p:sp>
    </p:spTree>
    <p:extLst>
      <p:ext uri="{BB962C8B-B14F-4D97-AF65-F5344CB8AC3E}">
        <p14:creationId xmlns:p14="http://schemas.microsoft.com/office/powerpoint/2010/main" val="24638615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6E762-26D6-46FA-BA47-1A026B1A5798}"/>
              </a:ext>
            </a:extLst>
          </p:cNvPr>
          <p:cNvSpPr>
            <a:spLocks noGrp="1"/>
          </p:cNvSpPr>
          <p:nvPr>
            <p:ph type="title"/>
          </p:nvPr>
        </p:nvSpPr>
        <p:spPr>
          <a:xfrm>
            <a:off x="539552" y="620688"/>
            <a:ext cx="8229600" cy="922114"/>
          </a:xfrm>
        </p:spPr>
        <p:txBody>
          <a:bodyPr>
            <a:normAutofit/>
          </a:bodyPr>
          <a:lstStyle/>
          <a:p>
            <a:r>
              <a:rPr lang="en-GB" sz="3200" b="1" dirty="0"/>
              <a:t>References</a:t>
            </a:r>
          </a:p>
        </p:txBody>
      </p:sp>
      <p:sp>
        <p:nvSpPr>
          <p:cNvPr id="5" name="TextBox 4">
            <a:extLst>
              <a:ext uri="{FF2B5EF4-FFF2-40B4-BE49-F238E27FC236}">
                <a16:creationId xmlns:a16="http://schemas.microsoft.com/office/drawing/2014/main" id="{DB6174AB-9AC3-4444-953B-C78F6B5F0E1B}"/>
              </a:ext>
            </a:extLst>
          </p:cNvPr>
          <p:cNvSpPr txBox="1"/>
          <p:nvPr/>
        </p:nvSpPr>
        <p:spPr>
          <a:xfrm>
            <a:off x="827584" y="1412776"/>
            <a:ext cx="7560840" cy="3816429"/>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t>W. Stallings, Computer Organisation and Architecture, London: Pearson, 2016</a:t>
            </a:r>
          </a:p>
          <a:p>
            <a:pPr marL="342900" indent="-342900" algn="just">
              <a:buFont typeface="Arial" panose="020B0604020202020204" pitchFamily="34" charset="0"/>
              <a:buChar char="•"/>
            </a:pPr>
            <a:r>
              <a:rPr lang="en-US" sz="2200" dirty="0"/>
              <a:t>I. Englander, The architecture of Computer Hardware, Systems Software &amp; Networking – An Information Technology Approach, London: John Wiley &amp; Sons, 2014</a:t>
            </a:r>
          </a:p>
          <a:p>
            <a:pPr marL="342900" indent="-342900" algn="just">
              <a:buFont typeface="Arial" panose="020B0604020202020204" pitchFamily="34" charset="0"/>
              <a:buChar char="•"/>
            </a:pPr>
            <a:r>
              <a:rPr lang="en-US" sz="2200" dirty="0"/>
              <a:t>M. M. Mano, Digital Logic and Computer Design, India: Prentice-Hall, 2003</a:t>
            </a:r>
          </a:p>
          <a:p>
            <a:pPr marL="342900" indent="-342900" algn="just">
              <a:buFont typeface="Arial" panose="020B0604020202020204" pitchFamily="34" charset="0"/>
              <a:buChar char="•"/>
            </a:pPr>
            <a:r>
              <a:rPr lang="en-US" sz="2200" dirty="0"/>
              <a:t>V. </a:t>
            </a:r>
            <a:r>
              <a:rPr lang="en-US" sz="2200" dirty="0" err="1"/>
              <a:t>Vijayendran</a:t>
            </a:r>
            <a:r>
              <a:rPr lang="en-US" sz="2200" dirty="0"/>
              <a:t>, Fundamentals of Microprocessor – 8085, Chennai: S. Viswanathan (Printers &amp; Publishers), PVT. LTD, 2004</a:t>
            </a:r>
          </a:p>
          <a:p>
            <a:pPr marL="342900" indent="-342900" algn="just">
              <a:buFont typeface="Arial" panose="020B0604020202020204" pitchFamily="34" charset="0"/>
              <a:buChar char="•"/>
            </a:pPr>
            <a:endParaRPr lang="en-US" sz="2200" dirty="0"/>
          </a:p>
        </p:txBody>
      </p:sp>
    </p:spTree>
    <p:extLst>
      <p:ext uri="{BB962C8B-B14F-4D97-AF65-F5344CB8AC3E}">
        <p14:creationId xmlns:p14="http://schemas.microsoft.com/office/powerpoint/2010/main" val="39814418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6E762-26D6-46FA-BA47-1A026B1A5798}"/>
              </a:ext>
            </a:extLst>
          </p:cNvPr>
          <p:cNvSpPr>
            <a:spLocks noGrp="1"/>
          </p:cNvSpPr>
          <p:nvPr>
            <p:ph type="title"/>
          </p:nvPr>
        </p:nvSpPr>
        <p:spPr>
          <a:xfrm>
            <a:off x="539552" y="2780928"/>
            <a:ext cx="8229600" cy="922114"/>
          </a:xfrm>
        </p:spPr>
        <p:txBody>
          <a:bodyPr>
            <a:normAutofit/>
          </a:bodyPr>
          <a:lstStyle/>
          <a:p>
            <a:r>
              <a:rPr lang="en-GB" sz="3200" b="1" dirty="0"/>
              <a:t>Any Questions? </a:t>
            </a:r>
          </a:p>
        </p:txBody>
      </p:sp>
    </p:spTree>
    <p:extLst>
      <p:ext uri="{BB962C8B-B14F-4D97-AF65-F5344CB8AC3E}">
        <p14:creationId xmlns:p14="http://schemas.microsoft.com/office/powerpoint/2010/main" val="2636851363"/>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a99b5ab61f45874ac4021837dd475404">
  <xsd:schema xmlns:xsd="http://www.w3.org/2001/XMLSchema" xmlns:xs="http://www.w3.org/2001/XMLSchema" xmlns:p="http://schemas.microsoft.com/office/2006/metadata/properties" xmlns:ns2="303dbf9b-b85b-46a0-94f1-894078c07ecd" targetNamespace="http://schemas.microsoft.com/office/2006/metadata/properties" ma:root="true" ma:fieldsID="c4d360f611fb76bcade101f689d84229"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FC5585-51CA-4C4C-9028-AEC8FAD67B8B}">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303dbf9b-b85b-46a0-94f1-894078c07ecd"/>
    <ds:schemaRef ds:uri="http://purl.org/dc/terms/"/>
    <ds:schemaRef ds:uri="http://schemas.openxmlformats.org/package/2006/metadata/core-properties"/>
    <ds:schemaRef ds:uri="http://www.w3.org/XML/1998/namespace"/>
    <ds:schemaRef ds:uri="http://purl.org/dc/dcmitype/"/>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F5B0EF21-CA5D-4A60-A3B8-014B635305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38459</TotalTime>
  <Words>1826</Words>
  <Application>Microsoft Office PowerPoint</Application>
  <PresentationFormat>On-screen Show (4:3)</PresentationFormat>
  <Paragraphs>284</Paragraphs>
  <Slides>26</Slides>
  <Notes>22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Calibri</vt:lpstr>
      <vt:lpstr>Myriad Pro</vt:lpstr>
      <vt:lpstr>Times New Roman</vt:lpstr>
      <vt:lpstr>20140311PresentationUWTSDTemplate</vt:lpstr>
      <vt:lpstr>Computer Architecture &amp; OS  ACCA4022</vt:lpstr>
      <vt:lpstr>Learning Outcome</vt:lpstr>
      <vt:lpstr>Hardware &amp; Software (Recap)</vt:lpstr>
      <vt:lpstr>PC Components</vt:lpstr>
      <vt:lpstr>PC Components</vt:lpstr>
      <vt:lpstr>Peripherals</vt:lpstr>
      <vt:lpstr>PowerPoint Presentation</vt:lpstr>
      <vt:lpstr>System Devices</vt:lpstr>
      <vt:lpstr>System Devices</vt:lpstr>
      <vt:lpstr>System Devices</vt:lpstr>
      <vt:lpstr>System Devices</vt:lpstr>
      <vt:lpstr>System Devices</vt:lpstr>
      <vt:lpstr>System Devices</vt:lpstr>
      <vt:lpstr>System Devices</vt:lpstr>
      <vt:lpstr>System Devices</vt:lpstr>
      <vt:lpstr>System Devices</vt:lpstr>
      <vt:lpstr>System Devices</vt:lpstr>
      <vt:lpstr>System Devices</vt:lpstr>
      <vt:lpstr>System Devices</vt:lpstr>
      <vt:lpstr>System Devices</vt:lpstr>
      <vt:lpstr>System Devices</vt:lpstr>
      <vt:lpstr>System Devices</vt:lpstr>
      <vt:lpstr>System Devices</vt:lpstr>
      <vt:lpstr>System Devices</vt:lpstr>
      <vt:lpstr>References</vt:lpstr>
      <vt:lpstr>Any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Abida Danish</cp:lastModifiedBy>
  <cp:revision>192</cp:revision>
  <dcterms:created xsi:type="dcterms:W3CDTF">2015-04-14T15:21:28Z</dcterms:created>
  <dcterms:modified xsi:type="dcterms:W3CDTF">2021-10-02T09:05:51Z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