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6ECA4-D623-2245-EFEA-2232BF6D3285}" v="4" dt="2022-08-08T17:37:58.865"/>
    <p1510:client id="{1435F372-689B-5A14-03A3-BD503C9AF07D}" v="61" dt="2022-08-08T16:42:22.571"/>
    <p1510:client id="{3C7CED92-E926-5E09-9ED9-B07FBBC01A93}" v="585" dt="2022-08-06T18:07:55.545"/>
    <p1510:client id="{95697810-553B-458E-B4FB-796BFD333D90}" v="85" dt="2022-08-08T17:37:35.665"/>
    <p1510:client id="{CC195646-2E33-464E-9EBD-9D0334D472CD}" v="931" dt="2022-08-03T19:32:39.413"/>
    <p1510:client id="{D4508BEC-40E2-17B0-CC5E-895B05C43F50}" v="32" dt="2022-08-07T09:04:11.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1C8E98-4F5E-4FBE-97DA-06B6711AD4E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3AA2FB0-A197-4BC3-A099-0F39CF531B0F}">
      <dgm:prSet/>
      <dgm:spPr/>
      <dgm:t>
        <a:bodyPr/>
        <a:lstStyle/>
        <a:p>
          <a:r>
            <a:rPr lang="en-GB"/>
            <a:t>What is a community?</a:t>
          </a:r>
          <a:endParaRPr lang="en-US"/>
        </a:p>
      </dgm:t>
    </dgm:pt>
    <dgm:pt modelId="{9943A273-5AB4-4CAA-9678-26851B2E6A2C}" type="parTrans" cxnId="{9D788391-3D55-47A9-B78F-567385BA4C9D}">
      <dgm:prSet/>
      <dgm:spPr/>
      <dgm:t>
        <a:bodyPr/>
        <a:lstStyle/>
        <a:p>
          <a:endParaRPr lang="en-US"/>
        </a:p>
      </dgm:t>
    </dgm:pt>
    <dgm:pt modelId="{6A0073F4-66DF-4CEF-B7A8-45FBA6D2EBBD}" type="sibTrans" cxnId="{9D788391-3D55-47A9-B78F-567385BA4C9D}">
      <dgm:prSet/>
      <dgm:spPr/>
      <dgm:t>
        <a:bodyPr/>
        <a:lstStyle/>
        <a:p>
          <a:endParaRPr lang="en-US"/>
        </a:p>
      </dgm:t>
    </dgm:pt>
    <dgm:pt modelId="{050F5413-927C-4590-B9A7-4055ED1FA62F}">
      <dgm:prSet/>
      <dgm:spPr/>
      <dgm:t>
        <a:bodyPr/>
        <a:lstStyle/>
        <a:p>
          <a:r>
            <a:rPr lang="en-GB"/>
            <a:t>A group of people </a:t>
          </a:r>
          <a:endParaRPr lang="en-US"/>
        </a:p>
      </dgm:t>
    </dgm:pt>
    <dgm:pt modelId="{52B6F583-49AC-43C1-A87C-389F07735C74}" type="parTrans" cxnId="{D057DF88-7179-442A-B399-40C097DE5035}">
      <dgm:prSet/>
      <dgm:spPr/>
      <dgm:t>
        <a:bodyPr/>
        <a:lstStyle/>
        <a:p>
          <a:endParaRPr lang="en-US"/>
        </a:p>
      </dgm:t>
    </dgm:pt>
    <dgm:pt modelId="{F445CAF8-4678-40CB-84CA-58F7E5FB1699}" type="sibTrans" cxnId="{D057DF88-7179-442A-B399-40C097DE5035}">
      <dgm:prSet/>
      <dgm:spPr/>
      <dgm:t>
        <a:bodyPr/>
        <a:lstStyle/>
        <a:p>
          <a:endParaRPr lang="en-US"/>
        </a:p>
      </dgm:t>
    </dgm:pt>
    <dgm:pt modelId="{2761B7A8-FF49-4A98-83E5-F2D2610D86CA}">
      <dgm:prSet/>
      <dgm:spPr/>
      <dgm:t>
        <a:bodyPr/>
        <a:lstStyle/>
        <a:p>
          <a:r>
            <a:rPr lang="en-GB"/>
            <a:t>Having a common interest</a:t>
          </a:r>
          <a:endParaRPr lang="en-US"/>
        </a:p>
      </dgm:t>
    </dgm:pt>
    <dgm:pt modelId="{85E4F48D-3A3C-4695-A56A-40B10A2D6E99}" type="parTrans" cxnId="{32EA66AD-46D5-44A2-AFFF-8C425EBDC392}">
      <dgm:prSet/>
      <dgm:spPr/>
      <dgm:t>
        <a:bodyPr/>
        <a:lstStyle/>
        <a:p>
          <a:endParaRPr lang="en-US"/>
        </a:p>
      </dgm:t>
    </dgm:pt>
    <dgm:pt modelId="{29C1E5B4-F9B0-48BA-8694-931D621560A5}" type="sibTrans" cxnId="{32EA66AD-46D5-44A2-AFFF-8C425EBDC392}">
      <dgm:prSet/>
      <dgm:spPr/>
      <dgm:t>
        <a:bodyPr/>
        <a:lstStyle/>
        <a:p>
          <a:endParaRPr lang="en-US"/>
        </a:p>
      </dgm:t>
    </dgm:pt>
    <dgm:pt modelId="{FB834C9B-38B3-41F8-9B20-F097B014F8E4}">
      <dgm:prSet/>
      <dgm:spPr/>
      <dgm:t>
        <a:bodyPr/>
        <a:lstStyle/>
        <a:p>
          <a:r>
            <a:rPr lang="en-GB"/>
            <a:t>Geographic Location</a:t>
          </a:r>
          <a:endParaRPr lang="en-US"/>
        </a:p>
      </dgm:t>
    </dgm:pt>
    <dgm:pt modelId="{F3F464EC-0283-4C2F-B234-3821BA92289F}" type="parTrans" cxnId="{B3CA7D4C-0792-4D34-A621-0646DA324F7A}">
      <dgm:prSet/>
      <dgm:spPr/>
      <dgm:t>
        <a:bodyPr/>
        <a:lstStyle/>
        <a:p>
          <a:endParaRPr lang="en-US"/>
        </a:p>
      </dgm:t>
    </dgm:pt>
    <dgm:pt modelId="{FDC7AAB7-A9AE-4F4F-A80B-A9547715988C}" type="sibTrans" cxnId="{B3CA7D4C-0792-4D34-A621-0646DA324F7A}">
      <dgm:prSet/>
      <dgm:spPr/>
      <dgm:t>
        <a:bodyPr/>
        <a:lstStyle/>
        <a:p>
          <a:endParaRPr lang="en-US"/>
        </a:p>
      </dgm:t>
    </dgm:pt>
    <dgm:pt modelId="{E50C3E18-2AD1-4645-8804-DB0C7DCAD942}">
      <dgm:prSet/>
      <dgm:spPr/>
      <dgm:t>
        <a:bodyPr/>
        <a:lstStyle/>
        <a:p>
          <a:r>
            <a:rPr lang="en-GB"/>
            <a:t>Common characteristic</a:t>
          </a:r>
          <a:endParaRPr lang="en-US"/>
        </a:p>
      </dgm:t>
    </dgm:pt>
    <dgm:pt modelId="{0A4ABE46-FE2F-404B-952C-630748D33E89}" type="parTrans" cxnId="{E8FE519A-4C05-4F80-B44D-E73B487D4F73}">
      <dgm:prSet/>
      <dgm:spPr/>
      <dgm:t>
        <a:bodyPr/>
        <a:lstStyle/>
        <a:p>
          <a:endParaRPr lang="en-US"/>
        </a:p>
      </dgm:t>
    </dgm:pt>
    <dgm:pt modelId="{FFBABC23-9F7B-4881-9FEA-328CCF266E6E}" type="sibTrans" cxnId="{E8FE519A-4C05-4F80-B44D-E73B487D4F73}">
      <dgm:prSet/>
      <dgm:spPr/>
      <dgm:t>
        <a:bodyPr/>
        <a:lstStyle/>
        <a:p>
          <a:endParaRPr lang="en-US"/>
        </a:p>
      </dgm:t>
    </dgm:pt>
    <dgm:pt modelId="{81A4A02B-71E6-40BB-961B-7F64466304D0}" type="pres">
      <dgm:prSet presAssocID="{B01C8E98-4F5E-4FBE-97DA-06B6711AD4EF}" presName="linear" presStyleCnt="0">
        <dgm:presLayoutVars>
          <dgm:animLvl val="lvl"/>
          <dgm:resizeHandles val="exact"/>
        </dgm:presLayoutVars>
      </dgm:prSet>
      <dgm:spPr/>
    </dgm:pt>
    <dgm:pt modelId="{4EE0B216-0908-44DE-A1C0-73D069FA4203}" type="pres">
      <dgm:prSet presAssocID="{C3AA2FB0-A197-4BC3-A099-0F39CF531B0F}" presName="parentText" presStyleLbl="node1" presStyleIdx="0" presStyleCnt="5">
        <dgm:presLayoutVars>
          <dgm:chMax val="0"/>
          <dgm:bulletEnabled val="1"/>
        </dgm:presLayoutVars>
      </dgm:prSet>
      <dgm:spPr/>
    </dgm:pt>
    <dgm:pt modelId="{2C766E10-4147-4502-9D03-088021E78FE4}" type="pres">
      <dgm:prSet presAssocID="{6A0073F4-66DF-4CEF-B7A8-45FBA6D2EBBD}" presName="spacer" presStyleCnt="0"/>
      <dgm:spPr/>
    </dgm:pt>
    <dgm:pt modelId="{8939626E-7946-4626-92F5-1979C7AB6ED6}" type="pres">
      <dgm:prSet presAssocID="{050F5413-927C-4590-B9A7-4055ED1FA62F}" presName="parentText" presStyleLbl="node1" presStyleIdx="1" presStyleCnt="5">
        <dgm:presLayoutVars>
          <dgm:chMax val="0"/>
          <dgm:bulletEnabled val="1"/>
        </dgm:presLayoutVars>
      </dgm:prSet>
      <dgm:spPr/>
    </dgm:pt>
    <dgm:pt modelId="{449F2FD7-9CFE-48DD-9C34-D531A93B5D92}" type="pres">
      <dgm:prSet presAssocID="{F445CAF8-4678-40CB-84CA-58F7E5FB1699}" presName="spacer" presStyleCnt="0"/>
      <dgm:spPr/>
    </dgm:pt>
    <dgm:pt modelId="{3F77FCD9-BF45-4ECC-92BE-5EDFBB37A648}" type="pres">
      <dgm:prSet presAssocID="{2761B7A8-FF49-4A98-83E5-F2D2610D86CA}" presName="parentText" presStyleLbl="node1" presStyleIdx="2" presStyleCnt="5">
        <dgm:presLayoutVars>
          <dgm:chMax val="0"/>
          <dgm:bulletEnabled val="1"/>
        </dgm:presLayoutVars>
      </dgm:prSet>
      <dgm:spPr/>
    </dgm:pt>
    <dgm:pt modelId="{A530A596-C927-41A8-9307-21B2FB716A95}" type="pres">
      <dgm:prSet presAssocID="{29C1E5B4-F9B0-48BA-8694-931D621560A5}" presName="spacer" presStyleCnt="0"/>
      <dgm:spPr/>
    </dgm:pt>
    <dgm:pt modelId="{63061834-6C85-4196-A36E-0DB325A4054D}" type="pres">
      <dgm:prSet presAssocID="{FB834C9B-38B3-41F8-9B20-F097B014F8E4}" presName="parentText" presStyleLbl="node1" presStyleIdx="3" presStyleCnt="5">
        <dgm:presLayoutVars>
          <dgm:chMax val="0"/>
          <dgm:bulletEnabled val="1"/>
        </dgm:presLayoutVars>
      </dgm:prSet>
      <dgm:spPr/>
    </dgm:pt>
    <dgm:pt modelId="{FAF90239-C54A-4324-A810-B6EA16CB8E04}" type="pres">
      <dgm:prSet presAssocID="{FDC7AAB7-A9AE-4F4F-A80B-A9547715988C}" presName="spacer" presStyleCnt="0"/>
      <dgm:spPr/>
    </dgm:pt>
    <dgm:pt modelId="{CEC4FDE2-3016-47C1-8633-7AC1596AC665}" type="pres">
      <dgm:prSet presAssocID="{E50C3E18-2AD1-4645-8804-DB0C7DCAD942}" presName="parentText" presStyleLbl="node1" presStyleIdx="4" presStyleCnt="5">
        <dgm:presLayoutVars>
          <dgm:chMax val="0"/>
          <dgm:bulletEnabled val="1"/>
        </dgm:presLayoutVars>
      </dgm:prSet>
      <dgm:spPr/>
    </dgm:pt>
  </dgm:ptLst>
  <dgm:cxnLst>
    <dgm:cxn modelId="{DCA51202-3CE4-459A-98BF-46544C20E3DF}" type="presOf" srcId="{C3AA2FB0-A197-4BC3-A099-0F39CF531B0F}" destId="{4EE0B216-0908-44DE-A1C0-73D069FA4203}" srcOrd="0" destOrd="0" presId="urn:microsoft.com/office/officeart/2005/8/layout/vList2"/>
    <dgm:cxn modelId="{D69EF22D-3EBD-428F-B84B-8032DD87B538}" type="presOf" srcId="{B01C8E98-4F5E-4FBE-97DA-06B6711AD4EF}" destId="{81A4A02B-71E6-40BB-961B-7F64466304D0}" srcOrd="0" destOrd="0" presId="urn:microsoft.com/office/officeart/2005/8/layout/vList2"/>
    <dgm:cxn modelId="{E35D7B5D-3915-4FCE-9C92-3F2A07801F16}" type="presOf" srcId="{050F5413-927C-4590-B9A7-4055ED1FA62F}" destId="{8939626E-7946-4626-92F5-1979C7AB6ED6}" srcOrd="0" destOrd="0" presId="urn:microsoft.com/office/officeart/2005/8/layout/vList2"/>
    <dgm:cxn modelId="{B3CA7D4C-0792-4D34-A621-0646DA324F7A}" srcId="{B01C8E98-4F5E-4FBE-97DA-06B6711AD4EF}" destId="{FB834C9B-38B3-41F8-9B20-F097B014F8E4}" srcOrd="3" destOrd="0" parTransId="{F3F464EC-0283-4C2F-B234-3821BA92289F}" sibTransId="{FDC7AAB7-A9AE-4F4F-A80B-A9547715988C}"/>
    <dgm:cxn modelId="{D057DF88-7179-442A-B399-40C097DE5035}" srcId="{B01C8E98-4F5E-4FBE-97DA-06B6711AD4EF}" destId="{050F5413-927C-4590-B9A7-4055ED1FA62F}" srcOrd="1" destOrd="0" parTransId="{52B6F583-49AC-43C1-A87C-389F07735C74}" sibTransId="{F445CAF8-4678-40CB-84CA-58F7E5FB1699}"/>
    <dgm:cxn modelId="{B1D5AB8E-DDB3-4440-BFBE-E638871DCDF5}" type="presOf" srcId="{E50C3E18-2AD1-4645-8804-DB0C7DCAD942}" destId="{CEC4FDE2-3016-47C1-8633-7AC1596AC665}" srcOrd="0" destOrd="0" presId="urn:microsoft.com/office/officeart/2005/8/layout/vList2"/>
    <dgm:cxn modelId="{9D788391-3D55-47A9-B78F-567385BA4C9D}" srcId="{B01C8E98-4F5E-4FBE-97DA-06B6711AD4EF}" destId="{C3AA2FB0-A197-4BC3-A099-0F39CF531B0F}" srcOrd="0" destOrd="0" parTransId="{9943A273-5AB4-4CAA-9678-26851B2E6A2C}" sibTransId="{6A0073F4-66DF-4CEF-B7A8-45FBA6D2EBBD}"/>
    <dgm:cxn modelId="{E8FE519A-4C05-4F80-B44D-E73B487D4F73}" srcId="{B01C8E98-4F5E-4FBE-97DA-06B6711AD4EF}" destId="{E50C3E18-2AD1-4645-8804-DB0C7DCAD942}" srcOrd="4" destOrd="0" parTransId="{0A4ABE46-FE2F-404B-952C-630748D33E89}" sibTransId="{FFBABC23-9F7B-4881-9FEA-328CCF266E6E}"/>
    <dgm:cxn modelId="{13B671A6-00B0-4774-8526-303042C3F392}" type="presOf" srcId="{FB834C9B-38B3-41F8-9B20-F097B014F8E4}" destId="{63061834-6C85-4196-A36E-0DB325A4054D}" srcOrd="0" destOrd="0" presId="urn:microsoft.com/office/officeart/2005/8/layout/vList2"/>
    <dgm:cxn modelId="{32EA66AD-46D5-44A2-AFFF-8C425EBDC392}" srcId="{B01C8E98-4F5E-4FBE-97DA-06B6711AD4EF}" destId="{2761B7A8-FF49-4A98-83E5-F2D2610D86CA}" srcOrd="2" destOrd="0" parTransId="{85E4F48D-3A3C-4695-A56A-40B10A2D6E99}" sibTransId="{29C1E5B4-F9B0-48BA-8694-931D621560A5}"/>
    <dgm:cxn modelId="{3D33CEEA-00D8-4147-BF35-E12EE420915D}" type="presOf" srcId="{2761B7A8-FF49-4A98-83E5-F2D2610D86CA}" destId="{3F77FCD9-BF45-4ECC-92BE-5EDFBB37A648}" srcOrd="0" destOrd="0" presId="urn:microsoft.com/office/officeart/2005/8/layout/vList2"/>
    <dgm:cxn modelId="{A67451E2-A43C-432E-BF1C-C1B706F29DCA}" type="presParOf" srcId="{81A4A02B-71E6-40BB-961B-7F64466304D0}" destId="{4EE0B216-0908-44DE-A1C0-73D069FA4203}" srcOrd="0" destOrd="0" presId="urn:microsoft.com/office/officeart/2005/8/layout/vList2"/>
    <dgm:cxn modelId="{2B799AEB-CEBB-48BF-8B52-531F0E6A0127}" type="presParOf" srcId="{81A4A02B-71E6-40BB-961B-7F64466304D0}" destId="{2C766E10-4147-4502-9D03-088021E78FE4}" srcOrd="1" destOrd="0" presId="urn:microsoft.com/office/officeart/2005/8/layout/vList2"/>
    <dgm:cxn modelId="{9FD2AE38-047B-40BD-AB80-3882A9717BA4}" type="presParOf" srcId="{81A4A02B-71E6-40BB-961B-7F64466304D0}" destId="{8939626E-7946-4626-92F5-1979C7AB6ED6}" srcOrd="2" destOrd="0" presId="urn:microsoft.com/office/officeart/2005/8/layout/vList2"/>
    <dgm:cxn modelId="{5CC6864F-3020-4387-A183-63580FB14F92}" type="presParOf" srcId="{81A4A02B-71E6-40BB-961B-7F64466304D0}" destId="{449F2FD7-9CFE-48DD-9C34-D531A93B5D92}" srcOrd="3" destOrd="0" presId="urn:microsoft.com/office/officeart/2005/8/layout/vList2"/>
    <dgm:cxn modelId="{15915D89-CB25-4A31-B45E-55742FF278CF}" type="presParOf" srcId="{81A4A02B-71E6-40BB-961B-7F64466304D0}" destId="{3F77FCD9-BF45-4ECC-92BE-5EDFBB37A648}" srcOrd="4" destOrd="0" presId="urn:microsoft.com/office/officeart/2005/8/layout/vList2"/>
    <dgm:cxn modelId="{B2C26164-ECCC-4BA1-9F68-0428CA09FC02}" type="presParOf" srcId="{81A4A02B-71E6-40BB-961B-7F64466304D0}" destId="{A530A596-C927-41A8-9307-21B2FB716A95}" srcOrd="5" destOrd="0" presId="urn:microsoft.com/office/officeart/2005/8/layout/vList2"/>
    <dgm:cxn modelId="{520223EA-74BF-4373-92DD-F6D71AD17257}" type="presParOf" srcId="{81A4A02B-71E6-40BB-961B-7F64466304D0}" destId="{63061834-6C85-4196-A36E-0DB325A4054D}" srcOrd="6" destOrd="0" presId="urn:microsoft.com/office/officeart/2005/8/layout/vList2"/>
    <dgm:cxn modelId="{39339C98-5604-4F5D-A979-1BA1FE6738C5}" type="presParOf" srcId="{81A4A02B-71E6-40BB-961B-7F64466304D0}" destId="{FAF90239-C54A-4324-A810-B6EA16CB8E04}" srcOrd="7" destOrd="0" presId="urn:microsoft.com/office/officeart/2005/8/layout/vList2"/>
    <dgm:cxn modelId="{F8222813-A520-40A9-9A86-6A93C659FD41}" type="presParOf" srcId="{81A4A02B-71E6-40BB-961B-7F64466304D0}" destId="{CEC4FDE2-3016-47C1-8633-7AC1596AC66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982E31-502D-4A3F-97C3-EBA574154E9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6FDFCA7-1789-4645-BF97-728ED7D5C260}">
      <dgm:prSet/>
      <dgm:spPr/>
      <dgm:t>
        <a:bodyPr/>
        <a:lstStyle/>
        <a:p>
          <a:pPr rtl="0"/>
          <a:r>
            <a:rPr lang="en-GB">
              <a:latin typeface="Calibri Light" panose="020F0302020204030204"/>
            </a:rPr>
            <a:t>(Public Health England)There</a:t>
          </a:r>
          <a:r>
            <a:rPr lang="en-GB"/>
            <a:t> is an estimate of 1.5 million people with learning disabilities in the UK.</a:t>
          </a:r>
          <a:endParaRPr lang="en-US"/>
        </a:p>
      </dgm:t>
    </dgm:pt>
    <dgm:pt modelId="{76EB2150-A3F2-4718-9EB6-5DA420B210C9}" type="parTrans" cxnId="{67AB5D00-A095-46AB-B31E-0CD09E1FB4E8}">
      <dgm:prSet/>
      <dgm:spPr/>
      <dgm:t>
        <a:bodyPr/>
        <a:lstStyle/>
        <a:p>
          <a:endParaRPr lang="en-US"/>
        </a:p>
      </dgm:t>
    </dgm:pt>
    <dgm:pt modelId="{672DE0E5-699B-4534-BB8D-EEA72FF52F16}" type="sibTrans" cxnId="{67AB5D00-A095-46AB-B31E-0CD09E1FB4E8}">
      <dgm:prSet/>
      <dgm:spPr/>
      <dgm:t>
        <a:bodyPr/>
        <a:lstStyle/>
        <a:p>
          <a:endParaRPr lang="en-US"/>
        </a:p>
      </dgm:t>
    </dgm:pt>
    <dgm:pt modelId="{CE396313-1C73-4FC6-8027-338EF5698010}">
      <dgm:prSet/>
      <dgm:spPr/>
      <dgm:t>
        <a:bodyPr/>
        <a:lstStyle/>
        <a:p>
          <a:r>
            <a:rPr lang="en-GB"/>
            <a:t>(healthwatchsurrey.co.uk) - estimated 21,800 thousand adults in Surrey with learning disabilities.</a:t>
          </a:r>
          <a:endParaRPr lang="en-US"/>
        </a:p>
      </dgm:t>
    </dgm:pt>
    <dgm:pt modelId="{30235A81-5F04-4197-99DA-E2F6C96E201A}" type="parTrans" cxnId="{0E49F68C-B6C1-48AA-99B5-A5A15A370FB3}">
      <dgm:prSet/>
      <dgm:spPr/>
      <dgm:t>
        <a:bodyPr/>
        <a:lstStyle/>
        <a:p>
          <a:endParaRPr lang="en-US"/>
        </a:p>
      </dgm:t>
    </dgm:pt>
    <dgm:pt modelId="{3064ED41-E7E3-4854-8B0B-2D50220D399B}" type="sibTrans" cxnId="{0E49F68C-B6C1-48AA-99B5-A5A15A370FB3}">
      <dgm:prSet/>
      <dgm:spPr/>
      <dgm:t>
        <a:bodyPr/>
        <a:lstStyle/>
        <a:p>
          <a:endParaRPr lang="en-US"/>
        </a:p>
      </dgm:t>
    </dgm:pt>
    <dgm:pt modelId="{D2C4AB22-4DEC-41C0-8DC9-123E0810E6D4}">
      <dgm:prSet/>
      <dgm:spPr/>
      <dgm:t>
        <a:bodyPr/>
        <a:lstStyle/>
        <a:p>
          <a:r>
            <a:rPr lang="en-GB"/>
            <a:t>Around 4 thousand adults get help from Surrey County Council.</a:t>
          </a:r>
          <a:endParaRPr lang="en-US"/>
        </a:p>
      </dgm:t>
    </dgm:pt>
    <dgm:pt modelId="{4F729038-F351-4EF3-B8C0-AE9974C2ECC1}" type="parTrans" cxnId="{7447DB6A-06AF-4347-A8BE-68C69EC8EBCE}">
      <dgm:prSet/>
      <dgm:spPr/>
      <dgm:t>
        <a:bodyPr/>
        <a:lstStyle/>
        <a:p>
          <a:endParaRPr lang="en-US"/>
        </a:p>
      </dgm:t>
    </dgm:pt>
    <dgm:pt modelId="{CB9C8064-5E6B-457A-9A90-DCD4E6FF72D2}" type="sibTrans" cxnId="{7447DB6A-06AF-4347-A8BE-68C69EC8EBCE}">
      <dgm:prSet/>
      <dgm:spPr/>
      <dgm:t>
        <a:bodyPr/>
        <a:lstStyle/>
        <a:p>
          <a:endParaRPr lang="en-US"/>
        </a:p>
      </dgm:t>
    </dgm:pt>
    <dgm:pt modelId="{56A3F1EC-6491-4EC3-91E4-606649F0889C}" type="pres">
      <dgm:prSet presAssocID="{B2982E31-502D-4A3F-97C3-EBA574154E9A}" presName="linear" presStyleCnt="0">
        <dgm:presLayoutVars>
          <dgm:animLvl val="lvl"/>
          <dgm:resizeHandles val="exact"/>
        </dgm:presLayoutVars>
      </dgm:prSet>
      <dgm:spPr/>
    </dgm:pt>
    <dgm:pt modelId="{2F86C423-6D1D-4106-8876-0F30E1982701}" type="pres">
      <dgm:prSet presAssocID="{06FDFCA7-1789-4645-BF97-728ED7D5C260}" presName="parentText" presStyleLbl="node1" presStyleIdx="0" presStyleCnt="3">
        <dgm:presLayoutVars>
          <dgm:chMax val="0"/>
          <dgm:bulletEnabled val="1"/>
        </dgm:presLayoutVars>
      </dgm:prSet>
      <dgm:spPr/>
    </dgm:pt>
    <dgm:pt modelId="{678C6DFC-6C38-4DB9-8A55-59A649CF9D94}" type="pres">
      <dgm:prSet presAssocID="{672DE0E5-699B-4534-BB8D-EEA72FF52F16}" presName="spacer" presStyleCnt="0"/>
      <dgm:spPr/>
    </dgm:pt>
    <dgm:pt modelId="{8772CB44-C567-4F1F-84EE-EC37E9CC0828}" type="pres">
      <dgm:prSet presAssocID="{CE396313-1C73-4FC6-8027-338EF5698010}" presName="parentText" presStyleLbl="node1" presStyleIdx="1" presStyleCnt="3">
        <dgm:presLayoutVars>
          <dgm:chMax val="0"/>
          <dgm:bulletEnabled val="1"/>
        </dgm:presLayoutVars>
      </dgm:prSet>
      <dgm:spPr/>
    </dgm:pt>
    <dgm:pt modelId="{5A46E9EC-D297-4431-B934-C35D233D91AF}" type="pres">
      <dgm:prSet presAssocID="{3064ED41-E7E3-4854-8B0B-2D50220D399B}" presName="spacer" presStyleCnt="0"/>
      <dgm:spPr/>
    </dgm:pt>
    <dgm:pt modelId="{E397BFAB-65B9-4723-822B-15C05D6365BA}" type="pres">
      <dgm:prSet presAssocID="{D2C4AB22-4DEC-41C0-8DC9-123E0810E6D4}" presName="parentText" presStyleLbl="node1" presStyleIdx="2" presStyleCnt="3">
        <dgm:presLayoutVars>
          <dgm:chMax val="0"/>
          <dgm:bulletEnabled val="1"/>
        </dgm:presLayoutVars>
      </dgm:prSet>
      <dgm:spPr/>
    </dgm:pt>
  </dgm:ptLst>
  <dgm:cxnLst>
    <dgm:cxn modelId="{67AB5D00-A095-46AB-B31E-0CD09E1FB4E8}" srcId="{B2982E31-502D-4A3F-97C3-EBA574154E9A}" destId="{06FDFCA7-1789-4645-BF97-728ED7D5C260}" srcOrd="0" destOrd="0" parTransId="{76EB2150-A3F2-4718-9EB6-5DA420B210C9}" sibTransId="{672DE0E5-699B-4534-BB8D-EEA72FF52F16}"/>
    <dgm:cxn modelId="{DC6E1615-8312-4340-B3D6-551242F089DC}" type="presOf" srcId="{B2982E31-502D-4A3F-97C3-EBA574154E9A}" destId="{56A3F1EC-6491-4EC3-91E4-606649F0889C}" srcOrd="0" destOrd="0" presId="urn:microsoft.com/office/officeart/2005/8/layout/vList2"/>
    <dgm:cxn modelId="{7447DB6A-06AF-4347-A8BE-68C69EC8EBCE}" srcId="{B2982E31-502D-4A3F-97C3-EBA574154E9A}" destId="{D2C4AB22-4DEC-41C0-8DC9-123E0810E6D4}" srcOrd="2" destOrd="0" parTransId="{4F729038-F351-4EF3-B8C0-AE9974C2ECC1}" sibTransId="{CB9C8064-5E6B-457A-9A90-DCD4E6FF72D2}"/>
    <dgm:cxn modelId="{0E49F68C-B6C1-48AA-99B5-A5A15A370FB3}" srcId="{B2982E31-502D-4A3F-97C3-EBA574154E9A}" destId="{CE396313-1C73-4FC6-8027-338EF5698010}" srcOrd="1" destOrd="0" parTransId="{30235A81-5F04-4197-99DA-E2F6C96E201A}" sibTransId="{3064ED41-E7E3-4854-8B0B-2D50220D399B}"/>
    <dgm:cxn modelId="{0E30D9BA-D199-43C6-BA64-D00417B0C428}" type="presOf" srcId="{D2C4AB22-4DEC-41C0-8DC9-123E0810E6D4}" destId="{E397BFAB-65B9-4723-822B-15C05D6365BA}" srcOrd="0" destOrd="0" presId="urn:microsoft.com/office/officeart/2005/8/layout/vList2"/>
    <dgm:cxn modelId="{714C5DC1-663A-424C-8D3A-B99078200E91}" type="presOf" srcId="{CE396313-1C73-4FC6-8027-338EF5698010}" destId="{8772CB44-C567-4F1F-84EE-EC37E9CC0828}" srcOrd="0" destOrd="0" presId="urn:microsoft.com/office/officeart/2005/8/layout/vList2"/>
    <dgm:cxn modelId="{81F4A7CC-0810-4D12-B6B9-50354F976334}" type="presOf" srcId="{06FDFCA7-1789-4645-BF97-728ED7D5C260}" destId="{2F86C423-6D1D-4106-8876-0F30E1982701}" srcOrd="0" destOrd="0" presId="urn:microsoft.com/office/officeart/2005/8/layout/vList2"/>
    <dgm:cxn modelId="{2B3EA2C6-B0D7-4E9C-93E7-667CF6FF6204}" type="presParOf" srcId="{56A3F1EC-6491-4EC3-91E4-606649F0889C}" destId="{2F86C423-6D1D-4106-8876-0F30E1982701}" srcOrd="0" destOrd="0" presId="urn:microsoft.com/office/officeart/2005/8/layout/vList2"/>
    <dgm:cxn modelId="{D76BF869-F3A2-4862-8D02-36FEF2596719}" type="presParOf" srcId="{56A3F1EC-6491-4EC3-91E4-606649F0889C}" destId="{678C6DFC-6C38-4DB9-8A55-59A649CF9D94}" srcOrd="1" destOrd="0" presId="urn:microsoft.com/office/officeart/2005/8/layout/vList2"/>
    <dgm:cxn modelId="{4DE734BA-E5C1-4BBA-BD8B-D77D2B3BD116}" type="presParOf" srcId="{56A3F1EC-6491-4EC3-91E4-606649F0889C}" destId="{8772CB44-C567-4F1F-84EE-EC37E9CC0828}" srcOrd="2" destOrd="0" presId="urn:microsoft.com/office/officeart/2005/8/layout/vList2"/>
    <dgm:cxn modelId="{76AD34FB-D4FF-4112-B3BC-219F38FB4A8B}" type="presParOf" srcId="{56A3F1EC-6491-4EC3-91E4-606649F0889C}" destId="{5A46E9EC-D297-4431-B934-C35D233D91AF}" srcOrd="3" destOrd="0" presId="urn:microsoft.com/office/officeart/2005/8/layout/vList2"/>
    <dgm:cxn modelId="{386C05D7-EB6D-4262-B6D7-8D04A8F9242C}" type="presParOf" srcId="{56A3F1EC-6491-4EC3-91E4-606649F0889C}" destId="{E397BFAB-65B9-4723-822B-15C05D6365B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136766-7E4C-45F7-8C6E-F4654533F9E0}" type="doc">
      <dgm:prSet loTypeId="urn:microsoft.com/office/officeart/2016/7/layout/AccentHomeChevronProcess" loCatId="process" qsTypeId="urn:microsoft.com/office/officeart/2005/8/quickstyle/simple1" qsCatId="simple" csTypeId="urn:microsoft.com/office/officeart/2005/8/colors/colorful2" csCatId="colorful" phldr="1"/>
      <dgm:spPr/>
      <dgm:t>
        <a:bodyPr/>
        <a:lstStyle/>
        <a:p>
          <a:endParaRPr lang="en-US"/>
        </a:p>
      </dgm:t>
    </dgm:pt>
    <dgm:pt modelId="{85B7D8F1-D396-48DC-9259-E4E82BA415C2}">
      <dgm:prSet phldr="0"/>
      <dgm:spPr/>
      <dgm:t>
        <a:bodyPr/>
        <a:lstStyle/>
        <a:p>
          <a:pPr rtl="0"/>
          <a:r>
            <a:rPr lang="en-US">
              <a:latin typeface="Calibri Light" panose="020F0302020204030204"/>
            </a:rPr>
            <a:t>Disability Discrimination act (1995)</a:t>
          </a:r>
        </a:p>
      </dgm:t>
    </dgm:pt>
    <dgm:pt modelId="{1E71379B-BA56-4C6E-A422-9C3053BC6435}" type="parTrans" cxnId="{ED6B9843-2504-43F7-BFBE-637A51C41E06}">
      <dgm:prSet/>
      <dgm:spPr/>
    </dgm:pt>
    <dgm:pt modelId="{5951722F-DC54-45D7-96CA-6353C4AC72DA}" type="sibTrans" cxnId="{ED6B9843-2504-43F7-BFBE-637A51C41E06}">
      <dgm:prSet/>
      <dgm:spPr/>
    </dgm:pt>
    <dgm:pt modelId="{F379A97D-8FBA-48DA-ADB1-109AFA10BC3A}">
      <dgm:prSet phldr="0"/>
      <dgm:spPr/>
      <dgm:t>
        <a:bodyPr/>
        <a:lstStyle/>
        <a:p>
          <a:pPr rtl="0"/>
          <a:r>
            <a:rPr lang="en-US">
              <a:latin typeface="Calibri Light" panose="020F0302020204030204"/>
            </a:rPr>
            <a:t>Which is now covered by the </a:t>
          </a:r>
        </a:p>
      </dgm:t>
    </dgm:pt>
    <dgm:pt modelId="{1B322F19-C258-4A45-BB77-2CEA3E9103F8}" type="parTrans" cxnId="{9DD6865C-4860-4328-885F-308B5EF143AF}">
      <dgm:prSet/>
      <dgm:spPr/>
    </dgm:pt>
    <dgm:pt modelId="{A24B08C9-AD82-438D-BCF5-2678FFD85C80}" type="sibTrans" cxnId="{9DD6865C-4860-4328-885F-308B5EF143AF}">
      <dgm:prSet/>
      <dgm:spPr/>
    </dgm:pt>
    <dgm:pt modelId="{DD111D85-C540-47B3-9E7D-191CB6D4EC08}">
      <dgm:prSet phldr="0"/>
      <dgm:spPr/>
      <dgm:t>
        <a:bodyPr/>
        <a:lstStyle/>
        <a:p>
          <a:pPr rtl="0"/>
          <a:r>
            <a:rPr lang="en-US">
              <a:latin typeface="Calibri Light" panose="020F0302020204030204"/>
            </a:rPr>
            <a:t>Equality act (2010)</a:t>
          </a:r>
        </a:p>
      </dgm:t>
    </dgm:pt>
    <dgm:pt modelId="{E75BFB41-2E8C-4194-B986-98B33CD815E6}" type="parTrans" cxnId="{4142FBBC-0014-4E79-A721-D25566BD1399}">
      <dgm:prSet/>
      <dgm:spPr/>
    </dgm:pt>
    <dgm:pt modelId="{07BCDD41-5F1C-4633-B1A5-EAC28F73AF6B}" type="sibTrans" cxnId="{4142FBBC-0014-4E79-A721-D25566BD1399}">
      <dgm:prSet/>
      <dgm:spPr/>
    </dgm:pt>
    <dgm:pt modelId="{DC0B1B03-A7D2-4997-B865-75C71210713F}" type="pres">
      <dgm:prSet presAssocID="{19136766-7E4C-45F7-8C6E-F4654533F9E0}" presName="Name0" presStyleCnt="0">
        <dgm:presLayoutVars>
          <dgm:animLvl val="lvl"/>
          <dgm:resizeHandles val="exact"/>
        </dgm:presLayoutVars>
      </dgm:prSet>
      <dgm:spPr/>
    </dgm:pt>
    <dgm:pt modelId="{D20C93F8-D6F5-4932-B040-DC35ADD1E19E}" type="pres">
      <dgm:prSet presAssocID="{85B7D8F1-D396-48DC-9259-E4E82BA415C2}" presName="composite" presStyleCnt="0"/>
      <dgm:spPr/>
    </dgm:pt>
    <dgm:pt modelId="{61AD5A12-E305-48EC-B54C-37F72C818A9A}" type="pres">
      <dgm:prSet presAssocID="{85B7D8F1-D396-48DC-9259-E4E82BA415C2}" presName="L" presStyleLbl="solidFgAcc1" presStyleIdx="0" presStyleCnt="3">
        <dgm:presLayoutVars>
          <dgm:chMax val="0"/>
          <dgm:chPref val="0"/>
        </dgm:presLayoutVars>
      </dgm:prSet>
      <dgm:spPr/>
    </dgm:pt>
    <dgm:pt modelId="{E84A202D-2CB1-4B11-9F77-426BAC4BCEF1}" type="pres">
      <dgm:prSet presAssocID="{85B7D8F1-D396-48DC-9259-E4E82BA415C2}" presName="parTx" presStyleLbl="alignNode1" presStyleIdx="0" presStyleCnt="3">
        <dgm:presLayoutVars>
          <dgm:chMax val="0"/>
          <dgm:chPref val="0"/>
          <dgm:bulletEnabled val="1"/>
        </dgm:presLayoutVars>
      </dgm:prSet>
      <dgm:spPr/>
    </dgm:pt>
    <dgm:pt modelId="{A3EFC53E-788F-4EEC-BCB7-ADF056278627}" type="pres">
      <dgm:prSet presAssocID="{85B7D8F1-D396-48DC-9259-E4E82BA415C2}" presName="desTx" presStyleLbl="revTx" presStyleIdx="0" presStyleCnt="3">
        <dgm:presLayoutVars>
          <dgm:chMax val="0"/>
          <dgm:chPref val="0"/>
          <dgm:bulletEnabled val="1"/>
        </dgm:presLayoutVars>
      </dgm:prSet>
      <dgm:spPr/>
    </dgm:pt>
    <dgm:pt modelId="{FC172732-64B4-47EA-BCEC-54102A675670}" type="pres">
      <dgm:prSet presAssocID="{85B7D8F1-D396-48DC-9259-E4E82BA415C2}" presName="EmptyPlaceHolder" presStyleCnt="0"/>
      <dgm:spPr/>
    </dgm:pt>
    <dgm:pt modelId="{01A1791F-AC05-4AE6-9A31-473D80413D6D}" type="pres">
      <dgm:prSet presAssocID="{5951722F-DC54-45D7-96CA-6353C4AC72DA}" presName="space" presStyleCnt="0"/>
      <dgm:spPr/>
    </dgm:pt>
    <dgm:pt modelId="{1CC8D043-2600-4FCA-87EC-3D0BEA4CA2F7}" type="pres">
      <dgm:prSet presAssocID="{F379A97D-8FBA-48DA-ADB1-109AFA10BC3A}" presName="composite" presStyleCnt="0"/>
      <dgm:spPr/>
    </dgm:pt>
    <dgm:pt modelId="{E96CA5F2-8745-449F-B017-37FC13B7B1D4}" type="pres">
      <dgm:prSet presAssocID="{F379A97D-8FBA-48DA-ADB1-109AFA10BC3A}" presName="L" presStyleLbl="solidFgAcc1" presStyleIdx="1" presStyleCnt="3">
        <dgm:presLayoutVars>
          <dgm:chMax val="0"/>
          <dgm:chPref val="0"/>
        </dgm:presLayoutVars>
      </dgm:prSet>
      <dgm:spPr/>
    </dgm:pt>
    <dgm:pt modelId="{BE001D39-F97F-4DB9-8659-5E7992A1C4B4}" type="pres">
      <dgm:prSet presAssocID="{F379A97D-8FBA-48DA-ADB1-109AFA10BC3A}" presName="parTx" presStyleLbl="alignNode1" presStyleIdx="1" presStyleCnt="3">
        <dgm:presLayoutVars>
          <dgm:chMax val="0"/>
          <dgm:chPref val="0"/>
          <dgm:bulletEnabled val="1"/>
        </dgm:presLayoutVars>
      </dgm:prSet>
      <dgm:spPr/>
    </dgm:pt>
    <dgm:pt modelId="{32A9B223-7902-4C0B-A579-EDE4936C0620}" type="pres">
      <dgm:prSet presAssocID="{F379A97D-8FBA-48DA-ADB1-109AFA10BC3A}" presName="desTx" presStyleLbl="revTx" presStyleIdx="1" presStyleCnt="3">
        <dgm:presLayoutVars>
          <dgm:chMax val="0"/>
          <dgm:chPref val="0"/>
          <dgm:bulletEnabled val="1"/>
        </dgm:presLayoutVars>
      </dgm:prSet>
      <dgm:spPr/>
    </dgm:pt>
    <dgm:pt modelId="{90D5C8F0-A1E1-4C6A-926F-E483BFB91232}" type="pres">
      <dgm:prSet presAssocID="{F379A97D-8FBA-48DA-ADB1-109AFA10BC3A}" presName="EmptyPlaceHolder" presStyleCnt="0"/>
      <dgm:spPr/>
    </dgm:pt>
    <dgm:pt modelId="{9AA075D3-CF15-452C-B0B2-BC55E496F35D}" type="pres">
      <dgm:prSet presAssocID="{A24B08C9-AD82-438D-BCF5-2678FFD85C80}" presName="space" presStyleCnt="0"/>
      <dgm:spPr/>
    </dgm:pt>
    <dgm:pt modelId="{B26ECED9-D8B3-4CD6-9A42-E8D54404CC89}" type="pres">
      <dgm:prSet presAssocID="{DD111D85-C540-47B3-9E7D-191CB6D4EC08}" presName="composite" presStyleCnt="0"/>
      <dgm:spPr/>
    </dgm:pt>
    <dgm:pt modelId="{00740D82-2706-42A5-9EC1-FC5F4CAC06CC}" type="pres">
      <dgm:prSet presAssocID="{DD111D85-C540-47B3-9E7D-191CB6D4EC08}" presName="L" presStyleLbl="solidFgAcc1" presStyleIdx="2" presStyleCnt="3">
        <dgm:presLayoutVars>
          <dgm:chMax val="0"/>
          <dgm:chPref val="0"/>
        </dgm:presLayoutVars>
      </dgm:prSet>
      <dgm:spPr/>
    </dgm:pt>
    <dgm:pt modelId="{697F48C4-AB89-46BF-9E56-DE6FA4C9C7ED}" type="pres">
      <dgm:prSet presAssocID="{DD111D85-C540-47B3-9E7D-191CB6D4EC08}" presName="parTx" presStyleLbl="alignNode1" presStyleIdx="2" presStyleCnt="3">
        <dgm:presLayoutVars>
          <dgm:chMax val="0"/>
          <dgm:chPref val="0"/>
          <dgm:bulletEnabled val="1"/>
        </dgm:presLayoutVars>
      </dgm:prSet>
      <dgm:spPr/>
    </dgm:pt>
    <dgm:pt modelId="{79E39981-50D1-4892-A1B6-4214A889F267}" type="pres">
      <dgm:prSet presAssocID="{DD111D85-C540-47B3-9E7D-191CB6D4EC08}" presName="desTx" presStyleLbl="revTx" presStyleIdx="2" presStyleCnt="3">
        <dgm:presLayoutVars>
          <dgm:chMax val="0"/>
          <dgm:chPref val="0"/>
          <dgm:bulletEnabled val="1"/>
        </dgm:presLayoutVars>
      </dgm:prSet>
      <dgm:spPr/>
    </dgm:pt>
    <dgm:pt modelId="{45555B2D-8094-4D74-8EB1-8A8C37999796}" type="pres">
      <dgm:prSet presAssocID="{DD111D85-C540-47B3-9E7D-191CB6D4EC08}" presName="EmptyPlaceHolder" presStyleCnt="0"/>
      <dgm:spPr/>
    </dgm:pt>
  </dgm:ptLst>
  <dgm:cxnLst>
    <dgm:cxn modelId="{9DD6865C-4860-4328-885F-308B5EF143AF}" srcId="{19136766-7E4C-45F7-8C6E-F4654533F9E0}" destId="{F379A97D-8FBA-48DA-ADB1-109AFA10BC3A}" srcOrd="1" destOrd="0" parTransId="{1B322F19-C258-4A45-BB77-2CEA3E9103F8}" sibTransId="{A24B08C9-AD82-438D-BCF5-2678FFD85C80}"/>
    <dgm:cxn modelId="{9107DB42-3D7B-4B75-95E3-C58D6A8522B8}" type="presOf" srcId="{19136766-7E4C-45F7-8C6E-F4654533F9E0}" destId="{DC0B1B03-A7D2-4997-B865-75C71210713F}" srcOrd="0" destOrd="0" presId="urn:microsoft.com/office/officeart/2016/7/layout/AccentHomeChevronProcess"/>
    <dgm:cxn modelId="{ED6B9843-2504-43F7-BFBE-637A51C41E06}" srcId="{19136766-7E4C-45F7-8C6E-F4654533F9E0}" destId="{85B7D8F1-D396-48DC-9259-E4E82BA415C2}" srcOrd="0" destOrd="0" parTransId="{1E71379B-BA56-4C6E-A422-9C3053BC6435}" sibTransId="{5951722F-DC54-45D7-96CA-6353C4AC72DA}"/>
    <dgm:cxn modelId="{F70B98B1-A3D2-47D7-81FD-8CD92131F885}" type="presOf" srcId="{F379A97D-8FBA-48DA-ADB1-109AFA10BC3A}" destId="{BE001D39-F97F-4DB9-8659-5E7992A1C4B4}" srcOrd="0" destOrd="0" presId="urn:microsoft.com/office/officeart/2016/7/layout/AccentHomeChevronProcess"/>
    <dgm:cxn modelId="{4142FBBC-0014-4E79-A721-D25566BD1399}" srcId="{19136766-7E4C-45F7-8C6E-F4654533F9E0}" destId="{DD111D85-C540-47B3-9E7D-191CB6D4EC08}" srcOrd="2" destOrd="0" parTransId="{E75BFB41-2E8C-4194-B986-98B33CD815E6}" sibTransId="{07BCDD41-5F1C-4633-B1A5-EAC28F73AF6B}"/>
    <dgm:cxn modelId="{284B6DD8-6F74-4E4D-A39E-F8FFB98AE5C4}" type="presOf" srcId="{DD111D85-C540-47B3-9E7D-191CB6D4EC08}" destId="{697F48C4-AB89-46BF-9E56-DE6FA4C9C7ED}" srcOrd="0" destOrd="0" presId="urn:microsoft.com/office/officeart/2016/7/layout/AccentHomeChevronProcess"/>
    <dgm:cxn modelId="{1DEA6AE4-0D4F-414E-9DEE-59D435922A4B}" type="presOf" srcId="{85B7D8F1-D396-48DC-9259-E4E82BA415C2}" destId="{E84A202D-2CB1-4B11-9F77-426BAC4BCEF1}" srcOrd="0" destOrd="0" presId="urn:microsoft.com/office/officeart/2016/7/layout/AccentHomeChevronProcess"/>
    <dgm:cxn modelId="{433E3DD8-E601-4092-9E5B-5813081FECA4}" type="presParOf" srcId="{DC0B1B03-A7D2-4997-B865-75C71210713F}" destId="{D20C93F8-D6F5-4932-B040-DC35ADD1E19E}" srcOrd="0" destOrd="0" presId="urn:microsoft.com/office/officeart/2016/7/layout/AccentHomeChevronProcess"/>
    <dgm:cxn modelId="{DD926ED2-BEB3-4316-A325-D1B0DFB45F9F}" type="presParOf" srcId="{D20C93F8-D6F5-4932-B040-DC35ADD1E19E}" destId="{61AD5A12-E305-48EC-B54C-37F72C818A9A}" srcOrd="0" destOrd="0" presId="urn:microsoft.com/office/officeart/2016/7/layout/AccentHomeChevronProcess"/>
    <dgm:cxn modelId="{49075E4D-39D9-463A-98E8-0B41EB09E95C}" type="presParOf" srcId="{D20C93F8-D6F5-4932-B040-DC35ADD1E19E}" destId="{E84A202D-2CB1-4B11-9F77-426BAC4BCEF1}" srcOrd="1" destOrd="0" presId="urn:microsoft.com/office/officeart/2016/7/layout/AccentHomeChevronProcess"/>
    <dgm:cxn modelId="{767055D5-D0F2-4121-B647-D63A4DCE25C4}" type="presParOf" srcId="{D20C93F8-D6F5-4932-B040-DC35ADD1E19E}" destId="{A3EFC53E-788F-4EEC-BCB7-ADF056278627}" srcOrd="2" destOrd="0" presId="urn:microsoft.com/office/officeart/2016/7/layout/AccentHomeChevronProcess"/>
    <dgm:cxn modelId="{BDA5918B-9B9A-4C2C-997C-502518281BA2}" type="presParOf" srcId="{D20C93F8-D6F5-4932-B040-DC35ADD1E19E}" destId="{FC172732-64B4-47EA-BCEC-54102A675670}" srcOrd="3" destOrd="0" presId="urn:microsoft.com/office/officeart/2016/7/layout/AccentHomeChevronProcess"/>
    <dgm:cxn modelId="{3F9B7688-FAA8-4911-9D96-785E9CC87B0B}" type="presParOf" srcId="{DC0B1B03-A7D2-4997-B865-75C71210713F}" destId="{01A1791F-AC05-4AE6-9A31-473D80413D6D}" srcOrd="1" destOrd="0" presId="urn:microsoft.com/office/officeart/2016/7/layout/AccentHomeChevronProcess"/>
    <dgm:cxn modelId="{8AA226A7-6F5F-4E6E-AE9A-26AEEBFB16D7}" type="presParOf" srcId="{DC0B1B03-A7D2-4997-B865-75C71210713F}" destId="{1CC8D043-2600-4FCA-87EC-3D0BEA4CA2F7}" srcOrd="2" destOrd="0" presId="urn:microsoft.com/office/officeart/2016/7/layout/AccentHomeChevronProcess"/>
    <dgm:cxn modelId="{A1CCFE61-918B-4FCC-AD42-60421EC6B9BB}" type="presParOf" srcId="{1CC8D043-2600-4FCA-87EC-3D0BEA4CA2F7}" destId="{E96CA5F2-8745-449F-B017-37FC13B7B1D4}" srcOrd="0" destOrd="0" presId="urn:microsoft.com/office/officeart/2016/7/layout/AccentHomeChevronProcess"/>
    <dgm:cxn modelId="{CC50AA30-4394-459E-A12C-0594BD460F37}" type="presParOf" srcId="{1CC8D043-2600-4FCA-87EC-3D0BEA4CA2F7}" destId="{BE001D39-F97F-4DB9-8659-5E7992A1C4B4}" srcOrd="1" destOrd="0" presId="urn:microsoft.com/office/officeart/2016/7/layout/AccentHomeChevronProcess"/>
    <dgm:cxn modelId="{1815B026-AE9B-4070-8296-72BEBF8F7E0D}" type="presParOf" srcId="{1CC8D043-2600-4FCA-87EC-3D0BEA4CA2F7}" destId="{32A9B223-7902-4C0B-A579-EDE4936C0620}" srcOrd="2" destOrd="0" presId="urn:microsoft.com/office/officeart/2016/7/layout/AccentHomeChevronProcess"/>
    <dgm:cxn modelId="{158F0ABC-4BC9-4616-B590-2D287BBD0FE1}" type="presParOf" srcId="{1CC8D043-2600-4FCA-87EC-3D0BEA4CA2F7}" destId="{90D5C8F0-A1E1-4C6A-926F-E483BFB91232}" srcOrd="3" destOrd="0" presId="urn:microsoft.com/office/officeart/2016/7/layout/AccentHomeChevronProcess"/>
    <dgm:cxn modelId="{6626A817-4E12-4D2E-A229-BD564E2DC506}" type="presParOf" srcId="{DC0B1B03-A7D2-4997-B865-75C71210713F}" destId="{9AA075D3-CF15-452C-B0B2-BC55E496F35D}" srcOrd="3" destOrd="0" presId="urn:microsoft.com/office/officeart/2016/7/layout/AccentHomeChevronProcess"/>
    <dgm:cxn modelId="{17FC4521-9704-4E62-AC2D-82D688404307}" type="presParOf" srcId="{DC0B1B03-A7D2-4997-B865-75C71210713F}" destId="{B26ECED9-D8B3-4CD6-9A42-E8D54404CC89}" srcOrd="4" destOrd="0" presId="urn:microsoft.com/office/officeart/2016/7/layout/AccentHomeChevronProcess"/>
    <dgm:cxn modelId="{8DC7B8AD-F637-42C8-B0C9-E03081AD09F8}" type="presParOf" srcId="{B26ECED9-D8B3-4CD6-9A42-E8D54404CC89}" destId="{00740D82-2706-42A5-9EC1-FC5F4CAC06CC}" srcOrd="0" destOrd="0" presId="urn:microsoft.com/office/officeart/2016/7/layout/AccentHomeChevronProcess"/>
    <dgm:cxn modelId="{32FE0CA9-3196-4E88-B3B7-26B6155C12AB}" type="presParOf" srcId="{B26ECED9-D8B3-4CD6-9A42-E8D54404CC89}" destId="{697F48C4-AB89-46BF-9E56-DE6FA4C9C7ED}" srcOrd="1" destOrd="0" presId="urn:microsoft.com/office/officeart/2016/7/layout/AccentHomeChevronProcess"/>
    <dgm:cxn modelId="{F848416F-944F-40C2-BEF2-06D0103EDED7}" type="presParOf" srcId="{B26ECED9-D8B3-4CD6-9A42-E8D54404CC89}" destId="{79E39981-50D1-4892-A1B6-4214A889F267}" srcOrd="2" destOrd="0" presId="urn:microsoft.com/office/officeart/2016/7/layout/AccentHomeChevronProcess"/>
    <dgm:cxn modelId="{34EFDFFC-FBA1-40B7-A920-45FBEB9545B2}" type="presParOf" srcId="{B26ECED9-D8B3-4CD6-9A42-E8D54404CC89}" destId="{45555B2D-8094-4D74-8EB1-8A8C37999796}"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C68A47-737C-4CDF-AA29-5AF9FEB882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D3DE49-7C35-4F22-8786-DF541D3F6A06}">
      <dgm:prSet/>
      <dgm:spPr/>
      <dgm:t>
        <a:bodyPr/>
        <a:lstStyle/>
        <a:p>
          <a:pPr>
            <a:lnSpc>
              <a:spcPct val="100000"/>
            </a:lnSpc>
          </a:pPr>
          <a:r>
            <a:rPr lang="en-GB"/>
            <a:t>“Long Term Plan” by NHS, for the next 10 years </a:t>
          </a:r>
          <a:endParaRPr lang="en-US"/>
        </a:p>
      </dgm:t>
    </dgm:pt>
    <dgm:pt modelId="{60A4C20F-A43B-4890-BE07-D32032FC928D}" type="parTrans" cxnId="{FFD5BE90-568B-400D-A848-D49CFA43823A}">
      <dgm:prSet/>
      <dgm:spPr/>
      <dgm:t>
        <a:bodyPr/>
        <a:lstStyle/>
        <a:p>
          <a:endParaRPr lang="en-US"/>
        </a:p>
      </dgm:t>
    </dgm:pt>
    <dgm:pt modelId="{7872A1F5-1513-4C32-8C15-62E2B9BFEC73}" type="sibTrans" cxnId="{FFD5BE90-568B-400D-A848-D49CFA43823A}">
      <dgm:prSet/>
      <dgm:spPr/>
      <dgm:t>
        <a:bodyPr/>
        <a:lstStyle/>
        <a:p>
          <a:endParaRPr lang="en-US"/>
        </a:p>
      </dgm:t>
    </dgm:pt>
    <dgm:pt modelId="{7814D5ED-AF22-41B7-B7B6-D529CC284293}">
      <dgm:prSet/>
      <dgm:spPr/>
      <dgm:t>
        <a:bodyPr/>
        <a:lstStyle/>
        <a:p>
          <a:pPr>
            <a:lnSpc>
              <a:spcPct val="100000"/>
            </a:lnSpc>
          </a:pPr>
          <a:r>
            <a:rPr lang="en-GB"/>
            <a:t>Surrey Dock Farm community project</a:t>
          </a:r>
          <a:endParaRPr lang="en-US"/>
        </a:p>
      </dgm:t>
    </dgm:pt>
    <dgm:pt modelId="{C494B854-8786-4239-846D-00A9BDBA670F}" type="parTrans" cxnId="{3FD223B9-C751-4D3F-82D7-816160428CF7}">
      <dgm:prSet/>
      <dgm:spPr/>
      <dgm:t>
        <a:bodyPr/>
        <a:lstStyle/>
        <a:p>
          <a:endParaRPr lang="en-US"/>
        </a:p>
      </dgm:t>
    </dgm:pt>
    <dgm:pt modelId="{7A36663D-9DF5-483A-9536-625B9C39AFD5}" type="sibTrans" cxnId="{3FD223B9-C751-4D3F-82D7-816160428CF7}">
      <dgm:prSet/>
      <dgm:spPr/>
      <dgm:t>
        <a:bodyPr/>
        <a:lstStyle/>
        <a:p>
          <a:endParaRPr lang="en-US"/>
        </a:p>
      </dgm:t>
    </dgm:pt>
    <dgm:pt modelId="{7E1AF7F4-F045-40BA-A838-8307C39BCB51}">
      <dgm:prSet phldr="0"/>
      <dgm:spPr/>
      <dgm:t>
        <a:bodyPr/>
        <a:lstStyle/>
        <a:p>
          <a:pPr>
            <a:lnSpc>
              <a:spcPct val="100000"/>
            </a:lnSpc>
          </a:pPr>
          <a:r>
            <a:rPr lang="en-GB">
              <a:latin typeface="Calibri Light" panose="020F0302020204030204"/>
            </a:rPr>
            <a:t>ALDAG </a:t>
          </a:r>
        </a:p>
      </dgm:t>
    </dgm:pt>
    <dgm:pt modelId="{026CA109-C430-4A4C-A0D9-B461749D5A2B}" type="parTrans" cxnId="{F3320513-BC15-47BC-99FC-C1EF7D2BD3B5}">
      <dgm:prSet/>
      <dgm:spPr/>
    </dgm:pt>
    <dgm:pt modelId="{F6C1A684-A6B7-4D57-A805-67BC7E159977}" type="sibTrans" cxnId="{F3320513-BC15-47BC-99FC-C1EF7D2BD3B5}">
      <dgm:prSet/>
      <dgm:spPr/>
    </dgm:pt>
    <dgm:pt modelId="{FCE601CC-4C7A-4DE3-9FCD-EBABAEC093D8}" type="pres">
      <dgm:prSet presAssocID="{BBC68A47-737C-4CDF-AA29-5AF9FEB8828C}" presName="root" presStyleCnt="0">
        <dgm:presLayoutVars>
          <dgm:dir/>
          <dgm:resizeHandles val="exact"/>
        </dgm:presLayoutVars>
      </dgm:prSet>
      <dgm:spPr/>
    </dgm:pt>
    <dgm:pt modelId="{AEA8755E-CF69-4F3C-92BE-3F08AE60FA40}" type="pres">
      <dgm:prSet presAssocID="{B5D3DE49-7C35-4F22-8786-DF541D3F6A06}" presName="compNode" presStyleCnt="0"/>
      <dgm:spPr/>
    </dgm:pt>
    <dgm:pt modelId="{03B7C42F-8FC5-414A-897F-6CF49C77541B}" type="pres">
      <dgm:prSet presAssocID="{B5D3DE49-7C35-4F22-8786-DF541D3F6A06}" presName="bgRect" presStyleLbl="bgShp" presStyleIdx="0" presStyleCnt="3"/>
      <dgm:spPr/>
    </dgm:pt>
    <dgm:pt modelId="{328FEC51-36AA-48D3-B96D-BF83F2912E35}" type="pres">
      <dgm:prSet presAssocID="{B5D3DE49-7C35-4F22-8786-DF541D3F6A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99881400-8595-4CC2-9FF6-064B6FC61AD7}" type="pres">
      <dgm:prSet presAssocID="{B5D3DE49-7C35-4F22-8786-DF541D3F6A06}" presName="spaceRect" presStyleCnt="0"/>
      <dgm:spPr/>
    </dgm:pt>
    <dgm:pt modelId="{616F5E88-00EE-432F-A1C1-530C4AF83597}" type="pres">
      <dgm:prSet presAssocID="{B5D3DE49-7C35-4F22-8786-DF541D3F6A06}" presName="parTx" presStyleLbl="revTx" presStyleIdx="0" presStyleCnt="3">
        <dgm:presLayoutVars>
          <dgm:chMax val="0"/>
          <dgm:chPref val="0"/>
        </dgm:presLayoutVars>
      </dgm:prSet>
      <dgm:spPr/>
    </dgm:pt>
    <dgm:pt modelId="{B5FC7967-938A-4E28-BA9A-BF05602FCF86}" type="pres">
      <dgm:prSet presAssocID="{7872A1F5-1513-4C32-8C15-62E2B9BFEC73}" presName="sibTrans" presStyleCnt="0"/>
      <dgm:spPr/>
    </dgm:pt>
    <dgm:pt modelId="{63A42089-EF30-4BCB-B8C6-978BB9148A2B}" type="pres">
      <dgm:prSet presAssocID="{7814D5ED-AF22-41B7-B7B6-D529CC284293}" presName="compNode" presStyleCnt="0"/>
      <dgm:spPr/>
    </dgm:pt>
    <dgm:pt modelId="{20B8A8F4-8BED-4070-A116-06AC84EE45B8}" type="pres">
      <dgm:prSet presAssocID="{7814D5ED-AF22-41B7-B7B6-D529CC284293}" presName="bgRect" presStyleLbl="bgShp" presStyleIdx="1" presStyleCnt="3"/>
      <dgm:spPr/>
    </dgm:pt>
    <dgm:pt modelId="{74A1BFE2-E15C-4B25-BE97-55D70703495F}" type="pres">
      <dgm:prSet presAssocID="{7814D5ED-AF22-41B7-B7B6-D529CC2842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AF5A65FA-5B41-45FC-8941-467CBF56406D}" type="pres">
      <dgm:prSet presAssocID="{7814D5ED-AF22-41B7-B7B6-D529CC284293}" presName="spaceRect" presStyleCnt="0"/>
      <dgm:spPr/>
    </dgm:pt>
    <dgm:pt modelId="{B395B234-BAA5-4587-A8B5-6C8B91BA8B7C}" type="pres">
      <dgm:prSet presAssocID="{7814D5ED-AF22-41B7-B7B6-D529CC284293}" presName="parTx" presStyleLbl="revTx" presStyleIdx="1" presStyleCnt="3">
        <dgm:presLayoutVars>
          <dgm:chMax val="0"/>
          <dgm:chPref val="0"/>
        </dgm:presLayoutVars>
      </dgm:prSet>
      <dgm:spPr/>
    </dgm:pt>
    <dgm:pt modelId="{BEAD6942-4F59-4940-B4D7-FED13D82A42E}" type="pres">
      <dgm:prSet presAssocID="{7A36663D-9DF5-483A-9536-625B9C39AFD5}" presName="sibTrans" presStyleCnt="0"/>
      <dgm:spPr/>
    </dgm:pt>
    <dgm:pt modelId="{1D2F0532-037F-4A1D-8F56-686D9F1637F1}" type="pres">
      <dgm:prSet presAssocID="{7E1AF7F4-F045-40BA-A838-8307C39BCB51}" presName="compNode" presStyleCnt="0"/>
      <dgm:spPr/>
    </dgm:pt>
    <dgm:pt modelId="{EDB7DDBA-2787-4ECB-B252-5708ABC5292C}" type="pres">
      <dgm:prSet presAssocID="{7E1AF7F4-F045-40BA-A838-8307C39BCB51}" presName="bgRect" presStyleLbl="bgShp" presStyleIdx="2" presStyleCnt="3"/>
      <dgm:spPr/>
    </dgm:pt>
    <dgm:pt modelId="{54A1FEC9-CA6D-4E19-B64D-64C0D4F160AB}" type="pres">
      <dgm:prSet presAssocID="{7E1AF7F4-F045-40BA-A838-8307C39BCB51}" presName="iconRect" presStyleLbl="node1" presStyleIdx="2" presStyleCnt="3"/>
      <dgm:spPr/>
    </dgm:pt>
    <dgm:pt modelId="{67073303-67D5-4EDC-BF05-A2F8526B915B}" type="pres">
      <dgm:prSet presAssocID="{7E1AF7F4-F045-40BA-A838-8307C39BCB51}" presName="spaceRect" presStyleCnt="0"/>
      <dgm:spPr/>
    </dgm:pt>
    <dgm:pt modelId="{43FD890F-4B2F-4448-996F-A6265CC471E7}" type="pres">
      <dgm:prSet presAssocID="{7E1AF7F4-F045-40BA-A838-8307C39BCB51}" presName="parTx" presStyleLbl="revTx" presStyleIdx="2" presStyleCnt="3">
        <dgm:presLayoutVars>
          <dgm:chMax val="0"/>
          <dgm:chPref val="0"/>
        </dgm:presLayoutVars>
      </dgm:prSet>
      <dgm:spPr/>
    </dgm:pt>
  </dgm:ptLst>
  <dgm:cxnLst>
    <dgm:cxn modelId="{2151A40A-C5FE-44D9-995A-A8D3AFBB0C16}" type="presOf" srcId="{BBC68A47-737C-4CDF-AA29-5AF9FEB8828C}" destId="{FCE601CC-4C7A-4DE3-9FCD-EBABAEC093D8}" srcOrd="0" destOrd="0" presId="urn:microsoft.com/office/officeart/2018/2/layout/IconVerticalSolidList"/>
    <dgm:cxn modelId="{F3320513-BC15-47BC-99FC-C1EF7D2BD3B5}" srcId="{BBC68A47-737C-4CDF-AA29-5AF9FEB8828C}" destId="{7E1AF7F4-F045-40BA-A838-8307C39BCB51}" srcOrd="2" destOrd="0" parTransId="{026CA109-C430-4A4C-A0D9-B461749D5A2B}" sibTransId="{F6C1A684-A6B7-4D57-A805-67BC7E159977}"/>
    <dgm:cxn modelId="{06D35120-7379-4D56-B750-C3C4F135AAA9}" type="presOf" srcId="{B5D3DE49-7C35-4F22-8786-DF541D3F6A06}" destId="{616F5E88-00EE-432F-A1C1-530C4AF83597}" srcOrd="0" destOrd="0" presId="urn:microsoft.com/office/officeart/2018/2/layout/IconVerticalSolidList"/>
    <dgm:cxn modelId="{BE8D316D-0EF6-4A92-8F7F-E311552C68DA}" type="presOf" srcId="{7814D5ED-AF22-41B7-B7B6-D529CC284293}" destId="{B395B234-BAA5-4587-A8B5-6C8B91BA8B7C}" srcOrd="0" destOrd="0" presId="urn:microsoft.com/office/officeart/2018/2/layout/IconVerticalSolidList"/>
    <dgm:cxn modelId="{FFD5BE90-568B-400D-A848-D49CFA43823A}" srcId="{BBC68A47-737C-4CDF-AA29-5AF9FEB8828C}" destId="{B5D3DE49-7C35-4F22-8786-DF541D3F6A06}" srcOrd="0" destOrd="0" parTransId="{60A4C20F-A43B-4890-BE07-D32032FC928D}" sibTransId="{7872A1F5-1513-4C32-8C15-62E2B9BFEC73}"/>
    <dgm:cxn modelId="{A71C4DA6-A359-480F-A2C9-B16A4DF80F73}" type="presOf" srcId="{7E1AF7F4-F045-40BA-A838-8307C39BCB51}" destId="{43FD890F-4B2F-4448-996F-A6265CC471E7}" srcOrd="0" destOrd="0" presId="urn:microsoft.com/office/officeart/2018/2/layout/IconVerticalSolidList"/>
    <dgm:cxn modelId="{3FD223B9-C751-4D3F-82D7-816160428CF7}" srcId="{BBC68A47-737C-4CDF-AA29-5AF9FEB8828C}" destId="{7814D5ED-AF22-41B7-B7B6-D529CC284293}" srcOrd="1" destOrd="0" parTransId="{C494B854-8786-4239-846D-00A9BDBA670F}" sibTransId="{7A36663D-9DF5-483A-9536-625B9C39AFD5}"/>
    <dgm:cxn modelId="{F6DB66E6-03E7-4278-8307-5F5275A03698}" type="presParOf" srcId="{FCE601CC-4C7A-4DE3-9FCD-EBABAEC093D8}" destId="{AEA8755E-CF69-4F3C-92BE-3F08AE60FA40}" srcOrd="0" destOrd="0" presId="urn:microsoft.com/office/officeart/2018/2/layout/IconVerticalSolidList"/>
    <dgm:cxn modelId="{9B960FEA-2445-44C7-A7F4-16EC0F9DC4F6}" type="presParOf" srcId="{AEA8755E-CF69-4F3C-92BE-3F08AE60FA40}" destId="{03B7C42F-8FC5-414A-897F-6CF49C77541B}" srcOrd="0" destOrd="0" presId="urn:microsoft.com/office/officeart/2018/2/layout/IconVerticalSolidList"/>
    <dgm:cxn modelId="{FED8BCFC-3232-4783-8F5D-D9C7D1A6842B}" type="presParOf" srcId="{AEA8755E-CF69-4F3C-92BE-3F08AE60FA40}" destId="{328FEC51-36AA-48D3-B96D-BF83F2912E35}" srcOrd="1" destOrd="0" presId="urn:microsoft.com/office/officeart/2018/2/layout/IconVerticalSolidList"/>
    <dgm:cxn modelId="{344AD4C5-7CDF-4D60-B1CE-86B8A1065BD8}" type="presParOf" srcId="{AEA8755E-CF69-4F3C-92BE-3F08AE60FA40}" destId="{99881400-8595-4CC2-9FF6-064B6FC61AD7}" srcOrd="2" destOrd="0" presId="urn:microsoft.com/office/officeart/2018/2/layout/IconVerticalSolidList"/>
    <dgm:cxn modelId="{8031F7C2-91CB-4B50-AE51-0C6BA8C0C832}" type="presParOf" srcId="{AEA8755E-CF69-4F3C-92BE-3F08AE60FA40}" destId="{616F5E88-00EE-432F-A1C1-530C4AF83597}" srcOrd="3" destOrd="0" presId="urn:microsoft.com/office/officeart/2018/2/layout/IconVerticalSolidList"/>
    <dgm:cxn modelId="{450BB775-E151-4A82-9DBA-62478F337B9B}" type="presParOf" srcId="{FCE601CC-4C7A-4DE3-9FCD-EBABAEC093D8}" destId="{B5FC7967-938A-4E28-BA9A-BF05602FCF86}" srcOrd="1" destOrd="0" presId="urn:microsoft.com/office/officeart/2018/2/layout/IconVerticalSolidList"/>
    <dgm:cxn modelId="{5E2599C6-CEE8-495B-BF71-084B30FA4C3A}" type="presParOf" srcId="{FCE601CC-4C7A-4DE3-9FCD-EBABAEC093D8}" destId="{63A42089-EF30-4BCB-B8C6-978BB9148A2B}" srcOrd="2" destOrd="0" presId="urn:microsoft.com/office/officeart/2018/2/layout/IconVerticalSolidList"/>
    <dgm:cxn modelId="{B475B735-8502-430F-86B1-3282B0BD2299}" type="presParOf" srcId="{63A42089-EF30-4BCB-B8C6-978BB9148A2B}" destId="{20B8A8F4-8BED-4070-A116-06AC84EE45B8}" srcOrd="0" destOrd="0" presId="urn:microsoft.com/office/officeart/2018/2/layout/IconVerticalSolidList"/>
    <dgm:cxn modelId="{88E961D1-5823-4BBA-AC6F-C1EE71C48910}" type="presParOf" srcId="{63A42089-EF30-4BCB-B8C6-978BB9148A2B}" destId="{74A1BFE2-E15C-4B25-BE97-55D70703495F}" srcOrd="1" destOrd="0" presId="urn:microsoft.com/office/officeart/2018/2/layout/IconVerticalSolidList"/>
    <dgm:cxn modelId="{624DC760-4511-47E8-B834-7B79A4AC3EC7}" type="presParOf" srcId="{63A42089-EF30-4BCB-B8C6-978BB9148A2B}" destId="{AF5A65FA-5B41-45FC-8941-467CBF56406D}" srcOrd="2" destOrd="0" presId="urn:microsoft.com/office/officeart/2018/2/layout/IconVerticalSolidList"/>
    <dgm:cxn modelId="{97C0B827-9CC5-4AD4-9515-E262537416AE}" type="presParOf" srcId="{63A42089-EF30-4BCB-B8C6-978BB9148A2B}" destId="{B395B234-BAA5-4587-A8B5-6C8B91BA8B7C}" srcOrd="3" destOrd="0" presId="urn:microsoft.com/office/officeart/2018/2/layout/IconVerticalSolidList"/>
    <dgm:cxn modelId="{9EE5B1F5-E3F3-4575-8294-CBF3B7707287}" type="presParOf" srcId="{FCE601CC-4C7A-4DE3-9FCD-EBABAEC093D8}" destId="{BEAD6942-4F59-4940-B4D7-FED13D82A42E}" srcOrd="3" destOrd="0" presId="urn:microsoft.com/office/officeart/2018/2/layout/IconVerticalSolidList"/>
    <dgm:cxn modelId="{22C59399-BDF8-4EC9-900A-A7828F72DE28}" type="presParOf" srcId="{FCE601CC-4C7A-4DE3-9FCD-EBABAEC093D8}" destId="{1D2F0532-037F-4A1D-8F56-686D9F1637F1}" srcOrd="4" destOrd="0" presId="urn:microsoft.com/office/officeart/2018/2/layout/IconVerticalSolidList"/>
    <dgm:cxn modelId="{FCF9781D-D2D9-4175-840F-1B07BCB979F7}" type="presParOf" srcId="{1D2F0532-037F-4A1D-8F56-686D9F1637F1}" destId="{EDB7DDBA-2787-4ECB-B252-5708ABC5292C}" srcOrd="0" destOrd="0" presId="urn:microsoft.com/office/officeart/2018/2/layout/IconVerticalSolidList"/>
    <dgm:cxn modelId="{A8A08407-CE48-451F-92DE-9E08B99E78AA}" type="presParOf" srcId="{1D2F0532-037F-4A1D-8F56-686D9F1637F1}" destId="{54A1FEC9-CA6D-4E19-B64D-64C0D4F160AB}" srcOrd="1" destOrd="0" presId="urn:microsoft.com/office/officeart/2018/2/layout/IconVerticalSolidList"/>
    <dgm:cxn modelId="{E7701CD3-A379-43F6-BB84-567AE091DAFB}" type="presParOf" srcId="{1D2F0532-037F-4A1D-8F56-686D9F1637F1}" destId="{67073303-67D5-4EDC-BF05-A2F8526B915B}" srcOrd="2" destOrd="0" presId="urn:microsoft.com/office/officeart/2018/2/layout/IconVerticalSolidList"/>
    <dgm:cxn modelId="{F717859D-0C1C-4572-B2E7-E5834735E27E}" type="presParOf" srcId="{1D2F0532-037F-4A1D-8F56-686D9F1637F1}" destId="{43FD890F-4B2F-4448-996F-A6265CC471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0B216-0908-44DE-A1C0-73D069FA4203}">
      <dsp:nvSpPr>
        <dsp:cNvPr id="0" name=""/>
        <dsp:cNvSpPr/>
      </dsp:nvSpPr>
      <dsp:spPr>
        <a:xfrm>
          <a:off x="0" y="47499"/>
          <a:ext cx="657852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What is a community?</a:t>
          </a:r>
          <a:endParaRPr lang="en-US" sz="3700" kern="1200"/>
        </a:p>
      </dsp:txBody>
      <dsp:txXfrm>
        <a:off x="43321" y="90820"/>
        <a:ext cx="6491881" cy="800803"/>
      </dsp:txXfrm>
    </dsp:sp>
    <dsp:sp modelId="{8939626E-7946-4626-92F5-1979C7AB6ED6}">
      <dsp:nvSpPr>
        <dsp:cNvPr id="0" name=""/>
        <dsp:cNvSpPr/>
      </dsp:nvSpPr>
      <dsp:spPr>
        <a:xfrm>
          <a:off x="0" y="1041504"/>
          <a:ext cx="6578523" cy="88744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 group of people </a:t>
          </a:r>
          <a:endParaRPr lang="en-US" sz="3700" kern="1200"/>
        </a:p>
      </dsp:txBody>
      <dsp:txXfrm>
        <a:off x="43321" y="1084825"/>
        <a:ext cx="6491881" cy="800803"/>
      </dsp:txXfrm>
    </dsp:sp>
    <dsp:sp modelId="{3F77FCD9-BF45-4ECC-92BE-5EDFBB37A648}">
      <dsp:nvSpPr>
        <dsp:cNvPr id="0" name=""/>
        <dsp:cNvSpPr/>
      </dsp:nvSpPr>
      <dsp:spPr>
        <a:xfrm>
          <a:off x="0" y="2035509"/>
          <a:ext cx="6578523" cy="88744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Having a common interest</a:t>
          </a:r>
          <a:endParaRPr lang="en-US" sz="3700" kern="1200"/>
        </a:p>
      </dsp:txBody>
      <dsp:txXfrm>
        <a:off x="43321" y="2078830"/>
        <a:ext cx="6491881" cy="800803"/>
      </dsp:txXfrm>
    </dsp:sp>
    <dsp:sp modelId="{63061834-6C85-4196-A36E-0DB325A4054D}">
      <dsp:nvSpPr>
        <dsp:cNvPr id="0" name=""/>
        <dsp:cNvSpPr/>
      </dsp:nvSpPr>
      <dsp:spPr>
        <a:xfrm>
          <a:off x="0" y="3029514"/>
          <a:ext cx="6578523" cy="88744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Geographic Location</a:t>
          </a:r>
          <a:endParaRPr lang="en-US" sz="3700" kern="1200"/>
        </a:p>
      </dsp:txBody>
      <dsp:txXfrm>
        <a:off x="43321" y="3072835"/>
        <a:ext cx="6491881" cy="800803"/>
      </dsp:txXfrm>
    </dsp:sp>
    <dsp:sp modelId="{CEC4FDE2-3016-47C1-8633-7AC1596AC665}">
      <dsp:nvSpPr>
        <dsp:cNvPr id="0" name=""/>
        <dsp:cNvSpPr/>
      </dsp:nvSpPr>
      <dsp:spPr>
        <a:xfrm>
          <a:off x="0" y="4023519"/>
          <a:ext cx="657852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Common characteristic</a:t>
          </a:r>
          <a:endParaRPr lang="en-US" sz="3700" kern="1200"/>
        </a:p>
      </dsp:txBody>
      <dsp:txXfrm>
        <a:off x="43321" y="4066840"/>
        <a:ext cx="6491881" cy="800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6C423-6D1D-4106-8876-0F30E1982701}">
      <dsp:nvSpPr>
        <dsp:cNvPr id="0" name=""/>
        <dsp:cNvSpPr/>
      </dsp:nvSpPr>
      <dsp:spPr>
        <a:xfrm>
          <a:off x="0" y="3646"/>
          <a:ext cx="6578523" cy="15947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a:latin typeface="Calibri Light" panose="020F0302020204030204"/>
            </a:rPr>
            <a:t>(Public Health England)There</a:t>
          </a:r>
          <a:r>
            <a:rPr lang="en-GB" sz="2900" kern="1200"/>
            <a:t> is an estimate of 1.5 million people with learning disabilities in the UK.</a:t>
          </a:r>
          <a:endParaRPr lang="en-US" sz="2900" kern="1200"/>
        </a:p>
      </dsp:txBody>
      <dsp:txXfrm>
        <a:off x="77847" y="81493"/>
        <a:ext cx="6422829" cy="1439016"/>
      </dsp:txXfrm>
    </dsp:sp>
    <dsp:sp modelId="{8772CB44-C567-4F1F-84EE-EC37E9CC0828}">
      <dsp:nvSpPr>
        <dsp:cNvPr id="0" name=""/>
        <dsp:cNvSpPr/>
      </dsp:nvSpPr>
      <dsp:spPr>
        <a:xfrm>
          <a:off x="0" y="1681876"/>
          <a:ext cx="6578523" cy="15947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(healthwatchsurrey.co.uk) - estimated 21,800 thousand adults in Surrey with learning disabilities.</a:t>
          </a:r>
          <a:endParaRPr lang="en-US" sz="2900" kern="1200"/>
        </a:p>
      </dsp:txBody>
      <dsp:txXfrm>
        <a:off x="77847" y="1759723"/>
        <a:ext cx="6422829" cy="1439016"/>
      </dsp:txXfrm>
    </dsp:sp>
    <dsp:sp modelId="{E397BFAB-65B9-4723-822B-15C05D6365BA}">
      <dsp:nvSpPr>
        <dsp:cNvPr id="0" name=""/>
        <dsp:cNvSpPr/>
      </dsp:nvSpPr>
      <dsp:spPr>
        <a:xfrm>
          <a:off x="0" y="3360106"/>
          <a:ext cx="6578523" cy="15947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Around 4 thousand adults get help from Surrey County Council.</a:t>
          </a:r>
          <a:endParaRPr lang="en-US" sz="2900" kern="1200"/>
        </a:p>
      </dsp:txBody>
      <dsp:txXfrm>
        <a:off x="77847" y="3437953"/>
        <a:ext cx="6422829" cy="1439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D5A12-E305-48EC-B54C-37F72C818A9A}">
      <dsp:nvSpPr>
        <dsp:cNvPr id="0" name=""/>
        <dsp:cNvSpPr/>
      </dsp:nvSpPr>
      <dsp:spPr>
        <a:xfrm rot="5400000">
          <a:off x="-790135" y="1633391"/>
          <a:ext cx="1886762" cy="297100"/>
        </a:xfrm>
        <a:prstGeom prst="corner">
          <a:avLst>
            <a:gd name="adj1" fmla="val 1000"/>
            <a:gd name="adj2" fmla="val 1000"/>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4A202D-2CB1-4B11-9F77-426BAC4BCEF1}">
      <dsp:nvSpPr>
        <dsp:cNvPr id="0" name=""/>
        <dsp:cNvSpPr/>
      </dsp:nvSpPr>
      <dsp:spPr>
        <a:xfrm>
          <a:off x="4695" y="2725323"/>
          <a:ext cx="3713754" cy="628920"/>
        </a:xfrm>
        <a:prstGeom prst="homePlate">
          <a:avLst>
            <a:gd name="adj" fmla="val 2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190500" rIns="95250" bIns="1905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Light" panose="020F0302020204030204"/>
            </a:rPr>
            <a:t>Disability Discrimination act (1995)</a:t>
          </a:r>
        </a:p>
      </dsp:txBody>
      <dsp:txXfrm>
        <a:off x="4695" y="2725323"/>
        <a:ext cx="3635139" cy="628920"/>
      </dsp:txXfrm>
    </dsp:sp>
    <dsp:sp modelId="{A3EFC53E-788F-4EEC-BCB7-ADF056278627}">
      <dsp:nvSpPr>
        <dsp:cNvPr id="0" name=""/>
        <dsp:cNvSpPr/>
      </dsp:nvSpPr>
      <dsp:spPr>
        <a:xfrm>
          <a:off x="301795" y="1016821"/>
          <a:ext cx="3015568" cy="1183966"/>
        </a:xfrm>
        <a:prstGeom prst="rect">
          <a:avLst/>
        </a:prstGeom>
        <a:noFill/>
        <a:ln>
          <a:noFill/>
        </a:ln>
        <a:effectLst/>
      </dsp:spPr>
      <dsp:style>
        <a:lnRef idx="0">
          <a:scrgbClr r="0" g="0" b="0"/>
        </a:lnRef>
        <a:fillRef idx="0">
          <a:scrgbClr r="0" g="0" b="0"/>
        </a:fillRef>
        <a:effectRef idx="0">
          <a:scrgbClr r="0" g="0" b="0"/>
        </a:effectRef>
        <a:fontRef idx="minor"/>
      </dsp:style>
    </dsp:sp>
    <dsp:sp modelId="{E96CA5F2-8745-449F-B017-37FC13B7B1D4}">
      <dsp:nvSpPr>
        <dsp:cNvPr id="0" name=""/>
        <dsp:cNvSpPr/>
      </dsp:nvSpPr>
      <dsp:spPr>
        <a:xfrm rot="5400000">
          <a:off x="2812206" y="1633391"/>
          <a:ext cx="1886762" cy="297100"/>
        </a:xfrm>
        <a:prstGeom prst="corner">
          <a:avLst>
            <a:gd name="adj1" fmla="val 1000"/>
            <a:gd name="adj2" fmla="val 1000"/>
          </a:avLst>
        </a:prstGeom>
        <a:solidFill>
          <a:schemeClr val="lt1">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001D39-F97F-4DB9-8659-5E7992A1C4B4}">
      <dsp:nvSpPr>
        <dsp:cNvPr id="0" name=""/>
        <dsp:cNvSpPr/>
      </dsp:nvSpPr>
      <dsp:spPr>
        <a:xfrm>
          <a:off x="3607037" y="2725323"/>
          <a:ext cx="3713754" cy="628920"/>
        </a:xfrm>
        <a:prstGeom prst="chevron">
          <a:avLst>
            <a:gd name="adj" fmla="val 25000"/>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190500" rIns="95250" bIns="1905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Light" panose="020F0302020204030204"/>
            </a:rPr>
            <a:t>Which is now covered by the </a:t>
          </a:r>
        </a:p>
      </dsp:txBody>
      <dsp:txXfrm>
        <a:off x="3764267" y="2725323"/>
        <a:ext cx="3399294" cy="628920"/>
      </dsp:txXfrm>
    </dsp:sp>
    <dsp:sp modelId="{32A9B223-7902-4C0B-A579-EDE4936C0620}">
      <dsp:nvSpPr>
        <dsp:cNvPr id="0" name=""/>
        <dsp:cNvSpPr/>
      </dsp:nvSpPr>
      <dsp:spPr>
        <a:xfrm>
          <a:off x="3904137" y="1016821"/>
          <a:ext cx="3015568" cy="1183966"/>
        </a:xfrm>
        <a:prstGeom prst="rect">
          <a:avLst/>
        </a:prstGeom>
        <a:noFill/>
        <a:ln>
          <a:noFill/>
        </a:ln>
        <a:effectLst/>
      </dsp:spPr>
      <dsp:style>
        <a:lnRef idx="0">
          <a:scrgbClr r="0" g="0" b="0"/>
        </a:lnRef>
        <a:fillRef idx="0">
          <a:scrgbClr r="0" g="0" b="0"/>
        </a:fillRef>
        <a:effectRef idx="0">
          <a:scrgbClr r="0" g="0" b="0"/>
        </a:effectRef>
        <a:fontRef idx="minor"/>
      </dsp:style>
    </dsp:sp>
    <dsp:sp modelId="{00740D82-2706-42A5-9EC1-FC5F4CAC06CC}">
      <dsp:nvSpPr>
        <dsp:cNvPr id="0" name=""/>
        <dsp:cNvSpPr/>
      </dsp:nvSpPr>
      <dsp:spPr>
        <a:xfrm rot="5400000">
          <a:off x="6414548" y="1633391"/>
          <a:ext cx="1886762" cy="297100"/>
        </a:xfrm>
        <a:prstGeom prst="corner">
          <a:avLst>
            <a:gd name="adj1" fmla="val 1000"/>
            <a:gd name="adj2" fmla="val 1000"/>
          </a:avLst>
        </a:prstGeom>
        <a:solidFill>
          <a:schemeClr val="lt1">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7F48C4-AB89-46BF-9E56-DE6FA4C9C7ED}">
      <dsp:nvSpPr>
        <dsp:cNvPr id="0" name=""/>
        <dsp:cNvSpPr/>
      </dsp:nvSpPr>
      <dsp:spPr>
        <a:xfrm>
          <a:off x="7209379" y="2725323"/>
          <a:ext cx="3713754" cy="628920"/>
        </a:xfrm>
        <a:prstGeom prst="chevron">
          <a:avLst>
            <a:gd name="adj" fmla="val 25000"/>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190500" rIns="95250" bIns="1905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Light" panose="020F0302020204030204"/>
            </a:rPr>
            <a:t>Equality act (2010)</a:t>
          </a:r>
        </a:p>
      </dsp:txBody>
      <dsp:txXfrm>
        <a:off x="7366609" y="2725323"/>
        <a:ext cx="3399294" cy="628920"/>
      </dsp:txXfrm>
    </dsp:sp>
    <dsp:sp modelId="{79E39981-50D1-4892-A1B6-4214A889F267}">
      <dsp:nvSpPr>
        <dsp:cNvPr id="0" name=""/>
        <dsp:cNvSpPr/>
      </dsp:nvSpPr>
      <dsp:spPr>
        <a:xfrm>
          <a:off x="7506479" y="1016821"/>
          <a:ext cx="3015568" cy="1183966"/>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7C42F-8FC5-414A-897F-6CF49C77541B}">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FEC51-36AA-48D3-B96D-BF83F2912E35}">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6F5E88-00EE-432F-A1C1-530C4AF83597}">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GB" sz="2500" kern="1200"/>
            <a:t>“Long Term Plan” by NHS, for the next 10 years </a:t>
          </a:r>
          <a:endParaRPr lang="en-US" sz="2500" kern="1200"/>
        </a:p>
      </dsp:txBody>
      <dsp:txXfrm>
        <a:off x="1941716" y="718"/>
        <a:ext cx="4571887" cy="1681139"/>
      </dsp:txXfrm>
    </dsp:sp>
    <dsp:sp modelId="{20B8A8F4-8BED-4070-A116-06AC84EE45B8}">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1BFE2-E15C-4B25-BE97-55D70703495F}">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95B234-BAA5-4587-A8B5-6C8B91BA8B7C}">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GB" sz="2500" kern="1200"/>
            <a:t>Surrey Dock Farm community project</a:t>
          </a:r>
          <a:endParaRPr lang="en-US" sz="2500" kern="1200"/>
        </a:p>
      </dsp:txBody>
      <dsp:txXfrm>
        <a:off x="1941716" y="2102143"/>
        <a:ext cx="4571887" cy="1681139"/>
      </dsp:txXfrm>
    </dsp:sp>
    <dsp:sp modelId="{EDB7DDBA-2787-4ECB-B252-5708ABC5292C}">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1FEC9-CA6D-4E19-B64D-64C0D4F160AB}">
      <dsp:nvSpPr>
        <dsp:cNvPr id="0" name=""/>
        <dsp:cNvSpPr/>
      </dsp:nvSpPr>
      <dsp:spPr>
        <a:xfrm>
          <a:off x="508544" y="4581824"/>
          <a:ext cx="924626" cy="924626"/>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FD890F-4B2F-4448-996F-A6265CC471E7}">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100000"/>
            </a:lnSpc>
            <a:spcBef>
              <a:spcPct val="0"/>
            </a:spcBef>
            <a:spcAft>
              <a:spcPct val="35000"/>
            </a:spcAft>
            <a:buNone/>
          </a:pPr>
          <a:r>
            <a:rPr lang="en-GB" sz="2500" kern="1200">
              <a:latin typeface="Calibri Light" panose="020F0302020204030204"/>
            </a:rPr>
            <a:t>ALDAG </a:t>
          </a:r>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99AF5-3565-42AB-A959-070C677B0386}" type="datetimeFigureOut">
              <a:t>8/8/2022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FE209E-E53E-4B59-BDB2-F18BFD4CB207}" type="slidenum">
              <a:t>‹#›</a:t>
            </a:fld>
            <a:endParaRPr lang="en-GB"/>
          </a:p>
        </p:txBody>
      </p:sp>
    </p:spTree>
    <p:extLst>
      <p:ext uri="{BB962C8B-B14F-4D97-AF65-F5344CB8AC3E}">
        <p14:creationId xmlns:p14="http://schemas.microsoft.com/office/powerpoint/2010/main" val="2357960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community is a group of people that share a common interest, a common characteristic as well as a geographical location that means they can help each other to have the ability to learn easier and have a better life.</a:t>
            </a:r>
          </a:p>
        </p:txBody>
      </p:sp>
      <p:sp>
        <p:nvSpPr>
          <p:cNvPr id="4" name="Slide Number Placeholder 3"/>
          <p:cNvSpPr>
            <a:spLocks noGrp="1"/>
          </p:cNvSpPr>
          <p:nvPr>
            <p:ph type="sldNum" sz="quarter" idx="5"/>
          </p:nvPr>
        </p:nvSpPr>
        <p:spPr/>
        <p:txBody>
          <a:bodyPr/>
          <a:lstStyle/>
          <a:p>
            <a:fld id="{06FE209E-E53E-4B59-BDB2-F18BFD4CB207}" type="slidenum">
              <a:t>2</a:t>
            </a:fld>
            <a:endParaRPr lang="en-GB"/>
          </a:p>
        </p:txBody>
      </p:sp>
    </p:spTree>
    <p:extLst>
      <p:ext uri="{BB962C8B-B14F-4D97-AF65-F5344CB8AC3E}">
        <p14:creationId xmlns:p14="http://schemas.microsoft.com/office/powerpoint/2010/main" val="1534683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According to statistics the number of adults with learning disabilities in surrey is projected to increase by 10 percent until 2030.</a:t>
            </a:r>
          </a:p>
        </p:txBody>
      </p:sp>
      <p:sp>
        <p:nvSpPr>
          <p:cNvPr id="4" name="Slide Number Placeholder 3"/>
          <p:cNvSpPr>
            <a:spLocks noGrp="1"/>
          </p:cNvSpPr>
          <p:nvPr>
            <p:ph type="sldNum" sz="quarter" idx="5"/>
          </p:nvPr>
        </p:nvSpPr>
        <p:spPr/>
        <p:txBody>
          <a:bodyPr/>
          <a:lstStyle/>
          <a:p>
            <a:fld id="{06FE209E-E53E-4B59-BDB2-F18BFD4CB207}" type="slidenum">
              <a:t>3</a:t>
            </a:fld>
            <a:endParaRPr lang="en-GB"/>
          </a:p>
        </p:txBody>
      </p:sp>
    </p:spTree>
    <p:extLst>
      <p:ext uri="{BB962C8B-B14F-4D97-AF65-F5344CB8AC3E}">
        <p14:creationId xmlns:p14="http://schemas.microsoft.com/office/powerpoint/2010/main" val="2682694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Surrey are located seven centers and nearly 100 Community venues to support adult learning and to meet all learning need even for people with LD.</a:t>
            </a:r>
          </a:p>
          <a:p>
            <a:endParaRPr lang="en-US">
              <a:cs typeface="Calibri"/>
            </a:endParaRPr>
          </a:p>
        </p:txBody>
      </p:sp>
      <p:sp>
        <p:nvSpPr>
          <p:cNvPr id="4" name="Slide Number Placeholder 3"/>
          <p:cNvSpPr>
            <a:spLocks noGrp="1"/>
          </p:cNvSpPr>
          <p:nvPr>
            <p:ph type="sldNum" sz="quarter" idx="5"/>
          </p:nvPr>
        </p:nvSpPr>
        <p:spPr/>
        <p:txBody>
          <a:bodyPr/>
          <a:lstStyle/>
          <a:p>
            <a:fld id="{06FE209E-E53E-4B59-BDB2-F18BFD4CB207}" type="slidenum">
              <a:rPr lang="en-GB"/>
              <a:t>4</a:t>
            </a:fld>
            <a:endParaRPr lang="en-GB"/>
          </a:p>
        </p:txBody>
      </p:sp>
    </p:spTree>
    <p:extLst>
      <p:ext uri="{BB962C8B-B14F-4D97-AF65-F5344CB8AC3E}">
        <p14:creationId xmlns:p14="http://schemas.microsoft.com/office/powerpoint/2010/main" val="2112263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Mencap's 2019 Big Learning Disability Survey found </a:t>
            </a:r>
            <a:r>
              <a:rPr lang="en-US" b="1"/>
              <a:t>23% of working age adults (aged 18 to 64)</a:t>
            </a:r>
            <a:r>
              <a:rPr lang="en-US"/>
              <a:t> with a learning disability have a paid job. This is compared to: 53% of working age adults with any disability, which means that there are 30% that are not suitable for work because of their learning disabilities that might have stopped them learning to get further earlier on in life. </a:t>
            </a:r>
          </a:p>
          <a:p>
            <a:endParaRPr lang="en-US">
              <a:ea typeface="Calibri"/>
              <a:cs typeface="Calibri"/>
            </a:endParaRPr>
          </a:p>
          <a:p>
            <a:r>
              <a:rPr lang="en-US">
                <a:ea typeface="Calibri"/>
                <a:cs typeface="Calibri"/>
              </a:rPr>
              <a:t>Overall it can be seen from the figure of England's employment facts that there are more men with a learning disability known to their local authority than there are women.</a:t>
            </a:r>
          </a:p>
          <a:p>
            <a:r>
              <a:rPr lang="en-US">
                <a:ea typeface="Calibri"/>
                <a:cs typeface="Calibri"/>
              </a:rPr>
              <a:t>Also it can be seen that London has the largest amount of adults with a learning disability known to their local authority and in paid work.</a:t>
            </a:r>
          </a:p>
        </p:txBody>
      </p:sp>
      <p:sp>
        <p:nvSpPr>
          <p:cNvPr id="4" name="Slide Number Placeholder 3"/>
          <p:cNvSpPr>
            <a:spLocks noGrp="1"/>
          </p:cNvSpPr>
          <p:nvPr>
            <p:ph type="sldNum" sz="quarter" idx="5"/>
          </p:nvPr>
        </p:nvSpPr>
        <p:spPr/>
        <p:txBody>
          <a:bodyPr/>
          <a:lstStyle/>
          <a:p>
            <a:fld id="{06FE209E-E53E-4B59-BDB2-F18BFD4CB207}" type="slidenum">
              <a:rPr lang="en-GB"/>
              <a:t>5</a:t>
            </a:fld>
            <a:endParaRPr lang="en-GB"/>
          </a:p>
        </p:txBody>
      </p:sp>
    </p:spTree>
    <p:extLst>
      <p:ext uri="{BB962C8B-B14F-4D97-AF65-F5344CB8AC3E}">
        <p14:creationId xmlns:p14="http://schemas.microsoft.com/office/powerpoint/2010/main" val="4027266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Social Care is the key to giving adults living with learning disabilities the ability to go about life the way they choose, thus making it very important. The importance of social care in helping people with a learning disability is to enable them to live a life of their choosing, getting up and getting dressed is one of the many basic ways that they can receive support, furthermore on a higher level of support they can be assisted to create relationships as well as friendships. Having the ability to do meaningful activities as well as be part of local communities.</a:t>
            </a:r>
          </a:p>
        </p:txBody>
      </p:sp>
      <p:sp>
        <p:nvSpPr>
          <p:cNvPr id="4" name="Slide Number Placeholder 3"/>
          <p:cNvSpPr>
            <a:spLocks noGrp="1"/>
          </p:cNvSpPr>
          <p:nvPr>
            <p:ph type="sldNum" sz="quarter" idx="5"/>
          </p:nvPr>
        </p:nvSpPr>
        <p:spPr/>
        <p:txBody>
          <a:bodyPr/>
          <a:lstStyle/>
          <a:p>
            <a:fld id="{06FE209E-E53E-4B59-BDB2-F18BFD4CB207}" type="slidenum">
              <a:t>6</a:t>
            </a:fld>
            <a:endParaRPr lang="en-GB"/>
          </a:p>
        </p:txBody>
      </p:sp>
    </p:spTree>
    <p:extLst>
      <p:ext uri="{BB962C8B-B14F-4D97-AF65-F5344CB8AC3E}">
        <p14:creationId xmlns:p14="http://schemas.microsoft.com/office/powerpoint/2010/main" val="288990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According to Thornton individuals that are diagnosed with learning disabilities have a diminished life expectancy, as well as reduced cancer screening rates.</a:t>
            </a:r>
          </a:p>
          <a:p>
            <a:r>
              <a:rPr lang="en-US">
                <a:cs typeface="Calibri"/>
              </a:rPr>
              <a:t>Individuals with LD are more likely to develop health problems, both physical and mental heatlh compared to individuals without learning disabilities.</a:t>
            </a:r>
          </a:p>
        </p:txBody>
      </p:sp>
      <p:sp>
        <p:nvSpPr>
          <p:cNvPr id="4" name="Slide Number Placeholder 3"/>
          <p:cNvSpPr>
            <a:spLocks noGrp="1"/>
          </p:cNvSpPr>
          <p:nvPr>
            <p:ph type="sldNum" sz="quarter" idx="5"/>
          </p:nvPr>
        </p:nvSpPr>
        <p:spPr/>
        <p:txBody>
          <a:bodyPr/>
          <a:lstStyle/>
          <a:p>
            <a:fld id="{06FE209E-E53E-4B59-BDB2-F18BFD4CB207}" type="slidenum">
              <a:rPr lang="en-GB"/>
              <a:t>7</a:t>
            </a:fld>
            <a:endParaRPr lang="en-GB"/>
          </a:p>
        </p:txBody>
      </p:sp>
    </p:spTree>
    <p:extLst>
      <p:ext uri="{BB962C8B-B14F-4D97-AF65-F5344CB8AC3E}">
        <p14:creationId xmlns:p14="http://schemas.microsoft.com/office/powerpoint/2010/main" val="751573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Kelly's theory (1966) shows its importance within the society by giving people the ability to understand what the meaning of community is, by sharing with the world his framework based around the function and structure of the community and how each role that takes part has an effect on the overall way people interact to help each other.</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06FE209E-E53E-4B59-BDB2-F18BFD4CB207}" type="slidenum">
              <a:rPr lang="en-GB"/>
              <a:t>8</a:t>
            </a:fld>
            <a:endParaRPr lang="en-GB"/>
          </a:p>
        </p:txBody>
      </p:sp>
    </p:spTree>
    <p:extLst>
      <p:ext uri="{BB962C8B-B14F-4D97-AF65-F5344CB8AC3E}">
        <p14:creationId xmlns:p14="http://schemas.microsoft.com/office/powerpoint/2010/main" val="3599719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Humans with learning disabilities were institutionalized until about 70’s, after that those were closed and since then adults and children are leaving within the community. </a:t>
            </a:r>
          </a:p>
          <a:p>
            <a:r>
              <a:rPr lang="en-US"/>
              <a:t>According to </a:t>
            </a:r>
            <a:r>
              <a:rPr lang="en-US" err="1"/>
              <a:t>Scior</a:t>
            </a:r>
            <a:r>
              <a:rPr lang="en-US"/>
              <a:t>&amp; Werner(2015) most of people with LD are still left out of the society and are facing discrimination and stigma with every day life such as not having equal opportunities for healthcare, housing, education and employment. </a:t>
            </a:r>
            <a:endParaRPr lang="en-GB"/>
          </a:p>
        </p:txBody>
      </p:sp>
      <p:sp>
        <p:nvSpPr>
          <p:cNvPr id="4" name="Slide Number Placeholder 3"/>
          <p:cNvSpPr>
            <a:spLocks noGrp="1"/>
          </p:cNvSpPr>
          <p:nvPr>
            <p:ph type="sldNum" sz="quarter" idx="5"/>
          </p:nvPr>
        </p:nvSpPr>
        <p:spPr/>
        <p:txBody>
          <a:bodyPr/>
          <a:lstStyle/>
          <a:p>
            <a:fld id="{06FE209E-E53E-4B59-BDB2-F18BFD4CB207}" type="slidenum">
              <a:rPr lang="en-GB"/>
              <a:t>9</a:t>
            </a:fld>
            <a:endParaRPr lang="en-GB"/>
          </a:p>
        </p:txBody>
      </p:sp>
    </p:spTree>
    <p:extLst>
      <p:ext uri="{BB962C8B-B14F-4D97-AF65-F5344CB8AC3E}">
        <p14:creationId xmlns:p14="http://schemas.microsoft.com/office/powerpoint/2010/main" val="2886661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equality act 2010 is a essential supporting structure for protection against discrimination which goes both ways directly and indirectly supporting individuals including those with learning disability. Equality Duty has been introduced in 2011 to give equal opportunities to everyone by making the bodies that implement and shape laws and policies think about those with disabilities when doing so. The Equality Duty also has the bodies giving due diligence to cut out any and all discrimination.</a:t>
            </a:r>
          </a:p>
        </p:txBody>
      </p:sp>
      <p:sp>
        <p:nvSpPr>
          <p:cNvPr id="4" name="Slide Number Placeholder 3"/>
          <p:cNvSpPr>
            <a:spLocks noGrp="1"/>
          </p:cNvSpPr>
          <p:nvPr>
            <p:ph type="sldNum" sz="quarter" idx="5"/>
          </p:nvPr>
        </p:nvSpPr>
        <p:spPr/>
        <p:txBody>
          <a:bodyPr/>
          <a:lstStyle/>
          <a:p>
            <a:fld id="{06FE209E-E53E-4B59-BDB2-F18BFD4CB207}" type="slidenum">
              <a:rPr lang="en-GB"/>
              <a:t>10</a:t>
            </a:fld>
            <a:endParaRPr lang="en-GB"/>
          </a:p>
        </p:txBody>
      </p:sp>
    </p:spTree>
    <p:extLst>
      <p:ext uri="{BB962C8B-B14F-4D97-AF65-F5344CB8AC3E}">
        <p14:creationId xmlns:p14="http://schemas.microsoft.com/office/powerpoint/2010/main" val="2991174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Priorities for people with learning disabilities </a:t>
            </a:r>
          </a:p>
          <a:p>
            <a:r>
              <a:rPr lang="en-US"/>
              <a:t>Focus on children and young adults </a:t>
            </a:r>
            <a:endParaRPr lang="en-GB"/>
          </a:p>
          <a:p>
            <a:r>
              <a:rPr lang="en-US"/>
              <a:t>Goal is for them to live happier and healthier and to have longer lives </a:t>
            </a:r>
            <a:endParaRPr lang="en-GB">
              <a:cs typeface="Calibri" panose="020F0502020204030204"/>
            </a:endParaRPr>
          </a:p>
          <a:p>
            <a:endParaRPr lang="en-US">
              <a:cs typeface="Calibri"/>
            </a:endParaRPr>
          </a:p>
          <a:p>
            <a:r>
              <a:rPr lang="en-US">
                <a:cs typeface="Calibri"/>
              </a:rPr>
              <a:t>Community project funded to help those with learning disabilities learn core life skills through their different programs that they provide, such as agricultural skills through the planting growing and harvesting of fruits and vegetables that they then sell through their farm shop that is run by those students to also benefit from experience in retail and also with customer service. This is to support the community in Surrey</a:t>
            </a:r>
          </a:p>
          <a:p>
            <a:r>
              <a:rPr lang="en-US">
                <a:cs typeface="Calibri"/>
              </a:rPr>
              <a:t>ALDAG is a charity to support people with learning disability in Surrey with things like getting a feel for independence, as well as enjoy more chances at getting to socialize with others and especially have fun.</a:t>
            </a:r>
          </a:p>
        </p:txBody>
      </p:sp>
      <p:sp>
        <p:nvSpPr>
          <p:cNvPr id="4" name="Slide Number Placeholder 3"/>
          <p:cNvSpPr>
            <a:spLocks noGrp="1"/>
          </p:cNvSpPr>
          <p:nvPr>
            <p:ph type="sldNum" sz="quarter" idx="5"/>
          </p:nvPr>
        </p:nvSpPr>
        <p:spPr/>
        <p:txBody>
          <a:bodyPr/>
          <a:lstStyle/>
          <a:p>
            <a:fld id="{06FE209E-E53E-4B59-BDB2-F18BFD4CB207}" type="slidenum">
              <a:rPr lang="en-GB"/>
              <a:t>11</a:t>
            </a:fld>
            <a:endParaRPr lang="en-GB"/>
          </a:p>
        </p:txBody>
      </p:sp>
    </p:spTree>
    <p:extLst>
      <p:ext uri="{BB962C8B-B14F-4D97-AF65-F5344CB8AC3E}">
        <p14:creationId xmlns:p14="http://schemas.microsoft.com/office/powerpoint/2010/main" val="1439558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During the pandemic (2021), this project aimed to provide people with learning disabilities with technology like Asus laptops as well as some providing some basic level 1 digital skills and browsing data.</a:t>
            </a:r>
          </a:p>
          <a:p>
            <a:endParaRPr lang="en-GB">
              <a:cs typeface="Calibri"/>
            </a:endParaRPr>
          </a:p>
          <a:p>
            <a:r>
              <a:rPr lang="en-GB">
                <a:cs typeface="Calibri"/>
              </a:rPr>
              <a:t>This project provided 146 communities across the UK with laptops to be able use online resources such as the </a:t>
            </a:r>
            <a:r>
              <a:rPr lang="en-GB" err="1">
                <a:cs typeface="Calibri"/>
              </a:rPr>
              <a:t>BetterConnected</a:t>
            </a:r>
            <a:r>
              <a:rPr lang="en-GB">
                <a:cs typeface="Calibri"/>
              </a:rPr>
              <a:t> online community that provides those individuals with online courses such as online Yoga, Music Quiz and much more.</a:t>
            </a:r>
          </a:p>
        </p:txBody>
      </p:sp>
      <p:sp>
        <p:nvSpPr>
          <p:cNvPr id="4" name="Slide Number Placeholder 3"/>
          <p:cNvSpPr>
            <a:spLocks noGrp="1"/>
          </p:cNvSpPr>
          <p:nvPr>
            <p:ph type="sldNum" sz="quarter" idx="5"/>
          </p:nvPr>
        </p:nvSpPr>
        <p:spPr/>
        <p:txBody>
          <a:bodyPr/>
          <a:lstStyle/>
          <a:p>
            <a:fld id="{06FE209E-E53E-4B59-BDB2-F18BFD4CB207}" type="slidenum">
              <a:rPr lang="en-GB"/>
              <a:t>12</a:t>
            </a:fld>
            <a:endParaRPr lang="en-GB"/>
          </a:p>
        </p:txBody>
      </p:sp>
    </p:spTree>
    <p:extLst>
      <p:ext uri="{BB962C8B-B14F-4D97-AF65-F5344CB8AC3E}">
        <p14:creationId xmlns:p14="http://schemas.microsoft.com/office/powerpoint/2010/main" val="415284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06FE209E-E53E-4B59-BDB2-F18BFD4CB207}" type="slidenum">
              <a:rPr lang="en-GB"/>
              <a:t>13</a:t>
            </a:fld>
            <a:endParaRPr lang="en-GB"/>
          </a:p>
        </p:txBody>
      </p:sp>
    </p:spTree>
    <p:extLst>
      <p:ext uri="{BB962C8B-B14F-4D97-AF65-F5344CB8AC3E}">
        <p14:creationId xmlns:p14="http://schemas.microsoft.com/office/powerpoint/2010/main" val="2480626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6628" y="1783959"/>
            <a:ext cx="4645250" cy="2889114"/>
          </a:xfrm>
        </p:spPr>
        <p:txBody>
          <a:bodyPr anchor="b">
            <a:normAutofit/>
          </a:bodyPr>
          <a:lstStyle/>
          <a:p>
            <a:pPr algn="l"/>
            <a:r>
              <a:rPr lang="en-GB" sz="4200">
                <a:solidFill>
                  <a:schemeClr val="bg1"/>
                </a:solidFill>
                <a:cs typeface="Calibri Light"/>
              </a:rPr>
              <a:t>Community of people with learning disabilities in Surrey.</a:t>
            </a:r>
            <a:endParaRPr lang="en-GB" sz="4200">
              <a:solidFill>
                <a:schemeClr val="bg1"/>
              </a:solidFill>
            </a:endParaRPr>
          </a:p>
        </p:txBody>
      </p:sp>
      <p:sp>
        <p:nvSpPr>
          <p:cNvPr id="3" name="Subtitle 2"/>
          <p:cNvSpPr>
            <a:spLocks noGrp="1"/>
          </p:cNvSpPr>
          <p:nvPr>
            <p:ph type="subTitle" idx="1"/>
          </p:nvPr>
        </p:nvSpPr>
        <p:spPr>
          <a:xfrm>
            <a:off x="6746627" y="4750893"/>
            <a:ext cx="4645250" cy="1147863"/>
          </a:xfrm>
        </p:spPr>
        <p:txBody>
          <a:bodyPr vert="horz" lIns="91440" tIns="45720" rIns="91440" bIns="45720" rtlCol="0" anchor="t">
            <a:normAutofit/>
          </a:bodyPr>
          <a:lstStyle/>
          <a:p>
            <a:pPr algn="l"/>
            <a:r>
              <a:rPr lang="en-GB" sz="1900">
                <a:solidFill>
                  <a:schemeClr val="bg1"/>
                </a:solidFill>
                <a:cs typeface="Calibri"/>
              </a:rPr>
              <a:t>Student name: Andreea Cornelia Lupu</a:t>
            </a:r>
          </a:p>
          <a:p>
            <a:pPr algn="l"/>
            <a:r>
              <a:rPr lang="en-GB" sz="1900">
                <a:solidFill>
                  <a:schemeClr val="bg1"/>
                </a:solidFill>
                <a:cs typeface="Calibri"/>
              </a:rPr>
              <a:t>Student Number: 1906519</a:t>
            </a:r>
          </a:p>
          <a:p>
            <a:pPr algn="l"/>
            <a:r>
              <a:rPr lang="en-GB" sz="1900">
                <a:solidFill>
                  <a:schemeClr val="bg1"/>
                </a:solidFill>
                <a:cs typeface="Calibri"/>
              </a:rPr>
              <a:t>Lecturer: </a:t>
            </a:r>
            <a:r>
              <a:rPr lang="en-GB" sz="1900">
                <a:solidFill>
                  <a:schemeClr val="bg1"/>
                </a:solidFill>
                <a:ea typeface="+mn-lt"/>
                <a:cs typeface="+mn-lt"/>
              </a:rPr>
              <a:t>Chizoba Esio-Bassey </a:t>
            </a:r>
          </a:p>
          <a:p>
            <a:pPr algn="l"/>
            <a:endParaRPr lang="en-GB" sz="1900">
              <a:solidFill>
                <a:schemeClr val="bg1"/>
              </a:solidFill>
              <a:cs typeface="Calibri"/>
            </a:endParaRPr>
          </a:p>
          <a:p>
            <a:pPr algn="l"/>
            <a:endParaRPr lang="en-GB" sz="1900">
              <a:solidFill>
                <a:schemeClr val="bg1"/>
              </a:solidFill>
              <a:cs typeface="Calibri"/>
            </a:endParaRPr>
          </a:p>
          <a:p>
            <a:pPr algn="l"/>
            <a:endParaRPr lang="en-GB" sz="1900">
              <a:solidFill>
                <a:schemeClr val="bg1"/>
              </a:solidFill>
              <a:cs typeface="Calibri"/>
            </a:endParaRP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Logo&#10;&#10;Description automatically generated">
            <a:extLst>
              <a:ext uri="{FF2B5EF4-FFF2-40B4-BE49-F238E27FC236}">
                <a16:creationId xmlns:a16="http://schemas.microsoft.com/office/drawing/2014/main" id="{B5D18090-B63A-9070-8CA4-A1D342C9D738}"/>
              </a:ext>
            </a:extLst>
          </p:cNvPr>
          <p:cNvPicPr>
            <a:picLocks noChangeAspect="1"/>
          </p:cNvPicPr>
          <p:nvPr/>
        </p:nvPicPr>
        <p:blipFill>
          <a:blip r:embed="rId2"/>
          <a:stretch>
            <a:fillRect/>
          </a:stretch>
        </p:blipFill>
        <p:spPr>
          <a:xfrm>
            <a:off x="419382" y="676017"/>
            <a:ext cx="4047843" cy="413779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19D67-22F9-6B38-2526-010AFC4218C4}"/>
              </a:ext>
            </a:extLst>
          </p:cNvPr>
          <p:cNvSpPr>
            <a:spLocks noGrp="1"/>
          </p:cNvSpPr>
          <p:nvPr>
            <p:ph type="title"/>
          </p:nvPr>
        </p:nvSpPr>
        <p:spPr>
          <a:xfrm>
            <a:off x="767290" y="1780661"/>
            <a:ext cx="3582073" cy="3196856"/>
          </a:xfrm>
        </p:spPr>
        <p:txBody>
          <a:bodyPr anchor="t">
            <a:normAutofit/>
          </a:bodyPr>
          <a:lstStyle/>
          <a:p>
            <a:r>
              <a:rPr lang="en-GB" sz="4800">
                <a:solidFill>
                  <a:schemeClr val="bg1"/>
                </a:solidFill>
                <a:cs typeface="Calibri Light"/>
              </a:rPr>
              <a:t>Community Definition</a:t>
            </a:r>
            <a:endParaRPr lang="en-GB" sz="4800">
              <a:solidFill>
                <a:schemeClr val="bg1"/>
              </a:solidFill>
            </a:endParaRPr>
          </a:p>
        </p:txBody>
      </p:sp>
      <p:grpSp>
        <p:nvGrpSpPr>
          <p:cNvPr id="13" name="Group 1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7A99FF9E-4150-6561-BDB8-9196D9385035}"/>
              </a:ext>
            </a:extLst>
          </p:cNvPr>
          <p:cNvGraphicFramePr>
            <a:graphicFrameLocks noGrp="1"/>
          </p:cNvGraphicFramePr>
          <p:nvPr>
            <p:ph idx="1"/>
            <p:extLst>
              <p:ext uri="{D42A27DB-BD31-4B8C-83A1-F6EECF244321}">
                <p14:modId xmlns:p14="http://schemas.microsoft.com/office/powerpoint/2010/main" val="827219372"/>
              </p:ext>
            </p:extLst>
          </p:nvPr>
        </p:nvGraphicFramePr>
        <p:xfrm>
          <a:off x="5116653" y="933454"/>
          <a:ext cx="6578523" cy="4958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A59DA1B4-C2C0-DD73-6B4F-EBD546750600}"/>
              </a:ext>
            </a:extLst>
          </p:cNvPr>
          <p:cNvSpPr txBox="1"/>
          <p:nvPr/>
        </p:nvSpPr>
        <p:spPr>
          <a:xfrm>
            <a:off x="7453562" y="6262436"/>
            <a:ext cx="202130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ea typeface="+mn-lt"/>
                <a:cs typeface="+mn-lt"/>
              </a:rPr>
              <a:t>Definition of community | Dictionary.com, 2022)</a:t>
            </a:r>
            <a:endParaRPr lang="en-US" sz="1400"/>
          </a:p>
        </p:txBody>
      </p:sp>
    </p:spTree>
    <p:extLst>
      <p:ext uri="{BB962C8B-B14F-4D97-AF65-F5344CB8AC3E}">
        <p14:creationId xmlns:p14="http://schemas.microsoft.com/office/powerpoint/2010/main" val="1095583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880BF-E8F4-6A3A-C397-B0A24C87BE1E}"/>
              </a:ext>
            </a:extLst>
          </p:cNvPr>
          <p:cNvSpPr>
            <a:spLocks noGrp="1"/>
          </p:cNvSpPr>
          <p:nvPr>
            <p:ph type="title"/>
          </p:nvPr>
        </p:nvSpPr>
        <p:spPr>
          <a:xfrm>
            <a:off x="767290" y="1780661"/>
            <a:ext cx="3582073" cy="3196856"/>
          </a:xfrm>
        </p:spPr>
        <p:txBody>
          <a:bodyPr anchor="t">
            <a:normAutofit/>
          </a:bodyPr>
          <a:lstStyle/>
          <a:p>
            <a:r>
              <a:rPr lang="en-GB" sz="4800">
                <a:solidFill>
                  <a:schemeClr val="bg1"/>
                </a:solidFill>
                <a:cs typeface="Calibri Light"/>
              </a:rPr>
              <a:t>Statistics</a:t>
            </a:r>
            <a:endParaRPr lang="en-GB" sz="4800">
              <a:solidFill>
                <a:schemeClr val="bg1"/>
              </a:solidFill>
            </a:endParaRPr>
          </a:p>
        </p:txBody>
      </p:sp>
      <p:grpSp>
        <p:nvGrpSpPr>
          <p:cNvPr id="13" name="Group 1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220588A3-22EC-04F5-1D7D-12A663E88008}"/>
              </a:ext>
            </a:extLst>
          </p:cNvPr>
          <p:cNvGraphicFramePr>
            <a:graphicFrameLocks noGrp="1"/>
          </p:cNvGraphicFramePr>
          <p:nvPr>
            <p:ph idx="1"/>
            <p:extLst>
              <p:ext uri="{D42A27DB-BD31-4B8C-83A1-F6EECF244321}">
                <p14:modId xmlns:p14="http://schemas.microsoft.com/office/powerpoint/2010/main" val="2814799797"/>
              </p:ext>
            </p:extLst>
          </p:nvPr>
        </p:nvGraphicFramePr>
        <p:xfrm>
          <a:off x="4916127" y="679454"/>
          <a:ext cx="6578523" cy="4958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4301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D3783-455E-64A8-47B7-F26CEC8092DC}"/>
              </a:ext>
            </a:extLst>
          </p:cNvPr>
          <p:cNvSpPr>
            <a:spLocks noGrp="1"/>
          </p:cNvSpPr>
          <p:nvPr>
            <p:ph type="title"/>
          </p:nvPr>
        </p:nvSpPr>
        <p:spPr>
          <a:xfrm>
            <a:off x="640080" y="325369"/>
            <a:ext cx="4368602" cy="1956841"/>
          </a:xfrm>
        </p:spPr>
        <p:txBody>
          <a:bodyPr anchor="b">
            <a:normAutofit/>
          </a:bodyPr>
          <a:lstStyle/>
          <a:p>
            <a:r>
              <a:rPr lang="en-GB" sz="5400">
                <a:cs typeface="Calibri Light"/>
              </a:rPr>
              <a:t>Educational Status</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62DCED-1873-D873-1519-A36E22D7A2B7}"/>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a:cs typeface="Calibri"/>
              </a:rPr>
              <a:t>Surrey adult learning, created special programs to meet needs for people with LD.</a:t>
            </a:r>
            <a:endParaRPr lang="en-GB" sz="2200"/>
          </a:p>
          <a:p>
            <a:endParaRPr lang="en-GB" sz="2200">
              <a:cs typeface="Calibri"/>
            </a:endParaRPr>
          </a:p>
        </p:txBody>
      </p:sp>
      <p:pic>
        <p:nvPicPr>
          <p:cNvPr id="5" name="Picture 4" descr="A calculus formula">
            <a:extLst>
              <a:ext uri="{FF2B5EF4-FFF2-40B4-BE49-F238E27FC236}">
                <a16:creationId xmlns:a16="http://schemas.microsoft.com/office/drawing/2014/main" id="{CFFA1258-B2D1-66A1-5B6C-14501A1E2D52}"/>
              </a:ext>
            </a:extLst>
          </p:cNvPr>
          <p:cNvPicPr>
            <a:picLocks noChangeAspect="1"/>
          </p:cNvPicPr>
          <p:nvPr/>
        </p:nvPicPr>
        <p:blipFill rotWithShape="1">
          <a:blip r:embed="rId3"/>
          <a:srcRect l="19314" r="13778"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3159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a:p>
        </p:txBody>
      </p:sp>
      <p:sp>
        <p:nvSpPr>
          <p:cNvPr id="20" name="Freeform: Shape 19">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A2515D-2B46-76BF-462B-F1985BEE85E2}"/>
              </a:ext>
            </a:extLst>
          </p:cNvPr>
          <p:cNvSpPr>
            <a:spLocks noGrp="1"/>
          </p:cNvSpPr>
          <p:nvPr>
            <p:ph type="title"/>
          </p:nvPr>
        </p:nvSpPr>
        <p:spPr>
          <a:xfrm>
            <a:off x="765051" y="662400"/>
            <a:ext cx="3384000" cy="1492132"/>
          </a:xfrm>
        </p:spPr>
        <p:txBody>
          <a:bodyPr anchor="t">
            <a:normAutofit/>
          </a:bodyPr>
          <a:lstStyle/>
          <a:p>
            <a:r>
              <a:rPr lang="en-GB">
                <a:solidFill>
                  <a:schemeClr val="bg1"/>
                </a:solidFill>
                <a:cs typeface="Calibri Light"/>
              </a:rPr>
              <a:t>Employment </a:t>
            </a:r>
            <a:endParaRPr lang="en-GB">
              <a:solidFill>
                <a:schemeClr val="bg1"/>
              </a:solidFill>
            </a:endParaRPr>
          </a:p>
        </p:txBody>
      </p:sp>
      <p:sp>
        <p:nvSpPr>
          <p:cNvPr id="3" name="Content Placeholder 2">
            <a:extLst>
              <a:ext uri="{FF2B5EF4-FFF2-40B4-BE49-F238E27FC236}">
                <a16:creationId xmlns:a16="http://schemas.microsoft.com/office/drawing/2014/main" id="{A361B83F-9243-0C95-E485-09FB6F677995}"/>
              </a:ext>
            </a:extLst>
          </p:cNvPr>
          <p:cNvSpPr>
            <a:spLocks noGrp="1"/>
          </p:cNvSpPr>
          <p:nvPr>
            <p:ph idx="1"/>
          </p:nvPr>
        </p:nvSpPr>
        <p:spPr>
          <a:xfrm>
            <a:off x="765051" y="2286000"/>
            <a:ext cx="3384000" cy="3844800"/>
          </a:xfrm>
        </p:spPr>
        <p:txBody>
          <a:bodyPr vert="horz" lIns="91440" tIns="45720" rIns="91440" bIns="45720" rtlCol="0">
            <a:normAutofit/>
          </a:bodyPr>
          <a:lstStyle/>
          <a:p>
            <a:endParaRPr lang="en-GB" sz="2000">
              <a:solidFill>
                <a:schemeClr val="bg1">
                  <a:alpha val="60000"/>
                </a:schemeClr>
              </a:solidFill>
            </a:endParaRPr>
          </a:p>
          <a:p>
            <a:r>
              <a:rPr lang="en-GB" sz="2000">
                <a:solidFill>
                  <a:schemeClr val="bg1">
                    <a:alpha val="60000"/>
                  </a:schemeClr>
                </a:solidFill>
                <a:cs typeface="Calibri"/>
              </a:rPr>
              <a:t>(NHS Digital 2021) - 5.1% of adults that suffer from a learning disability are in paid work.</a:t>
            </a:r>
          </a:p>
          <a:p>
            <a:r>
              <a:rPr lang="en-GB" sz="2000">
                <a:solidFill>
                  <a:schemeClr val="bg1">
                    <a:alpha val="60000"/>
                  </a:schemeClr>
                </a:solidFill>
                <a:cs typeface="Calibri"/>
              </a:rPr>
              <a:t>(Mencap 2019) - 23% adults suitable for work with LD are on paid work in Surrey</a:t>
            </a:r>
          </a:p>
          <a:p>
            <a:endParaRPr lang="en-GB" sz="2000">
              <a:solidFill>
                <a:schemeClr val="bg1">
                  <a:alpha val="60000"/>
                </a:schemeClr>
              </a:solidFill>
              <a:cs typeface="Calibri"/>
            </a:endParaRPr>
          </a:p>
        </p:txBody>
      </p:sp>
      <p:pic>
        <p:nvPicPr>
          <p:cNvPr id="4" name="Picture 4" descr="Diagram&#10;&#10;Description automatically generated">
            <a:extLst>
              <a:ext uri="{FF2B5EF4-FFF2-40B4-BE49-F238E27FC236}">
                <a16:creationId xmlns:a16="http://schemas.microsoft.com/office/drawing/2014/main" id="{D28CBE93-AF86-20BD-44F0-88B9DD36DC6F}"/>
              </a:ext>
            </a:extLst>
          </p:cNvPr>
          <p:cNvPicPr>
            <a:picLocks noChangeAspect="1"/>
          </p:cNvPicPr>
          <p:nvPr/>
        </p:nvPicPr>
        <p:blipFill>
          <a:blip r:embed="rId3"/>
          <a:stretch>
            <a:fillRect/>
          </a:stretch>
        </p:blipFill>
        <p:spPr>
          <a:xfrm>
            <a:off x="5411053" y="1662333"/>
            <a:ext cx="6014185" cy="3533333"/>
          </a:xfrm>
          <a:prstGeom prst="rect">
            <a:avLst/>
          </a:prstGeom>
        </p:spPr>
      </p:pic>
    </p:spTree>
    <p:extLst>
      <p:ext uri="{BB962C8B-B14F-4D97-AF65-F5344CB8AC3E}">
        <p14:creationId xmlns:p14="http://schemas.microsoft.com/office/powerpoint/2010/main" val="1621160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a:p>
        </p:txBody>
      </p:sp>
      <p:sp>
        <p:nvSpPr>
          <p:cNvPr id="24" name="Freeform: Shape 2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AFFA48-9D69-2DD3-06F1-10129A8F6608}"/>
              </a:ext>
            </a:extLst>
          </p:cNvPr>
          <p:cNvSpPr>
            <a:spLocks noGrp="1"/>
          </p:cNvSpPr>
          <p:nvPr>
            <p:ph type="title"/>
          </p:nvPr>
        </p:nvSpPr>
        <p:spPr>
          <a:xfrm>
            <a:off x="765051" y="662400"/>
            <a:ext cx="3384000" cy="1492132"/>
          </a:xfrm>
        </p:spPr>
        <p:txBody>
          <a:bodyPr anchor="t">
            <a:normAutofit/>
          </a:bodyPr>
          <a:lstStyle/>
          <a:p>
            <a:r>
              <a:rPr lang="en-GB">
                <a:solidFill>
                  <a:schemeClr val="bg1"/>
                </a:solidFill>
                <a:cs typeface="Calibri Light"/>
              </a:rPr>
              <a:t>Social Care Status</a:t>
            </a:r>
            <a:endParaRPr lang="en-GB">
              <a:solidFill>
                <a:schemeClr val="bg1"/>
              </a:solidFill>
            </a:endParaRPr>
          </a:p>
        </p:txBody>
      </p:sp>
      <p:sp>
        <p:nvSpPr>
          <p:cNvPr id="3" name="Content Placeholder 2">
            <a:extLst>
              <a:ext uri="{FF2B5EF4-FFF2-40B4-BE49-F238E27FC236}">
                <a16:creationId xmlns:a16="http://schemas.microsoft.com/office/drawing/2014/main" id="{BBA28C8D-0A07-18B1-3DF1-7B9C82461DDD}"/>
              </a:ext>
            </a:extLst>
          </p:cNvPr>
          <p:cNvSpPr>
            <a:spLocks noGrp="1"/>
          </p:cNvSpPr>
          <p:nvPr>
            <p:ph idx="1"/>
          </p:nvPr>
        </p:nvSpPr>
        <p:spPr>
          <a:xfrm>
            <a:off x="765051" y="2286000"/>
            <a:ext cx="3384000" cy="3844800"/>
          </a:xfrm>
        </p:spPr>
        <p:txBody>
          <a:bodyPr vert="horz" lIns="91440" tIns="45720" rIns="91440" bIns="45720" rtlCol="0" anchor="t">
            <a:normAutofit/>
          </a:bodyPr>
          <a:lstStyle/>
          <a:p>
            <a:endParaRPr lang="en-GB" sz="2000">
              <a:solidFill>
                <a:schemeClr val="bg1">
                  <a:alpha val="60000"/>
                </a:schemeClr>
              </a:solidFill>
            </a:endParaRPr>
          </a:p>
          <a:p>
            <a:r>
              <a:rPr lang="en-GB" sz="2000">
                <a:solidFill>
                  <a:schemeClr val="bg1">
                    <a:alpha val="60000"/>
                  </a:schemeClr>
                </a:solidFill>
                <a:cs typeface="Calibri"/>
              </a:rPr>
              <a:t>155.400 adults with learning disabilities need social support.</a:t>
            </a:r>
          </a:p>
          <a:p>
            <a:pPr marL="0" indent="0">
              <a:buNone/>
            </a:pPr>
            <a:r>
              <a:rPr lang="en-GB" sz="2000">
                <a:solidFill>
                  <a:schemeClr val="bg1">
                    <a:alpha val="60000"/>
                  </a:schemeClr>
                </a:solidFill>
                <a:cs typeface="Calibri"/>
              </a:rPr>
              <a:t>                 153.145 - Long term support</a:t>
            </a:r>
          </a:p>
          <a:p>
            <a:pPr marL="0" indent="0">
              <a:buNone/>
            </a:pPr>
            <a:r>
              <a:rPr lang="en-GB" sz="2000">
                <a:solidFill>
                  <a:schemeClr val="bg1">
                    <a:alpha val="60000"/>
                  </a:schemeClr>
                </a:solidFill>
                <a:cs typeface="Calibri"/>
              </a:rPr>
              <a:t>                2,255 – Short term support</a:t>
            </a:r>
          </a:p>
          <a:p>
            <a:pPr marL="0" indent="0">
              <a:buNone/>
            </a:pPr>
            <a:endParaRPr lang="en-GB" sz="2000">
              <a:solidFill>
                <a:schemeClr val="bg1">
                  <a:alpha val="60000"/>
                </a:schemeClr>
              </a:solidFill>
              <a:cs typeface="Calibri"/>
            </a:endParaRPr>
          </a:p>
          <a:p>
            <a:pPr marL="0" indent="0">
              <a:buNone/>
            </a:pPr>
            <a:r>
              <a:rPr lang="en-GB" sz="2000">
                <a:solidFill>
                  <a:schemeClr val="bg1">
                    <a:alpha val="60000"/>
                  </a:schemeClr>
                </a:solidFill>
                <a:cs typeface="Calibri"/>
              </a:rPr>
              <a:t>(NHS Digital 2020)</a:t>
            </a:r>
            <a:endParaRPr lang="en-GB">
              <a:solidFill>
                <a:schemeClr val="bg1">
                  <a:alpha val="60000"/>
                </a:schemeClr>
              </a:solidFill>
              <a:cs typeface="Calibri"/>
            </a:endParaRPr>
          </a:p>
        </p:txBody>
      </p:sp>
      <p:pic>
        <p:nvPicPr>
          <p:cNvPr id="4" name="Picture 4" descr="A picture containing text, sky, sign, outdoor&#10;&#10;Description automatically generated">
            <a:extLst>
              <a:ext uri="{FF2B5EF4-FFF2-40B4-BE49-F238E27FC236}">
                <a16:creationId xmlns:a16="http://schemas.microsoft.com/office/drawing/2014/main" id="{D8E603EF-B70C-7005-04CD-EDBC411D753C}"/>
              </a:ext>
            </a:extLst>
          </p:cNvPr>
          <p:cNvPicPr>
            <a:picLocks noChangeAspect="1"/>
          </p:cNvPicPr>
          <p:nvPr/>
        </p:nvPicPr>
        <p:blipFill>
          <a:blip r:embed="rId3"/>
          <a:stretch>
            <a:fillRect/>
          </a:stretch>
        </p:blipFill>
        <p:spPr>
          <a:xfrm>
            <a:off x="5411053" y="1554861"/>
            <a:ext cx="6014185" cy="3748277"/>
          </a:xfrm>
          <a:prstGeom prst="rect">
            <a:avLst/>
          </a:prstGeom>
        </p:spPr>
      </p:pic>
    </p:spTree>
    <p:extLst>
      <p:ext uri="{BB962C8B-B14F-4D97-AF65-F5344CB8AC3E}">
        <p14:creationId xmlns:p14="http://schemas.microsoft.com/office/powerpoint/2010/main" val="3962415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B8F886-5345-5B76-F68B-DCFAF29EBB32}"/>
              </a:ext>
            </a:extLst>
          </p:cNvPr>
          <p:cNvSpPr>
            <a:spLocks noGrp="1"/>
          </p:cNvSpPr>
          <p:nvPr>
            <p:ph type="title"/>
          </p:nvPr>
        </p:nvSpPr>
        <p:spPr>
          <a:xfrm>
            <a:off x="838200" y="704088"/>
            <a:ext cx="3529953" cy="2980944"/>
          </a:xfrm>
        </p:spPr>
        <p:txBody>
          <a:bodyPr>
            <a:normAutofit/>
          </a:bodyPr>
          <a:lstStyle/>
          <a:p>
            <a:r>
              <a:rPr lang="en-GB">
                <a:solidFill>
                  <a:schemeClr val="bg1"/>
                </a:solidFill>
                <a:cs typeface="Calibri Light"/>
              </a:rPr>
              <a:t>Health Status</a:t>
            </a:r>
            <a:endParaRPr lang="en-GB">
              <a:solidFill>
                <a:schemeClr val="bg1"/>
              </a:solidFill>
            </a:endParaRPr>
          </a:p>
        </p:txBody>
      </p:sp>
      <p:sp>
        <p:nvSpPr>
          <p:cNvPr id="3" name="Content Placeholder 2">
            <a:extLst>
              <a:ext uri="{FF2B5EF4-FFF2-40B4-BE49-F238E27FC236}">
                <a16:creationId xmlns:a16="http://schemas.microsoft.com/office/drawing/2014/main" id="{E7F7A332-A111-2A88-3131-F8AC08A68693}"/>
              </a:ext>
            </a:extLst>
          </p:cNvPr>
          <p:cNvSpPr>
            <a:spLocks noGrp="1"/>
          </p:cNvSpPr>
          <p:nvPr>
            <p:ph idx="1"/>
          </p:nvPr>
        </p:nvSpPr>
        <p:spPr>
          <a:xfrm>
            <a:off x="6212410" y="704088"/>
            <a:ext cx="5135293" cy="5248656"/>
          </a:xfrm>
        </p:spPr>
        <p:txBody>
          <a:bodyPr vert="horz" lIns="91440" tIns="45720" rIns="91440" bIns="45720" rtlCol="0" anchor="ctr">
            <a:normAutofit/>
          </a:bodyPr>
          <a:lstStyle/>
          <a:p>
            <a:endParaRPr lang="en-GB" sz="2400"/>
          </a:p>
          <a:p>
            <a:r>
              <a:rPr lang="en-GB" sz="2400">
                <a:cs typeface="Calibri" panose="020F0502020204030204"/>
              </a:rPr>
              <a:t> Females with LD within England have on average a life expectancy of 65.</a:t>
            </a:r>
          </a:p>
          <a:p>
            <a:endParaRPr lang="en-GB" sz="2400">
              <a:cs typeface="Calibri" panose="020F0502020204030204"/>
            </a:endParaRPr>
          </a:p>
          <a:p>
            <a:r>
              <a:rPr lang="en-GB" sz="2400">
                <a:cs typeface="Calibri" panose="020F0502020204030204"/>
              </a:rPr>
              <a:t>Males with LD inside of England have an average life expectancy of 66.</a:t>
            </a:r>
          </a:p>
          <a:p>
            <a:endParaRPr lang="en-GB" sz="2400">
              <a:cs typeface="Calibri" panose="020F0502020204030204"/>
            </a:endParaRPr>
          </a:p>
          <a:p>
            <a:r>
              <a:rPr lang="en-GB" sz="2400">
                <a:ea typeface="+mn-lt"/>
                <a:cs typeface="+mn-lt"/>
              </a:rPr>
              <a:t>(Thornton 2019)</a:t>
            </a:r>
            <a:endParaRPr lang="en-GB"/>
          </a:p>
          <a:p>
            <a:endParaRPr lang="en-GB" sz="2400">
              <a:cs typeface="Calibri" panose="020F0502020204030204"/>
            </a:endParaRPr>
          </a:p>
        </p:txBody>
      </p:sp>
    </p:spTree>
    <p:extLst>
      <p:ext uri="{BB962C8B-B14F-4D97-AF65-F5344CB8AC3E}">
        <p14:creationId xmlns:p14="http://schemas.microsoft.com/office/powerpoint/2010/main" val="3787293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AF3B2-7D7B-AA36-1865-0CAFCD9E0EE4}"/>
              </a:ext>
            </a:extLst>
          </p:cNvPr>
          <p:cNvSpPr>
            <a:spLocks noGrp="1"/>
          </p:cNvSpPr>
          <p:nvPr>
            <p:ph type="title"/>
          </p:nvPr>
        </p:nvSpPr>
        <p:spPr>
          <a:xfrm>
            <a:off x="594360" y="640263"/>
            <a:ext cx="3822192" cy="1344975"/>
          </a:xfrm>
        </p:spPr>
        <p:txBody>
          <a:bodyPr>
            <a:normAutofit/>
          </a:bodyPr>
          <a:lstStyle/>
          <a:p>
            <a:r>
              <a:rPr lang="en-GB" sz="3600">
                <a:solidFill>
                  <a:schemeClr val="bg1"/>
                </a:solidFill>
                <a:cs typeface="Calibri Light"/>
              </a:rPr>
              <a:t>Theory</a:t>
            </a:r>
            <a:endParaRPr lang="en-GB" sz="3600">
              <a:solidFill>
                <a:schemeClr val="bg1"/>
              </a:solidFill>
            </a:endParaRPr>
          </a:p>
        </p:txBody>
      </p:sp>
      <p:cxnSp>
        <p:nvCxnSpPr>
          <p:cNvPr id="18" name="Straight Connector 17">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A0399C-58B8-FAB3-B04E-CFFD4CAD2C8D}"/>
              </a:ext>
            </a:extLst>
          </p:cNvPr>
          <p:cNvSpPr>
            <a:spLocks noGrp="1"/>
          </p:cNvSpPr>
          <p:nvPr>
            <p:ph idx="1"/>
          </p:nvPr>
        </p:nvSpPr>
        <p:spPr>
          <a:xfrm>
            <a:off x="593610" y="2121763"/>
            <a:ext cx="3822192" cy="3773010"/>
          </a:xfrm>
        </p:spPr>
        <p:txBody>
          <a:bodyPr vert="horz" lIns="91440" tIns="45720" rIns="91440" bIns="45720" rtlCol="0">
            <a:normAutofit/>
          </a:bodyPr>
          <a:lstStyle/>
          <a:p>
            <a:endParaRPr lang="en-GB" sz="2000">
              <a:solidFill>
                <a:schemeClr val="bg1"/>
              </a:solidFill>
            </a:endParaRPr>
          </a:p>
          <a:p>
            <a:endParaRPr lang="en-GB" sz="2000">
              <a:solidFill>
                <a:schemeClr val="bg1"/>
              </a:solidFill>
              <a:cs typeface="Calibri"/>
            </a:endParaRPr>
          </a:p>
        </p:txBody>
      </p:sp>
      <p:pic>
        <p:nvPicPr>
          <p:cNvPr id="4" name="Picture 4" descr="Table&#10;&#10;Description automatically generated">
            <a:extLst>
              <a:ext uri="{FF2B5EF4-FFF2-40B4-BE49-F238E27FC236}">
                <a16:creationId xmlns:a16="http://schemas.microsoft.com/office/drawing/2014/main" id="{37E4D30A-03B2-45EB-564F-03D12D787E84}"/>
              </a:ext>
            </a:extLst>
          </p:cNvPr>
          <p:cNvPicPr>
            <a:picLocks noChangeAspect="1"/>
          </p:cNvPicPr>
          <p:nvPr/>
        </p:nvPicPr>
        <p:blipFill>
          <a:blip r:embed="rId3"/>
          <a:stretch>
            <a:fillRect/>
          </a:stretch>
        </p:blipFill>
        <p:spPr>
          <a:xfrm>
            <a:off x="5110716" y="1421755"/>
            <a:ext cx="6596652" cy="3859041"/>
          </a:xfrm>
          <a:prstGeom prst="rect">
            <a:avLst/>
          </a:prstGeom>
        </p:spPr>
      </p:pic>
      <p:sp>
        <p:nvSpPr>
          <p:cNvPr id="5" name="TextBox 4">
            <a:extLst>
              <a:ext uri="{FF2B5EF4-FFF2-40B4-BE49-F238E27FC236}">
                <a16:creationId xmlns:a16="http://schemas.microsoft.com/office/drawing/2014/main" id="{41EBDBD0-8857-21D7-F5BF-B7E5B880EB0E}"/>
              </a:ext>
            </a:extLst>
          </p:cNvPr>
          <p:cNvSpPr txBox="1"/>
          <p:nvPr/>
        </p:nvSpPr>
        <p:spPr>
          <a:xfrm>
            <a:off x="1245267" y="3428999"/>
            <a:ext cx="305000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cs typeface="Calibri"/>
              </a:rPr>
              <a:t>Kelly's Theory (1966)</a:t>
            </a:r>
            <a:endParaRPr lang="en-GB" sz="3200">
              <a:solidFill>
                <a:schemeClr val="bg1"/>
              </a:solidFill>
            </a:endParaRPr>
          </a:p>
        </p:txBody>
      </p:sp>
    </p:spTree>
    <p:extLst>
      <p:ext uri="{BB962C8B-B14F-4D97-AF65-F5344CB8AC3E}">
        <p14:creationId xmlns:p14="http://schemas.microsoft.com/office/powerpoint/2010/main" val="35451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4A95D-39C5-314D-2437-0F725819BEB3}"/>
              </a:ext>
            </a:extLst>
          </p:cNvPr>
          <p:cNvSpPr>
            <a:spLocks noGrp="1"/>
          </p:cNvSpPr>
          <p:nvPr>
            <p:ph type="title"/>
          </p:nvPr>
        </p:nvSpPr>
        <p:spPr>
          <a:xfrm>
            <a:off x="572493" y="238539"/>
            <a:ext cx="11018520" cy="1434415"/>
          </a:xfrm>
        </p:spPr>
        <p:txBody>
          <a:bodyPr anchor="b">
            <a:normAutofit/>
          </a:bodyPr>
          <a:lstStyle/>
          <a:p>
            <a:r>
              <a:rPr lang="en-GB" sz="4600">
                <a:cs typeface="Calibri Light"/>
              </a:rPr>
              <a:t>Discrimination faced within the community</a:t>
            </a:r>
            <a:endParaRPr lang="en-GB"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EAB48A-7EA9-F9D7-F228-C187F45A77EE}"/>
              </a:ext>
            </a:extLst>
          </p:cNvPr>
          <p:cNvSpPr>
            <a:spLocks noGrp="1"/>
          </p:cNvSpPr>
          <p:nvPr>
            <p:ph idx="1"/>
          </p:nvPr>
        </p:nvSpPr>
        <p:spPr>
          <a:xfrm>
            <a:off x="572493" y="2071316"/>
            <a:ext cx="6713552" cy="4119172"/>
          </a:xfrm>
        </p:spPr>
        <p:txBody>
          <a:bodyPr vert="horz" lIns="91440" tIns="45720" rIns="91440" bIns="45720" rtlCol="0" anchor="t">
            <a:noAutofit/>
          </a:bodyPr>
          <a:lstStyle/>
          <a:p>
            <a:r>
              <a:rPr lang="en-GB">
                <a:ea typeface="+mn-lt"/>
                <a:cs typeface="+mn-lt"/>
              </a:rPr>
              <a:t>Children with special educational needs (SEN) are twice more likely to encounter bullying on a more regular basis than children without SEN (IoE London, 2014)</a:t>
            </a:r>
            <a:endParaRPr lang="en-GB">
              <a:cs typeface="Calibri" panose="020F0502020204030204"/>
            </a:endParaRPr>
          </a:p>
          <a:p>
            <a:r>
              <a:rPr lang="en-GB">
                <a:ea typeface="+mn-lt"/>
                <a:cs typeface="+mn-lt"/>
              </a:rPr>
              <a:t>Between the years of 2017 and 2018, six percent of individuals with a learning disability registered to their local authority were obtaining money from paid work,(NHS Digital, 2018), in contrast to the seventy six percent of people aged 16 - 64 in overall population (ONS, 2019)</a:t>
            </a:r>
            <a:endParaRPr lang="en-GB">
              <a:cs typeface="Calibri"/>
            </a:endParaRPr>
          </a:p>
          <a:p>
            <a:endParaRPr lang="en-GB" sz="2200">
              <a:cs typeface="Calibri"/>
            </a:endParaRPr>
          </a:p>
          <a:p>
            <a:endParaRPr lang="en-GB" sz="2200">
              <a:cs typeface="Calibri"/>
            </a:endParaRPr>
          </a:p>
        </p:txBody>
      </p:sp>
      <p:pic>
        <p:nvPicPr>
          <p:cNvPr id="4" name="Picture 4" descr="Chart, bar chart&#10;&#10;Description automatically generated">
            <a:extLst>
              <a:ext uri="{FF2B5EF4-FFF2-40B4-BE49-F238E27FC236}">
                <a16:creationId xmlns:a16="http://schemas.microsoft.com/office/drawing/2014/main" id="{09B46EDE-5A4E-EFCC-FCF7-EB048B9B31E5}"/>
              </a:ext>
            </a:extLst>
          </p:cNvPr>
          <p:cNvPicPr>
            <a:picLocks noChangeAspect="1"/>
          </p:cNvPicPr>
          <p:nvPr/>
        </p:nvPicPr>
        <p:blipFill rotWithShape="1">
          <a:blip r:embed="rId3"/>
          <a:srcRect r="-4" b="3606"/>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05FE3A69-413B-2CC7-8E04-51C1EC59BDCC}"/>
              </a:ext>
            </a:extLst>
          </p:cNvPr>
          <p:cNvSpPr txBox="1"/>
          <p:nvPr/>
        </p:nvSpPr>
        <p:spPr>
          <a:xfrm>
            <a:off x="8432131" y="6284493"/>
            <a:ext cx="26890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err="1">
                <a:cs typeface="Calibri"/>
              </a:rPr>
              <a:t>Source:</a:t>
            </a:r>
            <a:r>
              <a:rPr lang="en-GB" sz="800" err="1">
                <a:ea typeface="+mn-lt"/>
                <a:cs typeface="+mn-lt"/>
              </a:rPr>
              <a:t>https</a:t>
            </a:r>
            <a:r>
              <a:rPr lang="en-GB" sz="800">
                <a:ea typeface="+mn-lt"/>
                <a:cs typeface="+mn-lt"/>
              </a:rPr>
              <a:t>://th.bing.com/</a:t>
            </a:r>
            <a:r>
              <a:rPr lang="en-GB" sz="800" err="1">
                <a:ea typeface="+mn-lt"/>
                <a:cs typeface="+mn-lt"/>
              </a:rPr>
              <a:t>th</a:t>
            </a:r>
            <a:r>
              <a:rPr lang="en-GB" sz="800">
                <a:ea typeface="+mn-lt"/>
                <a:cs typeface="+mn-lt"/>
              </a:rPr>
              <a:t>/id/OIP.yCOxH2FOm9O6lUog5mHS5AHaH-?</a:t>
            </a:r>
            <a:r>
              <a:rPr lang="en-GB" sz="800" err="1">
                <a:ea typeface="+mn-lt"/>
                <a:cs typeface="+mn-lt"/>
              </a:rPr>
              <a:t>pid</a:t>
            </a:r>
            <a:r>
              <a:rPr lang="en-GB" sz="800">
                <a:ea typeface="+mn-lt"/>
                <a:cs typeface="+mn-lt"/>
              </a:rPr>
              <a:t>=</a:t>
            </a:r>
            <a:r>
              <a:rPr lang="en-GB" sz="800" err="1">
                <a:ea typeface="+mn-lt"/>
                <a:cs typeface="+mn-lt"/>
              </a:rPr>
              <a:t>ImgDet&amp;rs</a:t>
            </a:r>
            <a:r>
              <a:rPr lang="en-GB" sz="800">
                <a:ea typeface="+mn-lt"/>
                <a:cs typeface="+mn-lt"/>
              </a:rPr>
              <a:t>=1</a:t>
            </a:r>
            <a:endParaRPr lang="en-GB" sz="800"/>
          </a:p>
        </p:txBody>
      </p:sp>
    </p:spTree>
    <p:extLst>
      <p:ext uri="{BB962C8B-B14F-4D97-AF65-F5344CB8AC3E}">
        <p14:creationId xmlns:p14="http://schemas.microsoft.com/office/powerpoint/2010/main" val="3849478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30CF2-2BA9-C49D-3E11-EA06318FF59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Laws and relevant policies</a:t>
            </a:r>
            <a:endParaRPr lang="en-GB" sz="4000">
              <a:solidFill>
                <a:srgbClr val="FFFFFF"/>
              </a:solidFill>
            </a:endParaRPr>
          </a:p>
        </p:txBody>
      </p:sp>
      <p:graphicFrame>
        <p:nvGraphicFramePr>
          <p:cNvPr id="21" name="Content Placeholder 2">
            <a:extLst>
              <a:ext uri="{FF2B5EF4-FFF2-40B4-BE49-F238E27FC236}">
                <a16:creationId xmlns:a16="http://schemas.microsoft.com/office/drawing/2014/main" id="{C5F35DAA-B653-490F-A02B-4FDBA46B340F}"/>
              </a:ext>
            </a:extLst>
          </p:cNvPr>
          <p:cNvGraphicFramePr>
            <a:graphicFrameLocks noGrp="1"/>
          </p:cNvGraphicFramePr>
          <p:nvPr>
            <p:ph idx="1"/>
            <p:extLst>
              <p:ext uri="{D42A27DB-BD31-4B8C-83A1-F6EECF244321}">
                <p14:modId xmlns:p14="http://schemas.microsoft.com/office/powerpoint/2010/main" val="3439886389"/>
              </p:ext>
            </p:extLst>
          </p:nvPr>
        </p:nvGraphicFramePr>
        <p:xfrm>
          <a:off x="634410" y="1941005"/>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6772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B305C-112C-DBDF-BEA8-2F43C18C7B88}"/>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Community project</a:t>
            </a:r>
          </a:p>
        </p:txBody>
      </p:sp>
      <p:cxnSp>
        <p:nvCxnSpPr>
          <p:cNvPr id="16" name="Straight Connector 15">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DC358C-0AD6-0FEF-8012-55615BCAE907}"/>
              </a:ext>
            </a:extLst>
          </p:cNvPr>
          <p:cNvGraphicFramePr>
            <a:graphicFrameLocks noGrp="1"/>
          </p:cNvGraphicFramePr>
          <p:nvPr>
            <p:ph idx="1"/>
            <p:extLst>
              <p:ext uri="{D42A27DB-BD31-4B8C-83A1-F6EECF244321}">
                <p14:modId xmlns:p14="http://schemas.microsoft.com/office/powerpoint/2010/main" val="258209017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2343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3D rendering of game pieces tied together with a rope">
            <a:extLst>
              <a:ext uri="{FF2B5EF4-FFF2-40B4-BE49-F238E27FC236}">
                <a16:creationId xmlns:a16="http://schemas.microsoft.com/office/drawing/2014/main" id="{715F5312-493D-1592-AC10-B965639A19BC}"/>
              </a:ext>
            </a:extLst>
          </p:cNvPr>
          <p:cNvPicPr>
            <a:picLocks noChangeAspect="1"/>
          </p:cNvPicPr>
          <p:nvPr/>
        </p:nvPicPr>
        <p:blipFill rotWithShape="1">
          <a:blip r:embed="rId3"/>
          <a:srcRect t="5436"/>
          <a:stretch/>
        </p:blipFill>
        <p:spPr>
          <a:xfrm>
            <a:off x="1" y="10"/>
            <a:ext cx="9669642" cy="6857990"/>
          </a:xfrm>
          <a:prstGeom prst="rect">
            <a:avLst/>
          </a:prstGeom>
        </p:spPr>
      </p:pic>
      <p:sp>
        <p:nvSpPr>
          <p:cNvPr id="12"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707F4-1529-E818-C973-F3996D7F75C9}"/>
              </a:ext>
            </a:extLst>
          </p:cNvPr>
          <p:cNvSpPr>
            <a:spLocks noGrp="1"/>
          </p:cNvSpPr>
          <p:nvPr>
            <p:ph type="title"/>
          </p:nvPr>
        </p:nvSpPr>
        <p:spPr>
          <a:xfrm>
            <a:off x="7531610" y="365125"/>
            <a:ext cx="3822189" cy="1899912"/>
          </a:xfrm>
        </p:spPr>
        <p:txBody>
          <a:bodyPr>
            <a:normAutofit/>
          </a:bodyPr>
          <a:lstStyle/>
          <a:p>
            <a:r>
              <a:rPr lang="en-GB" sz="3100">
                <a:cs typeface="Calibri Light"/>
              </a:rPr>
              <a:t>Social Media, Technology and Local Authority support</a:t>
            </a:r>
          </a:p>
        </p:txBody>
      </p:sp>
      <p:sp>
        <p:nvSpPr>
          <p:cNvPr id="3" name="Content Placeholder 2">
            <a:extLst>
              <a:ext uri="{FF2B5EF4-FFF2-40B4-BE49-F238E27FC236}">
                <a16:creationId xmlns:a16="http://schemas.microsoft.com/office/drawing/2014/main" id="{460EA4E5-D9C3-1C64-0541-2B05938BF034}"/>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endParaRPr lang="en-GB" sz="2000">
              <a:cs typeface="Calibri"/>
            </a:endParaRPr>
          </a:p>
          <a:p>
            <a:pPr marL="0" indent="0">
              <a:buNone/>
            </a:pPr>
            <a:endParaRPr lang="en-GB" sz="2000">
              <a:cs typeface="Calibri"/>
            </a:endParaRPr>
          </a:p>
          <a:p>
            <a:endParaRPr lang="en-GB" sz="2000">
              <a:cs typeface="Calibri"/>
            </a:endParaRPr>
          </a:p>
          <a:p>
            <a:endParaRPr lang="en-GB" sz="2000">
              <a:cs typeface="Calibri"/>
            </a:endParaRPr>
          </a:p>
          <a:p>
            <a:pPr marL="0" indent="0">
              <a:buNone/>
            </a:pPr>
            <a:endParaRPr lang="en-GB" sz="2000">
              <a:cs typeface="Calibri"/>
            </a:endParaRPr>
          </a:p>
        </p:txBody>
      </p:sp>
      <p:sp>
        <p:nvSpPr>
          <p:cNvPr id="4" name="TextBox 3">
            <a:extLst>
              <a:ext uri="{FF2B5EF4-FFF2-40B4-BE49-F238E27FC236}">
                <a16:creationId xmlns:a16="http://schemas.microsoft.com/office/drawing/2014/main" id="{979D0306-309D-3EEA-A406-E90F5F9555DC}"/>
              </a:ext>
            </a:extLst>
          </p:cNvPr>
          <p:cNvSpPr txBox="1"/>
          <p:nvPr/>
        </p:nvSpPr>
        <p:spPr>
          <a:xfrm>
            <a:off x="7832557" y="2815388"/>
            <a:ext cx="382604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cs typeface="Calibri"/>
              </a:rPr>
              <a:t>Technological National project</a:t>
            </a:r>
          </a:p>
          <a:p>
            <a:pPr marL="571500" indent="-571500">
              <a:buFont typeface="Arial"/>
              <a:buChar char="•"/>
            </a:pPr>
            <a:r>
              <a:rPr lang="en-GB" sz="3600">
                <a:cs typeface="Calibri"/>
              </a:rPr>
              <a:t>Digital Lifeline</a:t>
            </a:r>
          </a:p>
        </p:txBody>
      </p:sp>
    </p:spTree>
    <p:extLst>
      <p:ext uri="{BB962C8B-B14F-4D97-AF65-F5344CB8AC3E}">
        <p14:creationId xmlns:p14="http://schemas.microsoft.com/office/powerpoint/2010/main" val="74667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5A5EB8-3997-B74C-1C81-C0B17F7F518B}"/>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Conclusion</a:t>
            </a: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7A8C1C1-024C-B819-1A21-B4D0556C68E4}"/>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200"/>
              <a:t>Community development never ends</a:t>
            </a:r>
          </a:p>
          <a:p>
            <a:pPr marL="285750" indent="-228600">
              <a:lnSpc>
                <a:spcPct val="90000"/>
              </a:lnSpc>
              <a:spcAft>
                <a:spcPts val="600"/>
              </a:spcAft>
              <a:buFont typeface="Arial" panose="020B0604020202020204" pitchFamily="34" charset="0"/>
              <a:buChar char="•"/>
            </a:pPr>
            <a:r>
              <a:rPr lang="en-US" sz="2200"/>
              <a:t>Reviewing laws and procedures</a:t>
            </a:r>
            <a:endParaRPr lang="en-US" sz="2200">
              <a:cs typeface="Calibri"/>
            </a:endParaRPr>
          </a:p>
          <a:p>
            <a:pPr marL="285750" indent="-228600">
              <a:lnSpc>
                <a:spcPct val="90000"/>
              </a:lnSpc>
              <a:spcAft>
                <a:spcPts val="600"/>
              </a:spcAft>
              <a:buFont typeface="Arial" panose="020B0604020202020204" pitchFamily="34" charset="0"/>
              <a:buChar char="•"/>
            </a:pPr>
            <a:r>
              <a:rPr lang="en-US" sz="2200"/>
              <a:t>Creating new community projects</a:t>
            </a:r>
            <a:endParaRPr lang="en-US" sz="2200">
              <a:cs typeface="Calibri"/>
            </a:endParaRPr>
          </a:p>
          <a:p>
            <a:pPr marL="285750" indent="-228600">
              <a:lnSpc>
                <a:spcPct val="90000"/>
              </a:lnSpc>
              <a:spcAft>
                <a:spcPts val="600"/>
              </a:spcAft>
              <a:buFont typeface="Arial" panose="020B0604020202020204" pitchFamily="34" charset="0"/>
              <a:buChar char="•"/>
            </a:pPr>
            <a:r>
              <a:rPr lang="en-US" sz="2200"/>
              <a:t>Encourage social interaction</a:t>
            </a:r>
            <a:endParaRPr lang="en-US" sz="2200">
              <a:cs typeface="Calibri"/>
            </a:endParaRPr>
          </a:p>
        </p:txBody>
      </p:sp>
      <p:pic>
        <p:nvPicPr>
          <p:cNvPr id="5" name="Picture 4" descr="Pen placed on top of a signature line">
            <a:extLst>
              <a:ext uri="{FF2B5EF4-FFF2-40B4-BE49-F238E27FC236}">
                <a16:creationId xmlns:a16="http://schemas.microsoft.com/office/drawing/2014/main" id="{8D104373-4CEE-B579-C2FD-0DB0918BFF61}"/>
              </a:ext>
            </a:extLst>
          </p:cNvPr>
          <p:cNvPicPr>
            <a:picLocks noChangeAspect="1"/>
          </p:cNvPicPr>
          <p:nvPr/>
        </p:nvPicPr>
        <p:blipFill rotWithShape="1">
          <a:blip r:embed="rId3"/>
          <a:srcRect l="28226" r="482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24855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C3835-172A-BE15-7569-250BE3AE522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34B56886-050D-3485-8290-05B4DA8EF7E6}"/>
              </a:ext>
            </a:extLst>
          </p:cNvPr>
          <p:cNvSpPr>
            <a:spLocks noGrp="1"/>
          </p:cNvSpPr>
          <p:nvPr>
            <p:ph idx="1"/>
          </p:nvPr>
        </p:nvSpPr>
        <p:spPr>
          <a:xfrm>
            <a:off x="4810259" y="649480"/>
            <a:ext cx="6555347" cy="5546047"/>
          </a:xfrm>
        </p:spPr>
        <p:txBody>
          <a:bodyPr vert="horz" lIns="91440" tIns="45720" rIns="91440" bIns="45720" rtlCol="0" anchor="ctr">
            <a:normAutofit fontScale="92500" lnSpcReduction="20000"/>
          </a:bodyPr>
          <a:lstStyle/>
          <a:p>
            <a:endParaRPr lang="en-GB" sz="1400">
              <a:ea typeface="+mn-lt"/>
              <a:cs typeface="+mn-lt"/>
            </a:endParaRPr>
          </a:p>
          <a:p>
            <a:r>
              <a:rPr lang="en-GB" sz="1400">
                <a:ea typeface="+mn-lt"/>
                <a:cs typeface="+mn-lt"/>
              </a:rPr>
              <a:t>Healthwatch Surrey. 2022. </a:t>
            </a:r>
            <a:r>
              <a:rPr lang="en-GB" sz="1400" i="1">
                <a:ea typeface="+mn-lt"/>
                <a:cs typeface="+mn-lt"/>
              </a:rPr>
              <a:t>Home - Healthwatch Surrey</a:t>
            </a:r>
            <a:r>
              <a:rPr lang="en-GB" sz="1400">
                <a:ea typeface="+mn-lt"/>
                <a:cs typeface="+mn-lt"/>
              </a:rPr>
              <a:t>. [online] Available at: &lt;https://www.healthwatchsurrey.co.uk/&gt; [Accessed 6 August 2022].</a:t>
            </a:r>
            <a:endParaRPr lang="en-GB"/>
          </a:p>
          <a:p>
            <a:r>
              <a:rPr lang="en-GB" sz="1400" i="1">
                <a:ea typeface="+mn-lt"/>
                <a:cs typeface="+mn-lt"/>
              </a:rPr>
              <a:t> NHS Digital</a:t>
            </a:r>
            <a:r>
              <a:rPr lang="en-GB" sz="1400">
                <a:ea typeface="+mn-lt"/>
                <a:cs typeface="+mn-lt"/>
              </a:rPr>
              <a:t>.2021 [online] Available at: &lt;https://digital.nhs.uk/data-and-information/data-collections-and-data-sets/data-collections/social-care-collection-materials-2021&gt; [Accessed 6 August 2022].</a:t>
            </a:r>
          </a:p>
          <a:p>
            <a:r>
              <a:rPr lang="en-GB" sz="1400">
                <a:ea typeface="+mn-lt"/>
                <a:cs typeface="+mn-lt"/>
              </a:rPr>
              <a:t>Mackey, J., Howe, L., Appleby, M. and Stone, D., 2022. [online] Assets.publishing.service.gov.uk. Available at: &lt;https://assets.publishing.service.gov.uk/government/uploads/system/uploads/attachment_data/file/1062514/3703_GTF_Digital_Lifeline_A_Qualitative_Evaluation_Report_v3_WA.pdf&gt; [Accessed 6 August 2022].</a:t>
            </a:r>
            <a:endParaRPr lang="en-GB">
              <a:cs typeface="Calibri"/>
            </a:endParaRPr>
          </a:p>
          <a:p>
            <a:r>
              <a:rPr lang="en-GB" sz="1400">
                <a:ea typeface="+mn-lt"/>
                <a:cs typeface="+mn-lt"/>
              </a:rPr>
              <a:t>Mencap. 2022. </a:t>
            </a:r>
            <a:r>
              <a:rPr lang="en-GB" sz="1400" i="1">
                <a:ea typeface="+mn-lt"/>
                <a:cs typeface="+mn-lt"/>
              </a:rPr>
              <a:t>Stigma and discrimination - research and statistics</a:t>
            </a:r>
            <a:r>
              <a:rPr lang="en-GB" sz="1400">
                <a:ea typeface="+mn-lt"/>
                <a:cs typeface="+mn-lt"/>
              </a:rPr>
              <a:t>. [online] Available at: &lt;https://www.mencap.org.uk/learning-disability-explained/research-and-statistics/stigma-and-discrimination-research-and#:~:text=in%202017%2F18%20only%206,population%20(ONS%2C%202019).&gt; [Accessed 6 August 2022].</a:t>
            </a:r>
          </a:p>
          <a:p>
            <a:r>
              <a:rPr lang="en-GB" sz="1400">
                <a:ea typeface="+mn-lt"/>
                <a:cs typeface="+mn-lt"/>
              </a:rPr>
              <a:t>Officeforstudents.org.uk. 2022. </a:t>
            </a:r>
            <a:r>
              <a:rPr lang="en-GB" sz="1400" i="1">
                <a:ea typeface="+mn-lt"/>
                <a:cs typeface="+mn-lt"/>
              </a:rPr>
              <a:t>Beyond the bare minimum: Are universities and colleges doing enough for disabled students? - Office for Students</a:t>
            </a:r>
            <a:r>
              <a:rPr lang="en-GB" sz="1400">
                <a:ea typeface="+mn-lt"/>
                <a:cs typeface="+mn-lt"/>
              </a:rPr>
              <a:t>. [online] Available at: &lt;https://www.officeforstudents.org.uk/publications/beyond-the-bare-minimum-are-universities-and-colleges-doing-enough-for-disabled-students/&gt; [Accessed 6 August 2022].</a:t>
            </a:r>
          </a:p>
          <a:p>
            <a:r>
              <a:rPr lang="en-GB" sz="1400">
                <a:cs typeface="Calibri"/>
              </a:rPr>
              <a:t>Repec.ioe.ac.uk. 2022. [online] Available at: &lt;http://repec.ioe.ac.uk/REPEc/pdf/qsswp1411.pdf&gt; [Accessed 6 August 2022].</a:t>
            </a:r>
            <a:endParaRPr lang="en-GB" sz="1400">
              <a:ea typeface="+mn-lt"/>
              <a:cs typeface="+mn-lt"/>
            </a:endParaRPr>
          </a:p>
          <a:p>
            <a:r>
              <a:rPr lang="en-GB" sz="1400">
                <a:cs typeface="Calibri"/>
              </a:rPr>
              <a:t>Surreyi.gov.uk. 2022. </a:t>
            </a:r>
            <a:r>
              <a:rPr lang="en-GB" sz="1400" i="1">
                <a:cs typeface="Calibri"/>
              </a:rPr>
              <a:t>Children and young people with Additional Needs – Surrey-</a:t>
            </a:r>
            <a:r>
              <a:rPr lang="en-GB" sz="1400" i="1" err="1">
                <a:cs typeface="Calibri"/>
              </a:rPr>
              <a:t>i</a:t>
            </a:r>
            <a:r>
              <a:rPr lang="en-GB" sz="1400">
                <a:cs typeface="Calibri"/>
              </a:rPr>
              <a:t>. [online] Available at: &lt;https://www.surreyi.gov.uk/jsna/children-with-additional-needs/&gt; [Accessed 6 August 2022].</a:t>
            </a:r>
          </a:p>
          <a:p>
            <a:r>
              <a:rPr lang="en-GB" sz="1400" err="1">
                <a:ea typeface="+mn-lt"/>
                <a:cs typeface="+mn-lt"/>
              </a:rPr>
              <a:t>Scior</a:t>
            </a:r>
            <a:r>
              <a:rPr lang="en-GB" sz="1400">
                <a:ea typeface="+mn-lt"/>
                <a:cs typeface="+mn-lt"/>
              </a:rPr>
              <a:t>, D. and Werner, D., 2022. [online] Mencap.org.uk. Available at: &lt;https://www.mencap.org.uk/sites/default/files/2016-08/Attitudes_Changing_Report.pdf&gt; [Accessed 6 August 2022].</a:t>
            </a:r>
          </a:p>
          <a:p>
            <a:pPr marL="0" indent="0">
              <a:buNone/>
            </a:pPr>
            <a:r>
              <a:rPr lang="en-GB" sz="1400">
                <a:ea typeface="+mn-lt"/>
                <a:cs typeface="+mn-lt"/>
              </a:rPr>
              <a:t>.</a:t>
            </a:r>
          </a:p>
        </p:txBody>
      </p:sp>
    </p:spTree>
    <p:extLst>
      <p:ext uri="{BB962C8B-B14F-4D97-AF65-F5344CB8AC3E}">
        <p14:creationId xmlns:p14="http://schemas.microsoft.com/office/powerpoint/2010/main" val="25518311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Community of people with learning disabilities in Surrey.</vt:lpstr>
      <vt:lpstr>Community Definition</vt:lpstr>
      <vt:lpstr>Statistics</vt:lpstr>
      <vt:lpstr>Educational Status</vt:lpstr>
      <vt:lpstr>Employment </vt:lpstr>
      <vt:lpstr>Social Care Status</vt:lpstr>
      <vt:lpstr>Health Status</vt:lpstr>
      <vt:lpstr>Theory</vt:lpstr>
      <vt:lpstr>Discrimination faced within the community</vt:lpstr>
      <vt:lpstr>Laws and relevant policies</vt:lpstr>
      <vt:lpstr>Community project</vt:lpstr>
      <vt:lpstr>Social Media, Technology and Local Authority support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cp:revision>
  <dcterms:created xsi:type="dcterms:W3CDTF">2022-08-01T17:25:57Z</dcterms:created>
  <dcterms:modified xsi:type="dcterms:W3CDTF">2022-08-08T17:38:47Z</dcterms:modified>
</cp:coreProperties>
</file>