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2"/>
  </p:notesMasterIdLst>
  <p:handoutMasterIdLst>
    <p:handoutMasterId r:id="rId33"/>
  </p:handoutMasterIdLst>
  <p:sldIdLst>
    <p:sldId id="336" r:id="rId3"/>
    <p:sldId id="314" r:id="rId4"/>
    <p:sldId id="313" r:id="rId5"/>
    <p:sldId id="308" r:id="rId6"/>
    <p:sldId id="309" r:id="rId7"/>
    <p:sldId id="338" r:id="rId8"/>
    <p:sldId id="295" r:id="rId9"/>
    <p:sldId id="302" r:id="rId10"/>
    <p:sldId id="303" r:id="rId11"/>
    <p:sldId id="279" r:id="rId12"/>
    <p:sldId id="256" r:id="rId13"/>
    <p:sldId id="324" r:id="rId14"/>
    <p:sldId id="281" r:id="rId15"/>
    <p:sldId id="290" r:id="rId16"/>
    <p:sldId id="311" r:id="rId17"/>
    <p:sldId id="312" r:id="rId18"/>
    <p:sldId id="315" r:id="rId19"/>
    <p:sldId id="284" r:id="rId20"/>
    <p:sldId id="325" r:id="rId21"/>
    <p:sldId id="326" r:id="rId22"/>
    <p:sldId id="329" r:id="rId23"/>
    <p:sldId id="327" r:id="rId24"/>
    <p:sldId id="333" r:id="rId25"/>
    <p:sldId id="335" r:id="rId26"/>
    <p:sldId id="321" r:id="rId27"/>
    <p:sldId id="322" r:id="rId28"/>
    <p:sldId id="262" r:id="rId29"/>
    <p:sldId id="323" r:id="rId30"/>
    <p:sldId id="337" r:id="rId31"/>
  </p:sldIdLst>
  <p:sldSz cx="9144000" cy="6858000" type="screen4x3"/>
  <p:notesSz cx="6858000" cy="9144000"/>
  <p:custDataLst>
    <p:tags r:id="rId34"/>
  </p:custDataLst>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1933">
          <p15:clr>
            <a:srgbClr val="A4A3A4"/>
          </p15:clr>
        </p15:guide>
        <p15:guide id="2" orient="horz" pos="3888">
          <p15:clr>
            <a:srgbClr val="A4A3A4"/>
          </p15:clr>
        </p15:guide>
        <p15:guide id="3" orient="horz" pos="528">
          <p15:clr>
            <a:srgbClr val="A4A3A4"/>
          </p15:clr>
        </p15:guide>
        <p15:guide id="4" orient="horz" pos="288">
          <p15:clr>
            <a:srgbClr val="A4A3A4"/>
          </p15:clr>
        </p15:guide>
        <p15:guide id="5" orient="horz" pos="827">
          <p15:clr>
            <a:srgbClr val="A4A3A4"/>
          </p15:clr>
        </p15:guide>
        <p15:guide id="6" pos="2880">
          <p15:clr>
            <a:srgbClr val="A4A3A4"/>
          </p15:clr>
        </p15:guide>
        <p15:guide id="7" pos="336">
          <p15:clr>
            <a:srgbClr val="A4A3A4"/>
          </p15:clr>
        </p15:guide>
        <p15:guide id="8" pos="528">
          <p15:clr>
            <a:srgbClr val="A4A3A4"/>
          </p15:clr>
        </p15:guide>
        <p15:guide id="9" pos="144">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a" lastIdx="12" clrIdx="0"/>
  <p:cmAuthor id="1" name="004974" initials="0" lastIdx="1" clrIdx="1"/>
  <p:cmAuthor id="2" name="Lw-dlf" initials="0" lastIdx="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99FFCC"/>
    <a:srgbClr val="CCFFFF"/>
    <a:srgbClr val="CCECFF"/>
    <a:srgbClr val="FFFFCC"/>
    <a:srgbClr val="FFFF99"/>
    <a:srgbClr val="CCCCFF"/>
    <a:srgbClr val="FFCCC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438" autoAdjust="0"/>
  </p:normalViewPr>
  <p:slideViewPr>
    <p:cSldViewPr showGuides="1">
      <p:cViewPr varScale="1">
        <p:scale>
          <a:sx n="101" d="100"/>
          <a:sy n="101" d="100"/>
        </p:scale>
        <p:origin x="848" y="68"/>
      </p:cViewPr>
      <p:guideLst>
        <p:guide orient="horz" pos="1933"/>
        <p:guide orient="horz" pos="3888"/>
        <p:guide orient="horz" pos="528"/>
        <p:guide orient="horz" pos="288"/>
        <p:guide orient="horz" pos="827"/>
        <p:guide pos="2880"/>
        <p:guide pos="336"/>
        <p:guide pos="528"/>
        <p:guide pos="14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5" d="100"/>
          <a:sy n="85" d="100"/>
        </p:scale>
        <p:origin x="-3786"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gs" Target="tags/tag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handoutMaster" Target="handoutMasters/handout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US"/>
          </a:p>
        </p:txBody>
      </p:sp>
      <p:sp>
        <p:nvSpPr>
          <p:cNvPr id="14339" name="Rectangle 1027"/>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US"/>
          </a:p>
        </p:txBody>
      </p:sp>
      <p:sp>
        <p:nvSpPr>
          <p:cNvPr id="14340" name="Rectangle 1028"/>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US"/>
          </a:p>
        </p:txBody>
      </p:sp>
      <p:sp>
        <p:nvSpPr>
          <p:cNvPr id="14341" name="Rectangle 1029"/>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FBB5E403-9409-4699-9468-6B76F7D183F9}" type="slidenum">
              <a:rPr lang="en-US"/>
              <a:pPr>
                <a:defRPr/>
              </a:pPr>
              <a:t>‹#›</a:t>
            </a:fld>
            <a:endParaRPr lang="en-US"/>
          </a:p>
        </p:txBody>
      </p:sp>
    </p:spTree>
    <p:extLst>
      <p:ext uri="{BB962C8B-B14F-4D97-AF65-F5344CB8AC3E}">
        <p14:creationId xmlns:p14="http://schemas.microsoft.com/office/powerpoint/2010/main" val="22959426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US"/>
          </a:p>
        </p:txBody>
      </p:sp>
      <p:sp>
        <p:nvSpPr>
          <p:cNvPr id="4915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915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915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US"/>
          </a:p>
        </p:txBody>
      </p:sp>
      <p:sp>
        <p:nvSpPr>
          <p:cNvPr id="4915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5BF056F4-F467-4973-96D2-313484136517}" type="slidenum">
              <a:rPr lang="en-US"/>
              <a:pPr>
                <a:defRPr/>
              </a:pPr>
              <a:t>‹#›</a:t>
            </a:fld>
            <a:endParaRPr lang="en-US"/>
          </a:p>
        </p:txBody>
      </p:sp>
    </p:spTree>
    <p:extLst>
      <p:ext uri="{BB962C8B-B14F-4D97-AF65-F5344CB8AC3E}">
        <p14:creationId xmlns:p14="http://schemas.microsoft.com/office/powerpoint/2010/main" val="130377823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charset="0"/>
                <a:ea typeface="+mn-ea"/>
                <a:cs typeface="+mn-cs"/>
              </a:rPr>
              <a:t>Figure 3.1  This chapter examines operations strategy</a:t>
            </a:r>
          </a:p>
        </p:txBody>
      </p:sp>
      <p:sp>
        <p:nvSpPr>
          <p:cNvPr id="52228" name="Slide Number Placeholder 3"/>
          <p:cNvSpPr>
            <a:spLocks noGrp="1"/>
          </p:cNvSpPr>
          <p:nvPr>
            <p:ph type="sldNum" sz="quarter" idx="5"/>
          </p:nvPr>
        </p:nvSpPr>
        <p:spPr>
          <a:noFill/>
        </p:spPr>
        <p:txBody>
          <a:bodyPr/>
          <a:lstStyle/>
          <a:p>
            <a:fld id="{AB02CF9E-75C6-4979-86E1-FC50E20E2D9A}" type="slidenum">
              <a:rPr lang="en-GB" smtClean="0">
                <a:latin typeface="Arial" charset="0"/>
              </a:rPr>
              <a:pPr/>
              <a:t>2</a:t>
            </a:fld>
            <a:endParaRPr lang="en-GB" smtClean="0">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2D3B0839-D00F-411F-A1B3-D61A90817C4B}" type="slidenum">
              <a:rPr lang="en-GB" smtClean="0"/>
              <a:pPr>
                <a:defRPr/>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endParaRPr lang="en-GB" smtClean="0"/>
          </a:p>
        </p:txBody>
      </p:sp>
      <p:sp>
        <p:nvSpPr>
          <p:cNvPr id="37892" name="Slide Number Placeholder 3"/>
          <p:cNvSpPr>
            <a:spLocks noGrp="1"/>
          </p:cNvSpPr>
          <p:nvPr>
            <p:ph type="sldNum" sz="quarter" idx="5"/>
          </p:nvPr>
        </p:nvSpPr>
        <p:spPr>
          <a:noFill/>
        </p:spPr>
        <p:txBody>
          <a:bodyPr/>
          <a:lstStyle/>
          <a:p>
            <a:fld id="{4FC6D52A-1013-4F2F-9C41-0DE5D1FCD1B5}" type="slidenum">
              <a:rPr lang="en-US" smtClean="0"/>
              <a:pPr/>
              <a:t>4</a:t>
            </a:fld>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smtClean="0"/>
          </a:p>
        </p:txBody>
      </p:sp>
      <p:sp>
        <p:nvSpPr>
          <p:cNvPr id="38916" name="Slide Number Placeholder 3"/>
          <p:cNvSpPr>
            <a:spLocks noGrp="1"/>
          </p:cNvSpPr>
          <p:nvPr>
            <p:ph type="sldNum" sz="quarter" idx="5"/>
          </p:nvPr>
        </p:nvSpPr>
        <p:spPr>
          <a:noFill/>
        </p:spPr>
        <p:txBody>
          <a:bodyPr/>
          <a:lstStyle/>
          <a:p>
            <a:fld id="{D9CB5322-9DF0-4BC2-B8A2-33A0AA740494}" type="slidenum">
              <a:rPr lang="en-US" smtClean="0"/>
              <a:pPr/>
              <a:t>5</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lstStyle/>
          <a:p>
            <a:pPr eaLnBrk="1" hangingPunct="1"/>
            <a:endParaRPr lang="en-GB" smtClean="0"/>
          </a:p>
        </p:txBody>
      </p:sp>
      <p:sp>
        <p:nvSpPr>
          <p:cNvPr id="39940" name="Slide Number Placeholder 3"/>
          <p:cNvSpPr>
            <a:spLocks noGrp="1"/>
          </p:cNvSpPr>
          <p:nvPr>
            <p:ph type="sldNum" sz="quarter" idx="5"/>
          </p:nvPr>
        </p:nvSpPr>
        <p:spPr>
          <a:noFill/>
        </p:spPr>
        <p:txBody>
          <a:bodyPr/>
          <a:lstStyle/>
          <a:p>
            <a:fld id="{2199ECB3-7073-41C2-B34A-32DDBA9F3E06}" type="slidenum">
              <a:rPr lang="en-US" smtClean="0"/>
              <a:pPr/>
              <a:t>7</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p:spPr>
        <p:txBody>
          <a:bodyPr/>
          <a:lstStyle/>
          <a:p>
            <a:endParaRPr lang="en-GB" smtClean="0"/>
          </a:p>
        </p:txBody>
      </p:sp>
      <p:sp>
        <p:nvSpPr>
          <p:cNvPr id="46084" name="Slide Number Placeholder 3"/>
          <p:cNvSpPr>
            <a:spLocks noGrp="1"/>
          </p:cNvSpPr>
          <p:nvPr>
            <p:ph type="sldNum" sz="quarter" idx="5"/>
          </p:nvPr>
        </p:nvSpPr>
        <p:spPr>
          <a:noFill/>
        </p:spPr>
        <p:txBody>
          <a:bodyPr/>
          <a:lstStyle/>
          <a:p>
            <a:fld id="{90647998-8A6B-452F-B011-62553E4A8065}" type="slidenum">
              <a:rPr lang="en-US" smtClean="0"/>
              <a:pPr/>
              <a:t>8</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p:spPr>
        <p:txBody>
          <a:bodyPr/>
          <a:lstStyle/>
          <a:p>
            <a:r>
              <a:rPr lang="en-GB" b="1" i="0" baseline="0" dirty="0" smtClean="0">
                <a:latin typeface="Arial" pitchFamily="34" charset="0"/>
              </a:rPr>
              <a:t>Figure 3.2  The four-stage model of operations contribution</a:t>
            </a:r>
          </a:p>
          <a:p>
            <a:endParaRPr lang="en-GB" dirty="0" smtClean="0"/>
          </a:p>
        </p:txBody>
      </p:sp>
      <p:sp>
        <p:nvSpPr>
          <p:cNvPr id="47108" name="Slide Number Placeholder 3"/>
          <p:cNvSpPr>
            <a:spLocks noGrp="1"/>
          </p:cNvSpPr>
          <p:nvPr>
            <p:ph type="sldNum" sz="quarter" idx="5"/>
          </p:nvPr>
        </p:nvSpPr>
        <p:spPr>
          <a:noFill/>
        </p:spPr>
        <p:txBody>
          <a:bodyPr/>
          <a:lstStyle/>
          <a:p>
            <a:fld id="{71976A8E-DABD-42A4-90E2-6522BB6E65F1}" type="slidenum">
              <a:rPr lang="en-US" smtClean="0"/>
              <a:pPr/>
              <a:t>9</a:t>
            </a:fld>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5C013529-67C8-4568-A7F9-2E12CAD18656}" type="slidenum">
              <a:rPr lang="en-US" smtClean="0"/>
              <a:pPr/>
              <a:t>10</a:t>
            </a:fld>
            <a:endParaRPr lang="en-US" smtClean="0"/>
          </a:p>
        </p:txBody>
      </p:sp>
      <p:sp>
        <p:nvSpPr>
          <p:cNvPr id="48131"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48132" name="Rectangle 3"/>
          <p:cNvSpPr>
            <a:spLocks noChangeArrowheads="1"/>
          </p:cNvSpPr>
          <p:nvPr/>
        </p:nvSpPr>
        <p:spPr bwMode="auto">
          <a:xfrm>
            <a:off x="3886200" y="8685213"/>
            <a:ext cx="2971800" cy="458787"/>
          </a:xfrm>
          <a:prstGeom prst="rect">
            <a:avLst/>
          </a:prstGeom>
          <a:noFill/>
          <a:ln w="12700">
            <a:noFill/>
            <a:miter lim="800000"/>
            <a:headEnd/>
            <a:tailEnd/>
          </a:ln>
        </p:spPr>
        <p:txBody>
          <a:bodyPr lIns="90488" tIns="44450" rIns="90488" bIns="44450" anchor="b"/>
          <a:lstStyle/>
          <a:p>
            <a:pPr algn="r" eaLnBrk="0" hangingPunct="0"/>
            <a:r>
              <a:rPr lang="en-US" sz="1200">
                <a:latin typeface="Times New Roman" pitchFamily="18" charset="0"/>
              </a:rPr>
              <a:t>1</a:t>
            </a:r>
          </a:p>
        </p:txBody>
      </p:sp>
      <p:sp>
        <p:nvSpPr>
          <p:cNvPr id="48133" name="Rectangle 4"/>
          <p:cNvSpPr>
            <a:spLocks noChangeArrowheads="1"/>
          </p:cNvSpPr>
          <p:nvPr/>
        </p:nvSpPr>
        <p:spPr bwMode="auto">
          <a:xfrm>
            <a:off x="0" y="8685213"/>
            <a:ext cx="2970213" cy="458787"/>
          </a:xfrm>
          <a:prstGeom prst="rect">
            <a:avLst/>
          </a:prstGeom>
          <a:noFill/>
          <a:ln w="12700">
            <a:noFill/>
            <a:miter lim="800000"/>
            <a:headEnd/>
            <a:tailEnd/>
          </a:ln>
        </p:spPr>
        <p:txBody>
          <a:bodyPr wrap="none" anchor="ctr"/>
          <a:lstStyle/>
          <a:p>
            <a:endParaRPr lang="en-GB"/>
          </a:p>
        </p:txBody>
      </p:sp>
      <p:sp>
        <p:nvSpPr>
          <p:cNvPr id="48134" name="Rectangle 5"/>
          <p:cNvSpPr>
            <a:spLocks noChangeArrowheads="1"/>
          </p:cNvSpPr>
          <p:nvPr/>
        </p:nvSpPr>
        <p:spPr bwMode="auto">
          <a:xfrm>
            <a:off x="0" y="0"/>
            <a:ext cx="2970213" cy="457200"/>
          </a:xfrm>
          <a:prstGeom prst="rect">
            <a:avLst/>
          </a:prstGeom>
          <a:noFill/>
          <a:ln w="12700">
            <a:noFill/>
            <a:miter lim="800000"/>
            <a:headEnd/>
            <a:tailEnd/>
          </a:ln>
        </p:spPr>
        <p:txBody>
          <a:bodyPr wrap="none" anchor="ctr"/>
          <a:lstStyle/>
          <a:p>
            <a:endParaRPr lang="en-GB"/>
          </a:p>
        </p:txBody>
      </p:sp>
      <p:sp>
        <p:nvSpPr>
          <p:cNvPr id="48135" name="Rectangle 6"/>
          <p:cNvSpPr>
            <a:spLocks noGrp="1" noRot="1" noChangeAspect="1" noChangeArrowheads="1" noTextEdit="1"/>
          </p:cNvSpPr>
          <p:nvPr>
            <p:ph type="sldImg"/>
          </p:nvPr>
        </p:nvSpPr>
        <p:spPr>
          <a:xfrm>
            <a:off x="1296988" y="800100"/>
            <a:ext cx="4264025" cy="3198813"/>
          </a:xfrm>
          <a:solidFill>
            <a:srgbClr val="FFFFFF"/>
          </a:solidFill>
          <a:ln w="12700" cap="flat"/>
        </p:spPr>
      </p:sp>
      <p:sp>
        <p:nvSpPr>
          <p:cNvPr id="48136" name="Rectangle 7"/>
          <p:cNvSpPr>
            <a:spLocks noGrp="1" noChangeArrowheads="1"/>
          </p:cNvSpPr>
          <p:nvPr>
            <p:ph type="body" idx="1"/>
          </p:nvPr>
        </p:nvSpPr>
        <p:spPr>
          <a:xfrm>
            <a:off x="914400" y="4341813"/>
            <a:ext cx="5027613" cy="4116387"/>
          </a:xfrm>
          <a:noFill/>
          <a:ln/>
        </p:spPr>
        <p:txBody>
          <a:bodyPr lIns="90488" tIns="44450" rIns="90488" bIns="44450"/>
          <a:lstStyle/>
          <a:p>
            <a:pPr eaLnBrk="1" hangingPunct="1"/>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p:spPr>
        <p:txBody>
          <a:bodyPr/>
          <a:lstStyle/>
          <a:p>
            <a:pPr eaLnBrk="1" hangingPunct="1"/>
            <a:endParaRPr lang="en-GB" smtClean="0"/>
          </a:p>
        </p:txBody>
      </p:sp>
      <p:sp>
        <p:nvSpPr>
          <p:cNvPr id="50180" name="Slide Number Placeholder 3"/>
          <p:cNvSpPr>
            <a:spLocks noGrp="1"/>
          </p:cNvSpPr>
          <p:nvPr>
            <p:ph type="sldNum" sz="quarter" idx="5"/>
          </p:nvPr>
        </p:nvSpPr>
        <p:spPr>
          <a:noFill/>
        </p:spPr>
        <p:txBody>
          <a:bodyPr/>
          <a:lstStyle/>
          <a:p>
            <a:fld id="{8F8D2265-4CCC-4AE0-8092-A47FBEFA762D}" type="slidenum">
              <a:rPr lang="en-US" smtClean="0"/>
              <a:pPr/>
              <a:t>11</a:t>
            </a:fld>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i="0" baseline="0" dirty="0" smtClean="0">
                <a:latin typeface="Arial" pitchFamily="34" charset="0"/>
              </a:rPr>
              <a:t>Figure 3.6  Top-down and bottom-up perspectives on operations strategy can reinforce each other</a:t>
            </a:r>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12</a:t>
            </a:fld>
            <a:endParaRPr lang="en-US"/>
          </a:p>
        </p:txBody>
      </p:sp>
    </p:spTree>
    <p:extLst>
      <p:ext uri="{BB962C8B-B14F-4D97-AF65-F5344CB8AC3E}">
        <p14:creationId xmlns:p14="http://schemas.microsoft.com/office/powerpoint/2010/main" val="297375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BCCF0C79-96A5-427E-85F9-8F99120B3015}" type="slidenum">
              <a:rPr lang="en-US" smtClean="0"/>
              <a:pPr/>
              <a:t>13</a:t>
            </a:fld>
            <a:endParaRPr lang="en-US" smtClean="0"/>
          </a:p>
        </p:txBody>
      </p:sp>
      <p:sp>
        <p:nvSpPr>
          <p:cNvPr id="53251"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53252" name="Rectangle 3"/>
          <p:cNvSpPr>
            <a:spLocks noChangeArrowheads="1"/>
          </p:cNvSpPr>
          <p:nvPr/>
        </p:nvSpPr>
        <p:spPr bwMode="auto">
          <a:xfrm>
            <a:off x="3886200" y="8685213"/>
            <a:ext cx="2971800" cy="458787"/>
          </a:xfrm>
          <a:prstGeom prst="rect">
            <a:avLst/>
          </a:prstGeom>
          <a:noFill/>
          <a:ln w="12700">
            <a:noFill/>
            <a:miter lim="800000"/>
            <a:headEnd/>
            <a:tailEnd/>
          </a:ln>
        </p:spPr>
        <p:txBody>
          <a:bodyPr lIns="90488" tIns="44450" rIns="90488" bIns="44450" anchor="b"/>
          <a:lstStyle/>
          <a:p>
            <a:pPr algn="r" eaLnBrk="0" hangingPunct="0"/>
            <a:r>
              <a:rPr lang="en-US" sz="1200">
                <a:latin typeface="Times New Roman" pitchFamily="18" charset="0"/>
              </a:rPr>
              <a:t>3</a:t>
            </a:r>
          </a:p>
        </p:txBody>
      </p:sp>
      <p:sp>
        <p:nvSpPr>
          <p:cNvPr id="53253" name="Rectangle 4"/>
          <p:cNvSpPr>
            <a:spLocks noChangeArrowheads="1"/>
          </p:cNvSpPr>
          <p:nvPr/>
        </p:nvSpPr>
        <p:spPr bwMode="auto">
          <a:xfrm>
            <a:off x="0" y="8685213"/>
            <a:ext cx="2970213" cy="458787"/>
          </a:xfrm>
          <a:prstGeom prst="rect">
            <a:avLst/>
          </a:prstGeom>
          <a:noFill/>
          <a:ln w="12700">
            <a:noFill/>
            <a:miter lim="800000"/>
            <a:headEnd/>
            <a:tailEnd/>
          </a:ln>
        </p:spPr>
        <p:txBody>
          <a:bodyPr wrap="none" anchor="ctr"/>
          <a:lstStyle/>
          <a:p>
            <a:endParaRPr lang="en-GB"/>
          </a:p>
        </p:txBody>
      </p:sp>
      <p:sp>
        <p:nvSpPr>
          <p:cNvPr id="53254" name="Rectangle 5"/>
          <p:cNvSpPr>
            <a:spLocks noChangeArrowheads="1"/>
          </p:cNvSpPr>
          <p:nvPr/>
        </p:nvSpPr>
        <p:spPr bwMode="auto">
          <a:xfrm>
            <a:off x="0" y="0"/>
            <a:ext cx="2970213" cy="457200"/>
          </a:xfrm>
          <a:prstGeom prst="rect">
            <a:avLst/>
          </a:prstGeom>
          <a:noFill/>
          <a:ln w="12700">
            <a:noFill/>
            <a:miter lim="800000"/>
            <a:headEnd/>
            <a:tailEnd/>
          </a:ln>
        </p:spPr>
        <p:txBody>
          <a:bodyPr wrap="none" anchor="ctr"/>
          <a:lstStyle/>
          <a:p>
            <a:endParaRPr lang="en-GB"/>
          </a:p>
        </p:txBody>
      </p:sp>
      <p:sp>
        <p:nvSpPr>
          <p:cNvPr id="53255" name="Rectangle 6"/>
          <p:cNvSpPr>
            <a:spLocks noGrp="1" noRot="1" noChangeAspect="1" noChangeArrowheads="1" noTextEdit="1"/>
          </p:cNvSpPr>
          <p:nvPr>
            <p:ph type="sldImg"/>
          </p:nvPr>
        </p:nvSpPr>
        <p:spPr>
          <a:xfrm>
            <a:off x="1296988" y="800100"/>
            <a:ext cx="4264025" cy="3198813"/>
          </a:xfrm>
          <a:solidFill>
            <a:srgbClr val="FFFFFF"/>
          </a:solidFill>
          <a:ln w="12700" cap="flat"/>
        </p:spPr>
      </p:sp>
      <p:sp>
        <p:nvSpPr>
          <p:cNvPr id="53256" name="Rectangle 7"/>
          <p:cNvSpPr>
            <a:spLocks noGrp="1" noChangeArrowheads="1"/>
          </p:cNvSpPr>
          <p:nvPr>
            <p:ph type="body" idx="1"/>
          </p:nvPr>
        </p:nvSpPr>
        <p:spPr>
          <a:xfrm>
            <a:off x="914400" y="4341813"/>
            <a:ext cx="5027613" cy="4116387"/>
          </a:xfrm>
          <a:noFill/>
          <a:ln/>
        </p:spPr>
        <p:txBody>
          <a:bodyPr lIns="90488" tIns="44450" rIns="90488" bIns="44450"/>
          <a:lstStyle/>
          <a:p>
            <a:pPr eaLnBrk="1" hangingPunct="1"/>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charset="0"/>
                <a:ea typeface="+mn-ea"/>
                <a:cs typeface="+mn-cs"/>
              </a:rPr>
              <a:t>Figure 3.7  Order-winning, qualifying and less important competitive factors. Different customer needs imply different objectives</a:t>
            </a:r>
          </a:p>
        </p:txBody>
      </p:sp>
      <p:sp>
        <p:nvSpPr>
          <p:cNvPr id="54276" name="Slide Number Placeholder 3"/>
          <p:cNvSpPr>
            <a:spLocks noGrp="1"/>
          </p:cNvSpPr>
          <p:nvPr>
            <p:ph type="sldNum" sz="quarter" idx="5"/>
          </p:nvPr>
        </p:nvSpPr>
        <p:spPr>
          <a:noFill/>
        </p:spPr>
        <p:txBody>
          <a:bodyPr/>
          <a:lstStyle/>
          <a:p>
            <a:fld id="{8E150231-9A6A-4AE6-8C10-88DA955E0756}" type="slidenum">
              <a:rPr lang="en-US" smtClean="0"/>
              <a:pPr/>
              <a:t>14</a:t>
            </a:fld>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charset="0"/>
                <a:ea typeface="+mn-ea"/>
                <a:cs typeface="+mn-cs"/>
              </a:rPr>
              <a:t>Figure 3.7  Order-winning, qualifying and less important competitive factors. Different customer needs imply different objectives</a:t>
            </a:r>
          </a:p>
        </p:txBody>
      </p:sp>
      <p:sp>
        <p:nvSpPr>
          <p:cNvPr id="55300" name="Slide Number Placeholder 3"/>
          <p:cNvSpPr>
            <a:spLocks noGrp="1"/>
          </p:cNvSpPr>
          <p:nvPr>
            <p:ph type="sldNum" sz="quarter" idx="5"/>
          </p:nvPr>
        </p:nvSpPr>
        <p:spPr>
          <a:noFill/>
        </p:spPr>
        <p:txBody>
          <a:bodyPr/>
          <a:lstStyle/>
          <a:p>
            <a:fld id="{61BFE55B-3ACF-449C-9FCC-EC10B2C4AEE9}" type="slidenum">
              <a:rPr lang="en-US" smtClean="0"/>
              <a:pPr/>
              <a:t>15</a:t>
            </a:fld>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charset="0"/>
                <a:ea typeface="+mn-ea"/>
                <a:cs typeface="+mn-cs"/>
              </a:rPr>
              <a:t>Figure 3.7  Order-winning, qualifying and less important competitive factors. Different customer needs imply different objectives</a:t>
            </a:r>
          </a:p>
          <a:p>
            <a:pPr eaLnBrk="1" hangingPunct="1"/>
            <a:endParaRPr lang="en-GB" sz="1200" b="1" i="0" baseline="0" dirty="0" smtClean="0"/>
          </a:p>
        </p:txBody>
      </p:sp>
      <p:sp>
        <p:nvSpPr>
          <p:cNvPr id="56324" name="Slide Number Placeholder 3"/>
          <p:cNvSpPr>
            <a:spLocks noGrp="1"/>
          </p:cNvSpPr>
          <p:nvPr>
            <p:ph type="sldNum" sz="quarter" idx="5"/>
          </p:nvPr>
        </p:nvSpPr>
        <p:spPr>
          <a:noFill/>
        </p:spPr>
        <p:txBody>
          <a:bodyPr/>
          <a:lstStyle/>
          <a:p>
            <a:fld id="{755C3F54-A916-4F41-9DC3-17D1703018AA}" type="slidenum">
              <a:rPr lang="en-US" smtClean="0"/>
              <a:pPr/>
              <a:t>16</a:t>
            </a:fld>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1" dirty="0" smtClean="0">
                <a:latin typeface="Arial" pitchFamily="34" charset="0"/>
              </a:rPr>
              <a:t>Table 3.1</a:t>
            </a:r>
            <a:r>
              <a:rPr lang="en-US" sz="1200" b="1" baseline="0" dirty="0" smtClean="0">
                <a:latin typeface="Arial" pitchFamily="34" charset="0"/>
              </a:rPr>
              <a:t>  </a:t>
            </a:r>
            <a:r>
              <a:rPr lang="en-US" sz="1200" b="1" dirty="0" smtClean="0">
                <a:latin typeface="Arial" pitchFamily="34" charset="0"/>
              </a:rPr>
              <a:t>Different banking services require different performance objectives</a:t>
            </a:r>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17</a:t>
            </a:fld>
            <a:endParaRPr lang="en-US"/>
          </a:p>
        </p:txBody>
      </p:sp>
    </p:spTree>
    <p:extLst>
      <p:ext uri="{BB962C8B-B14F-4D97-AF65-F5344CB8AC3E}">
        <p14:creationId xmlns:p14="http://schemas.microsoft.com/office/powerpoint/2010/main" val="9819313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3E12A539-4009-4174-858D-2C9173CC67A3}" type="slidenum">
              <a:rPr lang="en-US" smtClean="0"/>
              <a:pPr/>
              <a:t>18</a:t>
            </a:fld>
            <a:endParaRPr lang="en-US" smtClean="0"/>
          </a:p>
        </p:txBody>
      </p:sp>
      <p:sp>
        <p:nvSpPr>
          <p:cNvPr id="52227"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52228" name="Rectangle 3"/>
          <p:cNvSpPr>
            <a:spLocks noChangeArrowheads="1"/>
          </p:cNvSpPr>
          <p:nvPr/>
        </p:nvSpPr>
        <p:spPr bwMode="auto">
          <a:xfrm>
            <a:off x="3886200" y="8685213"/>
            <a:ext cx="2971800" cy="458787"/>
          </a:xfrm>
          <a:prstGeom prst="rect">
            <a:avLst/>
          </a:prstGeom>
          <a:noFill/>
          <a:ln w="12700">
            <a:noFill/>
            <a:miter lim="800000"/>
            <a:headEnd/>
            <a:tailEnd/>
          </a:ln>
        </p:spPr>
        <p:txBody>
          <a:bodyPr lIns="90488" tIns="44450" rIns="90488" bIns="44450" anchor="b"/>
          <a:lstStyle/>
          <a:p>
            <a:pPr algn="r" eaLnBrk="0" hangingPunct="0"/>
            <a:r>
              <a:rPr lang="en-US" sz="1200">
                <a:latin typeface="Times New Roman" pitchFamily="18" charset="0"/>
              </a:rPr>
              <a:t>6</a:t>
            </a:r>
          </a:p>
        </p:txBody>
      </p:sp>
      <p:sp>
        <p:nvSpPr>
          <p:cNvPr id="52229" name="Rectangle 4"/>
          <p:cNvSpPr>
            <a:spLocks noChangeArrowheads="1"/>
          </p:cNvSpPr>
          <p:nvPr/>
        </p:nvSpPr>
        <p:spPr bwMode="auto">
          <a:xfrm>
            <a:off x="0" y="8685213"/>
            <a:ext cx="2970213" cy="458787"/>
          </a:xfrm>
          <a:prstGeom prst="rect">
            <a:avLst/>
          </a:prstGeom>
          <a:noFill/>
          <a:ln w="12700">
            <a:noFill/>
            <a:miter lim="800000"/>
            <a:headEnd/>
            <a:tailEnd/>
          </a:ln>
        </p:spPr>
        <p:txBody>
          <a:bodyPr wrap="none" anchor="ctr"/>
          <a:lstStyle/>
          <a:p>
            <a:endParaRPr lang="en-GB"/>
          </a:p>
        </p:txBody>
      </p:sp>
      <p:sp>
        <p:nvSpPr>
          <p:cNvPr id="52230" name="Rectangle 5"/>
          <p:cNvSpPr>
            <a:spLocks noChangeArrowheads="1"/>
          </p:cNvSpPr>
          <p:nvPr/>
        </p:nvSpPr>
        <p:spPr bwMode="auto">
          <a:xfrm>
            <a:off x="0" y="0"/>
            <a:ext cx="2970213" cy="457200"/>
          </a:xfrm>
          <a:prstGeom prst="rect">
            <a:avLst/>
          </a:prstGeom>
          <a:noFill/>
          <a:ln w="12700">
            <a:noFill/>
            <a:miter lim="800000"/>
            <a:headEnd/>
            <a:tailEnd/>
          </a:ln>
        </p:spPr>
        <p:txBody>
          <a:bodyPr wrap="none" anchor="ctr"/>
          <a:lstStyle/>
          <a:p>
            <a:endParaRPr lang="en-GB"/>
          </a:p>
        </p:txBody>
      </p:sp>
      <p:sp>
        <p:nvSpPr>
          <p:cNvPr id="52231" name="Rectangle 6"/>
          <p:cNvSpPr>
            <a:spLocks noGrp="1" noRot="1" noChangeAspect="1" noChangeArrowheads="1" noTextEdit="1"/>
          </p:cNvSpPr>
          <p:nvPr>
            <p:ph type="sldImg"/>
          </p:nvPr>
        </p:nvSpPr>
        <p:spPr>
          <a:xfrm>
            <a:off x="1296988" y="800100"/>
            <a:ext cx="4264025" cy="3198813"/>
          </a:xfrm>
          <a:solidFill>
            <a:srgbClr val="FFFFFF"/>
          </a:solidFill>
          <a:ln w="12700" cap="flat"/>
        </p:spPr>
      </p:sp>
      <p:sp>
        <p:nvSpPr>
          <p:cNvPr id="52232" name="Rectangle 7"/>
          <p:cNvSpPr>
            <a:spLocks noGrp="1" noChangeArrowheads="1"/>
          </p:cNvSpPr>
          <p:nvPr>
            <p:ph type="body" idx="1"/>
          </p:nvPr>
        </p:nvSpPr>
        <p:spPr>
          <a:xfrm>
            <a:off x="914400" y="4341813"/>
            <a:ext cx="5027613" cy="4116387"/>
          </a:xfrm>
          <a:noFill/>
          <a:ln/>
        </p:spPr>
        <p:txBody>
          <a:bodyPr lIns="90488" tIns="44450" rIns="90488" bIns="44450"/>
          <a:lstStyle/>
          <a:p>
            <a:pPr eaLnBrk="1" hangingPunct="1"/>
            <a:r>
              <a:rPr lang="en-GB" b="1" i="0" baseline="0" dirty="0" smtClean="0">
                <a:latin typeface="Arial" pitchFamily="34" charset="0"/>
              </a:rPr>
              <a:t>Figure 3.8  The effects of the product/service life cycle on operations performance objectives</a:t>
            </a:r>
          </a:p>
          <a:p>
            <a:pPr eaLnBrk="1" hangingPunct="1"/>
            <a:endParaRPr lang="en-GB" b="1" i="0" baseline="0" dirty="0" smtClean="0">
              <a:latin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b="1" i="0" baseline="0" dirty="0" smtClean="0">
                <a:latin typeface="Arial" pitchFamily="34" charset="0"/>
              </a:rPr>
              <a:t>Figure 3.9  Some typical structural and infrastructural operations strategy decisions</a:t>
            </a:r>
          </a:p>
          <a:p>
            <a:endParaRPr lang="en-IN" b="1" i="0" baseline="0" dirty="0">
              <a:latin typeface="Arial" pitchFamily="34" charset="0"/>
            </a:endParaRPr>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19</a:t>
            </a:fld>
            <a:endParaRPr lang="en-US"/>
          </a:p>
        </p:txBody>
      </p:sp>
    </p:spTree>
    <p:extLst>
      <p:ext uri="{BB962C8B-B14F-4D97-AF65-F5344CB8AC3E}">
        <p14:creationId xmlns:p14="http://schemas.microsoft.com/office/powerpoint/2010/main" val="30565161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IN" b="1" i="0" baseline="0" dirty="0" smtClean="0">
                <a:latin typeface="Arial" pitchFamily="34" charset="0"/>
              </a:rPr>
              <a:t>Figure 3.10  An operations improvement should achieve ‘fit’ between market requirements and operations performance, but deviation from the line of ‘fit’ between market requirements and operations performance can expose the operation to risk</a:t>
            </a:r>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20</a:t>
            </a:fld>
            <a:endParaRPr lang="en-US"/>
          </a:p>
        </p:txBody>
      </p:sp>
    </p:spTree>
    <p:extLst>
      <p:ext uri="{BB962C8B-B14F-4D97-AF65-F5344CB8AC3E}">
        <p14:creationId xmlns:p14="http://schemas.microsoft.com/office/powerpoint/2010/main" val="24353097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i="0" baseline="0" dirty="0" smtClean="0">
                <a:latin typeface="Arial" pitchFamily="34" charset="0"/>
              </a:rPr>
              <a:t>Figure 3.10  An operations improvement should achieve ‘fit’ between market requirements and operations performance, but deviation from the line of ‘fit’ between market requirements and operations performance can expose the operation to risk</a:t>
            </a:r>
          </a:p>
          <a:p>
            <a:endParaRPr lang="en-IN" b="1" i="0" baseline="0" dirty="0">
              <a:latin typeface="Arial" pitchFamily="34" charset="0"/>
            </a:endParaRPr>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21</a:t>
            </a:fld>
            <a:endParaRPr lang="en-US"/>
          </a:p>
        </p:txBody>
      </p:sp>
    </p:spTree>
    <p:extLst>
      <p:ext uri="{BB962C8B-B14F-4D97-AF65-F5344CB8AC3E}">
        <p14:creationId xmlns:p14="http://schemas.microsoft.com/office/powerpoint/2010/main" val="35242770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i="0" baseline="0" dirty="0" smtClean="0">
                <a:latin typeface="Arial" pitchFamily="34" charset="0"/>
              </a:rPr>
              <a:t>Figure 3.11  Nine-point scales for judging importance and performance; the importance–performance matrix</a:t>
            </a:r>
          </a:p>
          <a:p>
            <a:endParaRPr lang="en-IN" b="1" i="0" baseline="0" dirty="0">
              <a:latin typeface="Arial" pitchFamily="34" charset="0"/>
            </a:endParaRPr>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22</a:t>
            </a:fld>
            <a:endParaRPr lang="en-US"/>
          </a:p>
        </p:txBody>
      </p:sp>
    </p:spTree>
    <p:extLst>
      <p:ext uri="{BB962C8B-B14F-4D97-AF65-F5344CB8AC3E}">
        <p14:creationId xmlns:p14="http://schemas.microsoft.com/office/powerpoint/2010/main" val="6871332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753FD64-2F2E-4F3B-AE9D-E4FC41D4260F}" type="slidenum">
              <a:rPr lang="en-GB" smtClean="0"/>
              <a:pPr/>
              <a:t>23</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i="0" baseline="0" dirty="0" smtClean="0">
                <a:latin typeface="Arial" pitchFamily="34" charset="0"/>
              </a:rPr>
              <a:t>Figure 3.12  Priority zones in the importance–performance matrix</a:t>
            </a:r>
          </a:p>
          <a:p>
            <a:endParaRPr lang="en-GB" b="1" i="0" baseline="0" dirty="0">
              <a:latin typeface="Arial" pitchFamily="34" charset="0"/>
            </a:endParaRPr>
          </a:p>
        </p:txBody>
      </p:sp>
      <p:sp>
        <p:nvSpPr>
          <p:cNvPr id="4" name="Slide Number Placeholder 3"/>
          <p:cNvSpPr>
            <a:spLocks noGrp="1"/>
          </p:cNvSpPr>
          <p:nvPr>
            <p:ph type="sldNum" sz="quarter" idx="10"/>
          </p:nvPr>
        </p:nvSpPr>
        <p:spPr/>
        <p:txBody>
          <a:bodyPr/>
          <a:lstStyle/>
          <a:p>
            <a:fld id="{1753FD64-2F2E-4F3B-AE9D-E4FC41D4260F}" type="slidenum">
              <a:rPr lang="en-GB" smtClean="0"/>
              <a:pPr/>
              <a:t>24</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25</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charset="0"/>
                <a:ea typeface="+mn-ea"/>
                <a:cs typeface="+mn-cs"/>
              </a:rPr>
              <a:t>Figure 3.15  The stages of the process of operations strategy</a:t>
            </a:r>
          </a:p>
          <a:p>
            <a:endParaRPr lang="en-IN" sz="1200" b="1" i="0" baseline="0" dirty="0"/>
          </a:p>
        </p:txBody>
      </p:sp>
      <p:sp>
        <p:nvSpPr>
          <p:cNvPr id="4" name="Slide Number Placeholder 3"/>
          <p:cNvSpPr>
            <a:spLocks noGrp="1"/>
          </p:cNvSpPr>
          <p:nvPr>
            <p:ph type="sldNum" sz="quarter" idx="10"/>
          </p:nvPr>
        </p:nvSpPr>
        <p:spPr/>
        <p:txBody>
          <a:bodyPr/>
          <a:lstStyle/>
          <a:p>
            <a:pPr>
              <a:defRPr/>
            </a:pPr>
            <a:fld id="{5BF056F4-F467-4973-96D2-313484136517}" type="slidenum">
              <a:rPr lang="en-US" smtClean="0"/>
              <a:pPr>
                <a:defRPr/>
              </a:pPr>
              <a:t>26</a:t>
            </a:fld>
            <a:endParaRPr lang="en-US"/>
          </a:p>
        </p:txBody>
      </p:sp>
    </p:spTree>
    <p:extLst>
      <p:ext uri="{BB962C8B-B14F-4D97-AF65-F5344CB8AC3E}">
        <p14:creationId xmlns:p14="http://schemas.microsoft.com/office/powerpoint/2010/main" val="21437517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GB" smtClean="0"/>
          </a:p>
        </p:txBody>
      </p:sp>
      <p:sp>
        <p:nvSpPr>
          <p:cNvPr id="59396" name="Slide Number Placeholder 3"/>
          <p:cNvSpPr>
            <a:spLocks noGrp="1"/>
          </p:cNvSpPr>
          <p:nvPr>
            <p:ph type="sldNum" sz="quarter" idx="5"/>
          </p:nvPr>
        </p:nvSpPr>
        <p:spPr>
          <a:noFill/>
        </p:spPr>
        <p:txBody>
          <a:bodyPr/>
          <a:lstStyle/>
          <a:p>
            <a:fld id="{2057BCBC-BF6C-4DF7-86BA-9FE64774CE34}" type="slidenum">
              <a:rPr lang="en-US" smtClean="0"/>
              <a:pPr/>
              <a:t>27</a:t>
            </a:fld>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GB" smtClean="0"/>
          </a:p>
        </p:txBody>
      </p:sp>
      <p:sp>
        <p:nvSpPr>
          <p:cNvPr id="59396" name="Slide Number Placeholder 3"/>
          <p:cNvSpPr>
            <a:spLocks noGrp="1"/>
          </p:cNvSpPr>
          <p:nvPr>
            <p:ph type="sldNum" sz="quarter" idx="5"/>
          </p:nvPr>
        </p:nvSpPr>
        <p:spPr>
          <a:noFill/>
        </p:spPr>
        <p:txBody>
          <a:bodyPr/>
          <a:lstStyle/>
          <a:p>
            <a:fld id="{2057BCBC-BF6C-4DF7-86BA-9FE64774CE34}" type="slidenum">
              <a:rPr lang="en-US" smtClean="0"/>
              <a:pPr/>
              <a:t>28</a:t>
            </a:fld>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58992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a:prstGeom prst="rect">
            <a:avLst/>
          </a:prstGeo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a:prstGeom prst="rect">
            <a:avLst/>
          </a:prstGeo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a:prstGeom prst="rect">
            <a:avLst/>
          </a:prstGeo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a:prstGeom prst="rect">
            <a:avLst/>
          </a:prstGeo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solidFill>
                <a:srgbClr val="000000"/>
              </a:solidFill>
            </a:endParaRPr>
          </a:p>
        </p:txBody>
      </p:sp>
      <p:sp>
        <p:nvSpPr>
          <p:cNvPr id="4" name="Date Placeholder 3"/>
          <p:cNvSpPr>
            <a:spLocks noGrp="1"/>
          </p:cNvSpPr>
          <p:nvPr>
            <p:ph type="dt" sz="half" idx="11"/>
          </p:nvPr>
        </p:nvSpPr>
        <p:spPr>
          <a:xfrm>
            <a:off x="6335713" y="113072"/>
            <a:ext cx="2133600" cy="182880"/>
          </a:xfrm>
          <a:prstGeom prst="rect">
            <a:avLst/>
          </a:prstGeom>
        </p:spPr>
        <p:txBody>
          <a:bodyPr/>
          <a:lstStyle/>
          <a:p>
            <a:fld id="{A9DF6EFB-3F44-496C-A842-1E0B3D3B975A}" type="datetimeFigureOut">
              <a:rPr lang="en-US" smtClean="0">
                <a:solidFill>
                  <a:srgbClr val="000000"/>
                </a:solidFill>
              </a:rPr>
              <a:pPr/>
              <a:t>10/25/2018</a:t>
            </a:fld>
            <a:endParaRPr lang="en-US" dirty="0">
              <a:solidFill>
                <a:srgbClr val="000000"/>
              </a:solidFill>
            </a:endParaRPr>
          </a:p>
        </p:txBody>
      </p:sp>
      <p:sp>
        <p:nvSpPr>
          <p:cNvPr id="5" name="Slide Number Placeholder 4"/>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solidFill>
                  <a:srgbClr val="000000"/>
                </a:solidFill>
              </a:rPr>
              <a:pPr/>
              <a:t>‹#›</a:t>
            </a:fld>
            <a:endParaRPr lang="en-US" dirty="0">
              <a:solidFill>
                <a:srgbClr val="000000"/>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4966932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14586243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061805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81117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827622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555248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24619449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8905455"/>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6735204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55564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9667466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235748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i="0" dirty="0" smtClean="0">
                <a:ea typeface="Verdana" panose="020B0604030504040204" pitchFamily="34" charset="0"/>
                <a:cs typeface="Verdana" panose="020B0604030504040204" pitchFamily="34" charset="0"/>
              </a:rPr>
              <a:t>Copyright © 2016, 2013, 2010 Pearson Education, Inc. All Rights Reserved</a:t>
            </a:r>
          </a:p>
        </p:txBody>
      </p:sp>
      <p:pic>
        <p:nvPicPr>
          <p:cNvPr id="4" name="Picture 3" descr="Pearson Logo"/>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algn="r" fontAlgn="auto">
              <a:spcBef>
                <a:spcPts val="0"/>
              </a:spcBef>
              <a:spcAft>
                <a:spcPts val="0"/>
              </a:spcAft>
              <a:defRPr/>
            </a:pPr>
            <a:r>
              <a:rPr lang="en-US" altLang="en-US" sz="700" b="1" dirty="0" smtClean="0">
                <a:solidFill>
                  <a:srgbClr val="000000"/>
                </a:solidFill>
                <a:ea typeface="Verdana" panose="020B0604030504040204" pitchFamily="34" charset="0"/>
                <a:cs typeface="Verdana" panose="020B0604030504040204" pitchFamily="34" charset="0"/>
              </a:rPr>
              <a:t>Copyright © 2016, 2013, 2010 Pearson Education, Inc. All Rights Reserved</a:t>
            </a:r>
          </a:p>
        </p:txBody>
      </p:sp>
    </p:spTree>
    <p:extLst>
      <p:ext uri="{BB962C8B-B14F-4D97-AF65-F5344CB8AC3E}">
        <p14:creationId xmlns:p14="http://schemas.microsoft.com/office/powerpoint/2010/main" val="1436956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Lecture 4</a:t>
            </a:r>
            <a:endParaRPr lang="en-GB"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a:xfrm>
            <a:off x="1371600" y="3276600"/>
            <a:ext cx="6400800" cy="1752600"/>
          </a:xfrm>
        </p:spPr>
        <p:txBody>
          <a:bodyPr/>
          <a:lstStyle/>
          <a:p>
            <a:r>
              <a:rPr lang="en-GB" sz="3600" b="1" dirty="0" smtClean="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Operations Strategy</a:t>
            </a:r>
            <a:endParaRPr lang="en-GB" sz="36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50686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2" name="TextBox 85"/>
          <p:cNvSpPr txBox="1">
            <a:spLocks noChangeArrowheads="1"/>
          </p:cNvSpPr>
          <p:nvPr/>
        </p:nvSpPr>
        <p:spPr bwMode="auto">
          <a:xfrm>
            <a:off x="109185" y="62530"/>
            <a:ext cx="9128125" cy="523875"/>
          </a:xfrm>
          <a:prstGeom prst="rect">
            <a:avLst/>
          </a:prstGeom>
          <a:noFill/>
          <a:ln w="9525">
            <a:noFill/>
            <a:miter lim="800000"/>
            <a:headEnd/>
            <a:tailEnd/>
          </a:ln>
        </p:spPr>
        <p:txBody>
          <a:bodyPr>
            <a:spAutoFit/>
          </a:bodyPr>
          <a:lstStyle/>
          <a:p>
            <a:pPr algn="l"/>
            <a:r>
              <a:rPr lang="en-GB" sz="2800" b="1" dirty="0">
                <a:solidFill>
                  <a:srgbClr val="007FA3"/>
                </a:solidFill>
              </a:rPr>
              <a:t>Slack </a:t>
            </a:r>
            <a:r>
              <a:rPr lang="en-GB" sz="2800" b="1" i="1" dirty="0">
                <a:solidFill>
                  <a:srgbClr val="007FA3"/>
                </a:solidFill>
              </a:rPr>
              <a:t>et </a:t>
            </a:r>
            <a:r>
              <a:rPr lang="en-GB" sz="2800" b="1" i="1" dirty="0" smtClean="0">
                <a:solidFill>
                  <a:srgbClr val="007FA3"/>
                </a:solidFill>
              </a:rPr>
              <a:t>al.’</a:t>
            </a:r>
            <a:r>
              <a:rPr lang="en-GB" sz="2800" b="1" dirty="0" smtClean="0">
                <a:solidFill>
                  <a:srgbClr val="007FA3"/>
                </a:solidFill>
              </a:rPr>
              <a:t>s</a:t>
            </a:r>
            <a:r>
              <a:rPr lang="en-GB" sz="2800" b="1" i="1" dirty="0" smtClean="0">
                <a:solidFill>
                  <a:srgbClr val="007FA3"/>
                </a:solidFill>
              </a:rPr>
              <a:t> </a:t>
            </a:r>
            <a:r>
              <a:rPr lang="en-GB" sz="2800" b="1" dirty="0">
                <a:solidFill>
                  <a:srgbClr val="007FA3"/>
                </a:solidFill>
              </a:rPr>
              <a:t>model of operations management</a:t>
            </a:r>
          </a:p>
        </p:txBody>
      </p:sp>
      <p:pic>
        <p:nvPicPr>
          <p:cNvPr id="1026" name="Picture 2" descr="Y:\08VOL4\Graphics\Powerpoint\PE_UK\PE522-SLACK\Final files\GIF\ch03\figure-3-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100" y="1132557"/>
            <a:ext cx="8489800" cy="4819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8496944" cy="5829287"/>
          </a:xfrm>
          <a:prstGeom prst="rect">
            <a:avLst/>
          </a:prstGeom>
          <a:noFill/>
        </p:spPr>
        <p:txBody>
          <a:bodyPr wrap="square" rtlCol="0">
            <a:spAutoFit/>
          </a:bodyPr>
          <a:lstStyle/>
          <a:p>
            <a:r>
              <a:rPr lang="en-US" sz="2400" i="1" dirty="0" smtClean="0"/>
              <a:t>In Chapter </a:t>
            </a:r>
            <a:r>
              <a:rPr lang="en-US" sz="2400" i="1" dirty="0"/>
              <a:t>3</a:t>
            </a:r>
            <a:r>
              <a:rPr lang="en-GB" sz="2400" i="1" dirty="0" smtClean="0"/>
              <a:t> – </a:t>
            </a:r>
            <a:r>
              <a:rPr lang="en-US" sz="2400" i="1" dirty="0" smtClean="0"/>
              <a:t>Operations </a:t>
            </a:r>
            <a:r>
              <a:rPr lang="en-US" sz="2400" i="1" dirty="0"/>
              <a:t> </a:t>
            </a:r>
            <a:r>
              <a:rPr lang="en-US" sz="2400" i="1" dirty="0" smtClean="0"/>
              <a:t>strategy – Slack et al. identify the following key questions</a:t>
            </a:r>
            <a:r>
              <a:rPr lang="en-US" sz="2400" dirty="0" smtClean="0"/>
              <a:t>…</a:t>
            </a:r>
          </a:p>
          <a:p>
            <a:endParaRPr lang="en-GB" sz="2400" dirty="0" smtClean="0"/>
          </a:p>
          <a:p>
            <a:pPr marL="342900" lvl="0" indent="-342900">
              <a:lnSpc>
                <a:spcPct val="140000"/>
              </a:lnSpc>
              <a:buClr>
                <a:srgbClr val="FF0000"/>
              </a:buClr>
              <a:buFont typeface="Wingdings" charset="2"/>
              <a:buChar char="q"/>
            </a:pPr>
            <a:r>
              <a:rPr lang="en-US" sz="2400" dirty="0"/>
              <a:t>What is strategy and </a:t>
            </a:r>
            <a:r>
              <a:rPr lang="en-US" sz="2400" dirty="0" smtClean="0"/>
              <a:t>what is operations strategy?</a:t>
            </a:r>
            <a:endParaRPr lang="en-GB" sz="2400" dirty="0"/>
          </a:p>
          <a:p>
            <a:pPr marL="342900" lvl="0" indent="-342900">
              <a:lnSpc>
                <a:spcPct val="140000"/>
              </a:lnSpc>
              <a:buClr>
                <a:srgbClr val="FF0000"/>
              </a:buClr>
              <a:buFont typeface="Wingdings" charset="2"/>
              <a:buChar char="q"/>
            </a:pPr>
            <a:r>
              <a:rPr lang="en-US" sz="2400" dirty="0"/>
              <a:t>What is the difference between a ‘top-down’ and a ‘bottom-up’ view of operations strategy?</a:t>
            </a:r>
            <a:endParaRPr lang="en-GB" sz="2400" dirty="0"/>
          </a:p>
          <a:p>
            <a:pPr marL="342900" lvl="0" indent="-342900">
              <a:lnSpc>
                <a:spcPct val="140000"/>
              </a:lnSpc>
              <a:buClr>
                <a:srgbClr val="FF0000"/>
              </a:buClr>
              <a:buFont typeface="Wingdings" charset="2"/>
              <a:buChar char="q"/>
            </a:pPr>
            <a:r>
              <a:rPr lang="en-US" sz="2400" dirty="0"/>
              <a:t>What is the difference between a ‘market requirements’ and ‘operations resources’ view of operations strategy?</a:t>
            </a:r>
            <a:endParaRPr lang="en-GB" sz="2400" dirty="0"/>
          </a:p>
          <a:p>
            <a:pPr marL="342900" lvl="0" indent="-342900">
              <a:lnSpc>
                <a:spcPct val="140000"/>
              </a:lnSpc>
              <a:buClr>
                <a:srgbClr val="FF0000"/>
              </a:buClr>
              <a:buFont typeface="Wingdings" charset="2"/>
              <a:buChar char="q"/>
            </a:pPr>
            <a:r>
              <a:rPr lang="en-US" sz="2400" dirty="0"/>
              <a:t>How can operations strategy form the basis for operations improvement?</a:t>
            </a:r>
            <a:endParaRPr lang="en-GB" sz="2400" dirty="0"/>
          </a:p>
          <a:p>
            <a:pPr marL="342900" lvl="0" indent="-342900">
              <a:lnSpc>
                <a:spcPct val="140000"/>
              </a:lnSpc>
              <a:buClr>
                <a:srgbClr val="FF0000"/>
              </a:buClr>
              <a:buFont typeface="Wingdings" charset="2"/>
              <a:buChar char="q"/>
            </a:pPr>
            <a:r>
              <a:rPr lang="en-US" sz="2400" dirty="0"/>
              <a:t>How can an operations strategy be formulated? </a:t>
            </a:r>
            <a:r>
              <a:rPr lang="en-US" sz="2400" dirty="0" smtClean="0"/>
              <a:t> </a:t>
            </a:r>
            <a:r>
              <a:rPr lang="en-US" sz="2400" dirty="0"/>
              <a:t>The process of operations </a:t>
            </a:r>
            <a:r>
              <a:rPr lang="en-US" sz="2400" dirty="0" smtClean="0"/>
              <a:t>strategy</a:t>
            </a:r>
            <a:endParaRPr lang="en-GB" sz="2400" dirty="0"/>
          </a:p>
        </p:txBody>
      </p:sp>
      <p:sp>
        <p:nvSpPr>
          <p:cNvPr id="3" name="TextBox 2"/>
          <p:cNvSpPr txBox="1"/>
          <p:nvPr/>
        </p:nvSpPr>
        <p:spPr>
          <a:xfrm>
            <a:off x="99737" y="51515"/>
            <a:ext cx="4508946" cy="432414"/>
          </a:xfrm>
          <a:prstGeom prst="rect">
            <a:avLst/>
          </a:prstGeom>
          <a:noFill/>
        </p:spPr>
        <p:txBody>
          <a:bodyPr wrap="square" rtlCol="0">
            <a:spAutoFit/>
          </a:bodyPr>
          <a:lstStyle/>
          <a:p>
            <a:r>
              <a:rPr lang="en-US" sz="2800" b="1" dirty="0" smtClean="0">
                <a:solidFill>
                  <a:srgbClr val="007FA3"/>
                </a:solidFill>
              </a:rPr>
              <a:t>Key questions</a:t>
            </a:r>
            <a:endParaRPr lang="en-GB" sz="2800" b="1" dirty="0" smtClean="0">
              <a:solidFill>
                <a:srgbClr val="007FA3"/>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Box 3"/>
          <p:cNvSpPr txBox="1">
            <a:spLocks noChangeArrowheads="1"/>
          </p:cNvSpPr>
          <p:nvPr/>
        </p:nvSpPr>
        <p:spPr bwMode="auto">
          <a:xfrm>
            <a:off x="395959" y="360098"/>
            <a:ext cx="8858250" cy="5632450"/>
          </a:xfrm>
          <a:prstGeom prst="rect">
            <a:avLst/>
          </a:prstGeom>
          <a:noFill/>
          <a:ln w="9525">
            <a:noFill/>
            <a:miter lim="800000"/>
            <a:headEnd/>
            <a:tailEnd/>
          </a:ln>
        </p:spPr>
        <p:txBody>
          <a:bodyPr>
            <a:spAutoFit/>
          </a:bodyPr>
          <a:lstStyle/>
          <a:p>
            <a:endParaRPr lang="en-GB" sz="2400" dirty="0"/>
          </a:p>
          <a:p>
            <a:pPr marL="334963" indent="-334963">
              <a:buClr>
                <a:srgbClr val="C00000"/>
              </a:buClr>
              <a:buFont typeface="Wingdings" pitchFamily="2" charset="2"/>
              <a:buChar char="q"/>
            </a:pPr>
            <a:r>
              <a:rPr lang="en-GB" sz="2400" dirty="0"/>
              <a:t>Setting broad objectives that direct an enterprise towards its overall </a:t>
            </a:r>
            <a:r>
              <a:rPr lang="en-GB" sz="2400" dirty="0" smtClean="0"/>
              <a:t>goal.</a:t>
            </a:r>
            <a:endParaRPr lang="en-GB" sz="2400" dirty="0"/>
          </a:p>
          <a:p>
            <a:pPr>
              <a:buClr>
                <a:srgbClr val="C00000"/>
              </a:buClr>
            </a:pPr>
            <a:endParaRPr lang="en-GB" sz="2400" dirty="0"/>
          </a:p>
          <a:p>
            <a:pPr marL="334963" indent="-334963">
              <a:buClr>
                <a:srgbClr val="C00000"/>
              </a:buClr>
              <a:buFont typeface="Wingdings" pitchFamily="2" charset="2"/>
              <a:buChar char="q"/>
            </a:pPr>
            <a:r>
              <a:rPr lang="en-GB" sz="2400" dirty="0"/>
              <a:t>Planning the path (in general rather than specific terms) that will achieve these </a:t>
            </a:r>
            <a:r>
              <a:rPr lang="en-GB" sz="2400" dirty="0" smtClean="0"/>
              <a:t>goals.</a:t>
            </a:r>
            <a:endParaRPr lang="en-GB" sz="2400" dirty="0"/>
          </a:p>
          <a:p>
            <a:pPr>
              <a:buClr>
                <a:srgbClr val="C00000"/>
              </a:buClr>
            </a:pPr>
            <a:endParaRPr lang="en-GB" sz="2400" dirty="0"/>
          </a:p>
          <a:p>
            <a:pPr>
              <a:lnSpc>
                <a:spcPct val="150000"/>
              </a:lnSpc>
              <a:buClr>
                <a:srgbClr val="C00000"/>
              </a:buClr>
              <a:buFont typeface="Wingdings" pitchFamily="2" charset="2"/>
              <a:buChar char="q"/>
            </a:pPr>
            <a:r>
              <a:rPr lang="en-GB" sz="2400" dirty="0"/>
              <a:t>Stressing long-term rather than short-term </a:t>
            </a:r>
            <a:r>
              <a:rPr lang="en-GB" sz="2400" dirty="0" smtClean="0"/>
              <a:t>objectives.</a:t>
            </a:r>
            <a:endParaRPr lang="en-GB" sz="2400" dirty="0"/>
          </a:p>
          <a:p>
            <a:pPr>
              <a:lnSpc>
                <a:spcPct val="150000"/>
              </a:lnSpc>
              <a:buClr>
                <a:srgbClr val="C00000"/>
              </a:buClr>
            </a:pPr>
            <a:endParaRPr lang="en-GB" sz="2400" dirty="0"/>
          </a:p>
          <a:p>
            <a:pPr marL="334963" indent="-334963">
              <a:buClr>
                <a:srgbClr val="C00000"/>
              </a:buClr>
              <a:buFont typeface="Wingdings" pitchFamily="2" charset="2"/>
              <a:buChar char="q"/>
            </a:pPr>
            <a:r>
              <a:rPr lang="en-GB" sz="2400" dirty="0"/>
              <a:t>Dealing with the total picture rather than stressing individual </a:t>
            </a:r>
            <a:r>
              <a:rPr lang="en-GB" sz="2400" dirty="0" smtClean="0"/>
              <a:t>activities.</a:t>
            </a:r>
            <a:endParaRPr lang="en-GB" sz="2400" dirty="0"/>
          </a:p>
          <a:p>
            <a:pPr>
              <a:buClr>
                <a:srgbClr val="C00000"/>
              </a:buClr>
            </a:pPr>
            <a:endParaRPr lang="en-GB" sz="2400" dirty="0"/>
          </a:p>
          <a:p>
            <a:pPr marL="334963" indent="-334963">
              <a:buClr>
                <a:srgbClr val="C00000"/>
              </a:buClr>
              <a:buFont typeface="Wingdings" pitchFamily="2" charset="2"/>
              <a:buChar char="q"/>
            </a:pPr>
            <a:r>
              <a:rPr lang="en-GB" sz="2400" dirty="0"/>
              <a:t>Being detached from, and above, the confusion and distractions of day-to-day </a:t>
            </a:r>
            <a:r>
              <a:rPr lang="en-GB" sz="2400" dirty="0" smtClean="0"/>
              <a:t>activities.</a:t>
            </a:r>
            <a:endParaRPr lang="en-GB" sz="2400" dirty="0"/>
          </a:p>
        </p:txBody>
      </p:sp>
      <p:sp>
        <p:nvSpPr>
          <p:cNvPr id="7171" name="Text Box 4"/>
          <p:cNvSpPr txBox="1">
            <a:spLocks noChangeArrowheads="1"/>
          </p:cNvSpPr>
          <p:nvPr/>
        </p:nvSpPr>
        <p:spPr bwMode="auto">
          <a:xfrm>
            <a:off x="127706" y="59797"/>
            <a:ext cx="3240087" cy="519112"/>
          </a:xfrm>
          <a:prstGeom prst="rect">
            <a:avLst/>
          </a:prstGeom>
          <a:noFill/>
          <a:ln w="9525">
            <a:noFill/>
            <a:miter lim="800000"/>
            <a:headEnd/>
            <a:tailEnd/>
          </a:ln>
        </p:spPr>
        <p:txBody>
          <a:bodyPr>
            <a:spAutoFit/>
          </a:bodyPr>
          <a:lstStyle/>
          <a:p>
            <a:r>
              <a:rPr lang="en-GB" sz="2800" b="1" dirty="0">
                <a:solidFill>
                  <a:srgbClr val="007FA3"/>
                </a:solidFill>
              </a:rPr>
              <a:t>What is strategy?</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Box 3"/>
          <p:cNvSpPr txBox="1">
            <a:spLocks noChangeArrowheads="1"/>
          </p:cNvSpPr>
          <p:nvPr/>
        </p:nvSpPr>
        <p:spPr bwMode="auto">
          <a:xfrm>
            <a:off x="730863" y="478447"/>
            <a:ext cx="8031163" cy="4524315"/>
          </a:xfrm>
          <a:prstGeom prst="rect">
            <a:avLst/>
          </a:prstGeom>
          <a:noFill/>
          <a:ln w="9525">
            <a:noFill/>
            <a:miter lim="800000"/>
            <a:headEnd/>
            <a:tailEnd/>
          </a:ln>
        </p:spPr>
        <p:txBody>
          <a:bodyPr>
            <a:spAutoFit/>
          </a:bodyPr>
          <a:lstStyle/>
          <a:p>
            <a:pPr>
              <a:lnSpc>
                <a:spcPct val="200000"/>
              </a:lnSpc>
            </a:pPr>
            <a:r>
              <a:rPr lang="en-US" sz="2400" b="1" dirty="0"/>
              <a:t>Strategic decisions</a:t>
            </a:r>
            <a:r>
              <a:rPr lang="en-US" sz="2400" dirty="0"/>
              <a:t> are </a:t>
            </a:r>
            <a:r>
              <a:rPr lang="en-US" sz="2400" i="1" dirty="0"/>
              <a:t>those decisions </a:t>
            </a:r>
            <a:r>
              <a:rPr lang="en-US" sz="2400" i="1" dirty="0" smtClean="0"/>
              <a:t>which </a:t>
            </a:r>
            <a:r>
              <a:rPr lang="en-GB" sz="2400" i="1" dirty="0"/>
              <a:t>are widespread in their effect on the organization to which the strategy refers, define the position of the organization relative to its </a:t>
            </a:r>
            <a:r>
              <a:rPr lang="en-GB" sz="2400" i="1" dirty="0" smtClean="0"/>
              <a:t>environment </a:t>
            </a:r>
            <a:r>
              <a:rPr lang="en-GB" sz="2400" i="1" dirty="0"/>
              <a:t>and move the organization closer to its long-term goals. </a:t>
            </a:r>
          </a:p>
          <a:p>
            <a:pPr>
              <a:lnSpc>
                <a:spcPct val="200000"/>
              </a:lnSpc>
            </a:pPr>
            <a:endParaRPr lang="en-GB" sz="2400" dirty="0"/>
          </a:p>
        </p:txBody>
      </p:sp>
      <p:sp>
        <p:nvSpPr>
          <p:cNvPr id="8195" name="TextBox 4"/>
          <p:cNvSpPr txBox="1">
            <a:spLocks noChangeArrowheads="1"/>
          </p:cNvSpPr>
          <p:nvPr/>
        </p:nvSpPr>
        <p:spPr bwMode="auto">
          <a:xfrm>
            <a:off x="118957" y="54504"/>
            <a:ext cx="3929062" cy="523875"/>
          </a:xfrm>
          <a:prstGeom prst="rect">
            <a:avLst/>
          </a:prstGeom>
          <a:noFill/>
          <a:ln w="9525">
            <a:noFill/>
            <a:miter lim="800000"/>
            <a:headEnd/>
            <a:tailEnd/>
          </a:ln>
        </p:spPr>
        <p:txBody>
          <a:bodyPr>
            <a:spAutoFit/>
          </a:bodyPr>
          <a:lstStyle/>
          <a:p>
            <a:r>
              <a:rPr lang="en-GB" sz="2800" b="1" dirty="0">
                <a:solidFill>
                  <a:srgbClr val="007FA3"/>
                </a:solidFill>
              </a:rPr>
              <a:t>Strategic decisions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686800" cy="1143000"/>
          </a:xfrm>
        </p:spPr>
        <p:txBody>
          <a:bodyPr/>
          <a:lstStyle/>
          <a:p>
            <a:r>
              <a:rPr lang="en-GB" sz="4000" b="1" dirty="0" smtClean="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Examples of Companies’ Operations Strategy</a:t>
            </a:r>
            <a:endParaRPr lang="en-GB" sz="40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lstStyle/>
          <a:p>
            <a:r>
              <a:rPr lang="en-GB" dirty="0" smtClean="0">
                <a:latin typeface="Calibri" panose="020F0502020204030204" pitchFamily="34" charset="0"/>
                <a:cs typeface="Calibri" panose="020F0502020204030204" pitchFamily="34" charset="0"/>
              </a:rPr>
              <a:t>Airlines vs </a:t>
            </a:r>
            <a:r>
              <a:rPr lang="en-GB" smtClean="0">
                <a:latin typeface="Calibri" panose="020F0502020204030204" pitchFamily="34" charset="0"/>
                <a:cs typeface="Calibri" panose="020F0502020204030204" pitchFamily="34" charset="0"/>
              </a:rPr>
              <a:t>Low-cost airlines </a:t>
            </a:r>
            <a:r>
              <a:rPr lang="en-GB" dirty="0" smtClean="0">
                <a:latin typeface="Calibri" panose="020F0502020204030204" pitchFamily="34" charset="0"/>
                <a:cs typeface="Calibri" panose="020F0502020204030204" pitchFamily="34" charset="0"/>
              </a:rPr>
              <a:t>(i.e. Ryanair vs BA)</a:t>
            </a:r>
          </a:p>
          <a:p>
            <a:r>
              <a:rPr lang="en-GB" dirty="0" smtClean="0">
                <a:latin typeface="Calibri" panose="020F0502020204030204" pitchFamily="34" charset="0"/>
                <a:cs typeface="Calibri" panose="020F0502020204030204" pitchFamily="34" charset="0"/>
              </a:rPr>
              <a:t>Electronic companies (i.e. Apple)</a:t>
            </a:r>
          </a:p>
          <a:p>
            <a:r>
              <a:rPr lang="en-GB" dirty="0" smtClean="0">
                <a:latin typeface="Calibri" panose="020F0502020204030204" pitchFamily="34" charset="0"/>
                <a:cs typeface="Calibri" panose="020F0502020204030204" pitchFamily="34" charset="0"/>
              </a:rPr>
              <a:t>Provide other examples</a:t>
            </a:r>
          </a:p>
          <a:p>
            <a:endParaRPr lang="en-GB" dirty="0"/>
          </a:p>
        </p:txBody>
      </p:sp>
    </p:spTree>
    <p:extLst>
      <p:ext uri="{BB962C8B-B14F-4D97-AF65-F5344CB8AC3E}">
        <p14:creationId xmlns:p14="http://schemas.microsoft.com/office/powerpoint/2010/main" val="28471151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4"/>
          <p:cNvSpPr txBox="1">
            <a:spLocks noChangeArrowheads="1"/>
          </p:cNvSpPr>
          <p:nvPr/>
        </p:nvSpPr>
        <p:spPr bwMode="auto">
          <a:xfrm>
            <a:off x="102641" y="52388"/>
            <a:ext cx="8064500" cy="519112"/>
          </a:xfrm>
          <a:prstGeom prst="rect">
            <a:avLst/>
          </a:prstGeom>
          <a:noFill/>
          <a:ln w="9525">
            <a:noFill/>
            <a:miter lim="800000"/>
            <a:headEnd/>
            <a:tailEnd/>
          </a:ln>
        </p:spPr>
        <p:txBody>
          <a:bodyPr>
            <a:spAutoFit/>
          </a:bodyPr>
          <a:lstStyle/>
          <a:p>
            <a:pPr>
              <a:spcBef>
                <a:spcPct val="50000"/>
              </a:spcBef>
            </a:pPr>
            <a:r>
              <a:rPr lang="en-US" sz="2800" b="1" dirty="0">
                <a:solidFill>
                  <a:srgbClr val="007FA3"/>
                </a:solidFill>
              </a:rPr>
              <a:t>‘O</a:t>
            </a:r>
            <a:r>
              <a:rPr lang="en-US" sz="2800" b="1" i="1" dirty="0">
                <a:solidFill>
                  <a:srgbClr val="007FA3"/>
                </a:solidFill>
              </a:rPr>
              <a:t>perations’</a:t>
            </a:r>
            <a:r>
              <a:rPr lang="en-US" sz="2800" b="1" dirty="0">
                <a:solidFill>
                  <a:srgbClr val="007FA3"/>
                </a:solidFill>
              </a:rPr>
              <a:t> is not the same as ‘</a:t>
            </a:r>
            <a:r>
              <a:rPr lang="en-US" sz="2800" b="1" i="1" dirty="0">
                <a:solidFill>
                  <a:srgbClr val="007FA3"/>
                </a:solidFill>
              </a:rPr>
              <a:t>operational’</a:t>
            </a:r>
            <a:endParaRPr lang="en-GB" sz="2800" b="1" dirty="0">
              <a:solidFill>
                <a:srgbClr val="007FA3"/>
              </a:solidFill>
            </a:endParaRPr>
          </a:p>
        </p:txBody>
      </p:sp>
      <p:grpSp>
        <p:nvGrpSpPr>
          <p:cNvPr id="2" name="Group 13"/>
          <p:cNvGrpSpPr>
            <a:grpSpLocks/>
          </p:cNvGrpSpPr>
          <p:nvPr/>
        </p:nvGrpSpPr>
        <p:grpSpPr bwMode="auto">
          <a:xfrm>
            <a:off x="511171" y="719595"/>
            <a:ext cx="8278813" cy="830263"/>
            <a:chOff x="250" y="1071"/>
            <a:chExt cx="5215" cy="523"/>
          </a:xfrm>
        </p:grpSpPr>
        <p:sp>
          <p:nvSpPr>
            <p:cNvPr id="9226" name="Text Box 5"/>
            <p:cNvSpPr txBox="1">
              <a:spLocks noChangeArrowheads="1"/>
            </p:cNvSpPr>
            <p:nvPr/>
          </p:nvSpPr>
          <p:spPr bwMode="auto">
            <a:xfrm>
              <a:off x="385" y="1071"/>
              <a:ext cx="5080" cy="523"/>
            </a:xfrm>
            <a:prstGeom prst="rect">
              <a:avLst/>
            </a:prstGeom>
            <a:noFill/>
            <a:ln w="9525">
              <a:noFill/>
              <a:miter lim="800000"/>
              <a:headEnd/>
              <a:tailEnd/>
            </a:ln>
          </p:spPr>
          <p:txBody>
            <a:bodyPr>
              <a:spAutoFit/>
            </a:bodyPr>
            <a:lstStyle/>
            <a:p>
              <a:pPr>
                <a:spcBef>
                  <a:spcPct val="50000"/>
                </a:spcBef>
              </a:pPr>
              <a:r>
                <a:rPr lang="en-US" sz="2400" dirty="0"/>
                <a:t>‘Operations’ are the resources that create products and services. </a:t>
              </a:r>
              <a:endParaRPr lang="en-GB" sz="2400" dirty="0"/>
            </a:p>
          </p:txBody>
        </p:sp>
        <p:sp>
          <p:nvSpPr>
            <p:cNvPr id="9227" name="Oval 10"/>
            <p:cNvSpPr>
              <a:spLocks noChangeArrowheads="1"/>
            </p:cNvSpPr>
            <p:nvPr/>
          </p:nvSpPr>
          <p:spPr bwMode="auto">
            <a:xfrm>
              <a:off x="250" y="1162"/>
              <a:ext cx="136" cy="136"/>
            </a:xfrm>
            <a:prstGeom prst="ellipse">
              <a:avLst/>
            </a:prstGeom>
            <a:solidFill>
              <a:srgbClr val="7030A0"/>
            </a:solidFill>
            <a:ln w="9525">
              <a:solidFill>
                <a:schemeClr val="tx1"/>
              </a:solidFill>
              <a:round/>
              <a:headEnd/>
              <a:tailEnd/>
            </a:ln>
          </p:spPr>
          <p:txBody>
            <a:bodyPr wrap="none" anchor="ctr"/>
            <a:lstStyle/>
            <a:p>
              <a:endParaRPr lang="en-GB"/>
            </a:p>
          </p:txBody>
        </p:sp>
      </p:grpSp>
      <p:grpSp>
        <p:nvGrpSpPr>
          <p:cNvPr id="3" name="Group 14"/>
          <p:cNvGrpSpPr>
            <a:grpSpLocks/>
          </p:cNvGrpSpPr>
          <p:nvPr/>
        </p:nvGrpSpPr>
        <p:grpSpPr bwMode="auto">
          <a:xfrm>
            <a:off x="517748" y="2148346"/>
            <a:ext cx="8280400" cy="830263"/>
            <a:chOff x="249" y="1933"/>
            <a:chExt cx="5216" cy="523"/>
          </a:xfrm>
        </p:grpSpPr>
        <p:sp>
          <p:nvSpPr>
            <p:cNvPr id="9224" name="Text Box 6"/>
            <p:cNvSpPr txBox="1">
              <a:spLocks noChangeArrowheads="1"/>
            </p:cNvSpPr>
            <p:nvPr/>
          </p:nvSpPr>
          <p:spPr bwMode="auto">
            <a:xfrm>
              <a:off x="385" y="1933"/>
              <a:ext cx="5080" cy="523"/>
            </a:xfrm>
            <a:prstGeom prst="rect">
              <a:avLst/>
            </a:prstGeom>
            <a:noFill/>
            <a:ln w="9525">
              <a:noFill/>
              <a:miter lim="800000"/>
              <a:headEnd/>
              <a:tailEnd/>
            </a:ln>
          </p:spPr>
          <p:txBody>
            <a:bodyPr>
              <a:spAutoFit/>
            </a:bodyPr>
            <a:lstStyle/>
            <a:p>
              <a:pPr>
                <a:spcBef>
                  <a:spcPct val="50000"/>
                </a:spcBef>
              </a:pPr>
              <a:r>
                <a:rPr lang="en-US" sz="2400" dirty="0"/>
                <a:t>‘Operational’ is the opposite of strategic, meaning day-to-day and detailed. </a:t>
              </a:r>
              <a:endParaRPr lang="en-GB" sz="2400" dirty="0"/>
            </a:p>
          </p:txBody>
        </p:sp>
        <p:sp>
          <p:nvSpPr>
            <p:cNvPr id="9225" name="Oval 11"/>
            <p:cNvSpPr>
              <a:spLocks noChangeArrowheads="1"/>
            </p:cNvSpPr>
            <p:nvPr/>
          </p:nvSpPr>
          <p:spPr bwMode="auto">
            <a:xfrm>
              <a:off x="249" y="2024"/>
              <a:ext cx="136" cy="136"/>
            </a:xfrm>
            <a:prstGeom prst="ellipse">
              <a:avLst/>
            </a:prstGeom>
            <a:solidFill>
              <a:srgbClr val="7030A0"/>
            </a:solidFill>
            <a:ln w="9525">
              <a:solidFill>
                <a:schemeClr val="tx1"/>
              </a:solidFill>
              <a:round/>
              <a:headEnd/>
              <a:tailEnd/>
            </a:ln>
          </p:spPr>
          <p:txBody>
            <a:bodyPr wrap="none" anchor="ctr"/>
            <a:lstStyle/>
            <a:p>
              <a:endParaRPr lang="en-GB"/>
            </a:p>
          </p:txBody>
        </p:sp>
      </p:grpSp>
      <p:grpSp>
        <p:nvGrpSpPr>
          <p:cNvPr id="4" name="Group 15"/>
          <p:cNvGrpSpPr>
            <a:grpSpLocks/>
          </p:cNvGrpSpPr>
          <p:nvPr/>
        </p:nvGrpSpPr>
        <p:grpSpPr bwMode="auto">
          <a:xfrm>
            <a:off x="517748" y="3683460"/>
            <a:ext cx="8280400" cy="830263"/>
            <a:chOff x="249" y="2717"/>
            <a:chExt cx="5216" cy="523"/>
          </a:xfrm>
        </p:grpSpPr>
        <p:sp>
          <p:nvSpPr>
            <p:cNvPr id="9222" name="Text Box 7"/>
            <p:cNvSpPr txBox="1">
              <a:spLocks noChangeArrowheads="1"/>
            </p:cNvSpPr>
            <p:nvPr/>
          </p:nvSpPr>
          <p:spPr bwMode="auto">
            <a:xfrm>
              <a:off x="385" y="2717"/>
              <a:ext cx="5080" cy="523"/>
            </a:xfrm>
            <a:prstGeom prst="rect">
              <a:avLst/>
            </a:prstGeom>
            <a:noFill/>
            <a:ln w="9525">
              <a:noFill/>
              <a:miter lim="800000"/>
              <a:headEnd/>
              <a:tailEnd/>
            </a:ln>
          </p:spPr>
          <p:txBody>
            <a:bodyPr>
              <a:spAutoFit/>
            </a:bodyPr>
            <a:lstStyle/>
            <a:p>
              <a:pPr>
                <a:spcBef>
                  <a:spcPct val="50000"/>
                </a:spcBef>
              </a:pPr>
              <a:r>
                <a:rPr lang="en-US" sz="2400"/>
                <a:t>So, one can examine both the operational </a:t>
              </a:r>
              <a:r>
                <a:rPr lang="en-US" sz="2400" i="1"/>
                <a:t>and </a:t>
              </a:r>
              <a:r>
                <a:rPr lang="en-US" sz="2400"/>
                <a:t>the strategic aspects of operations.</a:t>
              </a:r>
              <a:r>
                <a:rPr lang="en-GB" sz="2400"/>
                <a:t> </a:t>
              </a:r>
            </a:p>
          </p:txBody>
        </p:sp>
        <p:sp>
          <p:nvSpPr>
            <p:cNvPr id="9223" name="Oval 12"/>
            <p:cNvSpPr>
              <a:spLocks noChangeArrowheads="1"/>
            </p:cNvSpPr>
            <p:nvPr/>
          </p:nvSpPr>
          <p:spPr bwMode="auto">
            <a:xfrm>
              <a:off x="249" y="2804"/>
              <a:ext cx="136" cy="136"/>
            </a:xfrm>
            <a:prstGeom prst="ellipse">
              <a:avLst/>
            </a:prstGeom>
            <a:solidFill>
              <a:srgbClr val="7030A0"/>
            </a:solidFill>
            <a:ln w="9525">
              <a:solidFill>
                <a:schemeClr val="tx1"/>
              </a:solidFill>
              <a:round/>
              <a:headEnd/>
              <a:tailEnd/>
            </a:ln>
          </p:spPr>
          <p:txBody>
            <a:bodyPr wrap="none" anchor="ct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1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531378" y="857232"/>
            <a:ext cx="3276600" cy="1200329"/>
          </a:xfrm>
          <a:prstGeom prst="rect">
            <a:avLst/>
          </a:prstGeom>
          <a:solidFill>
            <a:schemeClr val="bg1">
              <a:lumMod val="85000"/>
            </a:schemeClr>
          </a:solidFill>
          <a:ln>
            <a:headEnd/>
            <a:tailEnd type="none" w="med" len="lg"/>
          </a:ln>
        </p:spPr>
        <p:style>
          <a:lnRef idx="0">
            <a:schemeClr val="accent5"/>
          </a:lnRef>
          <a:fillRef idx="3">
            <a:schemeClr val="accent5"/>
          </a:fillRef>
          <a:effectRef idx="3">
            <a:schemeClr val="accent5"/>
          </a:effectRef>
          <a:fontRef idx="minor">
            <a:schemeClr val="lt1"/>
          </a:fontRef>
        </p:style>
        <p:txBody>
          <a:bodyPr>
            <a:spAutoFit/>
          </a:bodyPr>
          <a:lstStyle/>
          <a:p>
            <a:pPr algn="ctr" eaLnBrk="0" hangingPunct="0">
              <a:defRPr/>
            </a:pPr>
            <a:r>
              <a:rPr lang="en-US" sz="2400" dirty="0">
                <a:solidFill>
                  <a:schemeClr val="tx1"/>
                </a:solidFill>
                <a:latin typeface="Arial" pitchFamily="34" charset="0"/>
                <a:cs typeface="Arial" pitchFamily="34" charset="0"/>
              </a:rPr>
              <a:t>The </a:t>
            </a:r>
            <a:r>
              <a:rPr lang="en-US" sz="2400" dirty="0" smtClean="0">
                <a:solidFill>
                  <a:schemeClr val="tx1"/>
                </a:solidFill>
                <a:latin typeface="Arial" pitchFamily="34" charset="0"/>
                <a:cs typeface="Arial" pitchFamily="34" charset="0"/>
              </a:rPr>
              <a:t>three </a:t>
            </a:r>
            <a:r>
              <a:rPr lang="en-US" sz="2400" dirty="0">
                <a:solidFill>
                  <a:schemeClr val="tx1"/>
                </a:solidFill>
                <a:latin typeface="Arial" pitchFamily="34" charset="0"/>
                <a:cs typeface="Arial" pitchFamily="34" charset="0"/>
              </a:rPr>
              <a:t>key attributes </a:t>
            </a:r>
          </a:p>
          <a:p>
            <a:pPr algn="ctr" eaLnBrk="0" hangingPunct="0">
              <a:defRPr/>
            </a:pPr>
            <a:r>
              <a:rPr lang="en-US" sz="2400" dirty="0">
                <a:solidFill>
                  <a:schemeClr val="tx1"/>
                </a:solidFill>
                <a:latin typeface="Arial" pitchFamily="34" charset="0"/>
                <a:cs typeface="Arial" pitchFamily="34" charset="0"/>
              </a:rPr>
              <a:t>of operations strategy</a:t>
            </a:r>
          </a:p>
        </p:txBody>
      </p:sp>
      <p:sp>
        <p:nvSpPr>
          <p:cNvPr id="11267" name="Text Box 3"/>
          <p:cNvSpPr txBox="1">
            <a:spLocks noChangeArrowheads="1"/>
          </p:cNvSpPr>
          <p:nvPr/>
        </p:nvSpPr>
        <p:spPr bwMode="auto">
          <a:xfrm>
            <a:off x="4273350" y="1012807"/>
            <a:ext cx="3733800" cy="457200"/>
          </a:xfrm>
          <a:prstGeom prst="rect">
            <a:avLst/>
          </a:prstGeom>
          <a:solidFill>
            <a:schemeClr val="bg1">
              <a:lumMod val="85000"/>
            </a:schemeClr>
          </a:solidFill>
          <a:ln>
            <a:headEnd/>
            <a:tailEnd type="none" w="med" len="lg"/>
          </a:ln>
        </p:spPr>
        <p:style>
          <a:lnRef idx="0">
            <a:schemeClr val="accent5"/>
          </a:lnRef>
          <a:fillRef idx="3">
            <a:schemeClr val="accent5"/>
          </a:fillRef>
          <a:effectRef idx="3">
            <a:schemeClr val="accent5"/>
          </a:effectRef>
          <a:fontRef idx="minor">
            <a:schemeClr val="lt1"/>
          </a:fontRef>
        </p:style>
        <p:txBody>
          <a:bodyPr>
            <a:spAutoFit/>
          </a:bodyPr>
          <a:lstStyle/>
          <a:p>
            <a:pPr algn="ctr" eaLnBrk="0" hangingPunct="0">
              <a:defRPr/>
            </a:pPr>
            <a:r>
              <a:rPr lang="en-US" sz="2400" dirty="0">
                <a:solidFill>
                  <a:schemeClr val="tx1"/>
                </a:solidFill>
                <a:latin typeface="Arial" pitchFamily="34" charset="0"/>
                <a:cs typeface="Arial" pitchFamily="34" charset="0"/>
              </a:rPr>
              <a:t>Operations </a:t>
            </a:r>
            <a:r>
              <a:rPr lang="en-US" sz="2400" dirty="0" smtClean="0">
                <a:solidFill>
                  <a:schemeClr val="tx1"/>
                </a:solidFill>
                <a:latin typeface="Arial" pitchFamily="34" charset="0"/>
                <a:cs typeface="Arial" pitchFamily="34" charset="0"/>
              </a:rPr>
              <a:t>contribution</a:t>
            </a:r>
            <a:endParaRPr lang="en-US" sz="2400" dirty="0">
              <a:solidFill>
                <a:schemeClr val="tx1"/>
              </a:solidFill>
              <a:latin typeface="Arial" pitchFamily="34" charset="0"/>
              <a:cs typeface="Arial" pitchFamily="34" charset="0"/>
            </a:endParaRPr>
          </a:p>
        </p:txBody>
      </p:sp>
      <p:grpSp>
        <p:nvGrpSpPr>
          <p:cNvPr id="2" name="Group 17"/>
          <p:cNvGrpSpPr>
            <a:grpSpLocks/>
          </p:cNvGrpSpPr>
          <p:nvPr/>
        </p:nvGrpSpPr>
        <p:grpSpPr bwMode="auto">
          <a:xfrm>
            <a:off x="531817" y="2255291"/>
            <a:ext cx="8183569" cy="1189038"/>
            <a:chOff x="335" y="1162"/>
            <a:chExt cx="5155" cy="749"/>
          </a:xfrm>
          <a:solidFill>
            <a:srgbClr val="FFFFCC"/>
          </a:solidFill>
          <a:scene3d>
            <a:camera prst="orthographicFront">
              <a:rot lat="0" lon="0" rev="0"/>
            </a:camera>
            <a:lightRig rig="balanced" dir="t">
              <a:rot lat="0" lon="0" rev="8700000"/>
            </a:lightRig>
          </a:scene3d>
        </p:grpSpPr>
        <p:sp>
          <p:nvSpPr>
            <p:cNvPr id="11270" name="Text Box 6"/>
            <p:cNvSpPr txBox="1">
              <a:spLocks noChangeArrowheads="1"/>
            </p:cNvSpPr>
            <p:nvPr/>
          </p:nvSpPr>
          <p:spPr bwMode="auto">
            <a:xfrm>
              <a:off x="335" y="1162"/>
              <a:ext cx="1776" cy="288"/>
            </a:xfrm>
            <a:prstGeom prst="rect">
              <a:avLst/>
            </a:prstGeom>
            <a:grpFill/>
            <a:ln w="25400">
              <a:noFill/>
              <a:miter lim="800000"/>
              <a:headEnd/>
              <a:tailEnd type="none" w="med" len="lg"/>
            </a:ln>
            <a:effectLst>
              <a:outerShdw blurRad="44450" dist="27940" dir="5400000" algn="ctr">
                <a:srgbClr val="000000">
                  <a:alpha val="32000"/>
                </a:srgbClr>
              </a:outerShdw>
            </a:effectLst>
            <a:sp3d>
              <a:bevelT w="190500" h="38100"/>
            </a:sp3d>
          </p:spPr>
          <p:txBody>
            <a:bodyPr>
              <a:spAutoFit/>
            </a:bodyPr>
            <a:lstStyle/>
            <a:p>
              <a:pPr eaLnBrk="0" hangingPunct="0">
                <a:spcBef>
                  <a:spcPct val="50000"/>
                </a:spcBef>
                <a:defRPr/>
              </a:pPr>
              <a:r>
                <a:rPr lang="en-US" sz="2400" dirty="0"/>
                <a:t>Implementing</a:t>
              </a:r>
            </a:p>
          </p:txBody>
        </p:sp>
        <p:sp>
          <p:nvSpPr>
            <p:cNvPr id="11273" name="Text Box 9"/>
            <p:cNvSpPr txBox="1">
              <a:spLocks noChangeArrowheads="1"/>
            </p:cNvSpPr>
            <p:nvPr/>
          </p:nvSpPr>
          <p:spPr bwMode="auto">
            <a:xfrm>
              <a:off x="2706" y="1162"/>
              <a:ext cx="2784" cy="749"/>
            </a:xfrm>
            <a:prstGeom prst="rect">
              <a:avLst/>
            </a:prstGeom>
            <a:grpFill/>
            <a:ln w="25400">
              <a:noFill/>
              <a:miter lim="800000"/>
              <a:headEnd/>
              <a:tailEnd type="none" w="med" len="lg"/>
            </a:ln>
            <a:effectLst>
              <a:outerShdw blurRad="44450" dist="27940" dir="5400000" algn="ctr">
                <a:srgbClr val="000000">
                  <a:alpha val="32000"/>
                </a:srgbClr>
              </a:outerShdw>
            </a:effectLst>
            <a:sp3d>
              <a:bevelT w="190500" h="38100"/>
            </a:sp3d>
          </p:spPr>
          <p:txBody>
            <a:bodyPr>
              <a:spAutoFit/>
            </a:bodyPr>
            <a:lstStyle/>
            <a:p>
              <a:pPr eaLnBrk="0" hangingPunct="0">
                <a:spcAft>
                  <a:spcPct val="20000"/>
                </a:spcAft>
                <a:defRPr/>
              </a:pPr>
              <a:r>
                <a:rPr lang="en-US" sz="2000" i="1" dirty="0" smtClean="0"/>
                <a:t>Be dependable</a:t>
              </a:r>
              <a:endParaRPr lang="en-US" sz="2000" i="1" dirty="0"/>
            </a:p>
            <a:p>
              <a:pPr eaLnBrk="0" hangingPunct="0">
                <a:spcAft>
                  <a:spcPct val="40000"/>
                </a:spcAft>
                <a:defRPr/>
              </a:pPr>
              <a:r>
                <a:rPr lang="en-US" sz="2000" i="1" dirty="0" err="1" smtClean="0"/>
                <a:t>Operationalize</a:t>
              </a:r>
              <a:r>
                <a:rPr lang="en-US" sz="2000" i="1" dirty="0" smtClean="0"/>
                <a:t> </a:t>
              </a:r>
              <a:r>
                <a:rPr lang="en-US" sz="2000" i="1" dirty="0"/>
                <a:t>strategy</a:t>
              </a:r>
            </a:p>
            <a:p>
              <a:pPr eaLnBrk="0" hangingPunct="0">
                <a:spcAft>
                  <a:spcPct val="40000"/>
                </a:spcAft>
                <a:defRPr/>
              </a:pPr>
              <a:r>
                <a:rPr lang="en-US" sz="2000" i="1" dirty="0" smtClean="0"/>
                <a:t>Explain practicalities</a:t>
              </a:r>
              <a:endParaRPr lang="en-US" sz="2400" i="1" dirty="0"/>
            </a:p>
          </p:txBody>
        </p:sp>
      </p:grpSp>
      <p:grpSp>
        <p:nvGrpSpPr>
          <p:cNvPr id="3" name="Group 15"/>
          <p:cNvGrpSpPr>
            <a:grpSpLocks/>
          </p:cNvGrpSpPr>
          <p:nvPr/>
        </p:nvGrpSpPr>
        <p:grpSpPr bwMode="auto">
          <a:xfrm>
            <a:off x="500064" y="3614192"/>
            <a:ext cx="8175629" cy="1162051"/>
            <a:chOff x="315" y="2018"/>
            <a:chExt cx="5150" cy="732"/>
          </a:xfrm>
          <a:solidFill>
            <a:srgbClr val="CCECFF"/>
          </a:solidFill>
          <a:scene3d>
            <a:camera prst="orthographicFront">
              <a:rot lat="0" lon="0" rev="0"/>
            </a:camera>
            <a:lightRig rig="balanced" dir="t">
              <a:rot lat="0" lon="0" rev="8700000"/>
            </a:lightRig>
          </a:scene3d>
        </p:grpSpPr>
        <p:sp>
          <p:nvSpPr>
            <p:cNvPr id="11271" name="Text Box 7"/>
            <p:cNvSpPr txBox="1">
              <a:spLocks noChangeArrowheads="1"/>
            </p:cNvSpPr>
            <p:nvPr/>
          </p:nvSpPr>
          <p:spPr bwMode="auto">
            <a:xfrm>
              <a:off x="315" y="2018"/>
              <a:ext cx="1776" cy="288"/>
            </a:xfrm>
            <a:prstGeom prst="rect">
              <a:avLst/>
            </a:prstGeom>
            <a:grpFill/>
            <a:ln w="25400">
              <a:noFill/>
              <a:miter lim="800000"/>
              <a:headEnd/>
              <a:tailEnd type="none" w="med" len="lg"/>
            </a:ln>
            <a:effectLst>
              <a:outerShdw blurRad="44450" dist="27940" dir="5400000" algn="ctr">
                <a:srgbClr val="000000">
                  <a:alpha val="32000"/>
                </a:srgbClr>
              </a:outerShdw>
            </a:effectLst>
            <a:sp3d>
              <a:bevelT w="190500" h="38100"/>
            </a:sp3d>
          </p:spPr>
          <p:txBody>
            <a:bodyPr>
              <a:spAutoFit/>
            </a:bodyPr>
            <a:lstStyle/>
            <a:p>
              <a:pPr eaLnBrk="0" hangingPunct="0">
                <a:spcBef>
                  <a:spcPct val="50000"/>
                </a:spcBef>
                <a:defRPr/>
              </a:pPr>
              <a:r>
                <a:rPr lang="en-US" sz="2400" dirty="0"/>
                <a:t>Supporting</a:t>
              </a:r>
            </a:p>
          </p:txBody>
        </p:sp>
        <p:sp>
          <p:nvSpPr>
            <p:cNvPr id="11274" name="Text Box 10"/>
            <p:cNvSpPr txBox="1">
              <a:spLocks noChangeArrowheads="1"/>
            </p:cNvSpPr>
            <p:nvPr/>
          </p:nvSpPr>
          <p:spPr bwMode="auto">
            <a:xfrm>
              <a:off x="2681" y="2033"/>
              <a:ext cx="2784" cy="717"/>
            </a:xfrm>
            <a:prstGeom prst="rect">
              <a:avLst/>
            </a:prstGeom>
            <a:grpFill/>
            <a:ln w="25400">
              <a:noFill/>
              <a:miter lim="800000"/>
              <a:headEnd/>
              <a:tailEnd type="none" w="med" len="lg"/>
            </a:ln>
            <a:effectLst>
              <a:outerShdw blurRad="44450" dist="27940" dir="5400000" algn="ctr">
                <a:srgbClr val="000000">
                  <a:alpha val="32000"/>
                </a:srgbClr>
              </a:outerShdw>
            </a:effectLst>
            <a:sp3d>
              <a:bevelT w="190500" h="38100"/>
            </a:sp3d>
          </p:spPr>
          <p:txBody>
            <a:bodyPr>
              <a:spAutoFit/>
            </a:bodyPr>
            <a:lstStyle/>
            <a:p>
              <a:pPr eaLnBrk="0" hangingPunct="0">
                <a:spcAft>
                  <a:spcPct val="20000"/>
                </a:spcAft>
                <a:defRPr/>
              </a:pPr>
              <a:r>
                <a:rPr lang="en-US" sz="2000" i="1" dirty="0" smtClean="0"/>
                <a:t>Be appropriate</a:t>
              </a:r>
              <a:endParaRPr lang="en-US" sz="2000" i="1" dirty="0"/>
            </a:p>
            <a:p>
              <a:pPr eaLnBrk="0" hangingPunct="0">
                <a:spcAft>
                  <a:spcPct val="20000"/>
                </a:spcAft>
                <a:defRPr/>
              </a:pPr>
              <a:r>
                <a:rPr lang="en-US" sz="2000" i="1" dirty="0"/>
                <a:t>Understand strategy</a:t>
              </a:r>
            </a:p>
            <a:p>
              <a:pPr eaLnBrk="0" hangingPunct="0">
                <a:spcAft>
                  <a:spcPct val="20000"/>
                </a:spcAft>
                <a:defRPr/>
              </a:pPr>
              <a:r>
                <a:rPr lang="en-US" sz="2000" i="1" dirty="0"/>
                <a:t>Contribute to decisions</a:t>
              </a:r>
              <a:endParaRPr lang="en-US" sz="2400" i="1" dirty="0"/>
            </a:p>
          </p:txBody>
        </p:sp>
      </p:grpSp>
      <p:grpSp>
        <p:nvGrpSpPr>
          <p:cNvPr id="4" name="Group 16"/>
          <p:cNvGrpSpPr>
            <a:grpSpLocks/>
          </p:cNvGrpSpPr>
          <p:nvPr/>
        </p:nvGrpSpPr>
        <p:grpSpPr bwMode="auto">
          <a:xfrm>
            <a:off x="500063" y="4998493"/>
            <a:ext cx="8191505" cy="1177926"/>
            <a:chOff x="315" y="2890"/>
            <a:chExt cx="5160" cy="742"/>
          </a:xfrm>
          <a:solidFill>
            <a:srgbClr val="FFCCCC"/>
          </a:solidFill>
          <a:scene3d>
            <a:camera prst="orthographicFront">
              <a:rot lat="0" lon="0" rev="0"/>
            </a:camera>
            <a:lightRig rig="balanced" dir="t">
              <a:rot lat="0" lon="0" rev="8700000"/>
            </a:lightRig>
          </a:scene3d>
        </p:grpSpPr>
        <p:sp>
          <p:nvSpPr>
            <p:cNvPr id="11272" name="Text Box 8"/>
            <p:cNvSpPr txBox="1">
              <a:spLocks noChangeArrowheads="1"/>
            </p:cNvSpPr>
            <p:nvPr/>
          </p:nvSpPr>
          <p:spPr bwMode="auto">
            <a:xfrm>
              <a:off x="315" y="2890"/>
              <a:ext cx="1776" cy="288"/>
            </a:xfrm>
            <a:prstGeom prst="rect">
              <a:avLst/>
            </a:prstGeom>
            <a:solidFill>
              <a:schemeClr val="accent2">
                <a:lumMod val="20000"/>
                <a:lumOff val="80000"/>
              </a:schemeClr>
            </a:solidFill>
            <a:ln w="25400">
              <a:noFill/>
              <a:miter lim="800000"/>
              <a:headEnd/>
              <a:tailEnd type="none" w="med" len="lg"/>
            </a:ln>
            <a:effectLst>
              <a:outerShdw blurRad="44450" dist="27940" dir="5400000" algn="ctr">
                <a:srgbClr val="000000">
                  <a:alpha val="32000"/>
                </a:srgbClr>
              </a:outerShdw>
            </a:effectLst>
            <a:sp3d>
              <a:bevelT w="190500" h="38100"/>
            </a:sp3d>
          </p:spPr>
          <p:txBody>
            <a:bodyPr>
              <a:spAutoFit/>
            </a:bodyPr>
            <a:lstStyle/>
            <a:p>
              <a:pPr eaLnBrk="0" hangingPunct="0">
                <a:spcBef>
                  <a:spcPct val="50000"/>
                </a:spcBef>
                <a:defRPr/>
              </a:pPr>
              <a:r>
                <a:rPr lang="en-US" sz="2400" dirty="0"/>
                <a:t>Driving</a:t>
              </a:r>
            </a:p>
          </p:txBody>
        </p:sp>
        <p:sp>
          <p:nvSpPr>
            <p:cNvPr id="11275" name="Text Box 11"/>
            <p:cNvSpPr txBox="1">
              <a:spLocks noChangeArrowheads="1"/>
            </p:cNvSpPr>
            <p:nvPr/>
          </p:nvSpPr>
          <p:spPr bwMode="auto">
            <a:xfrm>
              <a:off x="2691" y="2915"/>
              <a:ext cx="2784" cy="717"/>
            </a:xfrm>
            <a:prstGeom prst="rect">
              <a:avLst/>
            </a:prstGeom>
            <a:solidFill>
              <a:schemeClr val="accent2">
                <a:lumMod val="20000"/>
                <a:lumOff val="80000"/>
              </a:schemeClr>
            </a:solidFill>
            <a:ln w="25400">
              <a:noFill/>
              <a:miter lim="800000"/>
              <a:headEnd/>
              <a:tailEnd type="none" w="med" len="lg"/>
            </a:ln>
            <a:effectLst>
              <a:outerShdw blurRad="44450" dist="27940" dir="5400000" algn="ctr">
                <a:srgbClr val="000000">
                  <a:alpha val="32000"/>
                </a:srgbClr>
              </a:outerShdw>
            </a:effectLst>
            <a:sp3d>
              <a:bevelT w="190500" h="38100"/>
            </a:sp3d>
          </p:spPr>
          <p:txBody>
            <a:bodyPr>
              <a:spAutoFit/>
            </a:bodyPr>
            <a:lstStyle/>
            <a:p>
              <a:pPr eaLnBrk="0" hangingPunct="0">
                <a:spcAft>
                  <a:spcPct val="20000"/>
                </a:spcAft>
                <a:defRPr/>
              </a:pPr>
              <a:r>
                <a:rPr lang="en-US" sz="2000" i="1" dirty="0" smtClean="0"/>
                <a:t>Be innovative</a:t>
              </a:r>
              <a:endParaRPr lang="en-US" sz="2000" i="1" dirty="0"/>
            </a:p>
            <a:p>
              <a:pPr eaLnBrk="0" hangingPunct="0">
                <a:spcAft>
                  <a:spcPct val="20000"/>
                </a:spcAft>
                <a:defRPr/>
              </a:pPr>
              <a:r>
                <a:rPr lang="en-US" sz="2000" i="1" dirty="0" smtClean="0"/>
                <a:t>Provide foundation </a:t>
              </a:r>
              <a:r>
                <a:rPr lang="en-US" sz="2000" i="1" dirty="0"/>
                <a:t>of strategy</a:t>
              </a:r>
            </a:p>
            <a:p>
              <a:pPr eaLnBrk="0" hangingPunct="0">
                <a:spcAft>
                  <a:spcPct val="20000"/>
                </a:spcAft>
                <a:defRPr/>
              </a:pPr>
              <a:r>
                <a:rPr lang="en-US" sz="2000" i="1" dirty="0"/>
                <a:t>Develop long-term </a:t>
              </a:r>
              <a:r>
                <a:rPr lang="en-US" sz="2000" i="1" dirty="0" smtClean="0"/>
                <a:t>capabilities</a:t>
              </a:r>
              <a:endParaRPr lang="en-US" sz="2400" i="1" dirty="0"/>
            </a:p>
          </p:txBody>
        </p:sp>
      </p:grpSp>
      <p:sp>
        <p:nvSpPr>
          <p:cNvPr id="15371" name="Text Box 13"/>
          <p:cNvSpPr txBox="1">
            <a:spLocks noChangeArrowheads="1"/>
          </p:cNvSpPr>
          <p:nvPr/>
        </p:nvSpPr>
        <p:spPr bwMode="auto">
          <a:xfrm>
            <a:off x="121303" y="61464"/>
            <a:ext cx="8686800" cy="519112"/>
          </a:xfrm>
          <a:prstGeom prst="rect">
            <a:avLst/>
          </a:prstGeom>
          <a:noFill/>
          <a:ln w="12700">
            <a:noFill/>
            <a:miter lim="800000"/>
            <a:headEnd/>
            <a:tailEnd type="none" w="med" len="lg"/>
          </a:ln>
        </p:spPr>
        <p:txBody>
          <a:bodyPr>
            <a:spAutoFit/>
          </a:bodyPr>
          <a:lstStyle/>
          <a:p>
            <a:pPr eaLnBrk="0" hangingPunct="0">
              <a:spcBef>
                <a:spcPct val="50000"/>
              </a:spcBef>
            </a:pPr>
            <a:r>
              <a:rPr lang="en-US" sz="2800" b="1" dirty="0">
                <a:solidFill>
                  <a:srgbClr val="007FA3"/>
                </a:solidFill>
              </a:rPr>
              <a:t>The </a:t>
            </a:r>
            <a:r>
              <a:rPr lang="en-US" sz="2800" b="1" dirty="0" smtClean="0">
                <a:solidFill>
                  <a:srgbClr val="007FA3"/>
                </a:solidFill>
              </a:rPr>
              <a:t>strategic role </a:t>
            </a:r>
            <a:r>
              <a:rPr lang="en-US" sz="2800" b="1" dirty="0">
                <a:solidFill>
                  <a:srgbClr val="007FA3"/>
                </a:solidFill>
              </a:rPr>
              <a:t>of the </a:t>
            </a:r>
            <a:r>
              <a:rPr lang="en-US" sz="2800" b="1" dirty="0" smtClean="0">
                <a:solidFill>
                  <a:srgbClr val="007FA3"/>
                </a:solidFill>
              </a:rPr>
              <a:t>operations function</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6"/>
          <p:cNvSpPr txBox="1">
            <a:spLocks noChangeArrowheads="1"/>
          </p:cNvSpPr>
          <p:nvPr/>
        </p:nvSpPr>
        <p:spPr bwMode="auto">
          <a:xfrm>
            <a:off x="122167" y="64453"/>
            <a:ext cx="7993063" cy="519113"/>
          </a:xfrm>
          <a:prstGeom prst="rect">
            <a:avLst/>
          </a:prstGeom>
          <a:noFill/>
          <a:ln w="25400">
            <a:noFill/>
            <a:miter lim="800000"/>
            <a:headEnd/>
            <a:tailEnd type="none" w="med" len="lg"/>
          </a:ln>
        </p:spPr>
        <p:txBody>
          <a:bodyPr>
            <a:spAutoFit/>
          </a:bodyPr>
          <a:lstStyle/>
          <a:p>
            <a:pPr eaLnBrk="0" hangingPunct="0">
              <a:spcBef>
                <a:spcPct val="50000"/>
              </a:spcBef>
            </a:pPr>
            <a:r>
              <a:rPr lang="en-US" sz="2800" b="1" dirty="0">
                <a:solidFill>
                  <a:srgbClr val="007FA3"/>
                </a:solidFill>
              </a:rPr>
              <a:t>The </a:t>
            </a:r>
            <a:r>
              <a:rPr lang="en-US" sz="2800" b="1" dirty="0" smtClean="0">
                <a:solidFill>
                  <a:srgbClr val="007FA3"/>
                </a:solidFill>
              </a:rPr>
              <a:t>4 </a:t>
            </a:r>
            <a:r>
              <a:rPr lang="en-US" sz="2800" b="1" dirty="0">
                <a:solidFill>
                  <a:srgbClr val="007FA3"/>
                </a:solidFill>
              </a:rPr>
              <a:t>stage model of operations contribution </a:t>
            </a:r>
          </a:p>
        </p:txBody>
      </p:sp>
      <p:pic>
        <p:nvPicPr>
          <p:cNvPr id="2050" name="Picture 2" descr="Y:\08VOL4\Graphics\Powerpoint\PE_UK\PE522-SLACK\Final files\GIF\ch03\figure-3-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7171" y="887730"/>
            <a:ext cx="8049658" cy="52844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103646" y="117497"/>
            <a:ext cx="8430754" cy="830997"/>
          </a:xfrm>
          <a:prstGeom prst="rect">
            <a:avLst/>
          </a:prstGeom>
          <a:noFill/>
        </p:spPr>
        <p:txBody>
          <a:bodyPr wrap="square" rtlCol="0">
            <a:spAutoFit/>
          </a:bodyPr>
          <a:lstStyle/>
          <a:p>
            <a:r>
              <a:rPr lang="en-US" sz="2400" b="1" dirty="0" smtClean="0">
                <a:solidFill>
                  <a:srgbClr val="007FA3"/>
                </a:solidFill>
              </a:rPr>
              <a:t>Figure 3.3  </a:t>
            </a:r>
            <a:br>
              <a:rPr lang="en-US" sz="2400" b="1" dirty="0" smtClean="0">
                <a:solidFill>
                  <a:srgbClr val="007FA3"/>
                </a:solidFill>
              </a:rPr>
            </a:br>
            <a:r>
              <a:rPr lang="en-US" sz="2400" b="1" dirty="0" smtClean="0">
                <a:solidFill>
                  <a:srgbClr val="007FA3"/>
                </a:solidFill>
              </a:rPr>
              <a:t>The four perspectives on operations strategy</a:t>
            </a:r>
            <a:endParaRPr lang="en-US" sz="2400" b="1" dirty="0">
              <a:solidFill>
                <a:srgbClr val="007FA3"/>
              </a:solidFill>
            </a:endParaRPr>
          </a:p>
        </p:txBody>
      </p:sp>
      <p:pic>
        <p:nvPicPr>
          <p:cNvPr id="3074" name="Picture 2" descr="Y:\08VOL4\Graphics\Powerpoint\PE_UK\PE522-SLACK\Final files\GIF\ch03\figure-3-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98613" y="1059180"/>
            <a:ext cx="5946774" cy="51130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ChangeArrowheads="1"/>
          </p:cNvSpPr>
          <p:nvPr/>
        </p:nvSpPr>
        <p:spPr bwMode="auto">
          <a:xfrm>
            <a:off x="132962" y="60131"/>
            <a:ext cx="4041172" cy="520655"/>
          </a:xfrm>
          <a:prstGeom prst="rect">
            <a:avLst/>
          </a:prstGeom>
          <a:noFill/>
          <a:ln w="12700">
            <a:noFill/>
            <a:miter lim="800000"/>
            <a:headEnd/>
            <a:tailEnd/>
          </a:ln>
        </p:spPr>
        <p:txBody>
          <a:bodyPr wrap="none" lIns="90488" tIns="44450" rIns="90488" bIns="44450">
            <a:spAutoFit/>
          </a:bodyPr>
          <a:lstStyle/>
          <a:p>
            <a:pPr defTabSz="762000" eaLnBrk="0" hangingPunct="0"/>
            <a:r>
              <a:rPr lang="en-US" sz="2800" b="1" dirty="0">
                <a:solidFill>
                  <a:srgbClr val="007FA3"/>
                </a:solidFill>
              </a:rPr>
              <a:t>The strategy hierarchy</a:t>
            </a:r>
          </a:p>
        </p:txBody>
      </p:sp>
      <p:sp>
        <p:nvSpPr>
          <p:cNvPr id="19459" name="Rectangle 10"/>
          <p:cNvSpPr>
            <a:spLocks noChangeArrowheads="1"/>
          </p:cNvSpPr>
          <p:nvPr/>
        </p:nvSpPr>
        <p:spPr bwMode="auto">
          <a:xfrm>
            <a:off x="2590800" y="1125538"/>
            <a:ext cx="2501900" cy="444500"/>
          </a:xfrm>
          <a:prstGeom prst="rect">
            <a:avLst/>
          </a:prstGeom>
          <a:noFill/>
          <a:ln w="12700">
            <a:noFill/>
            <a:miter lim="800000"/>
            <a:headEnd/>
            <a:tailEnd/>
          </a:ln>
        </p:spPr>
        <p:txBody>
          <a:bodyPr wrap="none" anchor="ctr"/>
          <a:lstStyle/>
          <a:p>
            <a:endParaRPr lang="en-GB"/>
          </a:p>
        </p:txBody>
      </p:sp>
      <p:sp>
        <p:nvSpPr>
          <p:cNvPr id="19460" name="Rectangle 11"/>
          <p:cNvSpPr>
            <a:spLocks noChangeArrowheads="1"/>
          </p:cNvSpPr>
          <p:nvPr/>
        </p:nvSpPr>
        <p:spPr bwMode="auto">
          <a:xfrm>
            <a:off x="2635250" y="746125"/>
            <a:ext cx="2349500" cy="681038"/>
          </a:xfrm>
          <a:prstGeom prst="rect">
            <a:avLst/>
          </a:prstGeom>
          <a:noFill/>
          <a:ln w="12700">
            <a:noFill/>
            <a:miter lim="800000"/>
            <a:headEnd/>
            <a:tailEnd/>
          </a:ln>
        </p:spPr>
        <p:txBody>
          <a:bodyPr lIns="90488" tIns="44450" rIns="90488" bIns="44450">
            <a:spAutoFit/>
          </a:bodyPr>
          <a:lstStyle/>
          <a:p>
            <a:pPr algn="ctr" defTabSz="762000" eaLnBrk="0" hangingPunct="0">
              <a:lnSpc>
                <a:spcPct val="80000"/>
              </a:lnSpc>
            </a:pPr>
            <a:r>
              <a:rPr lang="en-US" sz="2400" dirty="0">
                <a:solidFill>
                  <a:srgbClr val="000000"/>
                </a:solidFill>
              </a:rPr>
              <a:t>Key strategic decisions </a:t>
            </a:r>
          </a:p>
        </p:txBody>
      </p:sp>
      <p:sp>
        <p:nvSpPr>
          <p:cNvPr id="19461" name="Freeform 19"/>
          <p:cNvSpPr>
            <a:spLocks/>
          </p:cNvSpPr>
          <p:nvPr/>
        </p:nvSpPr>
        <p:spPr bwMode="auto">
          <a:xfrm>
            <a:off x="2349500" y="359727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462" name="Rectangle 23"/>
          <p:cNvSpPr>
            <a:spLocks noChangeArrowheads="1"/>
          </p:cNvSpPr>
          <p:nvPr/>
        </p:nvSpPr>
        <p:spPr bwMode="auto">
          <a:xfrm>
            <a:off x="1674813" y="4897438"/>
            <a:ext cx="239712" cy="336550"/>
          </a:xfrm>
          <a:prstGeom prst="rect">
            <a:avLst/>
          </a:prstGeom>
          <a:noFill/>
          <a:ln w="12700">
            <a:noFill/>
            <a:miter lim="800000"/>
            <a:headEnd/>
            <a:tailEnd/>
          </a:ln>
        </p:spPr>
        <p:txBody>
          <a:bodyPr lIns="90488" tIns="44450" rIns="90488" bIns="44450">
            <a:spAutoFit/>
          </a:bodyPr>
          <a:lstStyle/>
          <a:p>
            <a:pPr defTabSz="762000" eaLnBrk="0" hangingPunct="0"/>
            <a:r>
              <a:rPr lang="en-US" sz="1600">
                <a:solidFill>
                  <a:srgbClr val="000000"/>
                </a:solidFill>
              </a:rPr>
              <a:t> </a:t>
            </a:r>
          </a:p>
        </p:txBody>
      </p:sp>
      <p:sp>
        <p:nvSpPr>
          <p:cNvPr id="19463" name="Freeform 26"/>
          <p:cNvSpPr>
            <a:spLocks/>
          </p:cNvSpPr>
          <p:nvPr/>
        </p:nvSpPr>
        <p:spPr bwMode="auto">
          <a:xfrm>
            <a:off x="2349500" y="514032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464" name="Rectangle 32"/>
          <p:cNvSpPr>
            <a:spLocks noChangeArrowheads="1"/>
          </p:cNvSpPr>
          <p:nvPr/>
        </p:nvSpPr>
        <p:spPr bwMode="auto">
          <a:xfrm>
            <a:off x="2590800" y="3163888"/>
            <a:ext cx="2501900" cy="866775"/>
          </a:xfrm>
          <a:prstGeom prst="rect">
            <a:avLst/>
          </a:prstGeom>
          <a:noFill/>
          <a:ln w="12700">
            <a:noFill/>
            <a:miter lim="800000"/>
            <a:headEnd/>
            <a:tailEnd/>
          </a:ln>
        </p:spPr>
        <p:txBody>
          <a:bodyPr wrap="none" anchor="ctr"/>
          <a:lstStyle/>
          <a:p>
            <a:endParaRPr lang="en-GB" sz="1600"/>
          </a:p>
        </p:txBody>
      </p:sp>
      <p:sp>
        <p:nvSpPr>
          <p:cNvPr id="19465" name="Rectangle 37"/>
          <p:cNvSpPr>
            <a:spLocks noChangeArrowheads="1"/>
          </p:cNvSpPr>
          <p:nvPr/>
        </p:nvSpPr>
        <p:spPr bwMode="auto">
          <a:xfrm>
            <a:off x="2590800" y="4706938"/>
            <a:ext cx="2501900" cy="866775"/>
          </a:xfrm>
          <a:prstGeom prst="rect">
            <a:avLst/>
          </a:prstGeom>
          <a:noFill/>
          <a:ln w="12700">
            <a:noFill/>
            <a:miter lim="800000"/>
            <a:headEnd/>
            <a:tailEnd/>
          </a:ln>
        </p:spPr>
        <p:txBody>
          <a:bodyPr wrap="none" anchor="ctr"/>
          <a:lstStyle/>
          <a:p>
            <a:endParaRPr lang="en-GB" sz="1600"/>
          </a:p>
        </p:txBody>
      </p:sp>
      <p:sp>
        <p:nvSpPr>
          <p:cNvPr id="19466" name="Freeform 45"/>
          <p:cNvSpPr>
            <a:spLocks/>
          </p:cNvSpPr>
          <p:nvPr/>
        </p:nvSpPr>
        <p:spPr bwMode="auto">
          <a:xfrm>
            <a:off x="5219700" y="3597275"/>
            <a:ext cx="128588" cy="104775"/>
          </a:xfrm>
          <a:custGeom>
            <a:avLst/>
            <a:gdLst>
              <a:gd name="T0" fmla="*/ 0 w 81"/>
              <a:gd name="T1" fmla="*/ 51468 h 57"/>
              <a:gd name="T2" fmla="*/ 127000 w 81"/>
              <a:gd name="T3" fmla="*/ 0 h 57"/>
              <a:gd name="T4" fmla="*/ 127000 w 81"/>
              <a:gd name="T5" fmla="*/ 102937 h 57"/>
              <a:gd name="T6" fmla="*/ 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467" name="Freeform 46"/>
          <p:cNvSpPr>
            <a:spLocks/>
          </p:cNvSpPr>
          <p:nvPr/>
        </p:nvSpPr>
        <p:spPr bwMode="auto">
          <a:xfrm>
            <a:off x="5219700" y="3825875"/>
            <a:ext cx="128588" cy="104775"/>
          </a:xfrm>
          <a:custGeom>
            <a:avLst/>
            <a:gdLst>
              <a:gd name="T0" fmla="*/ 0 w 81"/>
              <a:gd name="T1" fmla="*/ 51468 h 57"/>
              <a:gd name="T2" fmla="*/ 127000 w 81"/>
              <a:gd name="T3" fmla="*/ 0 h 57"/>
              <a:gd name="T4" fmla="*/ 127000 w 81"/>
              <a:gd name="T5" fmla="*/ 102937 h 57"/>
              <a:gd name="T6" fmla="*/ 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468" name="Freeform 47"/>
          <p:cNvSpPr>
            <a:spLocks/>
          </p:cNvSpPr>
          <p:nvPr/>
        </p:nvSpPr>
        <p:spPr bwMode="auto">
          <a:xfrm>
            <a:off x="5219700" y="3368675"/>
            <a:ext cx="128588" cy="104775"/>
          </a:xfrm>
          <a:custGeom>
            <a:avLst/>
            <a:gdLst>
              <a:gd name="T0" fmla="*/ 0 w 81"/>
              <a:gd name="T1" fmla="*/ 51468 h 57"/>
              <a:gd name="T2" fmla="*/ 127000 w 81"/>
              <a:gd name="T3" fmla="*/ 0 h 57"/>
              <a:gd name="T4" fmla="*/ 127000 w 81"/>
              <a:gd name="T5" fmla="*/ 102937 h 57"/>
              <a:gd name="T6" fmla="*/ 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469" name="Freeform 48"/>
          <p:cNvSpPr>
            <a:spLocks/>
          </p:cNvSpPr>
          <p:nvPr/>
        </p:nvSpPr>
        <p:spPr bwMode="auto">
          <a:xfrm>
            <a:off x="5219700" y="5140325"/>
            <a:ext cx="128588" cy="104775"/>
          </a:xfrm>
          <a:custGeom>
            <a:avLst/>
            <a:gdLst>
              <a:gd name="T0" fmla="*/ 0 w 81"/>
              <a:gd name="T1" fmla="*/ 51468 h 57"/>
              <a:gd name="T2" fmla="*/ 127000 w 81"/>
              <a:gd name="T3" fmla="*/ 0 h 57"/>
              <a:gd name="T4" fmla="*/ 127000 w 81"/>
              <a:gd name="T5" fmla="*/ 102937 h 57"/>
              <a:gd name="T6" fmla="*/ 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470" name="Freeform 49"/>
          <p:cNvSpPr>
            <a:spLocks/>
          </p:cNvSpPr>
          <p:nvPr/>
        </p:nvSpPr>
        <p:spPr bwMode="auto">
          <a:xfrm>
            <a:off x="5219700" y="5368925"/>
            <a:ext cx="128588" cy="104775"/>
          </a:xfrm>
          <a:custGeom>
            <a:avLst/>
            <a:gdLst>
              <a:gd name="T0" fmla="*/ 0 w 81"/>
              <a:gd name="T1" fmla="*/ 51468 h 57"/>
              <a:gd name="T2" fmla="*/ 127000 w 81"/>
              <a:gd name="T3" fmla="*/ 0 h 57"/>
              <a:gd name="T4" fmla="*/ 127000 w 81"/>
              <a:gd name="T5" fmla="*/ 102937 h 57"/>
              <a:gd name="T6" fmla="*/ 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471" name="Freeform 50"/>
          <p:cNvSpPr>
            <a:spLocks/>
          </p:cNvSpPr>
          <p:nvPr/>
        </p:nvSpPr>
        <p:spPr bwMode="auto">
          <a:xfrm>
            <a:off x="5219700" y="4911725"/>
            <a:ext cx="128588" cy="104775"/>
          </a:xfrm>
          <a:custGeom>
            <a:avLst/>
            <a:gdLst>
              <a:gd name="T0" fmla="*/ 0 w 81"/>
              <a:gd name="T1" fmla="*/ 51468 h 57"/>
              <a:gd name="T2" fmla="*/ 127000 w 81"/>
              <a:gd name="T3" fmla="*/ 0 h 57"/>
              <a:gd name="T4" fmla="*/ 127000 w 81"/>
              <a:gd name="T5" fmla="*/ 102937 h 57"/>
              <a:gd name="T6" fmla="*/ 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472" name="Rectangle 58"/>
          <p:cNvSpPr>
            <a:spLocks noChangeArrowheads="1"/>
          </p:cNvSpPr>
          <p:nvPr/>
        </p:nvSpPr>
        <p:spPr bwMode="auto">
          <a:xfrm>
            <a:off x="6083300" y="1125538"/>
            <a:ext cx="2159000" cy="444500"/>
          </a:xfrm>
          <a:prstGeom prst="rect">
            <a:avLst/>
          </a:prstGeom>
          <a:noFill/>
          <a:ln w="12700">
            <a:noFill/>
            <a:miter lim="800000"/>
            <a:headEnd/>
            <a:tailEnd/>
          </a:ln>
        </p:spPr>
        <p:txBody>
          <a:bodyPr wrap="none" anchor="ctr"/>
          <a:lstStyle/>
          <a:p>
            <a:endParaRPr lang="en-GB"/>
          </a:p>
        </p:txBody>
      </p:sp>
      <p:sp>
        <p:nvSpPr>
          <p:cNvPr id="19473" name="Rectangle 59"/>
          <p:cNvSpPr>
            <a:spLocks noChangeArrowheads="1"/>
          </p:cNvSpPr>
          <p:nvPr/>
        </p:nvSpPr>
        <p:spPr bwMode="auto">
          <a:xfrm>
            <a:off x="5943600" y="746125"/>
            <a:ext cx="2443163" cy="681038"/>
          </a:xfrm>
          <a:prstGeom prst="rect">
            <a:avLst/>
          </a:prstGeom>
          <a:noFill/>
          <a:ln w="12700">
            <a:noFill/>
            <a:miter lim="800000"/>
            <a:headEnd/>
            <a:tailEnd/>
          </a:ln>
        </p:spPr>
        <p:txBody>
          <a:bodyPr lIns="90488" tIns="44450" rIns="90488" bIns="44450">
            <a:spAutoFit/>
          </a:bodyPr>
          <a:lstStyle/>
          <a:p>
            <a:pPr algn="ctr" defTabSz="762000" eaLnBrk="0" hangingPunct="0">
              <a:lnSpc>
                <a:spcPct val="80000"/>
              </a:lnSpc>
            </a:pPr>
            <a:r>
              <a:rPr lang="en-US" sz="2400" dirty="0">
                <a:solidFill>
                  <a:srgbClr val="000000"/>
                </a:solidFill>
              </a:rPr>
              <a:t>Influences on decision making</a:t>
            </a:r>
          </a:p>
        </p:txBody>
      </p:sp>
      <p:sp>
        <p:nvSpPr>
          <p:cNvPr id="19474" name="Rectangle 61"/>
          <p:cNvSpPr>
            <a:spLocks noChangeArrowheads="1"/>
          </p:cNvSpPr>
          <p:nvPr/>
        </p:nvSpPr>
        <p:spPr bwMode="auto">
          <a:xfrm>
            <a:off x="5905500" y="3163888"/>
            <a:ext cx="2501900" cy="866775"/>
          </a:xfrm>
          <a:prstGeom prst="rect">
            <a:avLst/>
          </a:prstGeom>
          <a:noFill/>
          <a:ln w="12700">
            <a:noFill/>
            <a:miter lim="800000"/>
            <a:headEnd/>
            <a:tailEnd/>
          </a:ln>
        </p:spPr>
        <p:txBody>
          <a:bodyPr wrap="none" anchor="ctr"/>
          <a:lstStyle/>
          <a:p>
            <a:endParaRPr lang="en-GB" sz="1600"/>
          </a:p>
        </p:txBody>
      </p:sp>
      <p:sp>
        <p:nvSpPr>
          <p:cNvPr id="19475" name="Rectangle 67"/>
          <p:cNvSpPr>
            <a:spLocks noChangeArrowheads="1"/>
          </p:cNvSpPr>
          <p:nvPr/>
        </p:nvSpPr>
        <p:spPr bwMode="auto">
          <a:xfrm>
            <a:off x="5905500" y="4706938"/>
            <a:ext cx="2501900" cy="866775"/>
          </a:xfrm>
          <a:prstGeom prst="rect">
            <a:avLst/>
          </a:prstGeom>
          <a:noFill/>
          <a:ln w="12700">
            <a:noFill/>
            <a:miter lim="800000"/>
            <a:headEnd/>
            <a:tailEnd/>
          </a:ln>
        </p:spPr>
        <p:txBody>
          <a:bodyPr wrap="none" anchor="ctr"/>
          <a:lstStyle/>
          <a:p>
            <a:endParaRPr lang="en-GB" sz="1600"/>
          </a:p>
        </p:txBody>
      </p:sp>
      <p:sp>
        <p:nvSpPr>
          <p:cNvPr id="19476" name="Freeform 76"/>
          <p:cNvSpPr>
            <a:spLocks/>
          </p:cNvSpPr>
          <p:nvPr/>
        </p:nvSpPr>
        <p:spPr bwMode="auto">
          <a:xfrm>
            <a:off x="5664200" y="359727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477" name="Freeform 77"/>
          <p:cNvSpPr>
            <a:spLocks/>
          </p:cNvSpPr>
          <p:nvPr/>
        </p:nvSpPr>
        <p:spPr bwMode="auto">
          <a:xfrm>
            <a:off x="5664200" y="382587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478" name="Freeform 78"/>
          <p:cNvSpPr>
            <a:spLocks/>
          </p:cNvSpPr>
          <p:nvPr/>
        </p:nvSpPr>
        <p:spPr bwMode="auto">
          <a:xfrm>
            <a:off x="5664200" y="336867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479" name="Freeform 79"/>
          <p:cNvSpPr>
            <a:spLocks/>
          </p:cNvSpPr>
          <p:nvPr/>
        </p:nvSpPr>
        <p:spPr bwMode="auto">
          <a:xfrm>
            <a:off x="5664200" y="514032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480" name="Freeform 80"/>
          <p:cNvSpPr>
            <a:spLocks/>
          </p:cNvSpPr>
          <p:nvPr/>
        </p:nvSpPr>
        <p:spPr bwMode="auto">
          <a:xfrm>
            <a:off x="5664200" y="536892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481" name="Freeform 81"/>
          <p:cNvSpPr>
            <a:spLocks/>
          </p:cNvSpPr>
          <p:nvPr/>
        </p:nvSpPr>
        <p:spPr bwMode="auto">
          <a:xfrm>
            <a:off x="5664200" y="4911725"/>
            <a:ext cx="128588" cy="104775"/>
          </a:xfrm>
          <a:custGeom>
            <a:avLst/>
            <a:gdLst>
              <a:gd name="T0" fmla="*/ 127000 w 81"/>
              <a:gd name="T1" fmla="*/ 51468 h 57"/>
              <a:gd name="T2" fmla="*/ 0 w 81"/>
              <a:gd name="T3" fmla="*/ 102937 h 57"/>
              <a:gd name="T4" fmla="*/ 0 w 81"/>
              <a:gd name="T5" fmla="*/ 0 h 57"/>
              <a:gd name="T6" fmla="*/ 127000 w 81"/>
              <a:gd name="T7" fmla="*/ 5146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grpSp>
        <p:nvGrpSpPr>
          <p:cNvPr id="2" name="Group 133"/>
          <p:cNvGrpSpPr>
            <a:grpSpLocks/>
          </p:cNvGrpSpPr>
          <p:nvPr/>
        </p:nvGrpSpPr>
        <p:grpSpPr bwMode="auto">
          <a:xfrm>
            <a:off x="539750" y="2857500"/>
            <a:ext cx="7975600" cy="1266825"/>
            <a:chOff x="340" y="1865"/>
            <a:chExt cx="5024" cy="575"/>
          </a:xfrm>
        </p:grpSpPr>
        <p:sp>
          <p:nvSpPr>
            <p:cNvPr id="2114" name="Rectangle 66"/>
            <p:cNvSpPr>
              <a:spLocks noChangeArrowheads="1"/>
            </p:cNvSpPr>
            <p:nvPr/>
          </p:nvSpPr>
          <p:spPr bwMode="auto">
            <a:xfrm>
              <a:off x="3652" y="1865"/>
              <a:ext cx="1712" cy="560"/>
            </a:xfrm>
            <a:prstGeom prst="rect">
              <a:avLst/>
            </a:prstGeom>
            <a:solidFill>
              <a:srgbClr val="CCCCFF"/>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defRPr/>
              </a:pPr>
              <a:endParaRPr lang="en-GB" sz="1600"/>
            </a:p>
          </p:txBody>
        </p:sp>
        <p:sp>
          <p:nvSpPr>
            <p:cNvPr id="2065" name="Oval 17"/>
            <p:cNvSpPr>
              <a:spLocks noChangeArrowheads="1"/>
            </p:cNvSpPr>
            <p:nvPr/>
          </p:nvSpPr>
          <p:spPr bwMode="auto">
            <a:xfrm>
              <a:off x="340" y="1865"/>
              <a:ext cx="920" cy="560"/>
            </a:xfrm>
            <a:prstGeom prst="ellipse">
              <a:avLst/>
            </a:prstGeom>
            <a:solidFill>
              <a:schemeClr val="accent1">
                <a:lumMod val="40000"/>
                <a:lumOff val="60000"/>
              </a:schemeClr>
            </a:solidFill>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en-GB" sz="1600"/>
            </a:p>
          </p:txBody>
        </p:sp>
        <p:sp>
          <p:nvSpPr>
            <p:cNvPr id="19544" name="Rectangle 16"/>
            <p:cNvSpPr>
              <a:spLocks noChangeArrowheads="1"/>
            </p:cNvSpPr>
            <p:nvPr/>
          </p:nvSpPr>
          <p:spPr bwMode="auto">
            <a:xfrm>
              <a:off x="394" y="1980"/>
              <a:ext cx="801" cy="320"/>
            </a:xfrm>
            <a:prstGeom prst="rect">
              <a:avLst/>
            </a:prstGeom>
            <a:noFill/>
            <a:ln w="12700">
              <a:noFill/>
              <a:miter lim="800000"/>
              <a:headEnd/>
              <a:tailEnd/>
            </a:ln>
          </p:spPr>
          <p:txBody>
            <a:bodyPr lIns="90488" tIns="44450" rIns="90488" bIns="44450">
              <a:spAutoFit/>
            </a:bodyPr>
            <a:lstStyle/>
            <a:p>
              <a:pPr algn="ctr" defTabSz="762000" eaLnBrk="0" hangingPunct="0"/>
              <a:r>
                <a:rPr lang="en-US" sz="2000">
                  <a:solidFill>
                    <a:srgbClr val="000000"/>
                  </a:solidFill>
                </a:rPr>
                <a:t>Business strategy</a:t>
              </a:r>
            </a:p>
          </p:txBody>
        </p:sp>
        <p:sp>
          <p:nvSpPr>
            <p:cNvPr id="2068" name="Rectangle 20"/>
            <p:cNvSpPr>
              <a:spLocks noChangeArrowheads="1"/>
            </p:cNvSpPr>
            <p:nvPr/>
          </p:nvSpPr>
          <p:spPr bwMode="auto">
            <a:xfrm>
              <a:off x="1564" y="1865"/>
              <a:ext cx="1712" cy="560"/>
            </a:xfrm>
            <a:prstGeom prst="rect">
              <a:avLst/>
            </a:prstGeom>
            <a:solidFill>
              <a:srgbClr val="CCCCFF"/>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defRPr/>
              </a:pPr>
              <a:endParaRPr lang="en-GB" sz="1600"/>
            </a:p>
          </p:txBody>
        </p:sp>
        <p:sp>
          <p:nvSpPr>
            <p:cNvPr id="19548" name="Rectangle 33"/>
            <p:cNvSpPr>
              <a:spLocks noChangeArrowheads="1"/>
            </p:cNvSpPr>
            <p:nvPr/>
          </p:nvSpPr>
          <p:spPr bwMode="auto">
            <a:xfrm>
              <a:off x="1575" y="1868"/>
              <a:ext cx="1308"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What is the mission?</a:t>
              </a:r>
            </a:p>
          </p:txBody>
        </p:sp>
        <p:sp>
          <p:nvSpPr>
            <p:cNvPr id="19549" name="Rectangle 34"/>
            <p:cNvSpPr>
              <a:spLocks noChangeArrowheads="1"/>
            </p:cNvSpPr>
            <p:nvPr/>
          </p:nvSpPr>
          <p:spPr bwMode="auto">
            <a:xfrm>
              <a:off x="1575" y="1988"/>
              <a:ext cx="1575" cy="152"/>
            </a:xfrm>
            <a:prstGeom prst="rect">
              <a:avLst/>
            </a:prstGeom>
            <a:noFill/>
            <a:ln w="12700">
              <a:noFill/>
              <a:miter lim="800000"/>
              <a:headEnd/>
              <a:tailEnd/>
            </a:ln>
          </p:spPr>
          <p:txBody>
            <a:bodyPr lIns="90488" tIns="44450" rIns="90488" bIns="44450">
              <a:spAutoFit/>
            </a:bodyPr>
            <a:lstStyle/>
            <a:p>
              <a:pPr defTabSz="762000" eaLnBrk="0" hangingPunct="0"/>
              <a:r>
                <a:rPr lang="en-US" sz="1600">
                  <a:solidFill>
                    <a:srgbClr val="000000"/>
                  </a:solidFill>
                </a:rPr>
                <a:t>What are the strategic </a:t>
              </a:r>
            </a:p>
          </p:txBody>
        </p:sp>
        <p:sp>
          <p:nvSpPr>
            <p:cNvPr id="19550" name="Rectangle 35"/>
            <p:cNvSpPr>
              <a:spLocks noChangeArrowheads="1"/>
            </p:cNvSpPr>
            <p:nvPr/>
          </p:nvSpPr>
          <p:spPr bwMode="auto">
            <a:xfrm>
              <a:off x="1575" y="2092"/>
              <a:ext cx="1548" cy="152"/>
            </a:xfrm>
            <a:prstGeom prst="rect">
              <a:avLst/>
            </a:prstGeom>
            <a:noFill/>
            <a:ln w="12700">
              <a:noFill/>
              <a:miter lim="800000"/>
              <a:headEnd/>
              <a:tailEnd/>
            </a:ln>
          </p:spPr>
          <p:txBody>
            <a:bodyPr lIns="90488" tIns="44450" rIns="90488" bIns="44450">
              <a:spAutoFit/>
            </a:bodyPr>
            <a:lstStyle/>
            <a:p>
              <a:pPr defTabSz="762000" eaLnBrk="0" hangingPunct="0"/>
              <a:r>
                <a:rPr lang="en-US" sz="1600">
                  <a:solidFill>
                    <a:srgbClr val="000000"/>
                  </a:solidFill>
                </a:rPr>
                <a:t>objectives of the firm?</a:t>
              </a:r>
            </a:p>
          </p:txBody>
        </p:sp>
        <p:sp>
          <p:nvSpPr>
            <p:cNvPr id="19551" name="Rectangle 36"/>
            <p:cNvSpPr>
              <a:spLocks noChangeArrowheads="1"/>
            </p:cNvSpPr>
            <p:nvPr/>
          </p:nvSpPr>
          <p:spPr bwMode="auto">
            <a:xfrm>
              <a:off x="1575" y="2228"/>
              <a:ext cx="1121"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How to compete?</a:t>
              </a:r>
            </a:p>
          </p:txBody>
        </p:sp>
        <p:sp>
          <p:nvSpPr>
            <p:cNvPr id="19552" name="Rectangle 62"/>
            <p:cNvSpPr>
              <a:spLocks noChangeArrowheads="1"/>
            </p:cNvSpPr>
            <p:nvPr/>
          </p:nvSpPr>
          <p:spPr bwMode="auto">
            <a:xfrm>
              <a:off x="3663" y="1868"/>
              <a:ext cx="1689"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Customer/market dynamics</a:t>
              </a:r>
            </a:p>
          </p:txBody>
        </p:sp>
        <p:sp>
          <p:nvSpPr>
            <p:cNvPr id="19553" name="Rectangle 63"/>
            <p:cNvSpPr>
              <a:spLocks noChangeArrowheads="1"/>
            </p:cNvSpPr>
            <p:nvPr/>
          </p:nvSpPr>
          <p:spPr bwMode="auto">
            <a:xfrm>
              <a:off x="3663" y="1988"/>
              <a:ext cx="1178"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Competitor activity</a:t>
              </a:r>
            </a:p>
          </p:txBody>
        </p:sp>
        <p:sp>
          <p:nvSpPr>
            <p:cNvPr id="19554" name="Rectangle 64"/>
            <p:cNvSpPr>
              <a:spLocks noChangeArrowheads="1"/>
            </p:cNvSpPr>
            <p:nvPr/>
          </p:nvSpPr>
          <p:spPr bwMode="auto">
            <a:xfrm>
              <a:off x="3663" y="2108"/>
              <a:ext cx="1637"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Core technology dynamics</a:t>
              </a:r>
            </a:p>
          </p:txBody>
        </p:sp>
        <p:sp>
          <p:nvSpPr>
            <p:cNvPr id="19555" name="Rectangle 65"/>
            <p:cNvSpPr>
              <a:spLocks noChangeArrowheads="1"/>
            </p:cNvSpPr>
            <p:nvPr/>
          </p:nvSpPr>
          <p:spPr bwMode="auto">
            <a:xfrm>
              <a:off x="3663" y="2228"/>
              <a:ext cx="1291"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Financial constraints</a:t>
              </a:r>
            </a:p>
          </p:txBody>
        </p:sp>
        <p:sp>
          <p:nvSpPr>
            <p:cNvPr id="19556" name="Line 119"/>
            <p:cNvSpPr>
              <a:spLocks noChangeShapeType="1"/>
            </p:cNvSpPr>
            <p:nvPr/>
          </p:nvSpPr>
          <p:spPr bwMode="auto">
            <a:xfrm>
              <a:off x="3274" y="1971"/>
              <a:ext cx="374" cy="0"/>
            </a:xfrm>
            <a:prstGeom prst="line">
              <a:avLst/>
            </a:prstGeom>
            <a:noFill/>
            <a:ln w="38100">
              <a:solidFill>
                <a:srgbClr val="FF3300"/>
              </a:solidFill>
              <a:round/>
              <a:headEnd type="stealth" w="med" len="med"/>
              <a:tailEnd type="triangle" w="med" len="med"/>
            </a:ln>
          </p:spPr>
          <p:txBody>
            <a:bodyPr/>
            <a:lstStyle/>
            <a:p>
              <a:endParaRPr lang="en-GB"/>
            </a:p>
          </p:txBody>
        </p:sp>
        <p:sp>
          <p:nvSpPr>
            <p:cNvPr id="19557" name="Line 120"/>
            <p:cNvSpPr>
              <a:spLocks noChangeShapeType="1"/>
            </p:cNvSpPr>
            <p:nvPr/>
          </p:nvSpPr>
          <p:spPr bwMode="auto">
            <a:xfrm>
              <a:off x="3274" y="2127"/>
              <a:ext cx="374" cy="0"/>
            </a:xfrm>
            <a:prstGeom prst="line">
              <a:avLst/>
            </a:prstGeom>
            <a:noFill/>
            <a:ln w="38100">
              <a:solidFill>
                <a:srgbClr val="FF3300"/>
              </a:solidFill>
              <a:round/>
              <a:headEnd type="stealth" w="med" len="med"/>
              <a:tailEnd type="triangle" w="med" len="med"/>
            </a:ln>
          </p:spPr>
          <p:txBody>
            <a:bodyPr/>
            <a:lstStyle/>
            <a:p>
              <a:endParaRPr lang="en-GB"/>
            </a:p>
          </p:txBody>
        </p:sp>
        <p:sp>
          <p:nvSpPr>
            <p:cNvPr id="19558" name="Line 121"/>
            <p:cNvSpPr>
              <a:spLocks noChangeShapeType="1"/>
            </p:cNvSpPr>
            <p:nvPr/>
          </p:nvSpPr>
          <p:spPr bwMode="auto">
            <a:xfrm>
              <a:off x="3280" y="2277"/>
              <a:ext cx="374" cy="0"/>
            </a:xfrm>
            <a:prstGeom prst="line">
              <a:avLst/>
            </a:prstGeom>
            <a:noFill/>
            <a:ln w="38100">
              <a:solidFill>
                <a:srgbClr val="FF3300"/>
              </a:solidFill>
              <a:round/>
              <a:headEnd type="stealth" w="med" len="med"/>
              <a:tailEnd type="triangle" w="med" len="med"/>
            </a:ln>
          </p:spPr>
          <p:txBody>
            <a:bodyPr/>
            <a:lstStyle/>
            <a:p>
              <a:endParaRPr lang="en-GB"/>
            </a:p>
          </p:txBody>
        </p:sp>
        <p:cxnSp>
          <p:nvCxnSpPr>
            <p:cNvPr id="19559" name="AutoShape 126"/>
            <p:cNvCxnSpPr>
              <a:cxnSpLocks noChangeShapeType="1"/>
            </p:cNvCxnSpPr>
            <p:nvPr/>
          </p:nvCxnSpPr>
          <p:spPr bwMode="auto">
            <a:xfrm>
              <a:off x="1260" y="2145"/>
              <a:ext cx="304" cy="0"/>
            </a:xfrm>
            <a:prstGeom prst="straightConnector1">
              <a:avLst/>
            </a:prstGeom>
            <a:noFill/>
            <a:ln w="50800">
              <a:solidFill>
                <a:srgbClr val="FF3300"/>
              </a:solidFill>
              <a:round/>
              <a:headEnd/>
              <a:tailEnd type="triangle" w="med" len="med"/>
            </a:ln>
          </p:spPr>
        </p:cxnSp>
      </p:grpSp>
      <p:grpSp>
        <p:nvGrpSpPr>
          <p:cNvPr id="3" name="Group 135"/>
          <p:cNvGrpSpPr>
            <a:grpSpLocks/>
          </p:cNvGrpSpPr>
          <p:nvPr/>
        </p:nvGrpSpPr>
        <p:grpSpPr bwMode="auto">
          <a:xfrm>
            <a:off x="539750" y="1428750"/>
            <a:ext cx="7975600" cy="1187450"/>
            <a:chOff x="340" y="1073"/>
            <a:chExt cx="5024" cy="575"/>
          </a:xfrm>
        </p:grpSpPr>
        <p:sp>
          <p:nvSpPr>
            <p:cNvPr id="2062" name="Oval 14"/>
            <p:cNvSpPr>
              <a:spLocks noChangeArrowheads="1"/>
            </p:cNvSpPr>
            <p:nvPr/>
          </p:nvSpPr>
          <p:spPr bwMode="auto">
            <a:xfrm>
              <a:off x="340" y="1073"/>
              <a:ext cx="920" cy="560"/>
            </a:xfrm>
            <a:prstGeom prst="ellipse">
              <a:avLst/>
            </a:prstGeom>
            <a:solidFill>
              <a:schemeClr val="accent1">
                <a:lumMod val="40000"/>
                <a:lumOff val="60000"/>
              </a:schemeClr>
            </a:solidFill>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en-GB" sz="1600"/>
            </a:p>
          </p:txBody>
        </p:sp>
        <p:sp>
          <p:nvSpPr>
            <p:cNvPr id="19510" name="Rectangle 9"/>
            <p:cNvSpPr>
              <a:spLocks noChangeArrowheads="1"/>
            </p:cNvSpPr>
            <p:nvPr/>
          </p:nvSpPr>
          <p:spPr bwMode="auto">
            <a:xfrm>
              <a:off x="355" y="1174"/>
              <a:ext cx="889" cy="342"/>
            </a:xfrm>
            <a:prstGeom prst="rect">
              <a:avLst/>
            </a:prstGeom>
            <a:noFill/>
            <a:ln w="12700">
              <a:noFill/>
              <a:miter lim="800000"/>
              <a:headEnd/>
              <a:tailEnd/>
            </a:ln>
          </p:spPr>
          <p:txBody>
            <a:bodyPr lIns="90488" tIns="44450" rIns="90488" bIns="44450">
              <a:spAutoFit/>
            </a:bodyPr>
            <a:lstStyle/>
            <a:p>
              <a:pPr algn="ctr" defTabSz="762000" eaLnBrk="0" hangingPunct="0"/>
              <a:r>
                <a:rPr lang="en-US" sz="2000">
                  <a:solidFill>
                    <a:srgbClr val="000000"/>
                  </a:solidFill>
                </a:rPr>
                <a:t>Corporate strategy</a:t>
              </a:r>
            </a:p>
          </p:txBody>
        </p:sp>
        <p:sp>
          <p:nvSpPr>
            <p:cNvPr id="2061" name="Rectangle 13"/>
            <p:cNvSpPr>
              <a:spLocks noChangeArrowheads="1"/>
            </p:cNvSpPr>
            <p:nvPr/>
          </p:nvSpPr>
          <p:spPr bwMode="auto">
            <a:xfrm>
              <a:off x="1564" y="1073"/>
              <a:ext cx="1712" cy="560"/>
            </a:xfrm>
            <a:prstGeom prst="rect">
              <a:avLst/>
            </a:prstGeom>
            <a:solidFill>
              <a:srgbClr val="CCCCFF"/>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defRPr/>
              </a:pPr>
              <a:endParaRPr lang="en-GB" sz="1600"/>
            </a:p>
          </p:txBody>
        </p:sp>
        <p:sp>
          <p:nvSpPr>
            <p:cNvPr id="19514" name="Freeform 42"/>
            <p:cNvSpPr>
              <a:spLocks/>
            </p:cNvSpPr>
            <p:nvPr/>
          </p:nvSpPr>
          <p:spPr bwMode="auto">
            <a:xfrm>
              <a:off x="3288" y="1325"/>
              <a:ext cx="81" cy="57"/>
            </a:xfrm>
            <a:custGeom>
              <a:avLst/>
              <a:gdLst>
                <a:gd name="T0" fmla="*/ 0 w 81"/>
                <a:gd name="T1" fmla="*/ 28 h 57"/>
                <a:gd name="T2" fmla="*/ 80 w 81"/>
                <a:gd name="T3" fmla="*/ 0 h 57"/>
                <a:gd name="T4" fmla="*/ 80 w 81"/>
                <a:gd name="T5" fmla="*/ 56 h 57"/>
                <a:gd name="T6" fmla="*/ 0 w 81"/>
                <a:gd name="T7" fmla="*/ 2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515" name="Freeform 43"/>
            <p:cNvSpPr>
              <a:spLocks/>
            </p:cNvSpPr>
            <p:nvPr/>
          </p:nvSpPr>
          <p:spPr bwMode="auto">
            <a:xfrm>
              <a:off x="3288" y="1469"/>
              <a:ext cx="81" cy="57"/>
            </a:xfrm>
            <a:custGeom>
              <a:avLst/>
              <a:gdLst>
                <a:gd name="T0" fmla="*/ 0 w 81"/>
                <a:gd name="T1" fmla="*/ 28 h 57"/>
                <a:gd name="T2" fmla="*/ 80 w 81"/>
                <a:gd name="T3" fmla="*/ 0 h 57"/>
                <a:gd name="T4" fmla="*/ 80 w 81"/>
                <a:gd name="T5" fmla="*/ 56 h 57"/>
                <a:gd name="T6" fmla="*/ 0 w 81"/>
                <a:gd name="T7" fmla="*/ 2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516" name="Freeform 44"/>
            <p:cNvSpPr>
              <a:spLocks/>
            </p:cNvSpPr>
            <p:nvPr/>
          </p:nvSpPr>
          <p:spPr bwMode="auto">
            <a:xfrm>
              <a:off x="3288" y="1181"/>
              <a:ext cx="81" cy="57"/>
            </a:xfrm>
            <a:custGeom>
              <a:avLst/>
              <a:gdLst>
                <a:gd name="T0" fmla="*/ 0 w 81"/>
                <a:gd name="T1" fmla="*/ 28 h 57"/>
                <a:gd name="T2" fmla="*/ 80 w 81"/>
                <a:gd name="T3" fmla="*/ 0 h 57"/>
                <a:gd name="T4" fmla="*/ 80 w 81"/>
                <a:gd name="T5" fmla="*/ 56 h 57"/>
                <a:gd name="T6" fmla="*/ 0 w 81"/>
                <a:gd name="T7" fmla="*/ 2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0" y="28"/>
                  </a:moveTo>
                  <a:lnTo>
                    <a:pt x="80" y="0"/>
                  </a:lnTo>
                  <a:lnTo>
                    <a:pt x="80" y="56"/>
                  </a:lnTo>
                  <a:lnTo>
                    <a:pt x="0" y="28"/>
                  </a:lnTo>
                </a:path>
              </a:pathLst>
            </a:custGeom>
            <a:noFill/>
            <a:ln w="12700" cap="rnd" cmpd="sng">
              <a:noFill/>
              <a:prstDash val="solid"/>
              <a:round/>
              <a:headEnd type="none" w="med" len="med"/>
              <a:tailEnd type="none" w="med" len="med"/>
            </a:ln>
          </p:spPr>
          <p:txBody>
            <a:bodyPr/>
            <a:lstStyle/>
            <a:p>
              <a:endParaRPr lang="en-GB"/>
            </a:p>
          </p:txBody>
        </p:sp>
        <p:sp>
          <p:nvSpPr>
            <p:cNvPr id="19517" name="Rectangle 52"/>
            <p:cNvSpPr>
              <a:spLocks noChangeArrowheads="1"/>
            </p:cNvSpPr>
            <p:nvPr/>
          </p:nvSpPr>
          <p:spPr bwMode="auto">
            <a:xfrm>
              <a:off x="3720" y="1117"/>
              <a:ext cx="1576" cy="472"/>
            </a:xfrm>
            <a:prstGeom prst="rect">
              <a:avLst/>
            </a:prstGeom>
            <a:noFill/>
            <a:ln w="12700">
              <a:noFill/>
              <a:miter lim="800000"/>
              <a:headEnd/>
              <a:tailEnd/>
            </a:ln>
          </p:spPr>
          <p:txBody>
            <a:bodyPr wrap="none" anchor="ctr"/>
            <a:lstStyle/>
            <a:p>
              <a:endParaRPr lang="en-GB" sz="1600"/>
            </a:p>
          </p:txBody>
        </p:sp>
        <p:sp>
          <p:nvSpPr>
            <p:cNvPr id="19518" name="Freeform 73"/>
            <p:cNvSpPr>
              <a:spLocks/>
            </p:cNvSpPr>
            <p:nvPr/>
          </p:nvSpPr>
          <p:spPr bwMode="auto">
            <a:xfrm>
              <a:off x="3568" y="1325"/>
              <a:ext cx="81" cy="57"/>
            </a:xfrm>
            <a:custGeom>
              <a:avLst/>
              <a:gdLst>
                <a:gd name="T0" fmla="*/ 80 w 81"/>
                <a:gd name="T1" fmla="*/ 28 h 57"/>
                <a:gd name="T2" fmla="*/ 0 w 81"/>
                <a:gd name="T3" fmla="*/ 56 h 57"/>
                <a:gd name="T4" fmla="*/ 0 w 81"/>
                <a:gd name="T5" fmla="*/ 0 h 57"/>
                <a:gd name="T6" fmla="*/ 80 w 81"/>
                <a:gd name="T7" fmla="*/ 2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519" name="Freeform 74"/>
            <p:cNvSpPr>
              <a:spLocks/>
            </p:cNvSpPr>
            <p:nvPr/>
          </p:nvSpPr>
          <p:spPr bwMode="auto">
            <a:xfrm>
              <a:off x="3568" y="1469"/>
              <a:ext cx="81" cy="57"/>
            </a:xfrm>
            <a:custGeom>
              <a:avLst/>
              <a:gdLst>
                <a:gd name="T0" fmla="*/ 80 w 81"/>
                <a:gd name="T1" fmla="*/ 28 h 57"/>
                <a:gd name="T2" fmla="*/ 0 w 81"/>
                <a:gd name="T3" fmla="*/ 56 h 57"/>
                <a:gd name="T4" fmla="*/ 0 w 81"/>
                <a:gd name="T5" fmla="*/ 0 h 57"/>
                <a:gd name="T6" fmla="*/ 80 w 81"/>
                <a:gd name="T7" fmla="*/ 2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sp>
          <p:nvSpPr>
            <p:cNvPr id="19520" name="Freeform 75"/>
            <p:cNvSpPr>
              <a:spLocks/>
            </p:cNvSpPr>
            <p:nvPr/>
          </p:nvSpPr>
          <p:spPr bwMode="auto">
            <a:xfrm>
              <a:off x="3568" y="1181"/>
              <a:ext cx="81" cy="57"/>
            </a:xfrm>
            <a:custGeom>
              <a:avLst/>
              <a:gdLst>
                <a:gd name="T0" fmla="*/ 80 w 81"/>
                <a:gd name="T1" fmla="*/ 28 h 57"/>
                <a:gd name="T2" fmla="*/ 0 w 81"/>
                <a:gd name="T3" fmla="*/ 56 h 57"/>
                <a:gd name="T4" fmla="*/ 0 w 81"/>
                <a:gd name="T5" fmla="*/ 0 h 57"/>
                <a:gd name="T6" fmla="*/ 80 w 81"/>
                <a:gd name="T7" fmla="*/ 28 h 57"/>
                <a:gd name="T8" fmla="*/ 0 60000 65536"/>
                <a:gd name="T9" fmla="*/ 0 60000 65536"/>
                <a:gd name="T10" fmla="*/ 0 60000 65536"/>
                <a:gd name="T11" fmla="*/ 0 60000 65536"/>
                <a:gd name="T12" fmla="*/ 0 w 81"/>
                <a:gd name="T13" fmla="*/ 0 h 57"/>
                <a:gd name="T14" fmla="*/ 81 w 81"/>
                <a:gd name="T15" fmla="*/ 57 h 57"/>
              </a:gdLst>
              <a:ahLst/>
              <a:cxnLst>
                <a:cxn ang="T8">
                  <a:pos x="T0" y="T1"/>
                </a:cxn>
                <a:cxn ang="T9">
                  <a:pos x="T2" y="T3"/>
                </a:cxn>
                <a:cxn ang="T10">
                  <a:pos x="T4" y="T5"/>
                </a:cxn>
                <a:cxn ang="T11">
                  <a:pos x="T6" y="T7"/>
                </a:cxn>
              </a:cxnLst>
              <a:rect l="T12" t="T13" r="T14" b="T15"/>
              <a:pathLst>
                <a:path w="81" h="57">
                  <a:moveTo>
                    <a:pt x="80" y="28"/>
                  </a:moveTo>
                  <a:lnTo>
                    <a:pt x="0" y="56"/>
                  </a:lnTo>
                  <a:lnTo>
                    <a:pt x="0" y="0"/>
                  </a:lnTo>
                  <a:lnTo>
                    <a:pt x="80" y="28"/>
                  </a:lnTo>
                </a:path>
              </a:pathLst>
            </a:custGeom>
            <a:noFill/>
            <a:ln w="12700" cap="rnd" cmpd="sng">
              <a:noFill/>
              <a:prstDash val="solid"/>
              <a:round/>
              <a:headEnd type="none" w="med" len="med"/>
              <a:tailEnd type="none" w="med" len="med"/>
            </a:ln>
          </p:spPr>
          <p:txBody>
            <a:bodyPr/>
            <a:lstStyle/>
            <a:p>
              <a:endParaRPr lang="en-GB"/>
            </a:p>
          </p:txBody>
        </p:sp>
        <p:grpSp>
          <p:nvGrpSpPr>
            <p:cNvPr id="19521" name="Group 129"/>
            <p:cNvGrpSpPr>
              <a:grpSpLocks/>
            </p:cNvGrpSpPr>
            <p:nvPr/>
          </p:nvGrpSpPr>
          <p:grpSpPr bwMode="auto">
            <a:xfrm>
              <a:off x="1575" y="1073"/>
              <a:ext cx="3789" cy="575"/>
              <a:chOff x="1575" y="1073"/>
              <a:chExt cx="3789" cy="575"/>
            </a:xfrm>
          </p:grpSpPr>
          <p:sp>
            <p:nvSpPr>
              <p:cNvPr id="2105" name="Rectangle 57"/>
              <p:cNvSpPr>
                <a:spLocks noChangeArrowheads="1"/>
              </p:cNvSpPr>
              <p:nvPr/>
            </p:nvSpPr>
            <p:spPr bwMode="auto">
              <a:xfrm>
                <a:off x="3652" y="1073"/>
                <a:ext cx="1712" cy="560"/>
              </a:xfrm>
              <a:prstGeom prst="rect">
                <a:avLst/>
              </a:prstGeom>
              <a:solidFill>
                <a:srgbClr val="CCCCFF"/>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defRPr/>
                </a:pPr>
                <a:endParaRPr lang="en-GB" sz="1600"/>
              </a:p>
            </p:txBody>
          </p:sp>
          <p:sp>
            <p:nvSpPr>
              <p:cNvPr id="19526" name="Rectangle 27"/>
              <p:cNvSpPr>
                <a:spLocks noChangeArrowheads="1"/>
              </p:cNvSpPr>
              <p:nvPr/>
            </p:nvSpPr>
            <p:spPr bwMode="auto">
              <a:xfrm>
                <a:off x="1632" y="1117"/>
                <a:ext cx="1576" cy="472"/>
              </a:xfrm>
              <a:prstGeom prst="rect">
                <a:avLst/>
              </a:prstGeom>
              <a:noFill/>
              <a:ln w="12700">
                <a:noFill/>
                <a:miter lim="800000"/>
                <a:headEnd/>
                <a:tailEnd/>
              </a:ln>
            </p:spPr>
            <p:txBody>
              <a:bodyPr wrap="none" anchor="ctr"/>
              <a:lstStyle/>
              <a:p>
                <a:endParaRPr lang="en-GB" sz="1600"/>
              </a:p>
            </p:txBody>
          </p:sp>
          <p:sp>
            <p:nvSpPr>
              <p:cNvPr id="19527" name="Rectangle 28"/>
              <p:cNvSpPr>
                <a:spLocks noChangeArrowheads="1"/>
              </p:cNvSpPr>
              <p:nvPr/>
            </p:nvSpPr>
            <p:spPr bwMode="auto">
              <a:xfrm>
                <a:off x="1575" y="1076"/>
                <a:ext cx="1494"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What business to be in?</a:t>
                </a:r>
              </a:p>
            </p:txBody>
          </p:sp>
          <p:sp>
            <p:nvSpPr>
              <p:cNvPr id="19528" name="Rectangle 29"/>
              <p:cNvSpPr>
                <a:spLocks noChangeArrowheads="1"/>
              </p:cNvSpPr>
              <p:nvPr/>
            </p:nvSpPr>
            <p:spPr bwMode="auto">
              <a:xfrm>
                <a:off x="1575" y="1196"/>
                <a:ext cx="1093"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What to acquire?</a:t>
                </a:r>
              </a:p>
            </p:txBody>
          </p:sp>
          <p:sp>
            <p:nvSpPr>
              <p:cNvPr id="19529" name="Rectangle 30"/>
              <p:cNvSpPr>
                <a:spLocks noChangeArrowheads="1"/>
              </p:cNvSpPr>
              <p:nvPr/>
            </p:nvSpPr>
            <p:spPr bwMode="auto">
              <a:xfrm>
                <a:off x="1575" y="1316"/>
                <a:ext cx="1007"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What to divest?</a:t>
                </a:r>
              </a:p>
            </p:txBody>
          </p:sp>
          <p:sp>
            <p:nvSpPr>
              <p:cNvPr id="19530" name="Rectangle 31"/>
              <p:cNvSpPr>
                <a:spLocks noChangeArrowheads="1"/>
              </p:cNvSpPr>
              <p:nvPr/>
            </p:nvSpPr>
            <p:spPr bwMode="auto">
              <a:xfrm>
                <a:off x="1575" y="1436"/>
                <a:ext cx="1378"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How to allocate cash?</a:t>
                </a:r>
              </a:p>
            </p:txBody>
          </p:sp>
          <p:sp>
            <p:nvSpPr>
              <p:cNvPr id="19531" name="Rectangle 53"/>
              <p:cNvSpPr>
                <a:spLocks noChangeArrowheads="1"/>
              </p:cNvSpPr>
              <p:nvPr/>
            </p:nvSpPr>
            <p:spPr bwMode="auto">
              <a:xfrm>
                <a:off x="3663" y="1076"/>
                <a:ext cx="1429"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Economic environment</a:t>
                </a:r>
              </a:p>
            </p:txBody>
          </p:sp>
          <p:sp>
            <p:nvSpPr>
              <p:cNvPr id="19532" name="Rectangle 54"/>
              <p:cNvSpPr>
                <a:spLocks noChangeArrowheads="1"/>
              </p:cNvSpPr>
              <p:nvPr/>
            </p:nvSpPr>
            <p:spPr bwMode="auto">
              <a:xfrm>
                <a:off x="3663" y="1196"/>
                <a:ext cx="1213"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dirty="0">
                    <a:solidFill>
                      <a:srgbClr val="000000"/>
                    </a:solidFill>
                  </a:rPr>
                  <a:t>Social environment</a:t>
                </a:r>
              </a:p>
            </p:txBody>
          </p:sp>
          <p:sp>
            <p:nvSpPr>
              <p:cNvPr id="19533" name="Rectangle 55"/>
              <p:cNvSpPr>
                <a:spLocks noChangeArrowheads="1"/>
              </p:cNvSpPr>
              <p:nvPr/>
            </p:nvSpPr>
            <p:spPr bwMode="auto">
              <a:xfrm>
                <a:off x="3663" y="1316"/>
                <a:ext cx="1306"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Political environment</a:t>
                </a:r>
              </a:p>
            </p:txBody>
          </p:sp>
          <p:sp>
            <p:nvSpPr>
              <p:cNvPr id="19534" name="Rectangle 56"/>
              <p:cNvSpPr>
                <a:spLocks noChangeArrowheads="1"/>
              </p:cNvSpPr>
              <p:nvPr/>
            </p:nvSpPr>
            <p:spPr bwMode="auto">
              <a:xfrm>
                <a:off x="3663" y="1436"/>
                <a:ext cx="1701"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Company values and ethics</a:t>
                </a:r>
              </a:p>
            </p:txBody>
          </p:sp>
          <p:sp>
            <p:nvSpPr>
              <p:cNvPr id="19535" name="Line 116"/>
              <p:cNvSpPr>
                <a:spLocks noChangeShapeType="1"/>
              </p:cNvSpPr>
              <p:nvPr/>
            </p:nvSpPr>
            <p:spPr bwMode="auto">
              <a:xfrm>
                <a:off x="3274" y="1179"/>
                <a:ext cx="374" cy="0"/>
              </a:xfrm>
              <a:prstGeom prst="line">
                <a:avLst/>
              </a:prstGeom>
              <a:noFill/>
              <a:ln w="38100">
                <a:solidFill>
                  <a:srgbClr val="FF3300"/>
                </a:solidFill>
                <a:round/>
                <a:headEnd type="stealth" w="med" len="med"/>
                <a:tailEnd type="triangle" w="med" len="med"/>
              </a:ln>
            </p:spPr>
            <p:txBody>
              <a:bodyPr/>
              <a:lstStyle/>
              <a:p>
                <a:endParaRPr lang="en-GB"/>
              </a:p>
            </p:txBody>
          </p:sp>
          <p:sp>
            <p:nvSpPr>
              <p:cNvPr id="19536" name="Line 117"/>
              <p:cNvSpPr>
                <a:spLocks noChangeShapeType="1"/>
              </p:cNvSpPr>
              <p:nvPr/>
            </p:nvSpPr>
            <p:spPr bwMode="auto">
              <a:xfrm>
                <a:off x="3274" y="1335"/>
                <a:ext cx="374" cy="0"/>
              </a:xfrm>
              <a:prstGeom prst="line">
                <a:avLst/>
              </a:prstGeom>
              <a:noFill/>
              <a:ln w="38100">
                <a:solidFill>
                  <a:srgbClr val="FF3300"/>
                </a:solidFill>
                <a:round/>
                <a:headEnd type="stealth" w="med" len="med"/>
                <a:tailEnd type="triangle" w="med" len="med"/>
              </a:ln>
            </p:spPr>
            <p:txBody>
              <a:bodyPr/>
              <a:lstStyle/>
              <a:p>
                <a:endParaRPr lang="en-GB"/>
              </a:p>
            </p:txBody>
          </p:sp>
          <p:sp>
            <p:nvSpPr>
              <p:cNvPr id="19537" name="Line 118"/>
              <p:cNvSpPr>
                <a:spLocks noChangeShapeType="1"/>
              </p:cNvSpPr>
              <p:nvPr/>
            </p:nvSpPr>
            <p:spPr bwMode="auto">
              <a:xfrm>
                <a:off x="3280" y="1485"/>
                <a:ext cx="374" cy="0"/>
              </a:xfrm>
              <a:prstGeom prst="line">
                <a:avLst/>
              </a:prstGeom>
              <a:noFill/>
              <a:ln w="38100">
                <a:solidFill>
                  <a:srgbClr val="FF3300"/>
                </a:solidFill>
                <a:round/>
                <a:headEnd type="stealth" w="med" len="med"/>
                <a:tailEnd type="triangle" w="med" len="med"/>
              </a:ln>
            </p:spPr>
            <p:txBody>
              <a:bodyPr/>
              <a:lstStyle/>
              <a:p>
                <a:endParaRPr lang="en-GB"/>
              </a:p>
            </p:txBody>
          </p:sp>
        </p:grpSp>
        <p:cxnSp>
          <p:nvCxnSpPr>
            <p:cNvPr id="19522" name="AutoShape 127"/>
            <p:cNvCxnSpPr>
              <a:cxnSpLocks noChangeShapeType="1"/>
            </p:cNvCxnSpPr>
            <p:nvPr/>
          </p:nvCxnSpPr>
          <p:spPr bwMode="auto">
            <a:xfrm>
              <a:off x="1260" y="1353"/>
              <a:ext cx="304" cy="0"/>
            </a:xfrm>
            <a:prstGeom prst="straightConnector1">
              <a:avLst/>
            </a:prstGeom>
            <a:noFill/>
            <a:ln w="50800">
              <a:solidFill>
                <a:srgbClr val="FF3300"/>
              </a:solidFill>
              <a:round/>
              <a:headEnd/>
              <a:tailEnd type="triangle" w="med" len="med"/>
            </a:ln>
          </p:spPr>
        </p:cxnSp>
      </p:grpSp>
      <p:grpSp>
        <p:nvGrpSpPr>
          <p:cNvPr id="5" name="Group 134"/>
          <p:cNvGrpSpPr>
            <a:grpSpLocks/>
          </p:cNvGrpSpPr>
          <p:nvPr/>
        </p:nvGrpSpPr>
        <p:grpSpPr bwMode="auto">
          <a:xfrm>
            <a:off x="539750" y="4471988"/>
            <a:ext cx="7975600" cy="1385887"/>
            <a:chOff x="340" y="2655"/>
            <a:chExt cx="5024" cy="577"/>
          </a:xfrm>
        </p:grpSpPr>
        <p:sp>
          <p:nvSpPr>
            <p:cNvPr id="2120" name="Rectangle 72"/>
            <p:cNvSpPr>
              <a:spLocks noChangeArrowheads="1"/>
            </p:cNvSpPr>
            <p:nvPr/>
          </p:nvSpPr>
          <p:spPr bwMode="auto">
            <a:xfrm>
              <a:off x="3652" y="2657"/>
              <a:ext cx="1712" cy="560"/>
            </a:xfrm>
            <a:prstGeom prst="rect">
              <a:avLst/>
            </a:prstGeom>
            <a:solidFill>
              <a:srgbClr val="CCCCFF"/>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defRPr/>
              </a:pPr>
              <a:endParaRPr lang="en-GB" sz="1600"/>
            </a:p>
          </p:txBody>
        </p:sp>
        <p:sp>
          <p:nvSpPr>
            <p:cNvPr id="2073" name="Oval 25"/>
            <p:cNvSpPr>
              <a:spLocks noChangeArrowheads="1"/>
            </p:cNvSpPr>
            <p:nvPr/>
          </p:nvSpPr>
          <p:spPr bwMode="auto">
            <a:xfrm>
              <a:off x="340" y="2655"/>
              <a:ext cx="920" cy="560"/>
            </a:xfrm>
            <a:prstGeom prst="ellipse">
              <a:avLst/>
            </a:prstGeom>
            <a:solidFill>
              <a:schemeClr val="accent1">
                <a:lumMod val="40000"/>
                <a:lumOff val="60000"/>
              </a:schemeClr>
            </a:solidFill>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en-GB" sz="1600"/>
            </a:p>
          </p:txBody>
        </p:sp>
        <p:sp>
          <p:nvSpPr>
            <p:cNvPr id="2069" name="Rectangle 21"/>
            <p:cNvSpPr>
              <a:spLocks noChangeArrowheads="1"/>
            </p:cNvSpPr>
            <p:nvPr/>
          </p:nvSpPr>
          <p:spPr bwMode="auto">
            <a:xfrm>
              <a:off x="1564" y="2657"/>
              <a:ext cx="1712" cy="560"/>
            </a:xfrm>
            <a:prstGeom prst="rect">
              <a:avLst/>
            </a:prstGeom>
            <a:solidFill>
              <a:srgbClr val="CCCCFF"/>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defRPr/>
              </a:pPr>
              <a:endParaRPr lang="en-GB" sz="1600"/>
            </a:p>
          </p:txBody>
        </p:sp>
        <p:sp>
          <p:nvSpPr>
            <p:cNvPr id="19494" name="Rectangle 22"/>
            <p:cNvSpPr>
              <a:spLocks noChangeArrowheads="1"/>
            </p:cNvSpPr>
            <p:nvPr/>
          </p:nvSpPr>
          <p:spPr bwMode="auto">
            <a:xfrm>
              <a:off x="345" y="2790"/>
              <a:ext cx="914" cy="294"/>
            </a:xfrm>
            <a:prstGeom prst="rect">
              <a:avLst/>
            </a:prstGeom>
            <a:noFill/>
            <a:ln w="12700">
              <a:noFill/>
              <a:miter lim="800000"/>
              <a:headEnd/>
              <a:tailEnd/>
            </a:ln>
          </p:spPr>
          <p:txBody>
            <a:bodyPr lIns="90488" tIns="44450" rIns="90488" bIns="44450">
              <a:spAutoFit/>
            </a:bodyPr>
            <a:lstStyle/>
            <a:p>
              <a:pPr algn="ctr" defTabSz="762000" eaLnBrk="0" hangingPunct="0"/>
              <a:r>
                <a:rPr lang="en-US" sz="2000">
                  <a:solidFill>
                    <a:srgbClr val="000000"/>
                  </a:solidFill>
                </a:rPr>
                <a:t>Functional strategy</a:t>
              </a:r>
            </a:p>
          </p:txBody>
        </p:sp>
        <p:sp>
          <p:nvSpPr>
            <p:cNvPr id="19495" name="Rectangle 38"/>
            <p:cNvSpPr>
              <a:spLocks noChangeArrowheads="1"/>
            </p:cNvSpPr>
            <p:nvPr/>
          </p:nvSpPr>
          <p:spPr bwMode="auto">
            <a:xfrm>
              <a:off x="1575" y="2660"/>
              <a:ext cx="1518"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How to contribute to the </a:t>
              </a:r>
            </a:p>
          </p:txBody>
        </p:sp>
        <p:sp>
          <p:nvSpPr>
            <p:cNvPr id="19496" name="Rectangle 39"/>
            <p:cNvSpPr>
              <a:spLocks noChangeArrowheads="1"/>
            </p:cNvSpPr>
            <p:nvPr/>
          </p:nvSpPr>
          <p:spPr bwMode="auto">
            <a:xfrm>
              <a:off x="1647" y="2780"/>
              <a:ext cx="1285"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strategic objectives?</a:t>
              </a:r>
            </a:p>
          </p:txBody>
        </p:sp>
        <p:sp>
          <p:nvSpPr>
            <p:cNvPr id="19497" name="Rectangle 40"/>
            <p:cNvSpPr>
              <a:spLocks noChangeArrowheads="1"/>
            </p:cNvSpPr>
            <p:nvPr/>
          </p:nvSpPr>
          <p:spPr bwMode="auto">
            <a:xfrm>
              <a:off x="1575" y="2900"/>
              <a:ext cx="1272"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How to manage the </a:t>
              </a:r>
            </a:p>
          </p:txBody>
        </p:sp>
        <p:sp>
          <p:nvSpPr>
            <p:cNvPr id="19498" name="Rectangle 41"/>
            <p:cNvSpPr>
              <a:spLocks noChangeArrowheads="1"/>
            </p:cNvSpPr>
            <p:nvPr/>
          </p:nvSpPr>
          <p:spPr bwMode="auto">
            <a:xfrm>
              <a:off x="1647" y="3020"/>
              <a:ext cx="1334"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function’s resources?</a:t>
              </a:r>
            </a:p>
          </p:txBody>
        </p:sp>
        <p:sp>
          <p:nvSpPr>
            <p:cNvPr id="19499" name="Rectangle 68"/>
            <p:cNvSpPr>
              <a:spLocks noChangeArrowheads="1"/>
            </p:cNvSpPr>
            <p:nvPr/>
          </p:nvSpPr>
          <p:spPr bwMode="auto">
            <a:xfrm>
              <a:off x="3663" y="2660"/>
              <a:ext cx="1418"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Skills of function’s staff</a:t>
              </a:r>
            </a:p>
          </p:txBody>
        </p:sp>
        <p:sp>
          <p:nvSpPr>
            <p:cNvPr id="19500" name="Rectangle 69"/>
            <p:cNvSpPr>
              <a:spLocks noChangeArrowheads="1"/>
            </p:cNvSpPr>
            <p:nvPr/>
          </p:nvSpPr>
          <p:spPr bwMode="auto">
            <a:xfrm>
              <a:off x="3663" y="2780"/>
              <a:ext cx="1207"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Current technology</a:t>
              </a:r>
            </a:p>
          </p:txBody>
        </p:sp>
        <p:sp>
          <p:nvSpPr>
            <p:cNvPr id="19501" name="Rectangle 70"/>
            <p:cNvSpPr>
              <a:spLocks noChangeArrowheads="1"/>
            </p:cNvSpPr>
            <p:nvPr/>
          </p:nvSpPr>
          <p:spPr bwMode="auto">
            <a:xfrm>
              <a:off x="3663" y="2900"/>
              <a:ext cx="1683"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Recent performance of the </a:t>
              </a:r>
            </a:p>
          </p:txBody>
        </p:sp>
        <p:sp>
          <p:nvSpPr>
            <p:cNvPr id="19502" name="Rectangle 71"/>
            <p:cNvSpPr>
              <a:spLocks noChangeArrowheads="1"/>
            </p:cNvSpPr>
            <p:nvPr/>
          </p:nvSpPr>
          <p:spPr bwMode="auto">
            <a:xfrm>
              <a:off x="3735" y="3020"/>
              <a:ext cx="567" cy="212"/>
            </a:xfrm>
            <a:prstGeom prst="rect">
              <a:avLst/>
            </a:prstGeom>
            <a:noFill/>
            <a:ln w="12700">
              <a:noFill/>
              <a:miter lim="800000"/>
              <a:headEnd/>
              <a:tailEnd/>
            </a:ln>
          </p:spPr>
          <p:txBody>
            <a:bodyPr wrap="none" lIns="90488" tIns="44450" rIns="90488" bIns="44450">
              <a:spAutoFit/>
            </a:bodyPr>
            <a:lstStyle/>
            <a:p>
              <a:pPr defTabSz="762000" eaLnBrk="0" hangingPunct="0"/>
              <a:r>
                <a:rPr lang="en-US" sz="1600">
                  <a:solidFill>
                    <a:srgbClr val="000000"/>
                  </a:solidFill>
                </a:rPr>
                <a:t>function</a:t>
              </a:r>
            </a:p>
          </p:txBody>
        </p:sp>
        <p:sp>
          <p:nvSpPr>
            <p:cNvPr id="19503" name="Line 122"/>
            <p:cNvSpPr>
              <a:spLocks noChangeShapeType="1"/>
            </p:cNvSpPr>
            <p:nvPr/>
          </p:nvSpPr>
          <p:spPr bwMode="auto">
            <a:xfrm>
              <a:off x="3280" y="2781"/>
              <a:ext cx="374" cy="0"/>
            </a:xfrm>
            <a:prstGeom prst="line">
              <a:avLst/>
            </a:prstGeom>
            <a:noFill/>
            <a:ln w="38100">
              <a:solidFill>
                <a:srgbClr val="FF3300"/>
              </a:solidFill>
              <a:round/>
              <a:headEnd type="stealth" w="med" len="med"/>
              <a:tailEnd type="triangle" w="med" len="med"/>
            </a:ln>
          </p:spPr>
          <p:txBody>
            <a:bodyPr/>
            <a:lstStyle/>
            <a:p>
              <a:endParaRPr lang="en-GB"/>
            </a:p>
          </p:txBody>
        </p:sp>
        <p:sp>
          <p:nvSpPr>
            <p:cNvPr id="19504" name="Line 123"/>
            <p:cNvSpPr>
              <a:spLocks noChangeShapeType="1"/>
            </p:cNvSpPr>
            <p:nvPr/>
          </p:nvSpPr>
          <p:spPr bwMode="auto">
            <a:xfrm>
              <a:off x="3280" y="2937"/>
              <a:ext cx="374" cy="0"/>
            </a:xfrm>
            <a:prstGeom prst="line">
              <a:avLst/>
            </a:prstGeom>
            <a:noFill/>
            <a:ln w="38100">
              <a:solidFill>
                <a:srgbClr val="FF3300"/>
              </a:solidFill>
              <a:round/>
              <a:headEnd type="stealth" w="med" len="med"/>
              <a:tailEnd type="triangle" w="med" len="med"/>
            </a:ln>
          </p:spPr>
          <p:txBody>
            <a:bodyPr/>
            <a:lstStyle/>
            <a:p>
              <a:endParaRPr lang="en-GB"/>
            </a:p>
          </p:txBody>
        </p:sp>
        <p:sp>
          <p:nvSpPr>
            <p:cNvPr id="19505" name="Line 124"/>
            <p:cNvSpPr>
              <a:spLocks noChangeShapeType="1"/>
            </p:cNvSpPr>
            <p:nvPr/>
          </p:nvSpPr>
          <p:spPr bwMode="auto">
            <a:xfrm>
              <a:off x="3286" y="3087"/>
              <a:ext cx="374" cy="0"/>
            </a:xfrm>
            <a:prstGeom prst="line">
              <a:avLst/>
            </a:prstGeom>
            <a:noFill/>
            <a:ln w="38100">
              <a:solidFill>
                <a:srgbClr val="FF3300"/>
              </a:solidFill>
              <a:round/>
              <a:headEnd type="stealth" w="med" len="med"/>
              <a:tailEnd type="triangle" w="med" len="med"/>
            </a:ln>
          </p:spPr>
          <p:txBody>
            <a:bodyPr/>
            <a:lstStyle/>
            <a:p>
              <a:endParaRPr lang="en-GB"/>
            </a:p>
          </p:txBody>
        </p:sp>
        <p:cxnSp>
          <p:nvCxnSpPr>
            <p:cNvPr id="19506" name="AutoShape 128"/>
            <p:cNvCxnSpPr>
              <a:cxnSpLocks noChangeShapeType="1"/>
            </p:cNvCxnSpPr>
            <p:nvPr/>
          </p:nvCxnSpPr>
          <p:spPr bwMode="auto">
            <a:xfrm flipV="1">
              <a:off x="1260" y="2933"/>
              <a:ext cx="220" cy="2"/>
            </a:xfrm>
            <a:prstGeom prst="straightConnector1">
              <a:avLst/>
            </a:prstGeom>
            <a:noFill/>
            <a:ln w="50800">
              <a:solidFill>
                <a:srgbClr val="FF3300"/>
              </a:solidFill>
              <a:round/>
              <a:headEnd/>
              <a:tailEnd type="triangle" w="med" len="med"/>
            </a:ln>
          </p:spPr>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1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1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120257" y="65926"/>
            <a:ext cx="8883352" cy="954107"/>
          </a:xfrm>
          <a:prstGeom prst="rect">
            <a:avLst/>
          </a:prstGeom>
          <a:noFill/>
        </p:spPr>
        <p:txBody>
          <a:bodyPr wrap="square" rtlCol="0">
            <a:spAutoFit/>
          </a:bodyPr>
          <a:lstStyle/>
          <a:p>
            <a:r>
              <a:rPr lang="en-GB" sz="2800" b="1" dirty="0" smtClean="0">
                <a:solidFill>
                  <a:srgbClr val="007FA3"/>
                </a:solidFill>
              </a:rPr>
              <a:t>Top-down and bottom-up perspectives on operations strategy can reinforce each other</a:t>
            </a:r>
            <a:endParaRPr lang="en-GB" sz="2800" b="1" dirty="0">
              <a:solidFill>
                <a:srgbClr val="007FA3"/>
              </a:solidFill>
            </a:endParaRPr>
          </a:p>
        </p:txBody>
      </p:sp>
      <p:pic>
        <p:nvPicPr>
          <p:cNvPr id="4098" name="Picture 2" descr="Y:\08VOL4\Graphics\Powerpoint\PE_UK\PE522-SLACK\Final files\GIF\ch03\figure-3-6.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2004" y="1524000"/>
            <a:ext cx="8258528" cy="4539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189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ChangeArrowheads="1"/>
          </p:cNvSpPr>
          <p:nvPr/>
        </p:nvSpPr>
        <p:spPr bwMode="auto">
          <a:xfrm>
            <a:off x="102641" y="151526"/>
            <a:ext cx="9144000" cy="779188"/>
          </a:xfrm>
          <a:prstGeom prst="rect">
            <a:avLst/>
          </a:prstGeom>
          <a:noFill/>
          <a:ln w="12700">
            <a:noFill/>
            <a:miter lim="800000"/>
            <a:headEnd/>
            <a:tailEnd/>
          </a:ln>
        </p:spPr>
        <p:txBody>
          <a:bodyPr lIns="90488" tIns="44450" rIns="90488" bIns="44450">
            <a:spAutoFit/>
          </a:bodyPr>
          <a:lstStyle/>
          <a:p>
            <a:pPr eaLnBrk="0" hangingPunct="0">
              <a:lnSpc>
                <a:spcPct val="80000"/>
              </a:lnSpc>
            </a:pPr>
            <a:r>
              <a:rPr lang="en-US" sz="2800" b="1" dirty="0">
                <a:solidFill>
                  <a:srgbClr val="007FA3"/>
                </a:solidFill>
              </a:rPr>
              <a:t>Different competitive factors </a:t>
            </a:r>
            <a:r>
              <a:rPr lang="en-US" sz="2800" b="1" dirty="0" smtClean="0">
                <a:solidFill>
                  <a:srgbClr val="007FA3"/>
                </a:solidFill>
              </a:rPr>
              <a:t>and performance </a:t>
            </a:r>
            <a:r>
              <a:rPr lang="en-US" sz="2800" b="1" dirty="0">
                <a:solidFill>
                  <a:srgbClr val="007FA3"/>
                </a:solidFill>
              </a:rPr>
              <a:t>objectives</a:t>
            </a:r>
          </a:p>
        </p:txBody>
      </p:sp>
      <p:sp>
        <p:nvSpPr>
          <p:cNvPr id="14339" name="Rectangle 6"/>
          <p:cNvSpPr>
            <a:spLocks noChangeArrowheads="1"/>
          </p:cNvSpPr>
          <p:nvPr/>
        </p:nvSpPr>
        <p:spPr bwMode="auto">
          <a:xfrm>
            <a:off x="100043" y="875524"/>
            <a:ext cx="4222905" cy="5410200"/>
          </a:xfrm>
          <a:prstGeom prst="rect">
            <a:avLst/>
          </a:prstGeom>
          <a:solidFill>
            <a:schemeClr val="bg1">
              <a:lumMod val="95000"/>
            </a:schemeClr>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34" name="Rectangle 7"/>
          <p:cNvSpPr>
            <a:spLocks noChangeArrowheads="1"/>
          </p:cNvSpPr>
          <p:nvPr/>
        </p:nvSpPr>
        <p:spPr bwMode="auto">
          <a:xfrm>
            <a:off x="298450" y="908067"/>
            <a:ext cx="3962843" cy="582211"/>
          </a:xfrm>
          <a:prstGeom prst="rect">
            <a:avLst/>
          </a:prstGeom>
          <a:noFill/>
          <a:ln w="12700">
            <a:noFill/>
            <a:miter lim="800000"/>
            <a:headEnd/>
            <a:tailEnd/>
          </a:ln>
        </p:spPr>
        <p:txBody>
          <a:bodyPr wrap="square" lIns="90488" tIns="44450" rIns="90488" bIns="44450">
            <a:spAutoFit/>
          </a:bodyPr>
          <a:lstStyle/>
          <a:p>
            <a:pPr algn="ctr" eaLnBrk="0" hangingPunct="0">
              <a:lnSpc>
                <a:spcPct val="80000"/>
              </a:lnSpc>
            </a:pPr>
            <a:r>
              <a:rPr lang="en-US" sz="2000"/>
              <a:t>Competitive factors</a:t>
            </a:r>
          </a:p>
          <a:p>
            <a:pPr algn="ctr" eaLnBrk="0" hangingPunct="0">
              <a:lnSpc>
                <a:spcPct val="80000"/>
              </a:lnSpc>
            </a:pPr>
            <a:r>
              <a:rPr lang="en-US" sz="2000"/>
              <a:t>If the customers value these ...</a:t>
            </a:r>
          </a:p>
        </p:txBody>
      </p:sp>
      <p:sp>
        <p:nvSpPr>
          <p:cNvPr id="14341" name="Rectangle 16"/>
          <p:cNvSpPr>
            <a:spLocks noChangeArrowheads="1"/>
          </p:cNvSpPr>
          <p:nvPr/>
        </p:nvSpPr>
        <p:spPr bwMode="auto">
          <a:xfrm>
            <a:off x="4610197" y="838200"/>
            <a:ext cx="4305203" cy="5410200"/>
          </a:xfrm>
          <a:prstGeom prst="rect">
            <a:avLst/>
          </a:prstGeom>
          <a:solidFill>
            <a:schemeClr val="bg1">
              <a:lumMod val="95000"/>
            </a:schemeClr>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38" name="Rectangle 17"/>
          <p:cNvSpPr>
            <a:spLocks noChangeArrowheads="1"/>
          </p:cNvSpPr>
          <p:nvPr/>
        </p:nvSpPr>
        <p:spPr bwMode="auto">
          <a:xfrm>
            <a:off x="4714876" y="908068"/>
            <a:ext cx="4040242" cy="828432"/>
          </a:xfrm>
          <a:prstGeom prst="rect">
            <a:avLst/>
          </a:prstGeom>
          <a:noFill/>
          <a:ln w="12700">
            <a:noFill/>
            <a:miter lim="800000"/>
            <a:headEnd/>
            <a:tailEnd/>
          </a:ln>
        </p:spPr>
        <p:txBody>
          <a:bodyPr wrap="square" lIns="90488" tIns="44450" rIns="90488" bIns="44450">
            <a:spAutoFit/>
          </a:bodyPr>
          <a:lstStyle/>
          <a:p>
            <a:pPr algn="ctr" eaLnBrk="0" hangingPunct="0">
              <a:lnSpc>
                <a:spcPct val="80000"/>
              </a:lnSpc>
            </a:pPr>
            <a:r>
              <a:rPr lang="en-US" sz="2000"/>
              <a:t>Performance objectives</a:t>
            </a:r>
          </a:p>
          <a:p>
            <a:pPr algn="ctr" eaLnBrk="0" hangingPunct="0">
              <a:lnSpc>
                <a:spcPct val="80000"/>
              </a:lnSpc>
            </a:pPr>
            <a:r>
              <a:rPr lang="en-US" sz="2000"/>
              <a:t>Then, the operations will need to excel at these ...</a:t>
            </a:r>
          </a:p>
        </p:txBody>
      </p:sp>
      <p:grpSp>
        <p:nvGrpSpPr>
          <p:cNvPr id="2" name="Group 41"/>
          <p:cNvGrpSpPr>
            <a:grpSpLocks/>
          </p:cNvGrpSpPr>
          <p:nvPr/>
        </p:nvGrpSpPr>
        <p:grpSpPr bwMode="auto">
          <a:xfrm>
            <a:off x="300039" y="1689335"/>
            <a:ext cx="8335902" cy="407265"/>
            <a:chOff x="299959" y="1882775"/>
            <a:chExt cx="8549402" cy="415925"/>
          </a:xfrm>
        </p:grpSpPr>
        <p:sp>
          <p:nvSpPr>
            <p:cNvPr id="14368" name="Rectangle 8"/>
            <p:cNvSpPr>
              <a:spLocks noChangeArrowheads="1"/>
            </p:cNvSpPr>
            <p:nvPr/>
          </p:nvSpPr>
          <p:spPr bwMode="auto">
            <a:xfrm>
              <a:off x="299959" y="1889125"/>
              <a:ext cx="3981719" cy="409575"/>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lstStyle/>
            <a:p>
              <a:pPr algn="ctr" eaLnBrk="0" hangingPunct="0">
                <a:spcBef>
                  <a:spcPct val="50000"/>
                </a:spcBef>
                <a:defRPr/>
              </a:pPr>
              <a:r>
                <a:rPr lang="en-US" sz="2000"/>
                <a:t>Low price</a:t>
              </a:r>
            </a:p>
          </p:txBody>
        </p:sp>
        <p:sp>
          <p:nvSpPr>
            <p:cNvPr id="14369" name="Rectangle 18"/>
            <p:cNvSpPr>
              <a:spLocks noChangeArrowheads="1"/>
            </p:cNvSpPr>
            <p:nvPr/>
          </p:nvSpPr>
          <p:spPr bwMode="auto">
            <a:xfrm>
              <a:off x="4777395" y="1882775"/>
              <a:ext cx="4071966" cy="409575"/>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spcBef>
                  <a:spcPct val="50000"/>
                </a:spcBef>
                <a:defRPr/>
              </a:pPr>
              <a:r>
                <a:rPr lang="en-US" sz="2000"/>
                <a:t>Cost</a:t>
              </a:r>
            </a:p>
          </p:txBody>
        </p:sp>
        <p:sp>
          <p:nvSpPr>
            <p:cNvPr id="35" name="Right Arrow 34"/>
            <p:cNvSpPr/>
            <p:nvPr/>
          </p:nvSpPr>
          <p:spPr>
            <a:xfrm>
              <a:off x="4215061" y="1928813"/>
              <a:ext cx="642991" cy="357187"/>
            </a:xfrm>
            <a:prstGeom prst="rightArrow">
              <a:avLst/>
            </a:prstGeom>
            <a:solidFill>
              <a:srgbClr val="FFC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3" name="Group 42"/>
          <p:cNvGrpSpPr>
            <a:grpSpLocks/>
          </p:cNvGrpSpPr>
          <p:nvPr/>
        </p:nvGrpSpPr>
        <p:grpSpPr bwMode="auto">
          <a:xfrm>
            <a:off x="309564" y="2247918"/>
            <a:ext cx="8335902" cy="401048"/>
            <a:chOff x="308878" y="2409825"/>
            <a:chExt cx="8549402" cy="409575"/>
          </a:xfrm>
        </p:grpSpPr>
        <p:sp>
          <p:nvSpPr>
            <p:cNvPr id="14365" name="Rectangle 9"/>
            <p:cNvSpPr>
              <a:spLocks noChangeArrowheads="1"/>
            </p:cNvSpPr>
            <p:nvPr/>
          </p:nvSpPr>
          <p:spPr bwMode="auto">
            <a:xfrm>
              <a:off x="308878" y="2409825"/>
              <a:ext cx="3981719" cy="409575"/>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lstStyle/>
            <a:p>
              <a:pPr algn="ctr" eaLnBrk="0" hangingPunct="0">
                <a:spcBef>
                  <a:spcPct val="50000"/>
                </a:spcBef>
                <a:defRPr/>
              </a:pPr>
              <a:r>
                <a:rPr lang="en-US" sz="2000"/>
                <a:t>High quality</a:t>
              </a:r>
            </a:p>
          </p:txBody>
        </p:sp>
        <p:sp>
          <p:nvSpPr>
            <p:cNvPr id="14366" name="Rectangle 19"/>
            <p:cNvSpPr>
              <a:spLocks noChangeArrowheads="1"/>
            </p:cNvSpPr>
            <p:nvPr/>
          </p:nvSpPr>
          <p:spPr bwMode="auto">
            <a:xfrm>
              <a:off x="4786314" y="2409825"/>
              <a:ext cx="4071966" cy="409575"/>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spcBef>
                  <a:spcPct val="50000"/>
                </a:spcBef>
                <a:defRPr/>
              </a:pPr>
              <a:r>
                <a:rPr lang="en-US" sz="2000"/>
                <a:t>Quality</a:t>
              </a:r>
            </a:p>
          </p:txBody>
        </p:sp>
        <p:sp>
          <p:nvSpPr>
            <p:cNvPr id="36" name="Right Arrow 35"/>
            <p:cNvSpPr/>
            <p:nvPr/>
          </p:nvSpPr>
          <p:spPr>
            <a:xfrm>
              <a:off x="4214455" y="2428875"/>
              <a:ext cx="642991" cy="357188"/>
            </a:xfrm>
            <a:prstGeom prst="rightArrow">
              <a:avLst/>
            </a:prstGeom>
            <a:solidFill>
              <a:srgbClr val="FFC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4" name="Group 43"/>
          <p:cNvGrpSpPr>
            <a:grpSpLocks/>
          </p:cNvGrpSpPr>
          <p:nvPr/>
        </p:nvGrpSpPr>
        <p:grpSpPr bwMode="auto">
          <a:xfrm>
            <a:off x="309564" y="2866498"/>
            <a:ext cx="8335902" cy="408820"/>
            <a:chOff x="308878" y="2949357"/>
            <a:chExt cx="8549402" cy="417513"/>
          </a:xfrm>
        </p:grpSpPr>
        <p:sp>
          <p:nvSpPr>
            <p:cNvPr id="14362" name="Rectangle 10"/>
            <p:cNvSpPr>
              <a:spLocks noChangeArrowheads="1"/>
            </p:cNvSpPr>
            <p:nvPr/>
          </p:nvSpPr>
          <p:spPr bwMode="auto">
            <a:xfrm>
              <a:off x="308878" y="2955707"/>
              <a:ext cx="3981719" cy="411163"/>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lstStyle/>
            <a:p>
              <a:pPr algn="ctr" eaLnBrk="0" hangingPunct="0">
                <a:spcBef>
                  <a:spcPct val="50000"/>
                </a:spcBef>
                <a:defRPr/>
              </a:pPr>
              <a:r>
                <a:rPr lang="en-US" sz="2000"/>
                <a:t>Fast delivery</a:t>
              </a:r>
            </a:p>
          </p:txBody>
        </p:sp>
        <p:sp>
          <p:nvSpPr>
            <p:cNvPr id="14363" name="Rectangle 20"/>
            <p:cNvSpPr>
              <a:spLocks noChangeArrowheads="1"/>
            </p:cNvSpPr>
            <p:nvPr/>
          </p:nvSpPr>
          <p:spPr bwMode="auto">
            <a:xfrm>
              <a:off x="4786314" y="2949357"/>
              <a:ext cx="4071966" cy="411163"/>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spcBef>
                  <a:spcPct val="50000"/>
                </a:spcBef>
                <a:defRPr/>
              </a:pPr>
              <a:r>
                <a:rPr lang="en-US" sz="2000"/>
                <a:t>Speed</a:t>
              </a:r>
            </a:p>
          </p:txBody>
        </p:sp>
        <p:sp>
          <p:nvSpPr>
            <p:cNvPr id="37" name="Right Arrow 36"/>
            <p:cNvSpPr/>
            <p:nvPr/>
          </p:nvSpPr>
          <p:spPr>
            <a:xfrm>
              <a:off x="4214455" y="2984282"/>
              <a:ext cx="642991" cy="357188"/>
            </a:xfrm>
            <a:prstGeom prst="rightArrow">
              <a:avLst/>
            </a:prstGeom>
            <a:solidFill>
              <a:srgbClr val="FFC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5" name="Group 44"/>
          <p:cNvGrpSpPr>
            <a:grpSpLocks/>
          </p:cNvGrpSpPr>
          <p:nvPr/>
        </p:nvGrpSpPr>
        <p:grpSpPr bwMode="auto">
          <a:xfrm>
            <a:off x="309564" y="3461374"/>
            <a:ext cx="8335902" cy="402602"/>
            <a:chOff x="308878" y="3481061"/>
            <a:chExt cx="8549402" cy="411162"/>
          </a:xfrm>
        </p:grpSpPr>
        <p:sp>
          <p:nvSpPr>
            <p:cNvPr id="14359" name="Rectangle 11"/>
            <p:cNvSpPr>
              <a:spLocks noChangeArrowheads="1"/>
            </p:cNvSpPr>
            <p:nvPr/>
          </p:nvSpPr>
          <p:spPr bwMode="auto">
            <a:xfrm>
              <a:off x="308878" y="3481061"/>
              <a:ext cx="3981719" cy="411162"/>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lstStyle/>
            <a:p>
              <a:pPr algn="ctr" eaLnBrk="0" hangingPunct="0">
                <a:spcBef>
                  <a:spcPct val="50000"/>
                </a:spcBef>
                <a:defRPr/>
              </a:pPr>
              <a:r>
                <a:rPr lang="en-US" sz="2000"/>
                <a:t>Reliable delivery</a:t>
              </a:r>
            </a:p>
          </p:txBody>
        </p:sp>
        <p:sp>
          <p:nvSpPr>
            <p:cNvPr id="14360" name="Rectangle 21"/>
            <p:cNvSpPr>
              <a:spLocks noChangeArrowheads="1"/>
            </p:cNvSpPr>
            <p:nvPr/>
          </p:nvSpPr>
          <p:spPr bwMode="auto">
            <a:xfrm>
              <a:off x="4786314" y="3481061"/>
              <a:ext cx="4071966" cy="411162"/>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spcBef>
                  <a:spcPct val="50000"/>
                </a:spcBef>
                <a:defRPr/>
              </a:pPr>
              <a:r>
                <a:rPr lang="en-US" sz="2000"/>
                <a:t>Dependability</a:t>
              </a:r>
            </a:p>
          </p:txBody>
        </p:sp>
        <p:sp>
          <p:nvSpPr>
            <p:cNvPr id="38" name="Right Arrow 37"/>
            <p:cNvSpPr/>
            <p:nvPr/>
          </p:nvSpPr>
          <p:spPr>
            <a:xfrm>
              <a:off x="4214455" y="3500111"/>
              <a:ext cx="642991" cy="357187"/>
            </a:xfrm>
            <a:prstGeom prst="rightArrow">
              <a:avLst/>
            </a:prstGeom>
            <a:solidFill>
              <a:srgbClr val="FFC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6" name="Group 45"/>
          <p:cNvGrpSpPr>
            <a:grpSpLocks/>
          </p:cNvGrpSpPr>
          <p:nvPr/>
        </p:nvGrpSpPr>
        <p:grpSpPr bwMode="auto">
          <a:xfrm>
            <a:off x="309564" y="4072128"/>
            <a:ext cx="8335902" cy="410374"/>
            <a:chOff x="308878" y="4015288"/>
            <a:chExt cx="8549402" cy="418055"/>
          </a:xfrm>
        </p:grpSpPr>
        <p:sp>
          <p:nvSpPr>
            <p:cNvPr id="14356" name="Rectangle 12"/>
            <p:cNvSpPr>
              <a:spLocks noChangeArrowheads="1"/>
            </p:cNvSpPr>
            <p:nvPr/>
          </p:nvSpPr>
          <p:spPr bwMode="auto">
            <a:xfrm>
              <a:off x="308878" y="4015288"/>
              <a:ext cx="3981719" cy="411163"/>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lstStyle/>
            <a:p>
              <a:pPr algn="ctr" eaLnBrk="0" hangingPunct="0">
                <a:spcBef>
                  <a:spcPct val="50000"/>
                </a:spcBef>
                <a:defRPr/>
              </a:pPr>
              <a:r>
                <a:rPr lang="en-US" sz="2000" dirty="0"/>
                <a:t>Innovative products and services</a:t>
              </a:r>
            </a:p>
          </p:txBody>
        </p:sp>
        <p:sp>
          <p:nvSpPr>
            <p:cNvPr id="14357" name="Rectangle 22"/>
            <p:cNvSpPr>
              <a:spLocks noChangeArrowheads="1"/>
            </p:cNvSpPr>
            <p:nvPr/>
          </p:nvSpPr>
          <p:spPr bwMode="auto">
            <a:xfrm>
              <a:off x="4786314" y="4022180"/>
              <a:ext cx="4071966" cy="411163"/>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spcBef>
                  <a:spcPct val="50000"/>
                </a:spcBef>
                <a:defRPr/>
              </a:pPr>
              <a:r>
                <a:rPr lang="en-US" sz="2000" dirty="0"/>
                <a:t>Flexibility (products/services)</a:t>
              </a:r>
            </a:p>
          </p:txBody>
        </p:sp>
        <p:sp>
          <p:nvSpPr>
            <p:cNvPr id="39" name="Right Arrow 38"/>
            <p:cNvSpPr/>
            <p:nvPr/>
          </p:nvSpPr>
          <p:spPr>
            <a:xfrm>
              <a:off x="4214455" y="4056460"/>
              <a:ext cx="642991" cy="356296"/>
            </a:xfrm>
            <a:prstGeom prst="rightArrow">
              <a:avLst/>
            </a:prstGeom>
            <a:solidFill>
              <a:srgbClr val="FFC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 name="Group 46"/>
          <p:cNvGrpSpPr>
            <a:grpSpLocks/>
          </p:cNvGrpSpPr>
          <p:nvPr/>
        </p:nvGrpSpPr>
        <p:grpSpPr bwMode="auto">
          <a:xfrm>
            <a:off x="309564" y="4631871"/>
            <a:ext cx="8335902" cy="567373"/>
            <a:chOff x="308878" y="4563300"/>
            <a:chExt cx="8549402" cy="579437"/>
          </a:xfrm>
        </p:grpSpPr>
        <p:sp>
          <p:nvSpPr>
            <p:cNvPr id="14353" name="Rectangle 13"/>
            <p:cNvSpPr>
              <a:spLocks noChangeArrowheads="1"/>
            </p:cNvSpPr>
            <p:nvPr/>
          </p:nvSpPr>
          <p:spPr bwMode="auto">
            <a:xfrm>
              <a:off x="308878" y="4563300"/>
              <a:ext cx="3981719" cy="579437"/>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lnSpc>
                  <a:spcPct val="80000"/>
                </a:lnSpc>
                <a:spcBef>
                  <a:spcPct val="50000"/>
                </a:spcBef>
                <a:defRPr/>
              </a:pPr>
              <a:r>
                <a:rPr lang="en-US" sz="2000"/>
                <a:t>Wide range of products and services</a:t>
              </a:r>
            </a:p>
          </p:txBody>
        </p:sp>
        <p:sp>
          <p:nvSpPr>
            <p:cNvPr id="14354" name="Rectangle 23"/>
            <p:cNvSpPr>
              <a:spLocks noChangeArrowheads="1"/>
            </p:cNvSpPr>
            <p:nvPr/>
          </p:nvSpPr>
          <p:spPr bwMode="auto">
            <a:xfrm>
              <a:off x="4786314" y="4563300"/>
              <a:ext cx="4071966" cy="579437"/>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lnSpc>
                  <a:spcPct val="80000"/>
                </a:lnSpc>
                <a:spcBef>
                  <a:spcPct val="50000"/>
                </a:spcBef>
                <a:defRPr/>
              </a:pPr>
              <a:r>
                <a:rPr lang="en-US" sz="2000" dirty="0"/>
                <a:t>Flexibility (mix)</a:t>
              </a:r>
            </a:p>
          </p:txBody>
        </p:sp>
        <p:sp>
          <p:nvSpPr>
            <p:cNvPr id="40" name="Right Arrow 39"/>
            <p:cNvSpPr/>
            <p:nvPr/>
          </p:nvSpPr>
          <p:spPr>
            <a:xfrm>
              <a:off x="4214455" y="4642675"/>
              <a:ext cx="642991" cy="357187"/>
            </a:xfrm>
            <a:prstGeom prst="rightArrow">
              <a:avLst/>
            </a:prstGeom>
            <a:solidFill>
              <a:srgbClr val="FFC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8" name="Group 47"/>
          <p:cNvGrpSpPr>
            <a:grpSpLocks/>
          </p:cNvGrpSpPr>
          <p:nvPr/>
        </p:nvGrpSpPr>
        <p:grpSpPr bwMode="auto">
          <a:xfrm>
            <a:off x="309564" y="5361164"/>
            <a:ext cx="8335902" cy="831630"/>
            <a:chOff x="308878" y="5270157"/>
            <a:chExt cx="8549402" cy="849347"/>
          </a:xfrm>
        </p:grpSpPr>
        <p:sp>
          <p:nvSpPr>
            <p:cNvPr id="14350" name="Rectangle 14"/>
            <p:cNvSpPr>
              <a:spLocks noChangeArrowheads="1"/>
            </p:cNvSpPr>
            <p:nvPr/>
          </p:nvSpPr>
          <p:spPr bwMode="auto">
            <a:xfrm>
              <a:off x="308878" y="5270157"/>
              <a:ext cx="3981719" cy="849347"/>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lnSpc>
                  <a:spcPct val="80000"/>
                </a:lnSpc>
                <a:spcBef>
                  <a:spcPct val="50000"/>
                </a:spcBef>
                <a:defRPr/>
              </a:pPr>
              <a:r>
                <a:rPr lang="en-US" sz="2000"/>
                <a:t>The ability to change the timing or quantity of products and services</a:t>
              </a:r>
            </a:p>
          </p:txBody>
        </p:sp>
        <p:sp>
          <p:nvSpPr>
            <p:cNvPr id="14351" name="Rectangle 24"/>
            <p:cNvSpPr>
              <a:spLocks noChangeArrowheads="1"/>
            </p:cNvSpPr>
            <p:nvPr/>
          </p:nvSpPr>
          <p:spPr bwMode="auto">
            <a:xfrm>
              <a:off x="4786314" y="5270157"/>
              <a:ext cx="4071966" cy="849347"/>
            </a:xfrm>
            <a:prstGeom prst="rect">
              <a:avLst/>
            </a:prstGeom>
            <a:solidFill>
              <a:srgbClr val="CCECFF"/>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nchor="ctr"/>
            <a:lstStyle/>
            <a:p>
              <a:pPr algn="ctr" eaLnBrk="0" hangingPunct="0">
                <a:lnSpc>
                  <a:spcPct val="80000"/>
                </a:lnSpc>
                <a:spcBef>
                  <a:spcPct val="50000"/>
                </a:spcBef>
                <a:defRPr/>
              </a:pPr>
              <a:r>
                <a:rPr lang="en-US" sz="2000" dirty="0"/>
                <a:t>Flexibility (volume and/or delivery)</a:t>
              </a:r>
            </a:p>
          </p:txBody>
        </p:sp>
        <p:sp>
          <p:nvSpPr>
            <p:cNvPr id="14352" name="Line 31"/>
            <p:cNvSpPr>
              <a:spLocks noChangeShapeType="1"/>
            </p:cNvSpPr>
            <p:nvPr/>
          </p:nvSpPr>
          <p:spPr bwMode="auto">
            <a:xfrm>
              <a:off x="4035103" y="-12192"/>
              <a:ext cx="1102574" cy="0"/>
            </a:xfrm>
            <a:prstGeom prst="line">
              <a:avLst/>
            </a:prstGeom>
            <a:noFill/>
            <a:ln w="57150">
              <a:noFill/>
              <a:round/>
              <a:headEnd/>
              <a:tailEnd type="triangl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lstStyle/>
            <a:p>
              <a:pPr>
                <a:defRPr/>
              </a:pPr>
              <a:endParaRPr lang="en-GB" sz="2000"/>
            </a:p>
          </p:txBody>
        </p:sp>
        <p:sp>
          <p:nvSpPr>
            <p:cNvPr id="41" name="Right Arrow 40"/>
            <p:cNvSpPr/>
            <p:nvPr/>
          </p:nvSpPr>
          <p:spPr>
            <a:xfrm>
              <a:off x="4214455" y="5500354"/>
              <a:ext cx="642991" cy="357201"/>
            </a:xfrm>
            <a:prstGeom prst="rightArrow">
              <a:avLst/>
            </a:prstGeom>
            <a:solidFill>
              <a:srgbClr val="FFC000"/>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1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left)">
                                      <p:cBhvr>
                                        <p:cTn id="27" dur="1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left)">
                                      <p:cBhvr>
                                        <p:cTn id="32" dur="10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left)">
                                      <p:cBhvr>
                                        <p:cTn id="3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6"/>
          <p:cNvSpPr>
            <a:spLocks noChangeArrowheads="1"/>
          </p:cNvSpPr>
          <p:nvPr/>
        </p:nvSpPr>
        <p:spPr bwMode="auto">
          <a:xfrm>
            <a:off x="3214704" y="1981101"/>
            <a:ext cx="3786188" cy="3744912"/>
          </a:xfrm>
          <a:prstGeom prst="rect">
            <a:avLst/>
          </a:prstGeom>
          <a:solidFill>
            <a:srgbClr val="FFFF99"/>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3557" name="Rectangle 5"/>
          <p:cNvSpPr>
            <a:spLocks noChangeArrowheads="1"/>
          </p:cNvSpPr>
          <p:nvPr/>
        </p:nvSpPr>
        <p:spPr bwMode="auto">
          <a:xfrm>
            <a:off x="111972" y="147043"/>
            <a:ext cx="9144000" cy="434478"/>
          </a:xfrm>
          <a:prstGeom prst="rect">
            <a:avLst/>
          </a:prstGeom>
          <a:noFill/>
          <a:ln w="12700">
            <a:noFill/>
            <a:miter lim="800000"/>
            <a:headEnd/>
            <a:tailEnd/>
          </a:ln>
        </p:spPr>
        <p:txBody>
          <a:bodyPr lIns="90488" tIns="44450" rIns="90488" bIns="44450">
            <a:spAutoFit/>
          </a:bodyPr>
          <a:lstStyle/>
          <a:p>
            <a:pPr eaLnBrk="0" hangingPunct="0">
              <a:lnSpc>
                <a:spcPct val="80000"/>
              </a:lnSpc>
            </a:pPr>
            <a:r>
              <a:rPr lang="en-US" sz="2800" b="1" dirty="0" smtClean="0">
                <a:solidFill>
                  <a:srgbClr val="007FA3"/>
                </a:solidFill>
              </a:rPr>
              <a:t>Order-winning competitive </a:t>
            </a:r>
            <a:r>
              <a:rPr lang="en-US" sz="2800" b="1" dirty="0">
                <a:solidFill>
                  <a:srgbClr val="007FA3"/>
                </a:solidFill>
              </a:rPr>
              <a:t>factors</a:t>
            </a:r>
          </a:p>
        </p:txBody>
      </p:sp>
      <p:sp>
        <p:nvSpPr>
          <p:cNvPr id="23558" name="Line 7"/>
          <p:cNvSpPr>
            <a:spLocks noChangeShapeType="1"/>
          </p:cNvSpPr>
          <p:nvPr/>
        </p:nvSpPr>
        <p:spPr bwMode="auto">
          <a:xfrm>
            <a:off x="3184525" y="1952526"/>
            <a:ext cx="20638" cy="3768725"/>
          </a:xfrm>
          <a:prstGeom prst="line">
            <a:avLst/>
          </a:prstGeom>
          <a:noFill/>
          <a:ln w="50800">
            <a:solidFill>
              <a:schemeClr val="tx1"/>
            </a:solidFill>
            <a:round/>
            <a:headEnd/>
            <a:tailEnd/>
          </a:ln>
        </p:spPr>
        <p:txBody>
          <a:bodyPr/>
          <a:lstStyle/>
          <a:p>
            <a:endParaRPr lang="en-GB"/>
          </a:p>
        </p:txBody>
      </p:sp>
      <p:sp>
        <p:nvSpPr>
          <p:cNvPr id="23559" name="Line 8"/>
          <p:cNvSpPr>
            <a:spLocks noChangeShapeType="1"/>
          </p:cNvSpPr>
          <p:nvPr/>
        </p:nvSpPr>
        <p:spPr bwMode="auto">
          <a:xfrm flipH="1">
            <a:off x="3184525" y="5735538"/>
            <a:ext cx="3813175" cy="0"/>
          </a:xfrm>
          <a:prstGeom prst="line">
            <a:avLst/>
          </a:prstGeom>
          <a:noFill/>
          <a:ln w="50800">
            <a:solidFill>
              <a:schemeClr val="tx1"/>
            </a:solidFill>
            <a:round/>
            <a:headEnd/>
            <a:tailEnd/>
          </a:ln>
        </p:spPr>
        <p:txBody>
          <a:bodyPr/>
          <a:lstStyle/>
          <a:p>
            <a:endParaRPr lang="en-GB"/>
          </a:p>
        </p:txBody>
      </p:sp>
      <p:sp>
        <p:nvSpPr>
          <p:cNvPr id="23560" name="Line 9"/>
          <p:cNvSpPr>
            <a:spLocks noChangeShapeType="1"/>
          </p:cNvSpPr>
          <p:nvPr/>
        </p:nvSpPr>
        <p:spPr bwMode="auto">
          <a:xfrm>
            <a:off x="3211513" y="1968401"/>
            <a:ext cx="3765550" cy="0"/>
          </a:xfrm>
          <a:prstGeom prst="line">
            <a:avLst/>
          </a:prstGeom>
          <a:noFill/>
          <a:ln w="25400">
            <a:solidFill>
              <a:schemeClr val="tx1"/>
            </a:solidFill>
            <a:round/>
            <a:headEnd/>
            <a:tailEnd/>
          </a:ln>
        </p:spPr>
        <p:txBody>
          <a:bodyPr/>
          <a:lstStyle/>
          <a:p>
            <a:endParaRPr lang="en-GB"/>
          </a:p>
        </p:txBody>
      </p:sp>
      <p:sp>
        <p:nvSpPr>
          <p:cNvPr id="23561" name="Line 10"/>
          <p:cNvSpPr>
            <a:spLocks noChangeShapeType="1"/>
          </p:cNvSpPr>
          <p:nvPr/>
        </p:nvSpPr>
        <p:spPr bwMode="auto">
          <a:xfrm flipV="1">
            <a:off x="7000875" y="1952526"/>
            <a:ext cx="0" cy="3810000"/>
          </a:xfrm>
          <a:prstGeom prst="line">
            <a:avLst/>
          </a:prstGeom>
          <a:noFill/>
          <a:ln w="25400">
            <a:solidFill>
              <a:schemeClr val="tx1"/>
            </a:solidFill>
            <a:round/>
            <a:headEnd/>
            <a:tailEnd/>
          </a:ln>
        </p:spPr>
        <p:txBody>
          <a:bodyPr/>
          <a:lstStyle/>
          <a:p>
            <a:endParaRPr lang="en-GB"/>
          </a:p>
        </p:txBody>
      </p:sp>
      <p:sp>
        <p:nvSpPr>
          <p:cNvPr id="23562" name="Line 11"/>
          <p:cNvSpPr>
            <a:spLocks noChangeShapeType="1"/>
          </p:cNvSpPr>
          <p:nvPr/>
        </p:nvSpPr>
        <p:spPr bwMode="auto">
          <a:xfrm flipV="1">
            <a:off x="5114925" y="1958876"/>
            <a:ext cx="0" cy="3810000"/>
          </a:xfrm>
          <a:prstGeom prst="line">
            <a:avLst/>
          </a:prstGeom>
          <a:noFill/>
          <a:ln w="25400">
            <a:solidFill>
              <a:schemeClr val="tx1"/>
            </a:solidFill>
            <a:prstDash val="sysDot"/>
            <a:round/>
            <a:headEnd/>
            <a:tailEnd/>
          </a:ln>
        </p:spPr>
        <p:txBody>
          <a:bodyPr/>
          <a:lstStyle/>
          <a:p>
            <a:endParaRPr lang="en-GB"/>
          </a:p>
        </p:txBody>
      </p:sp>
      <p:sp>
        <p:nvSpPr>
          <p:cNvPr id="23563" name="Line 12"/>
          <p:cNvSpPr>
            <a:spLocks noChangeShapeType="1"/>
          </p:cNvSpPr>
          <p:nvPr/>
        </p:nvSpPr>
        <p:spPr bwMode="auto">
          <a:xfrm flipH="1">
            <a:off x="3187700" y="3876576"/>
            <a:ext cx="3813175" cy="0"/>
          </a:xfrm>
          <a:prstGeom prst="line">
            <a:avLst/>
          </a:prstGeom>
          <a:noFill/>
          <a:ln w="25400">
            <a:solidFill>
              <a:schemeClr val="tx1"/>
            </a:solidFill>
            <a:prstDash val="sysDot"/>
            <a:round/>
            <a:headEnd/>
            <a:tailEnd/>
          </a:ln>
        </p:spPr>
        <p:txBody>
          <a:bodyPr/>
          <a:lstStyle/>
          <a:p>
            <a:endParaRPr lang="en-GB"/>
          </a:p>
        </p:txBody>
      </p:sp>
      <p:sp>
        <p:nvSpPr>
          <p:cNvPr id="23564" name="Rectangle 13"/>
          <p:cNvSpPr>
            <a:spLocks noChangeArrowheads="1"/>
          </p:cNvSpPr>
          <p:nvPr/>
        </p:nvSpPr>
        <p:spPr bwMode="auto">
          <a:xfrm>
            <a:off x="2106613" y="3717826"/>
            <a:ext cx="917575" cy="363537"/>
          </a:xfrm>
          <a:prstGeom prst="rect">
            <a:avLst/>
          </a:prstGeom>
          <a:noFill/>
          <a:ln w="12700">
            <a:noFill/>
            <a:miter lim="800000"/>
            <a:headEnd/>
            <a:tailEnd/>
          </a:ln>
        </p:spPr>
        <p:txBody>
          <a:bodyPr wrap="none" lIns="90488" tIns="44450" rIns="90488" bIns="44450">
            <a:spAutoFit/>
          </a:bodyPr>
          <a:lstStyle/>
          <a:p>
            <a:pPr eaLnBrk="0" hangingPunct="0"/>
            <a:r>
              <a:rPr lang="en-US"/>
              <a:t>Neutral</a:t>
            </a:r>
          </a:p>
        </p:txBody>
      </p:sp>
      <p:sp>
        <p:nvSpPr>
          <p:cNvPr id="23565" name="Line 14"/>
          <p:cNvSpPr>
            <a:spLocks noChangeShapeType="1"/>
          </p:cNvSpPr>
          <p:nvPr/>
        </p:nvSpPr>
        <p:spPr bwMode="auto">
          <a:xfrm flipV="1">
            <a:off x="2551113" y="2946301"/>
            <a:ext cx="0" cy="754062"/>
          </a:xfrm>
          <a:prstGeom prst="line">
            <a:avLst/>
          </a:prstGeom>
          <a:noFill/>
          <a:ln w="41275">
            <a:solidFill>
              <a:srgbClr val="FF3300"/>
            </a:solidFill>
            <a:round/>
            <a:headEnd/>
            <a:tailEnd type="triangle" w="med" len="med"/>
          </a:ln>
        </p:spPr>
        <p:txBody>
          <a:bodyPr/>
          <a:lstStyle/>
          <a:p>
            <a:endParaRPr lang="en-GB"/>
          </a:p>
        </p:txBody>
      </p:sp>
      <p:sp>
        <p:nvSpPr>
          <p:cNvPr id="23566" name="Rectangle 15"/>
          <p:cNvSpPr>
            <a:spLocks noChangeArrowheads="1"/>
          </p:cNvSpPr>
          <p:nvPr/>
        </p:nvSpPr>
        <p:spPr bwMode="auto">
          <a:xfrm>
            <a:off x="2289175" y="2528788"/>
            <a:ext cx="555625" cy="363538"/>
          </a:xfrm>
          <a:prstGeom prst="rect">
            <a:avLst/>
          </a:prstGeom>
          <a:noFill/>
          <a:ln w="12700">
            <a:noFill/>
            <a:miter lim="800000"/>
            <a:headEnd/>
            <a:tailEnd/>
          </a:ln>
        </p:spPr>
        <p:txBody>
          <a:bodyPr wrap="none" lIns="90488" tIns="44450" rIns="90488" bIns="44450">
            <a:spAutoFit/>
          </a:bodyPr>
          <a:lstStyle/>
          <a:p>
            <a:pPr eaLnBrk="0" hangingPunct="0"/>
            <a:r>
              <a:rPr lang="en-US"/>
              <a:t>+ve</a:t>
            </a:r>
          </a:p>
        </p:txBody>
      </p:sp>
      <p:sp>
        <p:nvSpPr>
          <p:cNvPr id="23567" name="Rectangle 16"/>
          <p:cNvSpPr>
            <a:spLocks noChangeArrowheads="1"/>
          </p:cNvSpPr>
          <p:nvPr/>
        </p:nvSpPr>
        <p:spPr bwMode="auto">
          <a:xfrm>
            <a:off x="2330450" y="4837013"/>
            <a:ext cx="561052" cy="366767"/>
          </a:xfrm>
          <a:prstGeom prst="rect">
            <a:avLst/>
          </a:prstGeom>
          <a:noFill/>
          <a:ln w="12700">
            <a:noFill/>
            <a:miter lim="800000"/>
            <a:headEnd/>
            <a:tailEnd/>
          </a:ln>
        </p:spPr>
        <p:txBody>
          <a:bodyPr wrap="none" lIns="90488" tIns="44450" rIns="90488" bIns="44450">
            <a:spAutoFit/>
          </a:bodyPr>
          <a:lstStyle/>
          <a:p>
            <a:pPr eaLnBrk="0" hangingPunct="0"/>
            <a:r>
              <a:rPr lang="en-US" dirty="0" smtClean="0"/>
              <a:t>−</a:t>
            </a:r>
            <a:r>
              <a:rPr lang="en-US" dirty="0" err="1" smtClean="0"/>
              <a:t>ve</a:t>
            </a:r>
            <a:endParaRPr lang="en-US" dirty="0"/>
          </a:p>
        </p:txBody>
      </p:sp>
      <p:sp>
        <p:nvSpPr>
          <p:cNvPr id="23568" name="Rectangle 17"/>
          <p:cNvSpPr>
            <a:spLocks noChangeArrowheads="1"/>
          </p:cNvSpPr>
          <p:nvPr/>
        </p:nvSpPr>
        <p:spPr bwMode="auto">
          <a:xfrm>
            <a:off x="4329113" y="5738713"/>
            <a:ext cx="1489075" cy="363538"/>
          </a:xfrm>
          <a:prstGeom prst="rect">
            <a:avLst/>
          </a:prstGeom>
          <a:noFill/>
          <a:ln w="12700">
            <a:noFill/>
            <a:miter lim="800000"/>
            <a:headEnd/>
            <a:tailEnd/>
          </a:ln>
        </p:spPr>
        <p:txBody>
          <a:bodyPr wrap="none" lIns="90488" tIns="44450" rIns="90488" bIns="44450">
            <a:spAutoFit/>
          </a:bodyPr>
          <a:lstStyle/>
          <a:p>
            <a:pPr eaLnBrk="0" hangingPunct="0"/>
            <a:r>
              <a:rPr lang="en-US"/>
              <a:t>Performance</a:t>
            </a:r>
          </a:p>
        </p:txBody>
      </p:sp>
      <p:sp>
        <p:nvSpPr>
          <p:cNvPr id="23569" name="Rectangle 18"/>
          <p:cNvSpPr>
            <a:spLocks noChangeArrowheads="1"/>
          </p:cNvSpPr>
          <p:nvPr/>
        </p:nvSpPr>
        <p:spPr bwMode="auto">
          <a:xfrm>
            <a:off x="271463" y="3668613"/>
            <a:ext cx="1657350" cy="527050"/>
          </a:xfrm>
          <a:prstGeom prst="rect">
            <a:avLst/>
          </a:prstGeom>
          <a:noFill/>
          <a:ln w="12700">
            <a:noFill/>
            <a:miter lim="800000"/>
            <a:headEnd/>
            <a:tailEnd/>
          </a:ln>
        </p:spPr>
        <p:txBody>
          <a:bodyPr lIns="90488" tIns="44450" rIns="90488" bIns="44450">
            <a:spAutoFit/>
          </a:bodyPr>
          <a:lstStyle/>
          <a:p>
            <a:pPr algn="ctr" eaLnBrk="0" hangingPunct="0">
              <a:lnSpc>
                <a:spcPct val="80000"/>
              </a:lnSpc>
            </a:pPr>
            <a:r>
              <a:rPr lang="en-US"/>
              <a:t>Competitive benefit</a:t>
            </a:r>
          </a:p>
        </p:txBody>
      </p:sp>
      <p:sp>
        <p:nvSpPr>
          <p:cNvPr id="23570" name="Rectangle 19"/>
          <p:cNvSpPr>
            <a:spLocks noChangeArrowheads="1"/>
          </p:cNvSpPr>
          <p:nvPr/>
        </p:nvSpPr>
        <p:spPr bwMode="auto">
          <a:xfrm>
            <a:off x="3668713" y="1412776"/>
            <a:ext cx="2606675" cy="393700"/>
          </a:xfrm>
          <a:prstGeom prst="rect">
            <a:avLst/>
          </a:prstGeom>
          <a:noFill/>
          <a:ln w="12700">
            <a:noFill/>
            <a:miter lim="800000"/>
            <a:headEnd/>
            <a:tailEnd/>
          </a:ln>
        </p:spPr>
        <p:txBody>
          <a:bodyPr wrap="none" lIns="90488" tIns="44450" rIns="90488" bIns="44450">
            <a:spAutoFit/>
          </a:bodyPr>
          <a:lstStyle/>
          <a:p>
            <a:pPr eaLnBrk="0" hangingPunct="0"/>
            <a:r>
              <a:rPr lang="en-US" sz="2000" dirty="0"/>
              <a:t>Order-winning factors</a:t>
            </a:r>
          </a:p>
        </p:txBody>
      </p:sp>
      <p:sp>
        <p:nvSpPr>
          <p:cNvPr id="67604" name="Line 20"/>
          <p:cNvSpPr>
            <a:spLocks noChangeShapeType="1"/>
          </p:cNvSpPr>
          <p:nvPr/>
        </p:nvSpPr>
        <p:spPr bwMode="auto">
          <a:xfrm flipV="1">
            <a:off x="3429000" y="2536726"/>
            <a:ext cx="3286125" cy="2714625"/>
          </a:xfrm>
          <a:prstGeom prst="line">
            <a:avLst/>
          </a:prstGeom>
          <a:noFill/>
          <a:ln w="57150">
            <a:solidFill>
              <a:srgbClr val="FF0000"/>
            </a:solidFill>
            <a:round/>
            <a:headEnd/>
            <a:tailEnd/>
          </a:ln>
        </p:spPr>
        <p:txBody>
          <a:bodyPr/>
          <a:lstStyle/>
          <a:p>
            <a:endParaRPr lang="en-GB"/>
          </a:p>
        </p:txBody>
      </p:sp>
      <p:sp>
        <p:nvSpPr>
          <p:cNvPr id="23572" name="Line 22"/>
          <p:cNvSpPr>
            <a:spLocks noChangeShapeType="1"/>
          </p:cNvSpPr>
          <p:nvPr/>
        </p:nvSpPr>
        <p:spPr bwMode="auto">
          <a:xfrm rot="10800000" flipV="1">
            <a:off x="2551113" y="4113113"/>
            <a:ext cx="0" cy="754063"/>
          </a:xfrm>
          <a:prstGeom prst="line">
            <a:avLst/>
          </a:prstGeom>
          <a:noFill/>
          <a:ln w="41275">
            <a:solidFill>
              <a:srgbClr val="FF3300"/>
            </a:solidFill>
            <a:round/>
            <a:headEnd/>
            <a:tailEnd type="triangl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604"/>
                                        </p:tgtEl>
                                        <p:attrNameLst>
                                          <p:attrName>style.visibility</p:attrName>
                                        </p:attrNameLst>
                                      </p:cBhvr>
                                      <p:to>
                                        <p:strVal val="visible"/>
                                      </p:to>
                                    </p:set>
                                    <p:animEffect transition="in" filter="wipe(left)">
                                      <p:cBhvr>
                                        <p:cTn id="7" dur="500"/>
                                        <p:tgtEl>
                                          <p:spTgt spid="676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60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6"/>
          <p:cNvSpPr>
            <a:spLocks noChangeArrowheads="1"/>
          </p:cNvSpPr>
          <p:nvPr/>
        </p:nvSpPr>
        <p:spPr bwMode="auto">
          <a:xfrm>
            <a:off x="3214704" y="1801813"/>
            <a:ext cx="3786188" cy="3744912"/>
          </a:xfrm>
          <a:prstGeom prst="rect">
            <a:avLst/>
          </a:prstGeom>
          <a:solidFill>
            <a:srgbClr val="FFFF99"/>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4581" name="Rectangle 5"/>
          <p:cNvSpPr>
            <a:spLocks noChangeArrowheads="1"/>
          </p:cNvSpPr>
          <p:nvPr/>
        </p:nvSpPr>
        <p:spPr bwMode="auto">
          <a:xfrm>
            <a:off x="111972" y="154166"/>
            <a:ext cx="9144000" cy="434478"/>
          </a:xfrm>
          <a:prstGeom prst="rect">
            <a:avLst/>
          </a:prstGeom>
          <a:noFill/>
          <a:ln w="12700">
            <a:noFill/>
            <a:miter lim="800000"/>
            <a:headEnd/>
            <a:tailEnd/>
          </a:ln>
        </p:spPr>
        <p:txBody>
          <a:bodyPr lIns="90488" tIns="44450" rIns="90488" bIns="44450">
            <a:spAutoFit/>
          </a:bodyPr>
          <a:lstStyle/>
          <a:p>
            <a:pPr eaLnBrk="0" hangingPunct="0">
              <a:lnSpc>
                <a:spcPct val="80000"/>
              </a:lnSpc>
            </a:pPr>
            <a:r>
              <a:rPr lang="en-US" sz="2800" b="1" dirty="0" smtClean="0">
                <a:solidFill>
                  <a:srgbClr val="007FA3"/>
                </a:solidFill>
              </a:rPr>
              <a:t>Qualifying </a:t>
            </a:r>
            <a:r>
              <a:rPr lang="en-US" sz="2800" b="1" dirty="0">
                <a:solidFill>
                  <a:srgbClr val="007FA3"/>
                </a:solidFill>
              </a:rPr>
              <a:t>competitive factors</a:t>
            </a:r>
          </a:p>
        </p:txBody>
      </p:sp>
      <p:sp>
        <p:nvSpPr>
          <p:cNvPr id="24582" name="Line 7"/>
          <p:cNvSpPr>
            <a:spLocks noChangeShapeType="1"/>
          </p:cNvSpPr>
          <p:nvPr/>
        </p:nvSpPr>
        <p:spPr bwMode="auto">
          <a:xfrm>
            <a:off x="3184525" y="1773238"/>
            <a:ext cx="20638" cy="3768725"/>
          </a:xfrm>
          <a:prstGeom prst="line">
            <a:avLst/>
          </a:prstGeom>
          <a:noFill/>
          <a:ln w="50800">
            <a:solidFill>
              <a:schemeClr val="tx1"/>
            </a:solidFill>
            <a:round/>
            <a:headEnd/>
            <a:tailEnd/>
          </a:ln>
        </p:spPr>
        <p:txBody>
          <a:bodyPr/>
          <a:lstStyle/>
          <a:p>
            <a:endParaRPr lang="en-GB"/>
          </a:p>
        </p:txBody>
      </p:sp>
      <p:sp>
        <p:nvSpPr>
          <p:cNvPr id="24583" name="Line 8"/>
          <p:cNvSpPr>
            <a:spLocks noChangeShapeType="1"/>
          </p:cNvSpPr>
          <p:nvPr/>
        </p:nvSpPr>
        <p:spPr bwMode="auto">
          <a:xfrm flipH="1">
            <a:off x="3184525" y="5556250"/>
            <a:ext cx="3813175" cy="0"/>
          </a:xfrm>
          <a:prstGeom prst="line">
            <a:avLst/>
          </a:prstGeom>
          <a:noFill/>
          <a:ln w="50800">
            <a:solidFill>
              <a:schemeClr val="tx1"/>
            </a:solidFill>
            <a:round/>
            <a:headEnd/>
            <a:tailEnd/>
          </a:ln>
        </p:spPr>
        <p:txBody>
          <a:bodyPr/>
          <a:lstStyle/>
          <a:p>
            <a:endParaRPr lang="en-GB"/>
          </a:p>
        </p:txBody>
      </p:sp>
      <p:sp>
        <p:nvSpPr>
          <p:cNvPr id="24584" name="Line 9"/>
          <p:cNvSpPr>
            <a:spLocks noChangeShapeType="1"/>
          </p:cNvSpPr>
          <p:nvPr/>
        </p:nvSpPr>
        <p:spPr bwMode="auto">
          <a:xfrm>
            <a:off x="3211513" y="1789113"/>
            <a:ext cx="3765550" cy="0"/>
          </a:xfrm>
          <a:prstGeom prst="line">
            <a:avLst/>
          </a:prstGeom>
          <a:noFill/>
          <a:ln w="25400">
            <a:solidFill>
              <a:schemeClr val="tx1"/>
            </a:solidFill>
            <a:round/>
            <a:headEnd/>
            <a:tailEnd/>
          </a:ln>
        </p:spPr>
        <p:txBody>
          <a:bodyPr/>
          <a:lstStyle/>
          <a:p>
            <a:endParaRPr lang="en-GB"/>
          </a:p>
        </p:txBody>
      </p:sp>
      <p:sp>
        <p:nvSpPr>
          <p:cNvPr id="24585" name="Line 10"/>
          <p:cNvSpPr>
            <a:spLocks noChangeShapeType="1"/>
          </p:cNvSpPr>
          <p:nvPr/>
        </p:nvSpPr>
        <p:spPr bwMode="auto">
          <a:xfrm flipV="1">
            <a:off x="7000875" y="1773238"/>
            <a:ext cx="0" cy="3810000"/>
          </a:xfrm>
          <a:prstGeom prst="line">
            <a:avLst/>
          </a:prstGeom>
          <a:noFill/>
          <a:ln w="25400">
            <a:solidFill>
              <a:schemeClr val="tx1"/>
            </a:solidFill>
            <a:round/>
            <a:headEnd/>
            <a:tailEnd/>
          </a:ln>
        </p:spPr>
        <p:txBody>
          <a:bodyPr/>
          <a:lstStyle/>
          <a:p>
            <a:endParaRPr lang="en-GB"/>
          </a:p>
        </p:txBody>
      </p:sp>
      <p:sp>
        <p:nvSpPr>
          <p:cNvPr id="24586" name="Line 11"/>
          <p:cNvSpPr>
            <a:spLocks noChangeShapeType="1"/>
          </p:cNvSpPr>
          <p:nvPr/>
        </p:nvSpPr>
        <p:spPr bwMode="auto">
          <a:xfrm flipV="1">
            <a:off x="5114925" y="1779588"/>
            <a:ext cx="0" cy="3810000"/>
          </a:xfrm>
          <a:prstGeom prst="line">
            <a:avLst/>
          </a:prstGeom>
          <a:noFill/>
          <a:ln w="25400">
            <a:solidFill>
              <a:schemeClr val="tx1"/>
            </a:solidFill>
            <a:prstDash val="sysDot"/>
            <a:round/>
            <a:headEnd/>
            <a:tailEnd/>
          </a:ln>
        </p:spPr>
        <p:txBody>
          <a:bodyPr/>
          <a:lstStyle/>
          <a:p>
            <a:endParaRPr lang="en-GB"/>
          </a:p>
        </p:txBody>
      </p:sp>
      <p:sp>
        <p:nvSpPr>
          <p:cNvPr id="24587" name="Line 12"/>
          <p:cNvSpPr>
            <a:spLocks noChangeShapeType="1"/>
          </p:cNvSpPr>
          <p:nvPr/>
        </p:nvSpPr>
        <p:spPr bwMode="auto">
          <a:xfrm flipH="1">
            <a:off x="3187700" y="3697288"/>
            <a:ext cx="3813175" cy="0"/>
          </a:xfrm>
          <a:prstGeom prst="line">
            <a:avLst/>
          </a:prstGeom>
          <a:noFill/>
          <a:ln w="25400">
            <a:solidFill>
              <a:schemeClr val="tx1"/>
            </a:solidFill>
            <a:prstDash val="sysDot"/>
            <a:round/>
            <a:headEnd/>
            <a:tailEnd/>
          </a:ln>
        </p:spPr>
        <p:txBody>
          <a:bodyPr/>
          <a:lstStyle/>
          <a:p>
            <a:endParaRPr lang="en-GB"/>
          </a:p>
        </p:txBody>
      </p:sp>
      <p:sp>
        <p:nvSpPr>
          <p:cNvPr id="24588" name="Rectangle 13"/>
          <p:cNvSpPr>
            <a:spLocks noChangeArrowheads="1"/>
          </p:cNvSpPr>
          <p:nvPr/>
        </p:nvSpPr>
        <p:spPr bwMode="auto">
          <a:xfrm>
            <a:off x="2106613" y="3538538"/>
            <a:ext cx="917575" cy="363537"/>
          </a:xfrm>
          <a:prstGeom prst="rect">
            <a:avLst/>
          </a:prstGeom>
          <a:noFill/>
          <a:ln w="12700">
            <a:noFill/>
            <a:miter lim="800000"/>
            <a:headEnd/>
            <a:tailEnd/>
          </a:ln>
        </p:spPr>
        <p:txBody>
          <a:bodyPr wrap="none" lIns="90488" tIns="44450" rIns="90488" bIns="44450">
            <a:spAutoFit/>
          </a:bodyPr>
          <a:lstStyle/>
          <a:p>
            <a:pPr eaLnBrk="0" hangingPunct="0"/>
            <a:r>
              <a:rPr lang="en-US"/>
              <a:t>Neutral</a:t>
            </a:r>
          </a:p>
        </p:txBody>
      </p:sp>
      <p:sp>
        <p:nvSpPr>
          <p:cNvPr id="24589" name="Line 14"/>
          <p:cNvSpPr>
            <a:spLocks noChangeShapeType="1"/>
          </p:cNvSpPr>
          <p:nvPr/>
        </p:nvSpPr>
        <p:spPr bwMode="auto">
          <a:xfrm flipV="1">
            <a:off x="2551113" y="2767013"/>
            <a:ext cx="0" cy="754062"/>
          </a:xfrm>
          <a:prstGeom prst="line">
            <a:avLst/>
          </a:prstGeom>
          <a:noFill/>
          <a:ln w="41275">
            <a:solidFill>
              <a:srgbClr val="FF3300"/>
            </a:solidFill>
            <a:round/>
            <a:headEnd/>
            <a:tailEnd type="triangle" w="med" len="med"/>
          </a:ln>
        </p:spPr>
        <p:txBody>
          <a:bodyPr/>
          <a:lstStyle/>
          <a:p>
            <a:endParaRPr lang="en-GB"/>
          </a:p>
        </p:txBody>
      </p:sp>
      <p:sp>
        <p:nvSpPr>
          <p:cNvPr id="24590" name="Rectangle 15"/>
          <p:cNvSpPr>
            <a:spLocks noChangeArrowheads="1"/>
          </p:cNvSpPr>
          <p:nvPr/>
        </p:nvSpPr>
        <p:spPr bwMode="auto">
          <a:xfrm>
            <a:off x="2289175" y="2349500"/>
            <a:ext cx="555625" cy="363538"/>
          </a:xfrm>
          <a:prstGeom prst="rect">
            <a:avLst/>
          </a:prstGeom>
          <a:noFill/>
          <a:ln w="12700">
            <a:noFill/>
            <a:miter lim="800000"/>
            <a:headEnd/>
            <a:tailEnd/>
          </a:ln>
        </p:spPr>
        <p:txBody>
          <a:bodyPr wrap="none" lIns="90488" tIns="44450" rIns="90488" bIns="44450">
            <a:spAutoFit/>
          </a:bodyPr>
          <a:lstStyle/>
          <a:p>
            <a:pPr eaLnBrk="0" hangingPunct="0"/>
            <a:r>
              <a:rPr lang="en-US"/>
              <a:t>+ve</a:t>
            </a:r>
          </a:p>
        </p:txBody>
      </p:sp>
      <p:sp>
        <p:nvSpPr>
          <p:cNvPr id="24591" name="Rectangle 16"/>
          <p:cNvSpPr>
            <a:spLocks noChangeArrowheads="1"/>
          </p:cNvSpPr>
          <p:nvPr/>
        </p:nvSpPr>
        <p:spPr bwMode="auto">
          <a:xfrm>
            <a:off x="2330450" y="4657725"/>
            <a:ext cx="561052" cy="366767"/>
          </a:xfrm>
          <a:prstGeom prst="rect">
            <a:avLst/>
          </a:prstGeom>
          <a:noFill/>
          <a:ln w="12700">
            <a:noFill/>
            <a:miter lim="800000"/>
            <a:headEnd/>
            <a:tailEnd/>
          </a:ln>
        </p:spPr>
        <p:txBody>
          <a:bodyPr wrap="none" lIns="90488" tIns="44450" rIns="90488" bIns="44450">
            <a:spAutoFit/>
          </a:bodyPr>
          <a:lstStyle/>
          <a:p>
            <a:pPr eaLnBrk="0" hangingPunct="0"/>
            <a:r>
              <a:rPr lang="en-US" dirty="0" smtClean="0"/>
              <a:t>−</a:t>
            </a:r>
            <a:r>
              <a:rPr lang="en-US" dirty="0" err="1" smtClean="0"/>
              <a:t>ve</a:t>
            </a:r>
            <a:endParaRPr lang="en-US" dirty="0"/>
          </a:p>
        </p:txBody>
      </p:sp>
      <p:sp>
        <p:nvSpPr>
          <p:cNvPr id="24592" name="Rectangle 17"/>
          <p:cNvSpPr>
            <a:spLocks noChangeArrowheads="1"/>
          </p:cNvSpPr>
          <p:nvPr/>
        </p:nvSpPr>
        <p:spPr bwMode="auto">
          <a:xfrm>
            <a:off x="4329113" y="5559425"/>
            <a:ext cx="1489075" cy="363538"/>
          </a:xfrm>
          <a:prstGeom prst="rect">
            <a:avLst/>
          </a:prstGeom>
          <a:noFill/>
          <a:ln w="12700">
            <a:noFill/>
            <a:miter lim="800000"/>
            <a:headEnd/>
            <a:tailEnd/>
          </a:ln>
        </p:spPr>
        <p:txBody>
          <a:bodyPr wrap="none" lIns="90488" tIns="44450" rIns="90488" bIns="44450">
            <a:spAutoFit/>
          </a:bodyPr>
          <a:lstStyle/>
          <a:p>
            <a:pPr eaLnBrk="0" hangingPunct="0"/>
            <a:r>
              <a:rPr lang="en-US"/>
              <a:t>Performance</a:t>
            </a:r>
          </a:p>
        </p:txBody>
      </p:sp>
      <p:sp>
        <p:nvSpPr>
          <p:cNvPr id="24593" name="Rectangle 18"/>
          <p:cNvSpPr>
            <a:spLocks noChangeArrowheads="1"/>
          </p:cNvSpPr>
          <p:nvPr/>
        </p:nvSpPr>
        <p:spPr bwMode="auto">
          <a:xfrm>
            <a:off x="271463" y="3489325"/>
            <a:ext cx="1657350" cy="527050"/>
          </a:xfrm>
          <a:prstGeom prst="rect">
            <a:avLst/>
          </a:prstGeom>
          <a:noFill/>
          <a:ln w="12700">
            <a:noFill/>
            <a:miter lim="800000"/>
            <a:headEnd/>
            <a:tailEnd/>
          </a:ln>
        </p:spPr>
        <p:txBody>
          <a:bodyPr lIns="90488" tIns="44450" rIns="90488" bIns="44450">
            <a:spAutoFit/>
          </a:bodyPr>
          <a:lstStyle/>
          <a:p>
            <a:pPr algn="ctr" eaLnBrk="0" hangingPunct="0">
              <a:lnSpc>
                <a:spcPct val="80000"/>
              </a:lnSpc>
            </a:pPr>
            <a:r>
              <a:rPr lang="en-US"/>
              <a:t>Competitive benefit</a:t>
            </a:r>
          </a:p>
        </p:txBody>
      </p:sp>
      <p:sp>
        <p:nvSpPr>
          <p:cNvPr id="24594" name="Rectangle 19"/>
          <p:cNvSpPr>
            <a:spLocks noChangeArrowheads="1"/>
          </p:cNvSpPr>
          <p:nvPr/>
        </p:nvSpPr>
        <p:spPr bwMode="auto">
          <a:xfrm>
            <a:off x="3668713" y="1233488"/>
            <a:ext cx="2162175" cy="396875"/>
          </a:xfrm>
          <a:prstGeom prst="rect">
            <a:avLst/>
          </a:prstGeom>
          <a:noFill/>
          <a:ln w="12700">
            <a:noFill/>
            <a:miter lim="800000"/>
            <a:headEnd/>
            <a:tailEnd/>
          </a:ln>
        </p:spPr>
        <p:txBody>
          <a:bodyPr wrap="none" lIns="90488" tIns="44450" rIns="90488" bIns="44450">
            <a:spAutoFit/>
          </a:bodyPr>
          <a:lstStyle/>
          <a:p>
            <a:pPr eaLnBrk="0" hangingPunct="0"/>
            <a:r>
              <a:rPr lang="en-US" sz="2000"/>
              <a:t>Qualifying factors</a:t>
            </a:r>
          </a:p>
        </p:txBody>
      </p:sp>
      <p:sp>
        <p:nvSpPr>
          <p:cNvPr id="24595" name="Line 22"/>
          <p:cNvSpPr>
            <a:spLocks noChangeShapeType="1"/>
          </p:cNvSpPr>
          <p:nvPr/>
        </p:nvSpPr>
        <p:spPr bwMode="auto">
          <a:xfrm rot="10800000" flipV="1">
            <a:off x="2551113" y="3933825"/>
            <a:ext cx="0" cy="754063"/>
          </a:xfrm>
          <a:prstGeom prst="line">
            <a:avLst/>
          </a:prstGeom>
          <a:noFill/>
          <a:ln w="41275">
            <a:solidFill>
              <a:srgbClr val="FF3300"/>
            </a:solidFill>
            <a:round/>
            <a:headEnd/>
            <a:tailEnd type="triangle" w="med" len="med"/>
          </a:ln>
        </p:spPr>
        <p:txBody>
          <a:bodyPr/>
          <a:lstStyle/>
          <a:p>
            <a:endParaRPr lang="en-GB"/>
          </a:p>
        </p:txBody>
      </p:sp>
      <p:sp>
        <p:nvSpPr>
          <p:cNvPr id="19" name="Freeform 22"/>
          <p:cNvSpPr>
            <a:spLocks/>
          </p:cNvSpPr>
          <p:nvPr/>
        </p:nvSpPr>
        <p:spPr bwMode="auto">
          <a:xfrm>
            <a:off x="3259138" y="3632200"/>
            <a:ext cx="3598862" cy="1868488"/>
          </a:xfrm>
          <a:custGeom>
            <a:avLst/>
            <a:gdLst>
              <a:gd name="T0" fmla="*/ 0 w 1109"/>
              <a:gd name="T1" fmla="*/ 1849124 h 579"/>
              <a:gd name="T2" fmla="*/ 288818 w 1109"/>
              <a:gd name="T3" fmla="*/ 1865260 h 579"/>
              <a:gd name="T4" fmla="*/ 558164 w 1109"/>
              <a:gd name="T5" fmla="*/ 1849124 h 579"/>
              <a:gd name="T6" fmla="*/ 808040 w 1109"/>
              <a:gd name="T7" fmla="*/ 1803945 h 579"/>
              <a:gd name="T8" fmla="*/ 921620 w 1109"/>
              <a:gd name="T9" fmla="*/ 1771674 h 579"/>
              <a:gd name="T10" fmla="*/ 1038446 w 1109"/>
              <a:gd name="T11" fmla="*/ 1707132 h 579"/>
              <a:gd name="T12" fmla="*/ 1135800 w 1109"/>
              <a:gd name="T13" fmla="*/ 1629682 h 579"/>
              <a:gd name="T14" fmla="*/ 1229909 w 1109"/>
              <a:gd name="T15" fmla="*/ 1516734 h 579"/>
              <a:gd name="T16" fmla="*/ 1405146 w 1109"/>
              <a:gd name="T17" fmla="*/ 1265020 h 579"/>
              <a:gd name="T18" fmla="*/ 1557668 w 1109"/>
              <a:gd name="T19" fmla="*/ 997172 h 579"/>
              <a:gd name="T20" fmla="*/ 1635551 w 1109"/>
              <a:gd name="T21" fmla="*/ 884224 h 579"/>
              <a:gd name="T22" fmla="*/ 1710190 w 1109"/>
              <a:gd name="T23" fmla="*/ 774502 h 579"/>
              <a:gd name="T24" fmla="*/ 1827015 w 1109"/>
              <a:gd name="T25" fmla="*/ 584104 h 579"/>
              <a:gd name="T26" fmla="*/ 1924369 w 1109"/>
              <a:gd name="T27" fmla="*/ 413068 h 579"/>
              <a:gd name="T28" fmla="*/ 2037949 w 1109"/>
              <a:gd name="T29" fmla="*/ 267849 h 579"/>
              <a:gd name="T30" fmla="*/ 2135304 w 1109"/>
              <a:gd name="T31" fmla="*/ 206534 h 579"/>
              <a:gd name="T32" fmla="*/ 2229413 w 1109"/>
              <a:gd name="T33" fmla="*/ 158128 h 579"/>
              <a:gd name="T34" fmla="*/ 2365709 w 1109"/>
              <a:gd name="T35" fmla="*/ 109721 h 579"/>
              <a:gd name="T36" fmla="*/ 2498759 w 1109"/>
              <a:gd name="T37" fmla="*/ 80677 h 579"/>
              <a:gd name="T38" fmla="*/ 2826519 w 1109"/>
              <a:gd name="T39" fmla="*/ 32271 h 579"/>
              <a:gd name="T40" fmla="*/ 3193220 w 1109"/>
              <a:gd name="T41" fmla="*/ 16135 h 579"/>
              <a:gd name="T42" fmla="*/ 3595618 w 1109"/>
              <a:gd name="T43" fmla="*/ 0 h 57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09"/>
              <a:gd name="T67" fmla="*/ 0 h 579"/>
              <a:gd name="T68" fmla="*/ 1109 w 1109"/>
              <a:gd name="T69" fmla="*/ 579 h 57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09" h="579">
                <a:moveTo>
                  <a:pt x="0" y="573"/>
                </a:moveTo>
                <a:lnTo>
                  <a:pt x="89" y="578"/>
                </a:lnTo>
                <a:lnTo>
                  <a:pt x="172" y="573"/>
                </a:lnTo>
                <a:lnTo>
                  <a:pt x="249" y="559"/>
                </a:lnTo>
                <a:lnTo>
                  <a:pt x="284" y="549"/>
                </a:lnTo>
                <a:lnTo>
                  <a:pt x="320" y="529"/>
                </a:lnTo>
                <a:lnTo>
                  <a:pt x="350" y="505"/>
                </a:lnTo>
                <a:lnTo>
                  <a:pt x="379" y="470"/>
                </a:lnTo>
                <a:lnTo>
                  <a:pt x="433" y="392"/>
                </a:lnTo>
                <a:lnTo>
                  <a:pt x="480" y="309"/>
                </a:lnTo>
                <a:lnTo>
                  <a:pt x="504" y="274"/>
                </a:lnTo>
                <a:lnTo>
                  <a:pt x="527" y="240"/>
                </a:lnTo>
                <a:lnTo>
                  <a:pt x="563" y="181"/>
                </a:lnTo>
                <a:lnTo>
                  <a:pt x="593" y="128"/>
                </a:lnTo>
                <a:lnTo>
                  <a:pt x="628" y="83"/>
                </a:lnTo>
                <a:lnTo>
                  <a:pt x="658" y="64"/>
                </a:lnTo>
                <a:lnTo>
                  <a:pt x="687" y="49"/>
                </a:lnTo>
                <a:lnTo>
                  <a:pt x="729" y="34"/>
                </a:lnTo>
                <a:lnTo>
                  <a:pt x="770" y="25"/>
                </a:lnTo>
                <a:lnTo>
                  <a:pt x="871" y="10"/>
                </a:lnTo>
                <a:lnTo>
                  <a:pt x="984" y="5"/>
                </a:lnTo>
                <a:lnTo>
                  <a:pt x="1108" y="0"/>
                </a:lnTo>
              </a:path>
            </a:pathLst>
          </a:custGeom>
          <a:noFill/>
          <a:ln w="57150" cap="rnd" cmpd="sng">
            <a:solidFill>
              <a:srgbClr val="FF0000"/>
            </a:solidFill>
            <a:prstDash val="solid"/>
            <a:round/>
            <a:headEnd type="none" w="med" len="med"/>
            <a:tailEnd type="non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6"/>
          <p:cNvSpPr>
            <a:spLocks noChangeArrowheads="1"/>
          </p:cNvSpPr>
          <p:nvPr/>
        </p:nvSpPr>
        <p:spPr bwMode="auto">
          <a:xfrm>
            <a:off x="3214704" y="1556270"/>
            <a:ext cx="3786188" cy="3744912"/>
          </a:xfrm>
          <a:prstGeom prst="rect">
            <a:avLst/>
          </a:prstGeom>
          <a:solidFill>
            <a:srgbClr val="FFFF99"/>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5605" name="Rectangle 5"/>
          <p:cNvSpPr>
            <a:spLocks noChangeArrowheads="1"/>
          </p:cNvSpPr>
          <p:nvPr/>
        </p:nvSpPr>
        <p:spPr bwMode="auto">
          <a:xfrm>
            <a:off x="102641" y="144835"/>
            <a:ext cx="9144000" cy="434478"/>
          </a:xfrm>
          <a:prstGeom prst="rect">
            <a:avLst/>
          </a:prstGeom>
          <a:noFill/>
          <a:ln w="12700">
            <a:noFill/>
            <a:miter lim="800000"/>
            <a:headEnd/>
            <a:tailEnd/>
          </a:ln>
        </p:spPr>
        <p:txBody>
          <a:bodyPr lIns="90488" tIns="44450" rIns="90488" bIns="44450">
            <a:spAutoFit/>
          </a:bodyPr>
          <a:lstStyle/>
          <a:p>
            <a:pPr eaLnBrk="0" hangingPunct="0">
              <a:lnSpc>
                <a:spcPct val="80000"/>
              </a:lnSpc>
            </a:pPr>
            <a:r>
              <a:rPr lang="en-US" sz="2800" b="1" dirty="0" smtClean="0">
                <a:solidFill>
                  <a:srgbClr val="007FA3"/>
                </a:solidFill>
              </a:rPr>
              <a:t>Less </a:t>
            </a:r>
            <a:r>
              <a:rPr lang="en-US" sz="2800" b="1" dirty="0">
                <a:solidFill>
                  <a:srgbClr val="007FA3"/>
                </a:solidFill>
              </a:rPr>
              <a:t>important competitive factors</a:t>
            </a:r>
          </a:p>
        </p:txBody>
      </p:sp>
      <p:sp>
        <p:nvSpPr>
          <p:cNvPr id="25606" name="Line 7"/>
          <p:cNvSpPr>
            <a:spLocks noChangeShapeType="1"/>
          </p:cNvSpPr>
          <p:nvPr/>
        </p:nvSpPr>
        <p:spPr bwMode="auto">
          <a:xfrm>
            <a:off x="3184525" y="1527695"/>
            <a:ext cx="20638" cy="3768725"/>
          </a:xfrm>
          <a:prstGeom prst="line">
            <a:avLst/>
          </a:prstGeom>
          <a:noFill/>
          <a:ln w="50800">
            <a:solidFill>
              <a:schemeClr val="tx1"/>
            </a:solidFill>
            <a:round/>
            <a:headEnd/>
            <a:tailEnd/>
          </a:ln>
        </p:spPr>
        <p:txBody>
          <a:bodyPr/>
          <a:lstStyle/>
          <a:p>
            <a:endParaRPr lang="en-GB"/>
          </a:p>
        </p:txBody>
      </p:sp>
      <p:sp>
        <p:nvSpPr>
          <p:cNvPr id="25607" name="Line 8"/>
          <p:cNvSpPr>
            <a:spLocks noChangeShapeType="1"/>
          </p:cNvSpPr>
          <p:nvPr/>
        </p:nvSpPr>
        <p:spPr bwMode="auto">
          <a:xfrm flipH="1">
            <a:off x="3184525" y="5310707"/>
            <a:ext cx="3813175" cy="0"/>
          </a:xfrm>
          <a:prstGeom prst="line">
            <a:avLst/>
          </a:prstGeom>
          <a:noFill/>
          <a:ln w="50800">
            <a:solidFill>
              <a:schemeClr val="tx1"/>
            </a:solidFill>
            <a:round/>
            <a:headEnd/>
            <a:tailEnd/>
          </a:ln>
        </p:spPr>
        <p:txBody>
          <a:bodyPr/>
          <a:lstStyle/>
          <a:p>
            <a:endParaRPr lang="en-GB"/>
          </a:p>
        </p:txBody>
      </p:sp>
      <p:sp>
        <p:nvSpPr>
          <p:cNvPr id="25608" name="Line 9"/>
          <p:cNvSpPr>
            <a:spLocks noChangeShapeType="1"/>
          </p:cNvSpPr>
          <p:nvPr/>
        </p:nvSpPr>
        <p:spPr bwMode="auto">
          <a:xfrm>
            <a:off x="3211513" y="1543570"/>
            <a:ext cx="3765550" cy="0"/>
          </a:xfrm>
          <a:prstGeom prst="line">
            <a:avLst/>
          </a:prstGeom>
          <a:noFill/>
          <a:ln w="25400">
            <a:solidFill>
              <a:schemeClr val="tx1"/>
            </a:solidFill>
            <a:round/>
            <a:headEnd/>
            <a:tailEnd/>
          </a:ln>
        </p:spPr>
        <p:txBody>
          <a:bodyPr/>
          <a:lstStyle/>
          <a:p>
            <a:endParaRPr lang="en-GB"/>
          </a:p>
        </p:txBody>
      </p:sp>
      <p:sp>
        <p:nvSpPr>
          <p:cNvPr id="25609" name="Line 10"/>
          <p:cNvSpPr>
            <a:spLocks noChangeShapeType="1"/>
          </p:cNvSpPr>
          <p:nvPr/>
        </p:nvSpPr>
        <p:spPr bwMode="auto">
          <a:xfrm flipV="1">
            <a:off x="7000875" y="1527695"/>
            <a:ext cx="0" cy="3810000"/>
          </a:xfrm>
          <a:prstGeom prst="line">
            <a:avLst/>
          </a:prstGeom>
          <a:noFill/>
          <a:ln w="25400">
            <a:solidFill>
              <a:schemeClr val="tx1"/>
            </a:solidFill>
            <a:round/>
            <a:headEnd/>
            <a:tailEnd/>
          </a:ln>
        </p:spPr>
        <p:txBody>
          <a:bodyPr/>
          <a:lstStyle/>
          <a:p>
            <a:endParaRPr lang="en-GB"/>
          </a:p>
        </p:txBody>
      </p:sp>
      <p:sp>
        <p:nvSpPr>
          <p:cNvPr id="25610" name="Line 11"/>
          <p:cNvSpPr>
            <a:spLocks noChangeShapeType="1"/>
          </p:cNvSpPr>
          <p:nvPr/>
        </p:nvSpPr>
        <p:spPr bwMode="auto">
          <a:xfrm flipV="1">
            <a:off x="5114925" y="1534045"/>
            <a:ext cx="0" cy="3810000"/>
          </a:xfrm>
          <a:prstGeom prst="line">
            <a:avLst/>
          </a:prstGeom>
          <a:noFill/>
          <a:ln w="25400">
            <a:solidFill>
              <a:schemeClr val="tx1"/>
            </a:solidFill>
            <a:prstDash val="sysDot"/>
            <a:round/>
            <a:headEnd/>
            <a:tailEnd/>
          </a:ln>
        </p:spPr>
        <p:txBody>
          <a:bodyPr/>
          <a:lstStyle/>
          <a:p>
            <a:endParaRPr lang="en-GB"/>
          </a:p>
        </p:txBody>
      </p:sp>
      <p:sp>
        <p:nvSpPr>
          <p:cNvPr id="25611" name="Line 12"/>
          <p:cNvSpPr>
            <a:spLocks noChangeShapeType="1"/>
          </p:cNvSpPr>
          <p:nvPr/>
        </p:nvSpPr>
        <p:spPr bwMode="auto">
          <a:xfrm flipH="1">
            <a:off x="3187700" y="3451745"/>
            <a:ext cx="3813175" cy="0"/>
          </a:xfrm>
          <a:prstGeom prst="line">
            <a:avLst/>
          </a:prstGeom>
          <a:noFill/>
          <a:ln w="25400">
            <a:solidFill>
              <a:schemeClr val="tx1"/>
            </a:solidFill>
            <a:prstDash val="sysDot"/>
            <a:round/>
            <a:headEnd/>
            <a:tailEnd/>
          </a:ln>
        </p:spPr>
        <p:txBody>
          <a:bodyPr/>
          <a:lstStyle/>
          <a:p>
            <a:endParaRPr lang="en-GB"/>
          </a:p>
        </p:txBody>
      </p:sp>
      <p:sp>
        <p:nvSpPr>
          <p:cNvPr id="25612" name="Rectangle 13"/>
          <p:cNvSpPr>
            <a:spLocks noChangeArrowheads="1"/>
          </p:cNvSpPr>
          <p:nvPr/>
        </p:nvSpPr>
        <p:spPr bwMode="auto">
          <a:xfrm>
            <a:off x="2106613" y="3292995"/>
            <a:ext cx="990657" cy="366767"/>
          </a:xfrm>
          <a:prstGeom prst="rect">
            <a:avLst/>
          </a:prstGeom>
          <a:noFill/>
          <a:ln w="12700">
            <a:noFill/>
            <a:miter lim="800000"/>
            <a:headEnd/>
            <a:tailEnd/>
          </a:ln>
        </p:spPr>
        <p:txBody>
          <a:bodyPr wrap="none" lIns="90488" tIns="44450" rIns="90488" bIns="44450">
            <a:spAutoFit/>
          </a:bodyPr>
          <a:lstStyle/>
          <a:p>
            <a:pPr eaLnBrk="0" hangingPunct="0"/>
            <a:r>
              <a:rPr lang="en-US" dirty="0" smtClean="0"/>
              <a:t>Neutral </a:t>
            </a:r>
            <a:endParaRPr lang="en-US" dirty="0"/>
          </a:p>
        </p:txBody>
      </p:sp>
      <p:sp>
        <p:nvSpPr>
          <p:cNvPr id="25613" name="Line 14"/>
          <p:cNvSpPr>
            <a:spLocks noChangeShapeType="1"/>
          </p:cNvSpPr>
          <p:nvPr/>
        </p:nvSpPr>
        <p:spPr bwMode="auto">
          <a:xfrm flipV="1">
            <a:off x="2551113" y="2521470"/>
            <a:ext cx="0" cy="754062"/>
          </a:xfrm>
          <a:prstGeom prst="line">
            <a:avLst/>
          </a:prstGeom>
          <a:noFill/>
          <a:ln w="41275">
            <a:solidFill>
              <a:srgbClr val="FF3300"/>
            </a:solidFill>
            <a:round/>
            <a:headEnd/>
            <a:tailEnd type="triangle" w="med" len="med"/>
          </a:ln>
        </p:spPr>
        <p:txBody>
          <a:bodyPr/>
          <a:lstStyle/>
          <a:p>
            <a:endParaRPr lang="en-GB"/>
          </a:p>
        </p:txBody>
      </p:sp>
      <p:sp>
        <p:nvSpPr>
          <p:cNvPr id="25614" name="Rectangle 15"/>
          <p:cNvSpPr>
            <a:spLocks noChangeArrowheads="1"/>
          </p:cNvSpPr>
          <p:nvPr/>
        </p:nvSpPr>
        <p:spPr bwMode="auto">
          <a:xfrm>
            <a:off x="2289175" y="2103957"/>
            <a:ext cx="555625" cy="363538"/>
          </a:xfrm>
          <a:prstGeom prst="rect">
            <a:avLst/>
          </a:prstGeom>
          <a:noFill/>
          <a:ln w="12700">
            <a:noFill/>
            <a:miter lim="800000"/>
            <a:headEnd/>
            <a:tailEnd/>
          </a:ln>
        </p:spPr>
        <p:txBody>
          <a:bodyPr wrap="none" lIns="90488" tIns="44450" rIns="90488" bIns="44450">
            <a:spAutoFit/>
          </a:bodyPr>
          <a:lstStyle/>
          <a:p>
            <a:pPr eaLnBrk="0" hangingPunct="0"/>
            <a:r>
              <a:rPr lang="en-US"/>
              <a:t>+ve</a:t>
            </a:r>
          </a:p>
        </p:txBody>
      </p:sp>
      <p:sp>
        <p:nvSpPr>
          <p:cNvPr id="25615" name="Rectangle 16"/>
          <p:cNvSpPr>
            <a:spLocks noChangeArrowheads="1"/>
          </p:cNvSpPr>
          <p:nvPr/>
        </p:nvSpPr>
        <p:spPr bwMode="auto">
          <a:xfrm>
            <a:off x="2330450" y="4412182"/>
            <a:ext cx="561052" cy="366767"/>
          </a:xfrm>
          <a:prstGeom prst="rect">
            <a:avLst/>
          </a:prstGeom>
          <a:noFill/>
          <a:ln w="12700">
            <a:noFill/>
            <a:miter lim="800000"/>
            <a:headEnd/>
            <a:tailEnd/>
          </a:ln>
        </p:spPr>
        <p:txBody>
          <a:bodyPr wrap="none" lIns="90488" tIns="44450" rIns="90488" bIns="44450">
            <a:spAutoFit/>
          </a:bodyPr>
          <a:lstStyle/>
          <a:p>
            <a:pPr eaLnBrk="0" hangingPunct="0"/>
            <a:r>
              <a:rPr lang="en-US" dirty="0" smtClean="0"/>
              <a:t>−</a:t>
            </a:r>
            <a:r>
              <a:rPr lang="en-US" dirty="0" err="1" smtClean="0"/>
              <a:t>ve</a:t>
            </a:r>
            <a:endParaRPr lang="en-US" dirty="0"/>
          </a:p>
        </p:txBody>
      </p:sp>
      <p:sp>
        <p:nvSpPr>
          <p:cNvPr id="25616" name="Rectangle 17"/>
          <p:cNvSpPr>
            <a:spLocks noChangeArrowheads="1"/>
          </p:cNvSpPr>
          <p:nvPr/>
        </p:nvSpPr>
        <p:spPr bwMode="auto">
          <a:xfrm>
            <a:off x="4329113" y="5313882"/>
            <a:ext cx="1489075" cy="363538"/>
          </a:xfrm>
          <a:prstGeom prst="rect">
            <a:avLst/>
          </a:prstGeom>
          <a:noFill/>
          <a:ln w="12700">
            <a:noFill/>
            <a:miter lim="800000"/>
            <a:headEnd/>
            <a:tailEnd/>
          </a:ln>
        </p:spPr>
        <p:txBody>
          <a:bodyPr wrap="none" lIns="90488" tIns="44450" rIns="90488" bIns="44450">
            <a:spAutoFit/>
          </a:bodyPr>
          <a:lstStyle/>
          <a:p>
            <a:pPr eaLnBrk="0" hangingPunct="0"/>
            <a:r>
              <a:rPr lang="en-US" dirty="0"/>
              <a:t>Performance</a:t>
            </a:r>
          </a:p>
        </p:txBody>
      </p:sp>
      <p:sp>
        <p:nvSpPr>
          <p:cNvPr id="25617" name="Rectangle 18"/>
          <p:cNvSpPr>
            <a:spLocks noChangeArrowheads="1"/>
          </p:cNvSpPr>
          <p:nvPr/>
        </p:nvSpPr>
        <p:spPr bwMode="auto">
          <a:xfrm>
            <a:off x="271463" y="3243782"/>
            <a:ext cx="1657350" cy="527050"/>
          </a:xfrm>
          <a:prstGeom prst="rect">
            <a:avLst/>
          </a:prstGeom>
          <a:noFill/>
          <a:ln w="12700">
            <a:noFill/>
            <a:miter lim="800000"/>
            <a:headEnd/>
            <a:tailEnd/>
          </a:ln>
        </p:spPr>
        <p:txBody>
          <a:bodyPr lIns="90488" tIns="44450" rIns="90488" bIns="44450">
            <a:spAutoFit/>
          </a:bodyPr>
          <a:lstStyle/>
          <a:p>
            <a:pPr algn="ctr" eaLnBrk="0" hangingPunct="0">
              <a:lnSpc>
                <a:spcPct val="80000"/>
              </a:lnSpc>
            </a:pPr>
            <a:r>
              <a:rPr lang="en-US"/>
              <a:t>Competitive benefit</a:t>
            </a:r>
          </a:p>
        </p:txBody>
      </p:sp>
      <p:sp>
        <p:nvSpPr>
          <p:cNvPr id="25618" name="Rectangle 19"/>
          <p:cNvSpPr>
            <a:spLocks noChangeArrowheads="1"/>
          </p:cNvSpPr>
          <p:nvPr/>
        </p:nvSpPr>
        <p:spPr bwMode="auto">
          <a:xfrm>
            <a:off x="3668713" y="987945"/>
            <a:ext cx="2700337" cy="396875"/>
          </a:xfrm>
          <a:prstGeom prst="rect">
            <a:avLst/>
          </a:prstGeom>
          <a:noFill/>
          <a:ln w="12700">
            <a:noFill/>
            <a:miter lim="800000"/>
            <a:headEnd/>
            <a:tailEnd/>
          </a:ln>
        </p:spPr>
        <p:txBody>
          <a:bodyPr wrap="none" lIns="90488" tIns="44450" rIns="90488" bIns="44450">
            <a:spAutoFit/>
          </a:bodyPr>
          <a:lstStyle/>
          <a:p>
            <a:pPr eaLnBrk="0" hangingPunct="0"/>
            <a:r>
              <a:rPr lang="en-US" sz="2000"/>
              <a:t>Less important factors</a:t>
            </a:r>
          </a:p>
        </p:txBody>
      </p:sp>
      <p:sp>
        <p:nvSpPr>
          <p:cNvPr id="25619" name="Line 22"/>
          <p:cNvSpPr>
            <a:spLocks noChangeShapeType="1"/>
          </p:cNvSpPr>
          <p:nvPr/>
        </p:nvSpPr>
        <p:spPr bwMode="auto">
          <a:xfrm rot="10800000" flipV="1">
            <a:off x="2551113" y="3688282"/>
            <a:ext cx="0" cy="754063"/>
          </a:xfrm>
          <a:prstGeom prst="line">
            <a:avLst/>
          </a:prstGeom>
          <a:noFill/>
          <a:ln w="41275">
            <a:solidFill>
              <a:srgbClr val="FF3300"/>
            </a:solidFill>
            <a:round/>
            <a:headEnd/>
            <a:tailEnd type="triangle" w="med" len="med"/>
          </a:ln>
        </p:spPr>
        <p:txBody>
          <a:bodyPr/>
          <a:lstStyle/>
          <a:p>
            <a:endParaRPr lang="en-GB"/>
          </a:p>
        </p:txBody>
      </p:sp>
      <p:sp>
        <p:nvSpPr>
          <p:cNvPr id="19" name="Line 20"/>
          <p:cNvSpPr>
            <a:spLocks noChangeShapeType="1"/>
          </p:cNvSpPr>
          <p:nvPr/>
        </p:nvSpPr>
        <p:spPr bwMode="auto">
          <a:xfrm flipV="1">
            <a:off x="3357563" y="3183457"/>
            <a:ext cx="3357562" cy="571500"/>
          </a:xfrm>
          <a:prstGeom prst="line">
            <a:avLst/>
          </a:prstGeom>
          <a:noFill/>
          <a:ln w="57150">
            <a:solidFill>
              <a:srgbClr val="FF0000"/>
            </a:solidFill>
            <a:round/>
            <a:headEnd/>
            <a:tailEn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Y:\08VOL4\Graphics\Powerpoint\PE_UK\PE522-SLACK\Final files\GIF\ch03\table-3-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1984" y="115711"/>
            <a:ext cx="6900033" cy="62979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2" name="Text Box 88"/>
          <p:cNvSpPr txBox="1">
            <a:spLocks noChangeArrowheads="1"/>
          </p:cNvSpPr>
          <p:nvPr/>
        </p:nvSpPr>
        <p:spPr bwMode="auto">
          <a:xfrm>
            <a:off x="121303" y="68880"/>
            <a:ext cx="7543800" cy="523220"/>
          </a:xfrm>
          <a:prstGeom prst="rect">
            <a:avLst/>
          </a:prstGeom>
          <a:noFill/>
          <a:ln w="9525">
            <a:noFill/>
            <a:miter lim="800000"/>
            <a:headEnd/>
            <a:tailEnd type="none" w="sm" len="med"/>
          </a:ln>
        </p:spPr>
        <p:txBody>
          <a:bodyPr wrap="square">
            <a:spAutoFit/>
          </a:bodyPr>
          <a:lstStyle/>
          <a:p>
            <a:pPr eaLnBrk="0" hangingPunct="0"/>
            <a:r>
              <a:rPr lang="en-US" sz="2800" b="1" dirty="0">
                <a:solidFill>
                  <a:srgbClr val="007FA3"/>
                </a:solidFill>
              </a:rPr>
              <a:t>The effects of the </a:t>
            </a:r>
            <a:r>
              <a:rPr lang="en-US" sz="2800" b="1" dirty="0" smtClean="0">
                <a:solidFill>
                  <a:srgbClr val="007FA3"/>
                </a:solidFill>
              </a:rPr>
              <a:t>product/service life cycle</a:t>
            </a:r>
            <a:endParaRPr lang="en-US" sz="2800" b="1" dirty="0">
              <a:solidFill>
                <a:srgbClr val="007FA3"/>
              </a:solidFill>
            </a:endParaRPr>
          </a:p>
        </p:txBody>
      </p:sp>
      <p:pic>
        <p:nvPicPr>
          <p:cNvPr id="6146" name="Picture 2" descr="Y:\08VOL4\Graphics\Powerpoint\PE_UK\PE522-SLACK\Final files\GIF\ch03\figure-3-8.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8986" y="941070"/>
            <a:ext cx="7866028" cy="52311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Box 88"/>
          <p:cNvSpPr txBox="1">
            <a:spLocks noChangeArrowheads="1"/>
          </p:cNvSpPr>
          <p:nvPr/>
        </p:nvSpPr>
        <p:spPr bwMode="auto">
          <a:xfrm>
            <a:off x="121303" y="68880"/>
            <a:ext cx="7543800" cy="954107"/>
          </a:xfrm>
          <a:prstGeom prst="rect">
            <a:avLst/>
          </a:prstGeom>
          <a:noFill/>
          <a:ln w="9525">
            <a:noFill/>
            <a:miter lim="800000"/>
            <a:headEnd/>
            <a:tailEnd type="none" w="sm" len="med"/>
          </a:ln>
        </p:spPr>
        <p:txBody>
          <a:bodyPr wrap="square">
            <a:spAutoFit/>
          </a:bodyPr>
          <a:lstStyle/>
          <a:p>
            <a:r>
              <a:rPr lang="en-US" sz="2800" b="1" dirty="0">
                <a:solidFill>
                  <a:srgbClr val="007FA3"/>
                </a:solidFill>
              </a:rPr>
              <a:t>Some typical structural and infrastructural operations strategy decisions</a:t>
            </a:r>
            <a:endParaRPr lang="en-GB" sz="2800" b="1" dirty="0">
              <a:solidFill>
                <a:srgbClr val="007FA3"/>
              </a:solidFill>
            </a:endParaRPr>
          </a:p>
        </p:txBody>
      </p:sp>
      <p:pic>
        <p:nvPicPr>
          <p:cNvPr id="7170" name="Picture 2" descr="Y:\08VOL4\Graphics\Powerpoint\PE_UK\PE522-SLACK\Final files\GIF\ch03\figure-3-9.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65116" y="1161675"/>
            <a:ext cx="6813768" cy="5151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0257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0" name="Text Box 31"/>
          <p:cNvSpPr txBox="1">
            <a:spLocks noChangeArrowheads="1"/>
          </p:cNvSpPr>
          <p:nvPr/>
        </p:nvSpPr>
        <p:spPr bwMode="auto">
          <a:xfrm>
            <a:off x="127252" y="4761"/>
            <a:ext cx="8978112" cy="1200329"/>
          </a:xfrm>
          <a:prstGeom prst="rect">
            <a:avLst/>
          </a:prstGeom>
          <a:noFill/>
          <a:ln w="9525">
            <a:noFill/>
            <a:miter lim="800000"/>
            <a:headEnd type="none" w="sm" len="lg"/>
            <a:tailEnd type="none" w="sm" len="lg"/>
          </a:ln>
        </p:spPr>
        <p:txBody>
          <a:bodyPr wrap="square">
            <a:spAutoFit/>
          </a:bodyPr>
          <a:lstStyle/>
          <a:p>
            <a:r>
              <a:rPr lang="en-GB" b="1" dirty="0" smtClean="0">
                <a:solidFill>
                  <a:srgbClr val="007FA3"/>
                </a:solidFill>
              </a:rPr>
              <a:t>In </a:t>
            </a:r>
            <a:r>
              <a:rPr lang="en-GB" b="1" dirty="0">
                <a:solidFill>
                  <a:srgbClr val="007FA3"/>
                </a:solidFill>
              </a:rPr>
              <a:t>operations improvement should achieve ‘fit’ between market  requirements </a:t>
            </a:r>
            <a:r>
              <a:rPr lang="en-GB" b="1" dirty="0" smtClean="0">
                <a:solidFill>
                  <a:srgbClr val="007FA3"/>
                </a:solidFill>
              </a:rPr>
              <a:t/>
            </a:r>
            <a:br>
              <a:rPr lang="en-GB" b="1" dirty="0" smtClean="0">
                <a:solidFill>
                  <a:srgbClr val="007FA3"/>
                </a:solidFill>
              </a:rPr>
            </a:br>
            <a:r>
              <a:rPr lang="en-GB" b="1" dirty="0" smtClean="0">
                <a:solidFill>
                  <a:srgbClr val="007FA3"/>
                </a:solidFill>
              </a:rPr>
              <a:t>and </a:t>
            </a:r>
            <a:r>
              <a:rPr lang="en-GB" b="1" dirty="0">
                <a:solidFill>
                  <a:srgbClr val="007FA3"/>
                </a:solidFill>
              </a:rPr>
              <a:t>operations </a:t>
            </a:r>
            <a:r>
              <a:rPr lang="en-GB" b="1" dirty="0" smtClean="0">
                <a:solidFill>
                  <a:srgbClr val="007FA3"/>
                </a:solidFill>
              </a:rPr>
              <a:t>performance, but deviation </a:t>
            </a:r>
            <a:r>
              <a:rPr lang="en-GB" b="1" dirty="0">
                <a:solidFill>
                  <a:srgbClr val="007FA3"/>
                </a:solidFill>
              </a:rPr>
              <a:t>from the line of ‘fit’ between market requirements and operations performance can expose the operation to </a:t>
            </a:r>
            <a:r>
              <a:rPr lang="en-GB" b="1" dirty="0" smtClean="0">
                <a:solidFill>
                  <a:srgbClr val="007FA3"/>
                </a:solidFill>
              </a:rPr>
              <a:t>risk</a:t>
            </a:r>
          </a:p>
          <a:p>
            <a:r>
              <a:rPr lang="en-GB" b="1" dirty="0" smtClean="0">
                <a:solidFill>
                  <a:srgbClr val="007FA3"/>
                </a:solidFill>
              </a:rPr>
              <a:t>(1 of 2) </a:t>
            </a:r>
            <a:endParaRPr lang="en-GB" b="1" dirty="0">
              <a:solidFill>
                <a:srgbClr val="007FA3"/>
              </a:solidFill>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125334" y="1295400"/>
            <a:ext cx="4893332"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067728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1" name="Text Box 31"/>
          <p:cNvSpPr txBox="1">
            <a:spLocks noChangeArrowheads="1"/>
          </p:cNvSpPr>
          <p:nvPr/>
        </p:nvSpPr>
        <p:spPr bwMode="auto">
          <a:xfrm>
            <a:off x="127250" y="4761"/>
            <a:ext cx="8895448" cy="1200329"/>
          </a:xfrm>
          <a:prstGeom prst="rect">
            <a:avLst/>
          </a:prstGeom>
          <a:noFill/>
          <a:ln w="9525">
            <a:noFill/>
            <a:miter lim="800000"/>
            <a:headEnd type="none" w="sm" len="lg"/>
            <a:tailEnd type="none" w="sm" len="lg"/>
          </a:ln>
        </p:spPr>
        <p:txBody>
          <a:bodyPr wrap="square">
            <a:spAutoFit/>
          </a:bodyPr>
          <a:lstStyle/>
          <a:p>
            <a:r>
              <a:rPr lang="en-GB" b="1" dirty="0" smtClean="0">
                <a:solidFill>
                  <a:srgbClr val="007FA3"/>
                </a:solidFill>
              </a:rPr>
              <a:t>In </a:t>
            </a:r>
            <a:r>
              <a:rPr lang="en-GB" b="1" dirty="0">
                <a:solidFill>
                  <a:srgbClr val="007FA3"/>
                </a:solidFill>
              </a:rPr>
              <a:t>operations improvement should achieve ‘fit’ between market  requirements and operations </a:t>
            </a:r>
            <a:r>
              <a:rPr lang="en-GB" b="1" dirty="0" smtClean="0">
                <a:solidFill>
                  <a:srgbClr val="007FA3"/>
                </a:solidFill>
              </a:rPr>
              <a:t>performance, but deviation </a:t>
            </a:r>
            <a:r>
              <a:rPr lang="en-GB" b="1" dirty="0">
                <a:solidFill>
                  <a:srgbClr val="007FA3"/>
                </a:solidFill>
              </a:rPr>
              <a:t>from the line of ‘fit’ between market requirements and operations performance can expose the operation to risk </a:t>
            </a:r>
            <a:endParaRPr lang="en-GB" b="1" dirty="0" smtClean="0">
              <a:solidFill>
                <a:srgbClr val="007FA3"/>
              </a:solidFill>
            </a:endParaRPr>
          </a:p>
          <a:p>
            <a:r>
              <a:rPr lang="en-GB" b="1" dirty="0" smtClean="0">
                <a:solidFill>
                  <a:srgbClr val="007FA3"/>
                </a:solidFill>
              </a:rPr>
              <a:t>(2 of 2)</a:t>
            </a:r>
            <a:endParaRPr lang="en-GB" b="1" dirty="0">
              <a:solidFill>
                <a:srgbClr val="007FA3"/>
              </a:solidFill>
            </a:endParaRPr>
          </a:p>
        </p:txBody>
      </p:sp>
      <p:pic>
        <p:nvPicPr>
          <p:cNvPr id="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496177" y="1295400"/>
            <a:ext cx="4151645"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20868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Y:\08VOL4\Graphics\Powerpoint\PE_UK\PE522-SLACK\Final files\GIF\ch03\figure-3-1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590" y="739140"/>
            <a:ext cx="8388820" cy="5128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571203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84" name="Rectangle 12"/>
          <p:cNvSpPr>
            <a:spLocks noChangeArrowheads="1"/>
          </p:cNvSpPr>
          <p:nvPr/>
        </p:nvSpPr>
        <p:spPr bwMode="auto">
          <a:xfrm>
            <a:off x="429659" y="733950"/>
            <a:ext cx="6176372" cy="397545"/>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2000" b="0" dirty="0"/>
              <a:t>For this </a:t>
            </a:r>
            <a:r>
              <a:rPr lang="en-US" sz="2000" b="0" dirty="0" smtClean="0"/>
              <a:t>product/service </a:t>
            </a:r>
            <a:r>
              <a:rPr lang="en-US" sz="2000" b="0" dirty="0"/>
              <a:t>is achieved performance </a:t>
            </a:r>
            <a:r>
              <a:rPr lang="en-US" sz="2000" b="0" dirty="0" smtClean="0"/>
              <a:t>…</a:t>
            </a:r>
            <a:endParaRPr lang="en-US" sz="2000" b="0" dirty="0"/>
          </a:p>
        </p:txBody>
      </p:sp>
      <p:grpSp>
        <p:nvGrpSpPr>
          <p:cNvPr id="2" name="Group 31"/>
          <p:cNvGrpSpPr>
            <a:grpSpLocks/>
          </p:cNvGrpSpPr>
          <p:nvPr/>
        </p:nvGrpSpPr>
        <p:grpSpPr bwMode="auto">
          <a:xfrm>
            <a:off x="123825" y="1509728"/>
            <a:ext cx="8866188" cy="1273175"/>
            <a:chOff x="78" y="1047"/>
            <a:chExt cx="5585" cy="802"/>
          </a:xfrm>
        </p:grpSpPr>
        <p:sp>
          <p:nvSpPr>
            <p:cNvPr id="79874" name="Rectangle 2"/>
            <p:cNvSpPr>
              <a:spLocks noChangeArrowheads="1"/>
            </p:cNvSpPr>
            <p:nvPr/>
          </p:nvSpPr>
          <p:spPr bwMode="auto">
            <a:xfrm>
              <a:off x="1366" y="1047"/>
              <a:ext cx="4297" cy="802"/>
            </a:xfrm>
            <a:prstGeom prst="rect">
              <a:avLst/>
            </a:prstGeom>
            <a:solidFill>
              <a:schemeClr val="bg1">
                <a:lumMod val="95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800" b="0"/>
            </a:p>
          </p:txBody>
        </p:sp>
        <p:sp>
          <p:nvSpPr>
            <p:cNvPr id="79879" name="Rectangle 7"/>
            <p:cNvSpPr>
              <a:spLocks noChangeArrowheads="1"/>
            </p:cNvSpPr>
            <p:nvPr/>
          </p:nvSpPr>
          <p:spPr bwMode="auto">
            <a:xfrm>
              <a:off x="96" y="1055"/>
              <a:ext cx="1206" cy="793"/>
            </a:xfrm>
            <a:prstGeom prst="rect">
              <a:avLst/>
            </a:prstGeom>
            <a:solidFill>
              <a:schemeClr val="bg1">
                <a:lumMod val="85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800" b="0"/>
            </a:p>
          </p:txBody>
        </p:sp>
        <p:sp>
          <p:nvSpPr>
            <p:cNvPr id="79880" name="Text Box 8"/>
            <p:cNvSpPr txBox="1">
              <a:spLocks noChangeArrowheads="1"/>
            </p:cNvSpPr>
            <p:nvPr/>
          </p:nvSpPr>
          <p:spPr bwMode="auto">
            <a:xfrm>
              <a:off x="78" y="1061"/>
              <a:ext cx="1225" cy="446"/>
            </a:xfrm>
            <a:prstGeom prst="rect">
              <a:avLst/>
            </a:prstGeom>
            <a:noFill/>
            <a:ln w="12700">
              <a:noFill/>
              <a:miter lim="800000"/>
              <a:headEnd/>
              <a:tailEnd/>
            </a:ln>
            <a:effectLst/>
          </p:spPr>
          <p:txBody>
            <a:bodyPr>
              <a:spAutoFit/>
            </a:bodyPr>
            <a:lstStyle/>
            <a:p>
              <a:pPr eaLnBrk="0" hangingPunct="0">
                <a:spcBef>
                  <a:spcPct val="50000"/>
                </a:spcBef>
              </a:pPr>
              <a:r>
                <a:rPr lang="en-GB" sz="2000" b="0" dirty="0"/>
                <a:t>Better than competitors</a:t>
              </a:r>
              <a:endParaRPr lang="en-US" sz="2000" b="0" dirty="0"/>
            </a:p>
          </p:txBody>
        </p:sp>
        <p:sp>
          <p:nvSpPr>
            <p:cNvPr id="79882" name="Rectangle 10"/>
            <p:cNvSpPr>
              <a:spLocks noChangeArrowheads="1"/>
            </p:cNvSpPr>
            <p:nvPr/>
          </p:nvSpPr>
          <p:spPr bwMode="auto">
            <a:xfrm>
              <a:off x="1394" y="1136"/>
              <a:ext cx="4264" cy="196"/>
            </a:xfrm>
            <a:prstGeom prst="rect">
              <a:avLst/>
            </a:prstGeom>
            <a:noFill/>
            <a:ln w="12700">
              <a:noFill/>
              <a:miter lim="800000"/>
              <a:headEnd/>
              <a:tailEnd/>
            </a:ln>
            <a:effectLst/>
          </p:spPr>
          <p:txBody>
            <a:bodyPr lIns="90488" tIns="44450" rIns="90488" bIns="44450">
              <a:spAutoFit/>
            </a:bodyPr>
            <a:lstStyle/>
            <a:p>
              <a:pPr defTabSz="762000" eaLnBrk="0" hangingPunct="0">
                <a:lnSpc>
                  <a:spcPct val="80000"/>
                </a:lnSpc>
                <a:spcAft>
                  <a:spcPct val="67000"/>
                </a:spcAft>
              </a:pPr>
              <a:r>
                <a:rPr lang="en-US" sz="1800" b="0"/>
                <a:t>1 -  Consistently considerably better than our nearest competitor</a:t>
              </a:r>
            </a:p>
          </p:txBody>
        </p:sp>
        <p:sp>
          <p:nvSpPr>
            <p:cNvPr id="79885" name="Rectangle 13"/>
            <p:cNvSpPr>
              <a:spLocks noChangeArrowheads="1"/>
            </p:cNvSpPr>
            <p:nvPr/>
          </p:nvSpPr>
          <p:spPr bwMode="auto">
            <a:xfrm>
              <a:off x="1399" y="1358"/>
              <a:ext cx="3847"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dirty="0"/>
                <a:t>2 -  Consistently clearly better than our nearest competitor</a:t>
              </a:r>
            </a:p>
          </p:txBody>
        </p:sp>
        <p:sp>
          <p:nvSpPr>
            <p:cNvPr id="79886" name="Rectangle 14"/>
            <p:cNvSpPr>
              <a:spLocks noChangeArrowheads="1"/>
            </p:cNvSpPr>
            <p:nvPr/>
          </p:nvSpPr>
          <p:spPr bwMode="auto">
            <a:xfrm>
              <a:off x="1399" y="1615"/>
              <a:ext cx="4090"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a:t>3 -  Consistently marginally better than our nearest competitor</a:t>
              </a:r>
            </a:p>
          </p:txBody>
        </p:sp>
      </p:grpSp>
      <p:sp>
        <p:nvSpPr>
          <p:cNvPr id="79892" name="Rectangle 20"/>
          <p:cNvSpPr>
            <a:spLocks noChangeArrowheads="1"/>
          </p:cNvSpPr>
          <p:nvPr/>
        </p:nvSpPr>
        <p:spPr bwMode="auto">
          <a:xfrm>
            <a:off x="111972" y="59509"/>
            <a:ext cx="5635023" cy="520655"/>
          </a:xfrm>
          <a:prstGeom prst="rect">
            <a:avLst/>
          </a:prstGeom>
          <a:noFill/>
          <a:ln w="12700">
            <a:noFill/>
            <a:miter lim="800000"/>
            <a:headEnd/>
            <a:tailEnd/>
          </a:ln>
          <a:effectLst/>
        </p:spPr>
        <p:txBody>
          <a:bodyPr wrap="square" lIns="90488" tIns="44450" rIns="90488" bIns="44450">
            <a:spAutoFit/>
          </a:bodyPr>
          <a:lstStyle/>
          <a:p>
            <a:pPr eaLnBrk="0" hangingPunct="0">
              <a:spcBef>
                <a:spcPct val="50000"/>
              </a:spcBef>
            </a:pPr>
            <a:r>
              <a:rPr lang="en-US" sz="2800" b="1" dirty="0" smtClean="0">
                <a:solidFill>
                  <a:srgbClr val="007FA3"/>
                </a:solidFill>
              </a:rPr>
              <a:t>Nine-point performance scale</a:t>
            </a:r>
            <a:endParaRPr lang="en-US" sz="2800" b="1" dirty="0">
              <a:solidFill>
                <a:srgbClr val="007FA3"/>
              </a:solidFill>
            </a:endParaRPr>
          </a:p>
        </p:txBody>
      </p:sp>
      <p:grpSp>
        <p:nvGrpSpPr>
          <p:cNvPr id="3" name="Group 32"/>
          <p:cNvGrpSpPr>
            <a:grpSpLocks/>
          </p:cNvGrpSpPr>
          <p:nvPr/>
        </p:nvGrpSpPr>
        <p:grpSpPr bwMode="auto">
          <a:xfrm>
            <a:off x="123825" y="2936890"/>
            <a:ext cx="8853488" cy="1274763"/>
            <a:chOff x="78" y="1946"/>
            <a:chExt cx="5577" cy="803"/>
          </a:xfrm>
        </p:grpSpPr>
        <p:sp>
          <p:nvSpPr>
            <p:cNvPr id="79875" name="Rectangle 3"/>
            <p:cNvSpPr>
              <a:spLocks noChangeArrowheads="1"/>
            </p:cNvSpPr>
            <p:nvPr/>
          </p:nvSpPr>
          <p:spPr bwMode="auto">
            <a:xfrm>
              <a:off x="1366" y="1946"/>
              <a:ext cx="4289" cy="802"/>
            </a:xfrm>
            <a:prstGeom prst="rect">
              <a:avLst/>
            </a:prstGeom>
            <a:solidFill>
              <a:schemeClr val="accent5">
                <a:lumMod val="40000"/>
                <a:lumOff val="60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800" b="0"/>
            </a:p>
          </p:txBody>
        </p:sp>
        <p:sp>
          <p:nvSpPr>
            <p:cNvPr id="79878" name="Rectangle 6"/>
            <p:cNvSpPr>
              <a:spLocks noChangeArrowheads="1"/>
            </p:cNvSpPr>
            <p:nvPr/>
          </p:nvSpPr>
          <p:spPr bwMode="auto">
            <a:xfrm>
              <a:off x="96" y="1957"/>
              <a:ext cx="1206" cy="792"/>
            </a:xfrm>
            <a:prstGeom prst="rect">
              <a:avLst/>
            </a:prstGeom>
            <a:solidFill>
              <a:schemeClr val="accent5">
                <a:lumMod val="60000"/>
                <a:lumOff val="40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800" b="0"/>
            </a:p>
          </p:txBody>
        </p:sp>
        <p:sp>
          <p:nvSpPr>
            <p:cNvPr id="79883" name="Rectangle 11"/>
            <p:cNvSpPr>
              <a:spLocks noChangeArrowheads="1"/>
            </p:cNvSpPr>
            <p:nvPr/>
          </p:nvSpPr>
          <p:spPr bwMode="auto">
            <a:xfrm>
              <a:off x="1397" y="1976"/>
              <a:ext cx="3306"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dirty="0"/>
                <a:t>4 -  Often marginally better than most competitors</a:t>
              </a:r>
            </a:p>
          </p:txBody>
        </p:sp>
        <p:sp>
          <p:nvSpPr>
            <p:cNvPr id="79887" name="Rectangle 15"/>
            <p:cNvSpPr>
              <a:spLocks noChangeArrowheads="1"/>
            </p:cNvSpPr>
            <p:nvPr/>
          </p:nvSpPr>
          <p:spPr bwMode="auto">
            <a:xfrm>
              <a:off x="1399" y="2210"/>
              <a:ext cx="2716"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dirty="0"/>
                <a:t>5 -  About the same as most competitors</a:t>
              </a:r>
            </a:p>
          </p:txBody>
        </p:sp>
        <p:sp>
          <p:nvSpPr>
            <p:cNvPr id="79888" name="Rectangle 16"/>
            <p:cNvSpPr>
              <a:spLocks noChangeArrowheads="1"/>
            </p:cNvSpPr>
            <p:nvPr/>
          </p:nvSpPr>
          <p:spPr bwMode="auto">
            <a:xfrm>
              <a:off x="1399" y="2444"/>
              <a:ext cx="2409"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a:t>6 -  Often close to main competitors</a:t>
              </a:r>
            </a:p>
          </p:txBody>
        </p:sp>
        <p:sp>
          <p:nvSpPr>
            <p:cNvPr id="79893" name="Text Box 21"/>
            <p:cNvSpPr txBox="1">
              <a:spLocks noChangeArrowheads="1"/>
            </p:cNvSpPr>
            <p:nvPr/>
          </p:nvSpPr>
          <p:spPr bwMode="auto">
            <a:xfrm>
              <a:off x="78" y="1986"/>
              <a:ext cx="1225" cy="446"/>
            </a:xfrm>
            <a:prstGeom prst="rect">
              <a:avLst/>
            </a:prstGeom>
            <a:noFill/>
            <a:ln w="12700">
              <a:noFill/>
              <a:miter lim="800000"/>
              <a:headEnd/>
              <a:tailEnd/>
            </a:ln>
            <a:effectLst/>
          </p:spPr>
          <p:txBody>
            <a:bodyPr>
              <a:spAutoFit/>
            </a:bodyPr>
            <a:lstStyle/>
            <a:p>
              <a:pPr eaLnBrk="0" hangingPunct="0">
                <a:spcBef>
                  <a:spcPct val="50000"/>
                </a:spcBef>
              </a:pPr>
              <a:r>
                <a:rPr lang="en-GB" sz="2000" b="0" dirty="0"/>
                <a:t>Same as competitors</a:t>
              </a:r>
              <a:endParaRPr lang="en-US" sz="2000" b="0" dirty="0"/>
            </a:p>
          </p:txBody>
        </p:sp>
      </p:grpSp>
      <p:grpSp>
        <p:nvGrpSpPr>
          <p:cNvPr id="4" name="Group 33"/>
          <p:cNvGrpSpPr>
            <a:grpSpLocks/>
          </p:cNvGrpSpPr>
          <p:nvPr/>
        </p:nvGrpSpPr>
        <p:grpSpPr bwMode="auto">
          <a:xfrm>
            <a:off x="123825" y="4445015"/>
            <a:ext cx="8820150" cy="1271588"/>
            <a:chOff x="78" y="2896"/>
            <a:chExt cx="5556" cy="801"/>
          </a:xfrm>
        </p:grpSpPr>
        <p:sp>
          <p:nvSpPr>
            <p:cNvPr id="79876" name="Rectangle 4"/>
            <p:cNvSpPr>
              <a:spLocks noChangeArrowheads="1"/>
            </p:cNvSpPr>
            <p:nvPr/>
          </p:nvSpPr>
          <p:spPr bwMode="auto">
            <a:xfrm>
              <a:off x="1385" y="2896"/>
              <a:ext cx="4249" cy="801"/>
            </a:xfrm>
            <a:prstGeom prst="rect">
              <a:avLst/>
            </a:prstGeom>
            <a:solidFill>
              <a:srgbClr val="CCECFF"/>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800" b="0"/>
            </a:p>
          </p:txBody>
        </p:sp>
        <p:sp>
          <p:nvSpPr>
            <p:cNvPr id="79877" name="Rectangle 5"/>
            <p:cNvSpPr>
              <a:spLocks noChangeArrowheads="1"/>
            </p:cNvSpPr>
            <p:nvPr/>
          </p:nvSpPr>
          <p:spPr bwMode="auto">
            <a:xfrm>
              <a:off x="115" y="2896"/>
              <a:ext cx="1206" cy="791"/>
            </a:xfrm>
            <a:prstGeom prst="rect">
              <a:avLst/>
            </a:prstGeom>
            <a:solidFill>
              <a:srgbClr val="99CCFF"/>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sz="1800" b="0"/>
            </a:p>
          </p:txBody>
        </p:sp>
        <p:sp>
          <p:nvSpPr>
            <p:cNvPr id="79889" name="Rectangle 17"/>
            <p:cNvSpPr>
              <a:spLocks noChangeArrowheads="1"/>
            </p:cNvSpPr>
            <p:nvPr/>
          </p:nvSpPr>
          <p:spPr bwMode="auto">
            <a:xfrm>
              <a:off x="1399" y="2931"/>
              <a:ext cx="3443"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a:t>7 -  Usually marginally worse than main competitors</a:t>
              </a:r>
            </a:p>
          </p:txBody>
        </p:sp>
        <p:sp>
          <p:nvSpPr>
            <p:cNvPr id="79890" name="Rectangle 18"/>
            <p:cNvSpPr>
              <a:spLocks noChangeArrowheads="1"/>
            </p:cNvSpPr>
            <p:nvPr/>
          </p:nvSpPr>
          <p:spPr bwMode="auto">
            <a:xfrm>
              <a:off x="1399" y="3165"/>
              <a:ext cx="2741"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dirty="0"/>
                <a:t>8 -  Usually worse than most competitors</a:t>
              </a:r>
            </a:p>
          </p:txBody>
        </p:sp>
        <p:sp>
          <p:nvSpPr>
            <p:cNvPr id="79891" name="Rectangle 19"/>
            <p:cNvSpPr>
              <a:spLocks noChangeArrowheads="1"/>
            </p:cNvSpPr>
            <p:nvPr/>
          </p:nvSpPr>
          <p:spPr bwMode="auto">
            <a:xfrm>
              <a:off x="1399" y="3389"/>
              <a:ext cx="3056" cy="231"/>
            </a:xfrm>
            <a:prstGeom prst="rect">
              <a:avLst/>
            </a:prstGeom>
            <a:noFill/>
            <a:ln w="12700">
              <a:noFill/>
              <a:miter lim="800000"/>
              <a:headEnd/>
              <a:tailEnd/>
            </a:ln>
            <a:effectLst/>
          </p:spPr>
          <p:txBody>
            <a:bodyPr wrap="none" lIns="90488" tIns="44450" rIns="90488" bIns="44450">
              <a:spAutoFit/>
            </a:bodyPr>
            <a:lstStyle/>
            <a:p>
              <a:pPr defTabSz="762000" eaLnBrk="0" hangingPunct="0">
                <a:spcAft>
                  <a:spcPct val="67000"/>
                </a:spcAft>
              </a:pPr>
              <a:r>
                <a:rPr lang="en-US" sz="1800" b="0"/>
                <a:t>9 -  Consistently worse than most competitors</a:t>
              </a:r>
            </a:p>
          </p:txBody>
        </p:sp>
        <p:sp>
          <p:nvSpPr>
            <p:cNvPr id="79894" name="Text Box 22"/>
            <p:cNvSpPr txBox="1">
              <a:spLocks noChangeArrowheads="1"/>
            </p:cNvSpPr>
            <p:nvPr/>
          </p:nvSpPr>
          <p:spPr bwMode="auto">
            <a:xfrm>
              <a:off x="78" y="2938"/>
              <a:ext cx="1225" cy="446"/>
            </a:xfrm>
            <a:prstGeom prst="rect">
              <a:avLst/>
            </a:prstGeom>
            <a:noFill/>
            <a:ln w="12700">
              <a:noFill/>
              <a:miter lim="800000"/>
              <a:headEnd/>
              <a:tailEnd/>
            </a:ln>
            <a:effectLst/>
          </p:spPr>
          <p:txBody>
            <a:bodyPr>
              <a:spAutoFit/>
            </a:bodyPr>
            <a:lstStyle/>
            <a:p>
              <a:pPr eaLnBrk="0" hangingPunct="0">
                <a:spcBef>
                  <a:spcPct val="50000"/>
                </a:spcBef>
              </a:pPr>
              <a:r>
                <a:rPr lang="en-GB" sz="2000" b="0" dirty="0"/>
                <a:t>Worse than competitors</a:t>
              </a:r>
              <a:endParaRPr lang="en-US" sz="2000" b="0" dirty="0"/>
            </a:p>
          </p:txBody>
        </p:sp>
      </p:grpSp>
    </p:spTree>
    <p:extLst>
      <p:ext uri="{BB962C8B-B14F-4D97-AF65-F5344CB8AC3E}">
        <p14:creationId xmlns:p14="http://schemas.microsoft.com/office/powerpoint/2010/main" val="180319228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Rectangle 5"/>
          <p:cNvSpPr>
            <a:spLocks noChangeArrowheads="1"/>
          </p:cNvSpPr>
          <p:nvPr/>
        </p:nvSpPr>
        <p:spPr bwMode="auto">
          <a:xfrm>
            <a:off x="93310" y="62421"/>
            <a:ext cx="6416822" cy="520655"/>
          </a:xfrm>
          <a:prstGeom prst="rect">
            <a:avLst/>
          </a:prstGeom>
          <a:noFill/>
          <a:ln w="12700">
            <a:noFill/>
            <a:miter lim="800000"/>
            <a:headEnd/>
            <a:tailEnd/>
          </a:ln>
          <a:effectLst/>
        </p:spPr>
        <p:txBody>
          <a:bodyPr wrap="none" lIns="90488" tIns="44450" rIns="90488" bIns="44450" anchorCtr="1">
            <a:spAutoFit/>
          </a:bodyPr>
          <a:lstStyle/>
          <a:p>
            <a:pPr defTabSz="762000" eaLnBrk="0" hangingPunct="0">
              <a:spcAft>
                <a:spcPct val="67000"/>
              </a:spcAft>
            </a:pPr>
            <a:r>
              <a:rPr lang="en-US" sz="2800" b="1" dirty="0" smtClean="0">
                <a:solidFill>
                  <a:srgbClr val="007FA3"/>
                </a:solidFill>
              </a:rPr>
              <a:t>The importance–performance matrix</a:t>
            </a:r>
            <a:endParaRPr lang="en-US" sz="2800" b="1" dirty="0">
              <a:solidFill>
                <a:srgbClr val="007FA3"/>
              </a:solidFill>
            </a:endParaRPr>
          </a:p>
        </p:txBody>
      </p:sp>
      <p:pic>
        <p:nvPicPr>
          <p:cNvPr id="10242" name="Picture 2" descr="Y:\08VOL4\Graphics\Powerpoint\PE_UK\PE522-SLACK\Final files\GIF\ch03\figure-3-1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9261" y="838200"/>
            <a:ext cx="7385478" cy="5474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141441"/>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88"/>
          <p:cNvSpPr txBox="1">
            <a:spLocks noChangeArrowheads="1"/>
          </p:cNvSpPr>
          <p:nvPr/>
        </p:nvSpPr>
        <p:spPr bwMode="auto">
          <a:xfrm>
            <a:off x="115076" y="59549"/>
            <a:ext cx="8596594" cy="954107"/>
          </a:xfrm>
          <a:prstGeom prst="rect">
            <a:avLst/>
          </a:prstGeom>
          <a:solidFill>
            <a:schemeClr val="bg1"/>
          </a:solidFill>
          <a:ln w="9525">
            <a:noFill/>
            <a:miter lim="800000"/>
            <a:headEnd/>
            <a:tailEnd type="none" w="sm" len="med"/>
          </a:ln>
        </p:spPr>
        <p:txBody>
          <a:bodyPr wrap="square">
            <a:spAutoFit/>
          </a:bodyPr>
          <a:lstStyle/>
          <a:p>
            <a:pPr eaLnBrk="0" hangingPunct="0"/>
            <a:r>
              <a:rPr lang="en-US" sz="2800" b="1" dirty="0" smtClean="0">
                <a:solidFill>
                  <a:srgbClr val="007FA3"/>
                </a:solidFill>
              </a:rPr>
              <a:t>Strategic resources and sustainable competitive advantage</a:t>
            </a:r>
            <a:endParaRPr lang="en-US" sz="2800" b="1" dirty="0">
              <a:solidFill>
                <a:srgbClr val="007FA3"/>
              </a:solidFill>
            </a:endParaRPr>
          </a:p>
        </p:txBody>
      </p:sp>
      <p:sp>
        <p:nvSpPr>
          <p:cNvPr id="5" name="TextBox 4"/>
          <p:cNvSpPr txBox="1"/>
          <p:nvPr/>
        </p:nvSpPr>
        <p:spPr>
          <a:xfrm>
            <a:off x="418297" y="1187401"/>
            <a:ext cx="8352928" cy="830997"/>
          </a:xfrm>
          <a:prstGeom prst="rect">
            <a:avLst/>
          </a:prstGeom>
          <a:noFill/>
        </p:spPr>
        <p:txBody>
          <a:bodyPr wrap="square" rtlCol="0">
            <a:spAutoFit/>
          </a:bodyPr>
          <a:lstStyle/>
          <a:p>
            <a:r>
              <a:rPr lang="en-GB" sz="2400" i="1" dirty="0" smtClean="0"/>
              <a:t>Operations resources can give sustainable competitive advantage if they are…</a:t>
            </a:r>
            <a:endParaRPr lang="en-GB" sz="2400" i="1" dirty="0"/>
          </a:p>
        </p:txBody>
      </p:sp>
      <p:sp>
        <p:nvSpPr>
          <p:cNvPr id="6" name="TextBox 5"/>
          <p:cNvSpPr txBox="1"/>
          <p:nvPr/>
        </p:nvSpPr>
        <p:spPr>
          <a:xfrm>
            <a:off x="415604" y="2355756"/>
            <a:ext cx="3780928" cy="461665"/>
          </a:xfrm>
          <a:prstGeom prst="rect">
            <a:avLst/>
          </a:prstGeom>
          <a:noFill/>
        </p:spPr>
        <p:txBody>
          <a:bodyPr wrap="square" rtlCol="0">
            <a:spAutoFit/>
          </a:bodyPr>
          <a:lstStyle/>
          <a:p>
            <a:pPr marL="317500" indent="-317500">
              <a:buClr>
                <a:srgbClr val="FF0000"/>
              </a:buClr>
              <a:buFont typeface="Wingdings" pitchFamily="2" charset="2"/>
              <a:buChar char="q"/>
            </a:pPr>
            <a:r>
              <a:rPr lang="en-GB" sz="2400" i="1" dirty="0" smtClean="0"/>
              <a:t>Scarce</a:t>
            </a:r>
            <a:endParaRPr lang="en-GB" sz="2400" i="1" dirty="0"/>
          </a:p>
        </p:txBody>
      </p:sp>
      <p:sp>
        <p:nvSpPr>
          <p:cNvPr id="7" name="TextBox 6"/>
          <p:cNvSpPr txBox="1"/>
          <p:nvPr/>
        </p:nvSpPr>
        <p:spPr>
          <a:xfrm>
            <a:off x="415604" y="3036552"/>
            <a:ext cx="3780928" cy="461665"/>
          </a:xfrm>
          <a:prstGeom prst="rect">
            <a:avLst/>
          </a:prstGeom>
          <a:noFill/>
        </p:spPr>
        <p:txBody>
          <a:bodyPr wrap="square" rtlCol="0">
            <a:spAutoFit/>
          </a:bodyPr>
          <a:lstStyle/>
          <a:p>
            <a:pPr marL="317500" indent="-317500">
              <a:buClr>
                <a:srgbClr val="FF0000"/>
              </a:buClr>
              <a:buFont typeface="Wingdings" pitchFamily="2" charset="2"/>
              <a:buChar char="q"/>
            </a:pPr>
            <a:r>
              <a:rPr lang="en-GB" sz="2400" i="1" dirty="0" smtClean="0"/>
              <a:t>Not very mobile</a:t>
            </a:r>
            <a:endParaRPr lang="en-GB" sz="2400" i="1" dirty="0"/>
          </a:p>
        </p:txBody>
      </p:sp>
      <p:sp>
        <p:nvSpPr>
          <p:cNvPr id="8" name="TextBox 7"/>
          <p:cNvSpPr txBox="1"/>
          <p:nvPr/>
        </p:nvSpPr>
        <p:spPr>
          <a:xfrm>
            <a:off x="415604" y="3717348"/>
            <a:ext cx="3780928" cy="461665"/>
          </a:xfrm>
          <a:prstGeom prst="rect">
            <a:avLst/>
          </a:prstGeom>
          <a:noFill/>
        </p:spPr>
        <p:txBody>
          <a:bodyPr wrap="square" rtlCol="0">
            <a:spAutoFit/>
          </a:bodyPr>
          <a:lstStyle/>
          <a:p>
            <a:pPr marL="317500" indent="-317500">
              <a:buClr>
                <a:srgbClr val="FF0000"/>
              </a:buClr>
              <a:buFont typeface="Wingdings" pitchFamily="2" charset="2"/>
              <a:buChar char="q"/>
            </a:pPr>
            <a:r>
              <a:rPr lang="en-GB" sz="2400" i="1" dirty="0" smtClean="0"/>
              <a:t>Difficult to imitate</a:t>
            </a:r>
            <a:endParaRPr lang="en-GB" sz="2400" i="1" dirty="0"/>
          </a:p>
        </p:txBody>
      </p:sp>
      <p:sp>
        <p:nvSpPr>
          <p:cNvPr id="9" name="TextBox 8"/>
          <p:cNvSpPr txBox="1"/>
          <p:nvPr/>
        </p:nvSpPr>
        <p:spPr>
          <a:xfrm>
            <a:off x="415604" y="4398144"/>
            <a:ext cx="3780928" cy="461665"/>
          </a:xfrm>
          <a:prstGeom prst="rect">
            <a:avLst/>
          </a:prstGeom>
          <a:noFill/>
        </p:spPr>
        <p:txBody>
          <a:bodyPr wrap="square" rtlCol="0">
            <a:spAutoFit/>
          </a:bodyPr>
          <a:lstStyle/>
          <a:p>
            <a:pPr marL="317500" indent="-317500">
              <a:buClr>
                <a:srgbClr val="FF0000"/>
              </a:buClr>
              <a:buFont typeface="Wingdings" pitchFamily="2" charset="2"/>
              <a:buChar char="q"/>
            </a:pPr>
            <a:r>
              <a:rPr lang="en-GB" sz="2400" i="1" dirty="0" smtClean="0"/>
              <a:t>Difficult to substitute for</a:t>
            </a:r>
            <a:endParaRPr lang="en-GB" sz="2400" i="1"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13"/>
          <p:cNvSpPr txBox="1">
            <a:spLocks noChangeArrowheads="1"/>
          </p:cNvSpPr>
          <p:nvPr/>
        </p:nvSpPr>
        <p:spPr bwMode="auto">
          <a:xfrm>
            <a:off x="124407" y="65317"/>
            <a:ext cx="8465960" cy="954107"/>
          </a:xfrm>
          <a:prstGeom prst="rect">
            <a:avLst/>
          </a:prstGeom>
          <a:noFill/>
          <a:ln w="9525">
            <a:noFill/>
            <a:miter lim="800000"/>
            <a:headEnd type="none" w="sm" len="lg"/>
            <a:tailEnd type="none" w="sm" len="lg"/>
          </a:ln>
          <a:effectLst/>
        </p:spPr>
        <p:txBody>
          <a:bodyPr wrap="square">
            <a:spAutoFit/>
          </a:bodyPr>
          <a:lstStyle/>
          <a:p>
            <a:r>
              <a:rPr lang="en-GB" sz="2800" b="1" dirty="0" smtClean="0">
                <a:solidFill>
                  <a:srgbClr val="007FA3"/>
                </a:solidFill>
              </a:rPr>
              <a:t>The four stages of the </a:t>
            </a:r>
            <a:r>
              <a:rPr lang="en-GB" sz="2800" b="1" dirty="0">
                <a:solidFill>
                  <a:srgbClr val="007FA3"/>
                </a:solidFill>
              </a:rPr>
              <a:t>process of </a:t>
            </a:r>
            <a:r>
              <a:rPr lang="en-GB" sz="2800" b="1" dirty="0" smtClean="0">
                <a:solidFill>
                  <a:srgbClr val="007FA3"/>
                </a:solidFill>
              </a:rPr>
              <a:t>operations strategy</a:t>
            </a:r>
            <a:endParaRPr lang="en-GB" sz="2800" b="1" dirty="0">
              <a:solidFill>
                <a:srgbClr val="007FA3"/>
              </a:solidFill>
            </a:endParaRPr>
          </a:p>
        </p:txBody>
      </p:sp>
      <p:pic>
        <p:nvPicPr>
          <p:cNvPr id="11266" name="Picture 2" descr="Y:\08VOL4\Graphics\Powerpoint\PE_UK\PE522-SLACK\Final files\GIF\ch03\figure-3-15.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9724" y="1905000"/>
            <a:ext cx="8629220" cy="30927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ChangeArrowheads="1"/>
          </p:cNvSpPr>
          <p:nvPr/>
        </p:nvSpPr>
        <p:spPr bwMode="auto">
          <a:xfrm>
            <a:off x="221320" y="108762"/>
            <a:ext cx="8351645" cy="861774"/>
          </a:xfrm>
          <a:prstGeom prst="rect">
            <a:avLst/>
          </a:prstGeom>
          <a:noFill/>
          <a:ln w="12700">
            <a:noFill/>
            <a:miter lim="800000"/>
            <a:headEnd/>
            <a:tailEnd/>
          </a:ln>
        </p:spPr>
        <p:txBody>
          <a:bodyPr wrap="none" lIns="0" tIns="0" rIns="0" bIns="0">
            <a:spAutoFit/>
          </a:bodyPr>
          <a:lstStyle/>
          <a:p>
            <a:pPr defTabSz="762000" eaLnBrk="0" hangingPunct="0"/>
            <a:r>
              <a:rPr lang="en-US" sz="2800" b="1" dirty="0">
                <a:solidFill>
                  <a:srgbClr val="007FA3"/>
                </a:solidFill>
              </a:rPr>
              <a:t>The challenge of operations strategy </a:t>
            </a:r>
            <a:r>
              <a:rPr lang="en-US" sz="2800" b="1" dirty="0" smtClean="0">
                <a:solidFill>
                  <a:srgbClr val="007FA3"/>
                </a:solidFill>
              </a:rPr>
              <a:t>formulation</a:t>
            </a:r>
          </a:p>
          <a:p>
            <a:pPr defTabSz="762000" eaLnBrk="0" hangingPunct="0"/>
            <a:r>
              <a:rPr lang="en-US" sz="2800" b="1" dirty="0" smtClean="0">
                <a:solidFill>
                  <a:srgbClr val="007FA3"/>
                </a:solidFill>
              </a:rPr>
              <a:t>(1 of 2)</a:t>
            </a:r>
            <a:endParaRPr lang="en-US" sz="2800" b="1" dirty="0">
              <a:solidFill>
                <a:srgbClr val="007FA3"/>
              </a:solidFill>
            </a:endParaRPr>
          </a:p>
        </p:txBody>
      </p:sp>
      <p:sp>
        <p:nvSpPr>
          <p:cNvPr id="28675" name="Rectangle 4"/>
          <p:cNvSpPr>
            <a:spLocks noChangeArrowheads="1"/>
          </p:cNvSpPr>
          <p:nvPr/>
        </p:nvSpPr>
        <p:spPr bwMode="auto">
          <a:xfrm>
            <a:off x="526218" y="1238247"/>
            <a:ext cx="7632848" cy="738664"/>
          </a:xfrm>
          <a:prstGeom prst="rect">
            <a:avLst/>
          </a:prstGeom>
          <a:noFill/>
          <a:ln w="12700">
            <a:noFill/>
            <a:miter lim="800000"/>
            <a:headEnd/>
            <a:tailEnd/>
          </a:ln>
        </p:spPr>
        <p:txBody>
          <a:bodyPr wrap="square" lIns="0" tIns="0" rIns="0" bIns="0">
            <a:spAutoFit/>
          </a:bodyPr>
          <a:lstStyle/>
          <a:p>
            <a:pPr defTabSz="762000" eaLnBrk="0" hangingPunct="0"/>
            <a:r>
              <a:rPr lang="en-US" sz="2400" i="1" dirty="0"/>
              <a:t>An operations strategy should </a:t>
            </a:r>
            <a:r>
              <a:rPr lang="en-US" sz="2400" i="1" dirty="0" smtClean="0"/>
              <a:t>pass the following questions…</a:t>
            </a:r>
            <a:endParaRPr lang="en-US" sz="2400" i="1" dirty="0"/>
          </a:p>
        </p:txBody>
      </p:sp>
      <p:grpSp>
        <p:nvGrpSpPr>
          <p:cNvPr id="2" name="Group 16"/>
          <p:cNvGrpSpPr>
            <a:grpSpLocks/>
          </p:cNvGrpSpPr>
          <p:nvPr/>
        </p:nvGrpSpPr>
        <p:grpSpPr bwMode="auto">
          <a:xfrm>
            <a:off x="517774" y="4982663"/>
            <a:ext cx="5248284" cy="430213"/>
            <a:chOff x="1501" y="1648"/>
            <a:chExt cx="3306" cy="271"/>
          </a:xfrm>
        </p:grpSpPr>
        <p:sp>
          <p:nvSpPr>
            <p:cNvPr id="28686" name="Rectangle 5"/>
            <p:cNvSpPr>
              <a:spLocks noChangeArrowheads="1"/>
            </p:cNvSpPr>
            <p:nvPr/>
          </p:nvSpPr>
          <p:spPr bwMode="auto">
            <a:xfrm>
              <a:off x="1786" y="1648"/>
              <a:ext cx="3021" cy="271"/>
            </a:xfrm>
            <a:prstGeom prst="rect">
              <a:avLst/>
            </a:prstGeom>
            <a:noFill/>
            <a:ln w="12700">
              <a:noFill/>
              <a:miter lim="800000"/>
              <a:headEnd/>
              <a:tailEnd/>
            </a:ln>
          </p:spPr>
          <p:txBody>
            <a:bodyPr wrap="none" lIns="0" tIns="0" rIns="0" bIns="0">
              <a:spAutoFit/>
            </a:bodyPr>
            <a:lstStyle/>
            <a:p>
              <a:pPr defTabSz="762000" eaLnBrk="0" hangingPunct="0"/>
              <a:r>
                <a:rPr lang="en-US" sz="2800" i="1" dirty="0" smtClean="0">
                  <a:solidFill>
                    <a:srgbClr val="000000"/>
                  </a:solidFill>
                </a:rPr>
                <a:t>Does it identify critical issues?</a:t>
              </a:r>
              <a:endParaRPr lang="en-US" sz="2800" i="1" dirty="0">
                <a:solidFill>
                  <a:srgbClr val="000000"/>
                </a:solidFill>
              </a:endParaRPr>
            </a:p>
          </p:txBody>
        </p:sp>
        <p:sp>
          <p:nvSpPr>
            <p:cNvPr id="28687" name="Oval 10"/>
            <p:cNvSpPr>
              <a:spLocks noChangeArrowheads="1"/>
            </p:cNvSpPr>
            <p:nvPr/>
          </p:nvSpPr>
          <p:spPr bwMode="auto">
            <a:xfrm>
              <a:off x="1501" y="1696"/>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grpSp>
        <p:nvGrpSpPr>
          <p:cNvPr id="3" name="Group 17"/>
          <p:cNvGrpSpPr>
            <a:grpSpLocks/>
          </p:cNvGrpSpPr>
          <p:nvPr/>
        </p:nvGrpSpPr>
        <p:grpSpPr bwMode="auto">
          <a:xfrm>
            <a:off x="538408" y="2606399"/>
            <a:ext cx="3771902" cy="430213"/>
            <a:chOff x="1495" y="2102"/>
            <a:chExt cx="2376" cy="271"/>
          </a:xfrm>
        </p:grpSpPr>
        <p:sp>
          <p:nvSpPr>
            <p:cNvPr id="28684" name="Rectangle 6"/>
            <p:cNvSpPr>
              <a:spLocks noChangeArrowheads="1"/>
            </p:cNvSpPr>
            <p:nvPr/>
          </p:nvSpPr>
          <p:spPr bwMode="auto">
            <a:xfrm>
              <a:off x="1605" y="2102"/>
              <a:ext cx="2266" cy="271"/>
            </a:xfrm>
            <a:prstGeom prst="rect">
              <a:avLst/>
            </a:prstGeom>
            <a:noFill/>
            <a:ln w="12700">
              <a:noFill/>
              <a:miter lim="800000"/>
              <a:headEnd/>
              <a:tailEnd/>
            </a:ln>
          </p:spPr>
          <p:txBody>
            <a:bodyPr wrap="none" lIns="0" tIns="0" rIns="0" bIns="0">
              <a:spAutoFit/>
            </a:bodyPr>
            <a:lstStyle/>
            <a:p>
              <a:pPr defTabSz="762000" eaLnBrk="0" hangingPunct="0"/>
              <a:r>
                <a:rPr lang="en-US" sz="2800" i="1" dirty="0">
                  <a:solidFill>
                    <a:srgbClr val="000000"/>
                  </a:solidFill>
                </a:rPr>
                <a:t>   </a:t>
              </a:r>
              <a:r>
                <a:rPr lang="en-US" sz="2800" i="1" dirty="0" smtClean="0">
                  <a:solidFill>
                    <a:srgbClr val="000000"/>
                  </a:solidFill>
                </a:rPr>
                <a:t>Is it comprehensive?</a:t>
              </a:r>
              <a:endParaRPr lang="en-US" sz="2800" i="1" dirty="0">
                <a:solidFill>
                  <a:srgbClr val="000000"/>
                </a:solidFill>
              </a:endParaRPr>
            </a:p>
          </p:txBody>
        </p:sp>
        <p:sp>
          <p:nvSpPr>
            <p:cNvPr id="28685" name="Oval 11"/>
            <p:cNvSpPr>
              <a:spLocks noChangeArrowheads="1"/>
            </p:cNvSpPr>
            <p:nvPr/>
          </p:nvSpPr>
          <p:spPr bwMode="auto">
            <a:xfrm>
              <a:off x="1495" y="2138"/>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grpSp>
        <p:nvGrpSpPr>
          <p:cNvPr id="4" name="Group 18"/>
          <p:cNvGrpSpPr>
            <a:grpSpLocks/>
          </p:cNvGrpSpPr>
          <p:nvPr/>
        </p:nvGrpSpPr>
        <p:grpSpPr bwMode="auto">
          <a:xfrm>
            <a:off x="527301" y="3398488"/>
            <a:ext cx="2755904" cy="430212"/>
            <a:chOff x="1488" y="2543"/>
            <a:chExt cx="1736" cy="271"/>
          </a:xfrm>
        </p:grpSpPr>
        <p:sp>
          <p:nvSpPr>
            <p:cNvPr id="28682" name="Rectangle 7"/>
            <p:cNvSpPr>
              <a:spLocks noChangeArrowheads="1"/>
            </p:cNvSpPr>
            <p:nvPr/>
          </p:nvSpPr>
          <p:spPr bwMode="auto">
            <a:xfrm>
              <a:off x="1676" y="2543"/>
              <a:ext cx="1548" cy="271"/>
            </a:xfrm>
            <a:prstGeom prst="rect">
              <a:avLst/>
            </a:prstGeom>
            <a:noFill/>
            <a:ln w="12700">
              <a:noFill/>
              <a:miter lim="800000"/>
              <a:headEnd/>
              <a:tailEnd/>
            </a:ln>
          </p:spPr>
          <p:txBody>
            <a:bodyPr wrap="none" lIns="0" tIns="0" rIns="0" bIns="0">
              <a:spAutoFit/>
            </a:bodyPr>
            <a:lstStyle/>
            <a:p>
              <a:pPr defTabSz="762000" eaLnBrk="0" hangingPunct="0"/>
              <a:r>
                <a:rPr lang="en-US" sz="2800" i="1" dirty="0">
                  <a:solidFill>
                    <a:srgbClr val="000000"/>
                  </a:solidFill>
                </a:rPr>
                <a:t>  </a:t>
              </a:r>
              <a:r>
                <a:rPr lang="en-US" sz="2800" i="1" dirty="0" smtClean="0">
                  <a:solidFill>
                    <a:srgbClr val="000000"/>
                  </a:solidFill>
                </a:rPr>
                <a:t>Is it coherent?</a:t>
              </a:r>
              <a:endParaRPr lang="en-US" sz="2800" i="1" dirty="0">
                <a:solidFill>
                  <a:srgbClr val="000000"/>
                </a:solidFill>
              </a:endParaRPr>
            </a:p>
          </p:txBody>
        </p:sp>
        <p:sp>
          <p:nvSpPr>
            <p:cNvPr id="28683" name="Oval 12"/>
            <p:cNvSpPr>
              <a:spLocks noChangeArrowheads="1"/>
            </p:cNvSpPr>
            <p:nvPr/>
          </p:nvSpPr>
          <p:spPr bwMode="auto">
            <a:xfrm>
              <a:off x="1488" y="2580"/>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grpSp>
        <p:nvGrpSpPr>
          <p:cNvPr id="5" name="Group 19"/>
          <p:cNvGrpSpPr>
            <a:grpSpLocks/>
          </p:cNvGrpSpPr>
          <p:nvPr/>
        </p:nvGrpSpPr>
        <p:grpSpPr bwMode="auto">
          <a:xfrm>
            <a:off x="517774" y="4190576"/>
            <a:ext cx="7704151" cy="430212"/>
            <a:chOff x="1482" y="2993"/>
            <a:chExt cx="4853" cy="271"/>
          </a:xfrm>
        </p:grpSpPr>
        <p:sp>
          <p:nvSpPr>
            <p:cNvPr id="28680" name="Rectangle 8"/>
            <p:cNvSpPr>
              <a:spLocks noChangeArrowheads="1"/>
            </p:cNvSpPr>
            <p:nvPr/>
          </p:nvSpPr>
          <p:spPr bwMode="auto">
            <a:xfrm>
              <a:off x="1605" y="2993"/>
              <a:ext cx="4730" cy="271"/>
            </a:xfrm>
            <a:prstGeom prst="rect">
              <a:avLst/>
            </a:prstGeom>
            <a:noFill/>
            <a:ln w="12700">
              <a:noFill/>
              <a:miter lim="800000"/>
              <a:headEnd/>
              <a:tailEnd/>
            </a:ln>
          </p:spPr>
          <p:txBody>
            <a:bodyPr wrap="square" lIns="0" tIns="0" rIns="0" bIns="0">
              <a:spAutoFit/>
            </a:bodyPr>
            <a:lstStyle/>
            <a:p>
              <a:pPr defTabSz="762000" eaLnBrk="0" hangingPunct="0"/>
              <a:r>
                <a:rPr lang="en-US" sz="2800" i="1" dirty="0">
                  <a:solidFill>
                    <a:srgbClr val="000000"/>
                  </a:solidFill>
                </a:rPr>
                <a:t>   </a:t>
              </a:r>
              <a:r>
                <a:rPr lang="en-US" sz="2800" i="1" dirty="0" smtClean="0">
                  <a:solidFill>
                    <a:srgbClr val="000000"/>
                  </a:solidFill>
                </a:rPr>
                <a:t>Does it correspond with strategic objectives?</a:t>
              </a:r>
              <a:endParaRPr lang="en-US" sz="2800" i="1" dirty="0">
                <a:solidFill>
                  <a:srgbClr val="000000"/>
                </a:solidFill>
              </a:endParaRPr>
            </a:p>
          </p:txBody>
        </p:sp>
        <p:sp>
          <p:nvSpPr>
            <p:cNvPr id="28681" name="Oval 13"/>
            <p:cNvSpPr>
              <a:spLocks noChangeArrowheads="1"/>
            </p:cNvSpPr>
            <p:nvPr/>
          </p:nvSpPr>
          <p:spPr bwMode="auto">
            <a:xfrm>
              <a:off x="1482" y="3022"/>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ChangeArrowheads="1"/>
          </p:cNvSpPr>
          <p:nvPr/>
        </p:nvSpPr>
        <p:spPr bwMode="auto">
          <a:xfrm>
            <a:off x="221320" y="108762"/>
            <a:ext cx="8351645" cy="861774"/>
          </a:xfrm>
          <a:prstGeom prst="rect">
            <a:avLst/>
          </a:prstGeom>
          <a:noFill/>
          <a:ln w="12700">
            <a:noFill/>
            <a:miter lim="800000"/>
            <a:headEnd/>
            <a:tailEnd/>
          </a:ln>
        </p:spPr>
        <p:txBody>
          <a:bodyPr wrap="none" lIns="0" tIns="0" rIns="0" bIns="0">
            <a:spAutoFit/>
          </a:bodyPr>
          <a:lstStyle/>
          <a:p>
            <a:pPr defTabSz="762000" eaLnBrk="0" hangingPunct="0"/>
            <a:r>
              <a:rPr lang="en-US" sz="2800" b="1" dirty="0">
                <a:solidFill>
                  <a:srgbClr val="007FA3"/>
                </a:solidFill>
              </a:rPr>
              <a:t>The challenge of operations strategy </a:t>
            </a:r>
            <a:r>
              <a:rPr lang="en-US" sz="2800" b="1" dirty="0" smtClean="0">
                <a:solidFill>
                  <a:srgbClr val="007FA3"/>
                </a:solidFill>
              </a:rPr>
              <a:t>formulation</a:t>
            </a:r>
          </a:p>
          <a:p>
            <a:pPr defTabSz="762000" eaLnBrk="0" hangingPunct="0"/>
            <a:r>
              <a:rPr lang="en-US" sz="2800" b="1" dirty="0" smtClean="0">
                <a:solidFill>
                  <a:srgbClr val="007FA3"/>
                </a:solidFill>
              </a:rPr>
              <a:t>(2 of 2)</a:t>
            </a:r>
            <a:endParaRPr lang="en-US" sz="2800" b="1" dirty="0">
              <a:solidFill>
                <a:srgbClr val="007FA3"/>
              </a:solidFill>
            </a:endParaRPr>
          </a:p>
        </p:txBody>
      </p:sp>
      <p:sp>
        <p:nvSpPr>
          <p:cNvPr id="28675" name="Rectangle 4"/>
          <p:cNvSpPr>
            <a:spLocks noChangeArrowheads="1"/>
          </p:cNvSpPr>
          <p:nvPr/>
        </p:nvSpPr>
        <p:spPr bwMode="auto">
          <a:xfrm>
            <a:off x="526218" y="1232564"/>
            <a:ext cx="7632848" cy="738664"/>
          </a:xfrm>
          <a:prstGeom prst="rect">
            <a:avLst/>
          </a:prstGeom>
          <a:noFill/>
          <a:ln w="12700">
            <a:noFill/>
            <a:miter lim="800000"/>
            <a:headEnd/>
            <a:tailEnd/>
          </a:ln>
        </p:spPr>
        <p:txBody>
          <a:bodyPr wrap="square" lIns="0" tIns="0" rIns="0" bIns="0">
            <a:spAutoFit/>
          </a:bodyPr>
          <a:lstStyle/>
          <a:p>
            <a:pPr defTabSz="762000" eaLnBrk="0" hangingPunct="0"/>
            <a:r>
              <a:rPr lang="en-US" sz="2400" i="1" dirty="0"/>
              <a:t>An operations strategy should </a:t>
            </a:r>
            <a:r>
              <a:rPr lang="en-US" sz="2400" i="1" dirty="0" smtClean="0"/>
              <a:t>pass the following questions…</a:t>
            </a:r>
            <a:endParaRPr lang="en-US" sz="2400" i="1" dirty="0"/>
          </a:p>
        </p:txBody>
      </p:sp>
      <p:grpSp>
        <p:nvGrpSpPr>
          <p:cNvPr id="2" name="Group 16"/>
          <p:cNvGrpSpPr>
            <a:grpSpLocks/>
          </p:cNvGrpSpPr>
          <p:nvPr/>
        </p:nvGrpSpPr>
        <p:grpSpPr bwMode="auto">
          <a:xfrm>
            <a:off x="517774" y="4985447"/>
            <a:ext cx="5248284" cy="430213"/>
            <a:chOff x="1501" y="1648"/>
            <a:chExt cx="3306" cy="271"/>
          </a:xfrm>
        </p:grpSpPr>
        <p:sp>
          <p:nvSpPr>
            <p:cNvPr id="28686" name="Rectangle 5"/>
            <p:cNvSpPr>
              <a:spLocks noChangeArrowheads="1"/>
            </p:cNvSpPr>
            <p:nvPr/>
          </p:nvSpPr>
          <p:spPr bwMode="auto">
            <a:xfrm>
              <a:off x="1786" y="1648"/>
              <a:ext cx="3021" cy="271"/>
            </a:xfrm>
            <a:prstGeom prst="rect">
              <a:avLst/>
            </a:prstGeom>
            <a:noFill/>
            <a:ln w="12700">
              <a:noFill/>
              <a:miter lim="800000"/>
              <a:headEnd/>
              <a:tailEnd/>
            </a:ln>
          </p:spPr>
          <p:txBody>
            <a:bodyPr wrap="none" lIns="0" tIns="0" rIns="0" bIns="0">
              <a:spAutoFit/>
            </a:bodyPr>
            <a:lstStyle/>
            <a:p>
              <a:pPr defTabSz="762000" eaLnBrk="0" hangingPunct="0"/>
              <a:r>
                <a:rPr lang="en-US" sz="2800" i="1" dirty="0" smtClean="0">
                  <a:solidFill>
                    <a:srgbClr val="000000"/>
                  </a:solidFill>
                </a:rPr>
                <a:t>Does it identify critical issues?</a:t>
              </a:r>
              <a:endParaRPr lang="en-US" sz="2800" i="1" dirty="0">
                <a:solidFill>
                  <a:srgbClr val="000000"/>
                </a:solidFill>
              </a:endParaRPr>
            </a:p>
          </p:txBody>
        </p:sp>
        <p:sp>
          <p:nvSpPr>
            <p:cNvPr id="28687" name="Oval 10"/>
            <p:cNvSpPr>
              <a:spLocks noChangeArrowheads="1"/>
            </p:cNvSpPr>
            <p:nvPr/>
          </p:nvSpPr>
          <p:spPr bwMode="auto">
            <a:xfrm>
              <a:off x="1501" y="1696"/>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grpSp>
        <p:nvGrpSpPr>
          <p:cNvPr id="3" name="Group 17"/>
          <p:cNvGrpSpPr>
            <a:grpSpLocks/>
          </p:cNvGrpSpPr>
          <p:nvPr/>
        </p:nvGrpSpPr>
        <p:grpSpPr bwMode="auto">
          <a:xfrm>
            <a:off x="538408" y="2609183"/>
            <a:ext cx="3771902" cy="430213"/>
            <a:chOff x="1495" y="2102"/>
            <a:chExt cx="2376" cy="271"/>
          </a:xfrm>
        </p:grpSpPr>
        <p:sp>
          <p:nvSpPr>
            <p:cNvPr id="28684" name="Rectangle 6"/>
            <p:cNvSpPr>
              <a:spLocks noChangeArrowheads="1"/>
            </p:cNvSpPr>
            <p:nvPr/>
          </p:nvSpPr>
          <p:spPr bwMode="auto">
            <a:xfrm>
              <a:off x="1605" y="2102"/>
              <a:ext cx="2266" cy="271"/>
            </a:xfrm>
            <a:prstGeom prst="rect">
              <a:avLst/>
            </a:prstGeom>
            <a:noFill/>
            <a:ln w="12700">
              <a:noFill/>
              <a:miter lim="800000"/>
              <a:headEnd/>
              <a:tailEnd/>
            </a:ln>
          </p:spPr>
          <p:txBody>
            <a:bodyPr wrap="none" lIns="0" tIns="0" rIns="0" bIns="0">
              <a:spAutoFit/>
            </a:bodyPr>
            <a:lstStyle/>
            <a:p>
              <a:pPr defTabSz="762000" eaLnBrk="0" hangingPunct="0"/>
              <a:r>
                <a:rPr lang="en-US" sz="2800" i="1" dirty="0">
                  <a:solidFill>
                    <a:srgbClr val="000000"/>
                  </a:solidFill>
                </a:rPr>
                <a:t>   </a:t>
              </a:r>
              <a:r>
                <a:rPr lang="en-US" sz="2800" i="1" dirty="0" smtClean="0">
                  <a:solidFill>
                    <a:srgbClr val="000000"/>
                  </a:solidFill>
                </a:rPr>
                <a:t>Is it comprehensive?</a:t>
              </a:r>
              <a:endParaRPr lang="en-US" sz="2800" i="1" dirty="0">
                <a:solidFill>
                  <a:srgbClr val="000000"/>
                </a:solidFill>
              </a:endParaRPr>
            </a:p>
          </p:txBody>
        </p:sp>
        <p:sp>
          <p:nvSpPr>
            <p:cNvPr id="28685" name="Oval 11"/>
            <p:cNvSpPr>
              <a:spLocks noChangeArrowheads="1"/>
            </p:cNvSpPr>
            <p:nvPr/>
          </p:nvSpPr>
          <p:spPr bwMode="auto">
            <a:xfrm>
              <a:off x="1495" y="2138"/>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grpSp>
        <p:nvGrpSpPr>
          <p:cNvPr id="4" name="Group 18"/>
          <p:cNvGrpSpPr>
            <a:grpSpLocks/>
          </p:cNvGrpSpPr>
          <p:nvPr/>
        </p:nvGrpSpPr>
        <p:grpSpPr bwMode="auto">
          <a:xfrm>
            <a:off x="527301" y="3401272"/>
            <a:ext cx="2755904" cy="430212"/>
            <a:chOff x="1488" y="2543"/>
            <a:chExt cx="1736" cy="271"/>
          </a:xfrm>
        </p:grpSpPr>
        <p:sp>
          <p:nvSpPr>
            <p:cNvPr id="28682" name="Rectangle 7"/>
            <p:cNvSpPr>
              <a:spLocks noChangeArrowheads="1"/>
            </p:cNvSpPr>
            <p:nvPr/>
          </p:nvSpPr>
          <p:spPr bwMode="auto">
            <a:xfrm>
              <a:off x="1676" y="2543"/>
              <a:ext cx="1548" cy="271"/>
            </a:xfrm>
            <a:prstGeom prst="rect">
              <a:avLst/>
            </a:prstGeom>
            <a:noFill/>
            <a:ln w="12700">
              <a:noFill/>
              <a:miter lim="800000"/>
              <a:headEnd/>
              <a:tailEnd/>
            </a:ln>
          </p:spPr>
          <p:txBody>
            <a:bodyPr wrap="none" lIns="0" tIns="0" rIns="0" bIns="0">
              <a:spAutoFit/>
            </a:bodyPr>
            <a:lstStyle/>
            <a:p>
              <a:pPr defTabSz="762000" eaLnBrk="0" hangingPunct="0"/>
              <a:r>
                <a:rPr lang="en-US" sz="2800" i="1" dirty="0">
                  <a:solidFill>
                    <a:srgbClr val="000000"/>
                  </a:solidFill>
                </a:rPr>
                <a:t>  </a:t>
              </a:r>
              <a:r>
                <a:rPr lang="en-US" sz="2800" i="1" dirty="0" smtClean="0">
                  <a:solidFill>
                    <a:srgbClr val="000000"/>
                  </a:solidFill>
                </a:rPr>
                <a:t>Is it coherent?</a:t>
              </a:r>
              <a:endParaRPr lang="en-US" sz="2800" i="1" dirty="0">
                <a:solidFill>
                  <a:srgbClr val="000000"/>
                </a:solidFill>
              </a:endParaRPr>
            </a:p>
          </p:txBody>
        </p:sp>
        <p:sp>
          <p:nvSpPr>
            <p:cNvPr id="28683" name="Oval 12"/>
            <p:cNvSpPr>
              <a:spLocks noChangeArrowheads="1"/>
            </p:cNvSpPr>
            <p:nvPr/>
          </p:nvSpPr>
          <p:spPr bwMode="auto">
            <a:xfrm>
              <a:off x="1488" y="2580"/>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grpSp>
        <p:nvGrpSpPr>
          <p:cNvPr id="5" name="Group 19"/>
          <p:cNvGrpSpPr>
            <a:grpSpLocks/>
          </p:cNvGrpSpPr>
          <p:nvPr/>
        </p:nvGrpSpPr>
        <p:grpSpPr bwMode="auto">
          <a:xfrm>
            <a:off x="517774" y="4193360"/>
            <a:ext cx="7704151" cy="430212"/>
            <a:chOff x="1482" y="2993"/>
            <a:chExt cx="4853" cy="271"/>
          </a:xfrm>
        </p:grpSpPr>
        <p:sp>
          <p:nvSpPr>
            <p:cNvPr id="28680" name="Rectangle 8"/>
            <p:cNvSpPr>
              <a:spLocks noChangeArrowheads="1"/>
            </p:cNvSpPr>
            <p:nvPr/>
          </p:nvSpPr>
          <p:spPr bwMode="auto">
            <a:xfrm>
              <a:off x="1605" y="2993"/>
              <a:ext cx="4730" cy="271"/>
            </a:xfrm>
            <a:prstGeom prst="rect">
              <a:avLst/>
            </a:prstGeom>
            <a:noFill/>
            <a:ln w="12700">
              <a:noFill/>
              <a:miter lim="800000"/>
              <a:headEnd/>
              <a:tailEnd/>
            </a:ln>
          </p:spPr>
          <p:txBody>
            <a:bodyPr wrap="square" lIns="0" tIns="0" rIns="0" bIns="0">
              <a:spAutoFit/>
            </a:bodyPr>
            <a:lstStyle/>
            <a:p>
              <a:pPr defTabSz="762000" eaLnBrk="0" hangingPunct="0"/>
              <a:r>
                <a:rPr lang="en-US" sz="2800" i="1" dirty="0">
                  <a:solidFill>
                    <a:srgbClr val="000000"/>
                  </a:solidFill>
                </a:rPr>
                <a:t>   </a:t>
              </a:r>
              <a:r>
                <a:rPr lang="en-US" sz="2800" i="1" dirty="0" smtClean="0">
                  <a:solidFill>
                    <a:srgbClr val="000000"/>
                  </a:solidFill>
                </a:rPr>
                <a:t>Does it correspond with strategic objectives?</a:t>
              </a:r>
              <a:endParaRPr lang="en-US" sz="2800" i="1" dirty="0">
                <a:solidFill>
                  <a:srgbClr val="000000"/>
                </a:solidFill>
              </a:endParaRPr>
            </a:p>
          </p:txBody>
        </p:sp>
        <p:sp>
          <p:nvSpPr>
            <p:cNvPr id="28681" name="Oval 13"/>
            <p:cNvSpPr>
              <a:spLocks noChangeArrowheads="1"/>
            </p:cNvSpPr>
            <p:nvPr/>
          </p:nvSpPr>
          <p:spPr bwMode="auto">
            <a:xfrm>
              <a:off x="1482" y="3022"/>
              <a:ext cx="154" cy="163"/>
            </a:xfrm>
            <a:prstGeom prst="ellipse">
              <a:avLst/>
            </a:prstGeom>
            <a:solidFill>
              <a:srgbClr val="FF3300"/>
            </a:solidFill>
            <a:ln w="9525">
              <a:solidFill>
                <a:schemeClr val="tx2"/>
              </a:solidFill>
              <a:round/>
              <a:headEnd/>
              <a:tailEnd/>
            </a:ln>
          </p:spPr>
          <p:txBody>
            <a:bodyPr wrap="none" anchor="ctr"/>
            <a:lstStyle/>
            <a:p>
              <a:endParaRPr lang="en-GB" i="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883" y="358620"/>
            <a:ext cx="8229600" cy="622828"/>
          </a:xfrm>
          <a:noFill/>
          <a:ln w="9525">
            <a:noFill/>
            <a:miter lim="800000"/>
            <a:headEnd/>
            <a:tailEnd/>
          </a:ln>
        </p:spPr>
        <p:txBody>
          <a:bodyPr vert="horz" wrap="square" lIns="91440" tIns="45720" rIns="91440" bIns="45720" numCol="1" anchor="t" anchorCtr="0" compatLnSpc="1">
            <a:prstTxWarp prst="textNoShape">
              <a:avLst/>
            </a:prstTxWarp>
            <a:noAutofit/>
          </a:bodyPr>
          <a:lstStyle/>
          <a:p>
            <a:pPr algn="l">
              <a:spcBef>
                <a:spcPts val="0"/>
              </a:spcBef>
            </a:pPr>
            <a:r>
              <a:rPr lang="en-US" sz="3400" b="1" dirty="0" smtClean="0">
                <a:solidFill>
                  <a:srgbClr val="007FA3"/>
                </a:solidFill>
                <a:ea typeface="+mn-ea"/>
                <a:cs typeface="+mn-cs"/>
              </a:rPr>
              <a:t>Operations management</a:t>
            </a:r>
            <a:endParaRPr lang="en-US" sz="3400" b="1" dirty="0">
              <a:solidFill>
                <a:srgbClr val="007FA3"/>
              </a:solidFill>
              <a:ea typeface="+mn-ea"/>
              <a:cs typeface="+mn-cs"/>
            </a:endParaRPr>
          </a:p>
        </p:txBody>
      </p:sp>
      <p:sp>
        <p:nvSpPr>
          <p:cNvPr id="3" name="Text Placeholder 2"/>
          <p:cNvSpPr>
            <a:spLocks noGrp="1"/>
          </p:cNvSpPr>
          <p:nvPr>
            <p:ph type="body" sz="quarter" idx="13"/>
          </p:nvPr>
        </p:nvSpPr>
        <p:spPr>
          <a:xfrm>
            <a:off x="457200" y="968836"/>
            <a:ext cx="8229600" cy="478970"/>
          </a:xfrm>
        </p:spPr>
        <p:txBody>
          <a:bodyPr/>
          <a:lstStyle/>
          <a:p>
            <a:r>
              <a:rPr lang="en-US" sz="2000" dirty="0" smtClean="0">
                <a:latin typeface="+mj-lt"/>
              </a:rPr>
              <a:t>8</a:t>
            </a:r>
            <a:r>
              <a:rPr lang="en-US" sz="2000" baseline="30000" dirty="0" smtClean="0">
                <a:latin typeface="+mj-lt"/>
              </a:rPr>
              <a:t>th</a:t>
            </a:r>
            <a:r>
              <a:rPr lang="en-US" sz="2000" dirty="0" smtClean="0">
                <a:latin typeface="+mj-lt"/>
              </a:rPr>
              <a:t> edition</a:t>
            </a:r>
            <a:endParaRPr lang="en-US" sz="2000" dirty="0">
              <a:latin typeface="+mj-lt"/>
            </a:endParaRPr>
          </a:p>
        </p:txBody>
      </p:sp>
      <p:pic>
        <p:nvPicPr>
          <p:cNvPr id="6" name="Book C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844" y="1486745"/>
            <a:ext cx="3495794" cy="4753187"/>
          </a:xfrm>
          <a:prstGeom prst="rect">
            <a:avLst/>
          </a:prstGeom>
          <a:ln>
            <a:solidFill>
              <a:schemeClr val="tx1">
                <a:lumMod val="50000"/>
                <a:lumOff val="50000"/>
              </a:schemeClr>
            </a:solidFill>
          </a:ln>
          <a:effectLst>
            <a:outerShdw blurRad="50800" dist="76200" dir="2700000" algn="tl" rotWithShape="0">
              <a:srgbClr val="000000">
                <a:alpha val="56000"/>
              </a:srgbClr>
            </a:outerShdw>
          </a:effectLst>
        </p:spPr>
      </p:pic>
      <p:sp>
        <p:nvSpPr>
          <p:cNvPr id="5" name="Text Placeholder 4"/>
          <p:cNvSpPr>
            <a:spLocks noGrp="1"/>
          </p:cNvSpPr>
          <p:nvPr>
            <p:ph type="body" sz="quarter" idx="15"/>
          </p:nvPr>
        </p:nvSpPr>
        <p:spPr>
          <a:xfrm>
            <a:off x="4816434" y="1969526"/>
            <a:ext cx="3634740" cy="1002274"/>
          </a:xfrm>
        </p:spPr>
        <p:txBody>
          <a:bodyPr/>
          <a:lstStyle/>
          <a:p>
            <a:pPr marL="0" marR="0" indent="0" algn="l" defTabSz="914400" rtl="0" eaLnBrk="0" fontAlgn="base" latinLnBrk="0" hangingPunct="0">
              <a:lnSpc>
                <a:spcPct val="100000"/>
              </a:lnSpc>
              <a:spcBef>
                <a:spcPts val="1200"/>
              </a:spcBef>
              <a:spcAft>
                <a:spcPct val="0"/>
              </a:spcAft>
              <a:buClrTx/>
              <a:buSzTx/>
              <a:buFontTx/>
              <a:buNone/>
              <a:tabLst/>
              <a:defRPr/>
            </a:pPr>
            <a:r>
              <a:rPr lang="en-US" sz="2400" b="0" i="0" baseline="0" dirty="0" smtClean="0">
                <a:solidFill>
                  <a:schemeClr val="tx1"/>
                </a:solidFill>
                <a:latin typeface="Calibri" panose="020F0502020204030204" pitchFamily="34" charset="0"/>
                <a:cs typeface="Calibri" panose="020F0502020204030204" pitchFamily="34" charset="0"/>
              </a:rPr>
              <a:t>Chapter 3</a:t>
            </a:r>
          </a:p>
          <a:p>
            <a:pPr>
              <a:spcBef>
                <a:spcPts val="1200"/>
              </a:spcBef>
            </a:pPr>
            <a:r>
              <a:rPr lang="en-US" sz="2400" dirty="0">
                <a:latin typeface="Calibri" panose="020F0502020204030204" pitchFamily="34" charset="0"/>
                <a:cs typeface="Calibri" panose="020F0502020204030204" pitchFamily="34" charset="0"/>
              </a:rPr>
              <a:t>Operations </a:t>
            </a:r>
            <a:r>
              <a:rPr lang="en-US" sz="2400" dirty="0" smtClean="0">
                <a:latin typeface="Calibri" panose="020F0502020204030204" pitchFamily="34" charset="0"/>
                <a:cs typeface="Calibri" panose="020F0502020204030204" pitchFamily="34" charset="0"/>
              </a:rPr>
              <a:t>strategy</a:t>
            </a:r>
            <a:endParaRPr lang="en-US" sz="2400" dirty="0">
              <a:latin typeface="Calibri" panose="020F0502020204030204" pitchFamily="34" charset="0"/>
              <a:cs typeface="Calibri" panose="020F0502020204030204" pitchFamily="34" charset="0"/>
            </a:endParaRPr>
          </a:p>
          <a:p>
            <a:pPr>
              <a:spcBef>
                <a:spcPts val="1200"/>
              </a:spcBef>
            </a:pPr>
            <a:r>
              <a:rPr lang="en-US" sz="2400" dirty="0" smtClean="0">
                <a:latin typeface="Calibri" panose="020F0502020204030204" pitchFamily="34" charset="0"/>
                <a:cs typeface="Calibri" panose="020F0502020204030204" pitchFamily="34" charset="0"/>
              </a:rPr>
              <a:t>Provide more examples OR </a:t>
            </a:r>
            <a:r>
              <a:rPr lang="en-US" sz="2400" smtClean="0">
                <a:latin typeface="Calibri" panose="020F0502020204030204" pitchFamily="34" charset="0"/>
                <a:cs typeface="Calibri" panose="020F0502020204030204" pitchFamily="34" charset="0"/>
              </a:rPr>
              <a:t>case studies</a:t>
            </a:r>
            <a:endParaRPr lang="en-US" sz="2400" dirty="0">
              <a:latin typeface="Calibri" panose="020F0502020204030204" pitchFamily="34" charset="0"/>
              <a:cs typeface="Calibri" panose="020F0502020204030204" pitchFamily="34" charset="0"/>
            </a:endParaRPr>
          </a:p>
        </p:txBody>
      </p:sp>
      <p:sp>
        <p:nvSpPr>
          <p:cNvPr id="4" name="TextBox 3"/>
          <p:cNvSpPr txBox="1"/>
          <p:nvPr/>
        </p:nvSpPr>
        <p:spPr>
          <a:xfrm>
            <a:off x="4800600" y="1524000"/>
            <a:ext cx="3733800" cy="461665"/>
          </a:xfrm>
          <a:prstGeom prst="rect">
            <a:avLst/>
          </a:prstGeom>
          <a:noFill/>
        </p:spPr>
        <p:txBody>
          <a:bodyPr wrap="square" rtlCol="0">
            <a:spAutoFit/>
          </a:bodyPr>
          <a:lstStyle/>
          <a:p>
            <a:r>
              <a:rPr lang="en-GB" sz="2400" dirty="0" smtClean="0"/>
              <a:t>Essential Reading</a:t>
            </a:r>
            <a:endParaRPr lang="en-GB" sz="2400" dirty="0"/>
          </a:p>
        </p:txBody>
      </p:sp>
    </p:spTree>
    <p:extLst>
      <p:ext uri="{BB962C8B-B14F-4D97-AF65-F5344CB8AC3E}">
        <p14:creationId xmlns:p14="http://schemas.microsoft.com/office/powerpoint/2010/main" val="13886232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10188&quot;&gt;&lt;/object&gt;&lt;object type=&quot;2&quot; unique_id=&quot;10189&quot;&gt;&lt;object type=&quot;3&quot; unique_id=&quot;10191&quot;&gt;&lt;property id=&quot;20148&quot; value=&quot;5&quot;/&gt;&lt;property id=&quot;20300&quot; value=&quot;Slide 1 - &amp;quot;Operations management&amp;quot;&quot;/&gt;&lt;property id=&quot;20307&quot; value=&quot;340&quot;/&gt;&lt;/object&gt;&lt;object type=&quot;3&quot; unique_id=&quot;10192&quot;&gt;&lt;property id=&quot;20148&quot; value=&quot;5&quot;/&gt;&lt;property id=&quot;20300&quot; value=&quot;Slide 2&quot;/&gt;&lt;property id=&quot;20307&quot; value=&quot;314&quot;/&gt;&lt;/object&gt;&lt;object type=&quot;3&quot; unique_id=&quot;10193&quot;&gt;&lt;property id=&quot;20148&quot; value=&quot;5&quot;/&gt;&lt;property id=&quot;20300&quot; value=&quot;Slide 3&quot;/&gt;&lt;property id=&quot;20307&quot; value=&quot;313&quot;/&gt;&lt;/object&gt;&lt;object type=&quot;3&quot; unique_id=&quot;10194&quot;&gt;&lt;property id=&quot;20148&quot; value=&quot;5&quot;/&gt;&lt;property id=&quot;20300&quot; value=&quot;Slide 4&quot;/&gt;&lt;property id=&quot;20307&quot; value=&quot;308&quot;/&gt;&lt;/object&gt;&lt;object type=&quot;3&quot; unique_id=&quot;10195&quot;&gt;&lt;property id=&quot;20148&quot; value=&quot;5&quot;/&gt;&lt;property id=&quot;20300&quot; value=&quot;Slide 5&quot;/&gt;&lt;property id=&quot;20307&quot; value=&quot;309&quot;/&gt;&lt;/object&gt;&lt;object type=&quot;3&quot; unique_id=&quot;10196&quot;&gt;&lt;property id=&quot;20148&quot; value=&quot;5&quot;/&gt;&lt;property id=&quot;20300&quot; value=&quot;Slide 6&quot;/&gt;&lt;property id=&quot;20307&quot; value=&quot;295&quot;/&gt;&lt;/object&gt;&lt;object type=&quot;3&quot; unique_id=&quot;10198&quot;&gt;&lt;property id=&quot;20148&quot; value=&quot;5&quot;/&gt;&lt;property id=&quot;20300&quot; value=&quot;Slide 7&quot;/&gt;&lt;property id=&quot;20307&quot; value=&quot;302&quot;/&gt;&lt;/object&gt;&lt;object type=&quot;3&quot; unique_id=&quot;10199&quot;&gt;&lt;property id=&quot;20148&quot; value=&quot;5&quot;/&gt;&lt;property id=&quot;20300&quot; value=&quot;Slide 8&quot;/&gt;&lt;property id=&quot;20307&quot; value=&quot;303&quot;/&gt;&lt;/object&gt;&lt;object type=&quot;3&quot; unique_id=&quot;10200&quot;&gt;&lt;property id=&quot;20148&quot; value=&quot;5&quot;/&gt;&lt;property id=&quot;20300&quot; value=&quot;Slide 9&quot;/&gt;&lt;property id=&quot;20307&quot; value=&quot;279&quot;/&gt;&lt;/object&gt;&lt;object type=&quot;3&quot; unique_id=&quot;10202&quot;&gt;&lt;property id=&quot;20148&quot; value=&quot;5&quot;/&gt;&lt;property id=&quot;20300&quot; value=&quot;Slide 10&quot;/&gt;&lt;property id=&quot;20307&quot; value=&quot;256&quot;/&gt;&lt;/object&gt;&lt;object type=&quot;3&quot; unique_id=&quot;10203&quot;&gt;&lt;property id=&quot;20148&quot; value=&quot;5&quot;/&gt;&lt;property id=&quot;20300&quot; value=&quot;Slide 11&quot;/&gt;&lt;property id=&quot;20307&quot; value=&quot;324&quot;/&gt;&lt;/object&gt;&lt;object type=&quot;3&quot; unique_id=&quot;10204&quot;&gt;&lt;property id=&quot;20148&quot; value=&quot;5&quot;/&gt;&lt;property id=&quot;20300&quot; value=&quot;Slide 12&quot;/&gt;&lt;property id=&quot;20307&quot; value=&quot;281&quot;/&gt;&lt;/object&gt;&lt;object type=&quot;3&quot; unique_id=&quot;10205&quot;&gt;&lt;property id=&quot;20148&quot; value=&quot;5&quot;/&gt;&lt;property id=&quot;20300&quot; value=&quot;Slide 13&quot;/&gt;&lt;property id=&quot;20307&quot; value=&quot;290&quot;/&gt;&lt;/object&gt;&lt;object type=&quot;3&quot; unique_id=&quot;10206&quot;&gt;&lt;property id=&quot;20148&quot; value=&quot;5&quot;/&gt;&lt;property id=&quot;20300&quot; value=&quot;Slide 14&quot;/&gt;&lt;property id=&quot;20307&quot; value=&quot;311&quot;/&gt;&lt;/object&gt;&lt;object type=&quot;3&quot; unique_id=&quot;10207&quot;&gt;&lt;property id=&quot;20148&quot; value=&quot;5&quot;/&gt;&lt;property id=&quot;20300&quot; value=&quot;Slide 15&quot;/&gt;&lt;property id=&quot;20307&quot; value=&quot;312&quot;/&gt;&lt;/object&gt;&lt;object type=&quot;3&quot; unique_id=&quot;10208&quot;&gt;&lt;property id=&quot;20148&quot; value=&quot;5&quot;/&gt;&lt;property id=&quot;20300&quot; value=&quot;Slide 16&quot;/&gt;&lt;property id=&quot;20307&quot; value=&quot;315&quot;/&gt;&lt;/object&gt;&lt;object type=&quot;3&quot; unique_id=&quot;10209&quot;&gt;&lt;property id=&quot;20148&quot; value=&quot;5&quot;/&gt;&lt;property id=&quot;20300&quot; value=&quot;Slide 17&quot;/&gt;&lt;property id=&quot;20307&quot; value=&quot;284&quot;/&gt;&lt;/object&gt;&lt;object type=&quot;3&quot; unique_id=&quot;10210&quot;&gt;&lt;property id=&quot;20148&quot; value=&quot;5&quot;/&gt;&lt;property id=&quot;20300&quot; value=&quot;Slide 18&quot;/&gt;&lt;property id=&quot;20307&quot; value=&quot;325&quot;/&gt;&lt;/object&gt;&lt;object type=&quot;3&quot; unique_id=&quot;10211&quot;&gt;&lt;property id=&quot;20148&quot; value=&quot;5&quot;/&gt;&lt;property id=&quot;20300&quot; value=&quot;Slide 19&quot;/&gt;&lt;property id=&quot;20307&quot; value=&quot;326&quot;/&gt;&lt;/object&gt;&lt;object type=&quot;3&quot; unique_id=&quot;10212&quot;&gt;&lt;property id=&quot;20148&quot; value=&quot;5&quot;/&gt;&lt;property id=&quot;20300&quot; value=&quot;Slide 20&quot;/&gt;&lt;property id=&quot;20307&quot; value=&quot;329&quot;/&gt;&lt;/object&gt;&lt;object type=&quot;3&quot; unique_id=&quot;10213&quot;&gt;&lt;property id=&quot;20148&quot; value=&quot;5&quot;/&gt;&lt;property id=&quot;20300&quot; value=&quot;Slide 21&quot;/&gt;&lt;property id=&quot;20307&quot; value=&quot;327&quot;/&gt;&lt;/object&gt;&lt;object type=&quot;3&quot; unique_id=&quot;10217&quot;&gt;&lt;property id=&quot;20148&quot; value=&quot;5&quot;/&gt;&lt;property id=&quot;20300&quot; value=&quot;Slide 22&quot;/&gt;&lt;property id=&quot;20307&quot; value=&quot;333&quot;/&gt;&lt;/object&gt;&lt;object type=&quot;3&quot; unique_id=&quot;10219&quot;&gt;&lt;property id=&quot;20148&quot; value=&quot;5&quot;/&gt;&lt;property id=&quot;20300&quot; value=&quot;Slide 23&quot;/&gt;&lt;property id=&quot;20307&quot; value=&quot;335&quot;/&gt;&lt;/object&gt;&lt;object type=&quot;3&quot; unique_id=&quot;10221&quot;&gt;&lt;property id=&quot;20148&quot; value=&quot;5&quot;/&gt;&lt;property id=&quot;20300&quot; value=&quot;Slide 24&quot;/&gt;&lt;property id=&quot;20307&quot; value=&quot;321&quot;/&gt;&lt;/object&gt;&lt;object type=&quot;3&quot; unique_id=&quot;10225&quot;&gt;&lt;property id=&quot;20148&quot; value=&quot;5&quot;/&gt;&lt;property id=&quot;20300&quot; value=&quot;Slide 25&quot;/&gt;&lt;property id=&quot;20307&quot; value=&quot;322&quot;/&gt;&lt;/object&gt;&lt;object type=&quot;3&quot; unique_id=&quot;10226&quot;&gt;&lt;property id=&quot;20148&quot; value=&quot;5&quot;/&gt;&lt;property id=&quot;20300&quot; value=&quot;Slide 26&quot;/&gt;&lt;property id=&quot;20307&quot; value=&quot;262&quot;/&gt;&lt;/object&gt;&lt;object type=&quot;3&quot; unique_id=&quot;10227&quot;&gt;&lt;property id=&quot;20148&quot; value=&quot;5&quot;/&gt;&lt;property id=&quot;20300&quot; value=&quot;Slide 27&quot;/&gt;&lt;property id=&quot;20307&quot; value=&quot;323&quot;/&gt;&lt;/object&gt;&lt;/object&gt;&lt;/object&gt;&lt;/database&gt;"/>
</p:tagLst>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2836</TotalTime>
  <Words>1117</Words>
  <Application>Microsoft Office PowerPoint</Application>
  <PresentationFormat>On-screen Show (4:3)</PresentationFormat>
  <Paragraphs>214</Paragraphs>
  <Slides>29</Slides>
  <Notes>27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Arial</vt:lpstr>
      <vt:lpstr>Calibri</vt:lpstr>
      <vt:lpstr>Times New Roman</vt:lpstr>
      <vt:lpstr>Verdana</vt:lpstr>
      <vt:lpstr>Wingdings</vt:lpstr>
      <vt:lpstr>Default Design</vt:lpstr>
      <vt:lpstr>1_Default Design</vt:lpstr>
      <vt:lpstr>Lecture 4</vt:lpstr>
      <vt:lpstr>PowerPoint Presentation</vt:lpstr>
      <vt:lpstr>PowerPoint Presentation</vt:lpstr>
      <vt:lpstr>PowerPoint Presentation</vt:lpstr>
      <vt:lpstr>PowerPoint Presentation</vt:lpstr>
      <vt:lpstr>Examples of Companies’ Operations 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Operations management</vt:lpstr>
    </vt:vector>
  </TitlesOfParts>
  <Company>wu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slack</dc:creator>
  <cp:lastModifiedBy>Irina Neaga</cp:lastModifiedBy>
  <cp:revision>228</cp:revision>
  <dcterms:created xsi:type="dcterms:W3CDTF">2001-03-06T19:59:48Z</dcterms:created>
  <dcterms:modified xsi:type="dcterms:W3CDTF">2018-10-25T11:11:42Z</dcterms:modified>
</cp:coreProperties>
</file>