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20"/>
  </p:notesMasterIdLst>
  <p:handoutMasterIdLst>
    <p:handoutMasterId r:id="rId21"/>
  </p:handoutMasterIdLst>
  <p:sldIdLst>
    <p:sldId id="256" r:id="rId5"/>
    <p:sldId id="263" r:id="rId6"/>
    <p:sldId id="260" r:id="rId7"/>
    <p:sldId id="278" r:id="rId8"/>
    <p:sldId id="277" r:id="rId9"/>
    <p:sldId id="279" r:id="rId10"/>
    <p:sldId id="264" r:id="rId11"/>
    <p:sldId id="271" r:id="rId12"/>
    <p:sldId id="268" r:id="rId13"/>
    <p:sldId id="269" r:id="rId14"/>
    <p:sldId id="270" r:id="rId15"/>
    <p:sldId id="265" r:id="rId16"/>
    <p:sldId id="272" r:id="rId17"/>
    <p:sldId id="273" r:id="rId18"/>
    <p:sldId id="276" r:id="rId19"/>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84184" autoAdjust="0"/>
  </p:normalViewPr>
  <p:slideViewPr>
    <p:cSldViewPr>
      <p:cViewPr varScale="1">
        <p:scale>
          <a:sx n="92" d="100"/>
          <a:sy n="92" d="100"/>
        </p:scale>
        <p:origin x="2154" y="78"/>
      </p:cViewPr>
      <p:guideLst>
        <p:guide orient="horz" pos="2160"/>
        <p:guide pos="2880"/>
      </p:guideLst>
    </p:cSldViewPr>
  </p:slideViewPr>
  <p:notesTextViewPr>
    <p:cViewPr>
      <p:scale>
        <a:sx n="1" d="1"/>
        <a:sy n="1" d="1"/>
      </p:scale>
      <p:origin x="0" y="0"/>
    </p:cViewPr>
  </p:notesTextViewPr>
  <p:notesViewPr>
    <p:cSldViewPr>
      <p:cViewPr varScale="1">
        <p:scale>
          <a:sx n="83" d="100"/>
          <a:sy n="83" d="100"/>
        </p:scale>
        <p:origin x="-2166" y="-78"/>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microsoft.com/office/2016/11/relationships/changesInfo" Target="changesInfos/changesInfo1.xml"/><Relationship Id="rId3" Type="http://schemas.openxmlformats.org/officeDocument/2006/relationships/customXml" Target="../customXml/item3.xml"/><Relationship Id="rId21" Type="http://schemas.openxmlformats.org/officeDocument/2006/relationships/handoutMaster" Target="handoutMasters/handoutMaster1.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tableStyles" Target="tableStyle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notesMaster" Target="notesMasters/notesMaster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theme" Target="theme/theme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viewProps" Target="viewProps.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presProps" Target="pres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Emily Williams" userId="fc1219c3-c5f8-4252-ae3c-11cabf70f03e" providerId="ADAL" clId="{84081C3B-97DE-41C3-9E17-8327399AC8B4}"/>
    <pc:docChg chg="custSel addSld delSld modSld sldOrd">
      <pc:chgData name="Emily Williams" userId="fc1219c3-c5f8-4252-ae3c-11cabf70f03e" providerId="ADAL" clId="{84081C3B-97DE-41C3-9E17-8327399AC8B4}" dt="2021-05-04T15:30:55.437" v="614" actId="20577"/>
      <pc:docMkLst>
        <pc:docMk/>
      </pc:docMkLst>
      <pc:sldChg chg="modSp mod">
        <pc:chgData name="Emily Williams" userId="fc1219c3-c5f8-4252-ae3c-11cabf70f03e" providerId="ADAL" clId="{84081C3B-97DE-41C3-9E17-8327399AC8B4}" dt="2021-05-04T15:13:47.382" v="1" actId="20577"/>
        <pc:sldMkLst>
          <pc:docMk/>
          <pc:sldMk cId="3408955283" sldId="256"/>
        </pc:sldMkLst>
        <pc:spChg chg="mod">
          <ac:chgData name="Emily Williams" userId="fc1219c3-c5f8-4252-ae3c-11cabf70f03e" providerId="ADAL" clId="{84081C3B-97DE-41C3-9E17-8327399AC8B4}" dt="2021-05-04T15:13:47.382" v="1" actId="20577"/>
          <ac:spMkLst>
            <pc:docMk/>
            <pc:sldMk cId="3408955283" sldId="256"/>
            <ac:spMk id="2" creationId="{00000000-0000-0000-0000-000000000000}"/>
          </ac:spMkLst>
        </pc:spChg>
      </pc:sldChg>
      <pc:sldChg chg="del">
        <pc:chgData name="Emily Williams" userId="fc1219c3-c5f8-4252-ae3c-11cabf70f03e" providerId="ADAL" clId="{84081C3B-97DE-41C3-9E17-8327399AC8B4}" dt="2021-05-04T15:16:06.665" v="36" actId="2696"/>
        <pc:sldMkLst>
          <pc:docMk/>
          <pc:sldMk cId="1947463288" sldId="257"/>
        </pc:sldMkLst>
      </pc:sldChg>
      <pc:sldChg chg="del">
        <pc:chgData name="Emily Williams" userId="fc1219c3-c5f8-4252-ae3c-11cabf70f03e" providerId="ADAL" clId="{84081C3B-97DE-41C3-9E17-8327399AC8B4}" dt="2021-05-04T15:15:55.042" v="34" actId="2696"/>
        <pc:sldMkLst>
          <pc:docMk/>
          <pc:sldMk cId="1421975538" sldId="258"/>
        </pc:sldMkLst>
      </pc:sldChg>
      <pc:sldChg chg="del">
        <pc:chgData name="Emily Williams" userId="fc1219c3-c5f8-4252-ae3c-11cabf70f03e" providerId="ADAL" clId="{84081C3B-97DE-41C3-9E17-8327399AC8B4}" dt="2021-05-04T15:15:55.042" v="34" actId="2696"/>
        <pc:sldMkLst>
          <pc:docMk/>
          <pc:sldMk cId="1882469075" sldId="259"/>
        </pc:sldMkLst>
      </pc:sldChg>
      <pc:sldChg chg="del">
        <pc:chgData name="Emily Williams" userId="fc1219c3-c5f8-4252-ae3c-11cabf70f03e" providerId="ADAL" clId="{84081C3B-97DE-41C3-9E17-8327399AC8B4}" dt="2021-05-04T15:29:05.428" v="424" actId="47"/>
        <pc:sldMkLst>
          <pc:docMk/>
          <pc:sldMk cId="3914107264" sldId="261"/>
        </pc:sldMkLst>
      </pc:sldChg>
      <pc:sldChg chg="del">
        <pc:chgData name="Emily Williams" userId="fc1219c3-c5f8-4252-ae3c-11cabf70f03e" providerId="ADAL" clId="{84081C3B-97DE-41C3-9E17-8327399AC8B4}" dt="2021-05-04T15:29:06.113" v="425" actId="47"/>
        <pc:sldMkLst>
          <pc:docMk/>
          <pc:sldMk cId="3772293611" sldId="262"/>
        </pc:sldMkLst>
      </pc:sldChg>
      <pc:sldChg chg="modNotesTx">
        <pc:chgData name="Emily Williams" userId="fc1219c3-c5f8-4252-ae3c-11cabf70f03e" providerId="ADAL" clId="{84081C3B-97DE-41C3-9E17-8327399AC8B4}" dt="2021-05-04T15:21:00.465" v="76" actId="20577"/>
        <pc:sldMkLst>
          <pc:docMk/>
          <pc:sldMk cId="2603477984" sldId="263"/>
        </pc:sldMkLst>
      </pc:sldChg>
      <pc:sldChg chg="del">
        <pc:chgData name="Emily Williams" userId="fc1219c3-c5f8-4252-ae3c-11cabf70f03e" providerId="ADAL" clId="{84081C3B-97DE-41C3-9E17-8327399AC8B4}" dt="2021-05-04T15:15:55.042" v="34" actId="2696"/>
        <pc:sldMkLst>
          <pc:docMk/>
          <pc:sldMk cId="2615194140" sldId="266"/>
        </pc:sldMkLst>
      </pc:sldChg>
      <pc:sldChg chg="del">
        <pc:chgData name="Emily Williams" userId="fc1219c3-c5f8-4252-ae3c-11cabf70f03e" providerId="ADAL" clId="{84081C3B-97DE-41C3-9E17-8327399AC8B4}" dt="2021-05-04T15:16:00.902" v="35" actId="2696"/>
        <pc:sldMkLst>
          <pc:docMk/>
          <pc:sldMk cId="1763683009" sldId="267"/>
        </pc:sldMkLst>
      </pc:sldChg>
      <pc:sldChg chg="ord modNotesTx">
        <pc:chgData name="Emily Williams" userId="fc1219c3-c5f8-4252-ae3c-11cabf70f03e" providerId="ADAL" clId="{84081C3B-97DE-41C3-9E17-8327399AC8B4}" dt="2021-05-04T15:30:34.648" v="594" actId="20577"/>
        <pc:sldMkLst>
          <pc:docMk/>
          <pc:sldMk cId="1168732030" sldId="271"/>
        </pc:sldMkLst>
      </pc:sldChg>
      <pc:sldChg chg="del">
        <pc:chgData name="Emily Williams" userId="fc1219c3-c5f8-4252-ae3c-11cabf70f03e" providerId="ADAL" clId="{84081C3B-97DE-41C3-9E17-8327399AC8B4}" dt="2021-05-04T15:30:45.422" v="595" actId="47"/>
        <pc:sldMkLst>
          <pc:docMk/>
          <pc:sldMk cId="2926692617" sldId="274"/>
        </pc:sldMkLst>
      </pc:sldChg>
      <pc:sldChg chg="del">
        <pc:chgData name="Emily Williams" userId="fc1219c3-c5f8-4252-ae3c-11cabf70f03e" providerId="ADAL" clId="{84081C3B-97DE-41C3-9E17-8327399AC8B4}" dt="2021-05-04T15:30:46.503" v="596" actId="47"/>
        <pc:sldMkLst>
          <pc:docMk/>
          <pc:sldMk cId="2369800261" sldId="275"/>
        </pc:sldMkLst>
      </pc:sldChg>
      <pc:sldChg chg="modNotesTx">
        <pc:chgData name="Emily Williams" userId="fc1219c3-c5f8-4252-ae3c-11cabf70f03e" providerId="ADAL" clId="{84081C3B-97DE-41C3-9E17-8327399AC8B4}" dt="2021-05-04T15:30:55.437" v="614" actId="20577"/>
        <pc:sldMkLst>
          <pc:docMk/>
          <pc:sldMk cId="3481403805" sldId="276"/>
        </pc:sldMkLst>
      </pc:sldChg>
      <pc:sldChg chg="addSp delSp modSp new mod ord modClrScheme chgLayout">
        <pc:chgData name="Emily Williams" userId="fc1219c3-c5f8-4252-ae3c-11cabf70f03e" providerId="ADAL" clId="{84081C3B-97DE-41C3-9E17-8327399AC8B4}" dt="2021-05-04T15:28:57.608" v="423" actId="1076"/>
        <pc:sldMkLst>
          <pc:docMk/>
          <pc:sldMk cId="989247684" sldId="277"/>
        </pc:sldMkLst>
        <pc:spChg chg="del">
          <ac:chgData name="Emily Williams" userId="fc1219c3-c5f8-4252-ae3c-11cabf70f03e" providerId="ADAL" clId="{84081C3B-97DE-41C3-9E17-8327399AC8B4}" dt="2021-05-04T15:14:53.229" v="4" actId="26606"/>
          <ac:spMkLst>
            <pc:docMk/>
            <pc:sldMk cId="989247684" sldId="277"/>
            <ac:spMk id="2" creationId="{58747D49-1A04-4F5D-BF80-D0CEF396E130}"/>
          </ac:spMkLst>
        </pc:spChg>
        <pc:spChg chg="del">
          <ac:chgData name="Emily Williams" userId="fc1219c3-c5f8-4252-ae3c-11cabf70f03e" providerId="ADAL" clId="{84081C3B-97DE-41C3-9E17-8327399AC8B4}" dt="2021-05-04T15:14:49.198" v="3" actId="22"/>
          <ac:spMkLst>
            <pc:docMk/>
            <pc:sldMk cId="989247684" sldId="277"/>
            <ac:spMk id="3" creationId="{C3686B6D-6C68-487F-AEE1-CD6F769A1FA9}"/>
          </ac:spMkLst>
        </pc:spChg>
        <pc:spChg chg="del">
          <ac:chgData name="Emily Williams" userId="fc1219c3-c5f8-4252-ae3c-11cabf70f03e" providerId="ADAL" clId="{84081C3B-97DE-41C3-9E17-8327399AC8B4}" dt="2021-05-04T15:14:53.229" v="4" actId="26606"/>
          <ac:spMkLst>
            <pc:docMk/>
            <pc:sldMk cId="989247684" sldId="277"/>
            <ac:spMk id="4" creationId="{ADE4BE55-5363-4F64-8F07-2AE93267CC2B}"/>
          </ac:spMkLst>
        </pc:spChg>
        <pc:spChg chg="add del mod">
          <ac:chgData name="Emily Williams" userId="fc1219c3-c5f8-4252-ae3c-11cabf70f03e" providerId="ADAL" clId="{84081C3B-97DE-41C3-9E17-8327399AC8B4}" dt="2021-05-04T15:28:54.060" v="420" actId="478"/>
          <ac:spMkLst>
            <pc:docMk/>
            <pc:sldMk cId="989247684" sldId="277"/>
            <ac:spMk id="8" creationId="{311B9E97-9706-44CF-8C62-80CB27A096D0}"/>
          </ac:spMkLst>
        </pc:spChg>
        <pc:spChg chg="add del mod">
          <ac:chgData name="Emily Williams" userId="fc1219c3-c5f8-4252-ae3c-11cabf70f03e" providerId="ADAL" clId="{84081C3B-97DE-41C3-9E17-8327399AC8B4}" dt="2021-05-04T15:28:50.911" v="418" actId="478"/>
          <ac:spMkLst>
            <pc:docMk/>
            <pc:sldMk cId="989247684" sldId="277"/>
            <ac:spMk id="11" creationId="{BAA7D370-9098-45FC-BC74-F6F097310691}"/>
          </ac:spMkLst>
        </pc:spChg>
        <pc:spChg chg="add del mod">
          <ac:chgData name="Emily Williams" userId="fc1219c3-c5f8-4252-ae3c-11cabf70f03e" providerId="ADAL" clId="{84081C3B-97DE-41C3-9E17-8327399AC8B4}" dt="2021-05-04T15:28:52.707" v="419" actId="478"/>
          <ac:spMkLst>
            <pc:docMk/>
            <pc:sldMk cId="989247684" sldId="277"/>
            <ac:spMk id="13" creationId="{A52E636E-135F-423A-83F3-4887B7CFC1C9}"/>
          </ac:spMkLst>
        </pc:spChg>
        <pc:picChg chg="add mod ord">
          <ac:chgData name="Emily Williams" userId="fc1219c3-c5f8-4252-ae3c-11cabf70f03e" providerId="ADAL" clId="{84081C3B-97DE-41C3-9E17-8327399AC8B4}" dt="2021-05-04T15:28:57.608" v="423" actId="1076"/>
          <ac:picMkLst>
            <pc:docMk/>
            <pc:sldMk cId="989247684" sldId="277"/>
            <ac:picMk id="6" creationId="{8564962E-23A8-4A6A-B7D9-A5AE10DCCB19}"/>
          </ac:picMkLst>
        </pc:picChg>
      </pc:sldChg>
      <pc:sldChg chg="addSp delSp modSp new mod modAnim">
        <pc:chgData name="Emily Williams" userId="fc1219c3-c5f8-4252-ae3c-11cabf70f03e" providerId="ADAL" clId="{84081C3B-97DE-41C3-9E17-8327399AC8B4}" dt="2021-05-04T15:22:12.346" v="98" actId="1076"/>
        <pc:sldMkLst>
          <pc:docMk/>
          <pc:sldMk cId="2102708018" sldId="278"/>
        </pc:sldMkLst>
        <pc:spChg chg="mod">
          <ac:chgData name="Emily Williams" userId="fc1219c3-c5f8-4252-ae3c-11cabf70f03e" providerId="ADAL" clId="{84081C3B-97DE-41C3-9E17-8327399AC8B4}" dt="2021-05-04T15:22:02.379" v="94" actId="5793"/>
          <ac:spMkLst>
            <pc:docMk/>
            <pc:sldMk cId="2102708018" sldId="278"/>
            <ac:spMk id="2" creationId="{783C58EF-9781-4341-B732-F0FC36C8A1C5}"/>
          </ac:spMkLst>
        </pc:spChg>
        <pc:spChg chg="del mod">
          <ac:chgData name="Emily Williams" userId="fc1219c3-c5f8-4252-ae3c-11cabf70f03e" providerId="ADAL" clId="{84081C3B-97DE-41C3-9E17-8327399AC8B4}" dt="2021-05-04T15:21:43.042" v="80"/>
          <ac:spMkLst>
            <pc:docMk/>
            <pc:sldMk cId="2102708018" sldId="278"/>
            <ac:spMk id="3" creationId="{C5B414F3-9A96-4752-92FB-C7A0B600300A}"/>
          </ac:spMkLst>
        </pc:spChg>
        <pc:spChg chg="del">
          <ac:chgData name="Emily Williams" userId="fc1219c3-c5f8-4252-ae3c-11cabf70f03e" providerId="ADAL" clId="{84081C3B-97DE-41C3-9E17-8327399AC8B4}" dt="2021-05-04T15:21:56.571" v="89" actId="478"/>
          <ac:spMkLst>
            <pc:docMk/>
            <pc:sldMk cId="2102708018" sldId="278"/>
            <ac:spMk id="4" creationId="{01A2143D-D5F3-45DF-8BC3-1F94F3B5CA5D}"/>
          </ac:spMkLst>
        </pc:spChg>
        <pc:picChg chg="add mod">
          <ac:chgData name="Emily Williams" userId="fc1219c3-c5f8-4252-ae3c-11cabf70f03e" providerId="ADAL" clId="{84081C3B-97DE-41C3-9E17-8327399AC8B4}" dt="2021-05-04T15:22:12.346" v="98" actId="1076"/>
          <ac:picMkLst>
            <pc:docMk/>
            <pc:sldMk cId="2102708018" sldId="278"/>
            <ac:picMk id="5" creationId="{519B6620-1E40-4F5C-9CAD-AFD0DC857294}"/>
          </ac:picMkLst>
        </pc:picChg>
      </pc:sldChg>
      <pc:sldChg chg="addSp delSp modSp new mod modClrScheme chgLayout modNotesTx">
        <pc:chgData name="Emily Williams" userId="fc1219c3-c5f8-4252-ae3c-11cabf70f03e" providerId="ADAL" clId="{84081C3B-97DE-41C3-9E17-8327399AC8B4}" dt="2021-05-04T15:28:24.341" v="415" actId="20577"/>
        <pc:sldMkLst>
          <pc:docMk/>
          <pc:sldMk cId="411606759" sldId="279"/>
        </pc:sldMkLst>
        <pc:spChg chg="del">
          <ac:chgData name="Emily Williams" userId="fc1219c3-c5f8-4252-ae3c-11cabf70f03e" providerId="ADAL" clId="{84081C3B-97DE-41C3-9E17-8327399AC8B4}" dt="2021-05-04T15:23:08.417" v="101" actId="26606"/>
          <ac:spMkLst>
            <pc:docMk/>
            <pc:sldMk cId="411606759" sldId="279"/>
            <ac:spMk id="2" creationId="{5E3CFA23-C05E-4D5C-9375-B2CBB8086639}"/>
          </ac:spMkLst>
        </pc:spChg>
        <pc:spChg chg="del">
          <ac:chgData name="Emily Williams" userId="fc1219c3-c5f8-4252-ae3c-11cabf70f03e" providerId="ADAL" clId="{84081C3B-97DE-41C3-9E17-8327399AC8B4}" dt="2021-05-04T15:23:03.930" v="100"/>
          <ac:spMkLst>
            <pc:docMk/>
            <pc:sldMk cId="411606759" sldId="279"/>
            <ac:spMk id="3" creationId="{8668F1E2-7579-4FD5-9B87-53AEA9091BFF}"/>
          </ac:spMkLst>
        </pc:spChg>
        <pc:spChg chg="del">
          <ac:chgData name="Emily Williams" userId="fc1219c3-c5f8-4252-ae3c-11cabf70f03e" providerId="ADAL" clId="{84081C3B-97DE-41C3-9E17-8327399AC8B4}" dt="2021-05-04T15:23:08.417" v="101" actId="26606"/>
          <ac:spMkLst>
            <pc:docMk/>
            <pc:sldMk cId="411606759" sldId="279"/>
            <ac:spMk id="4" creationId="{684862CD-5CCE-4419-95E3-9969F25B8042}"/>
          </ac:spMkLst>
        </pc:spChg>
        <pc:spChg chg="add mod">
          <ac:chgData name="Emily Williams" userId="fc1219c3-c5f8-4252-ae3c-11cabf70f03e" providerId="ADAL" clId="{84081C3B-97DE-41C3-9E17-8327399AC8B4}" dt="2021-05-04T15:23:54.538" v="161" actId="20577"/>
          <ac:spMkLst>
            <pc:docMk/>
            <pc:sldMk cId="411606759" sldId="279"/>
            <ac:spMk id="10" creationId="{8BFFCB9F-E2BD-4F01-8911-36051105049C}"/>
          </ac:spMkLst>
        </pc:spChg>
        <pc:picChg chg="add mod">
          <ac:chgData name="Emily Williams" userId="fc1219c3-c5f8-4252-ae3c-11cabf70f03e" providerId="ADAL" clId="{84081C3B-97DE-41C3-9E17-8327399AC8B4}" dt="2021-05-04T15:23:08.417" v="101" actId="26606"/>
          <ac:picMkLst>
            <pc:docMk/>
            <pc:sldMk cId="411606759" sldId="279"/>
            <ac:picMk id="5" creationId="{4EC18F7A-531B-4783-91AD-854C1C71C108}"/>
          </ac:picMkLst>
        </pc:picChg>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96D292DE-8B7A-4254-AA83-74C1F4DD4AF0}" type="datetimeFigureOut">
              <a:rPr lang="en-GB" smtClean="0"/>
              <a:t>04/05/2021</a:t>
            </a:fld>
            <a:endParaRPr lang="en-GB"/>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A3C3D8D3-17FF-4C88-A759-00DBF3A84646}" type="slidenum">
              <a:rPr lang="en-GB" smtClean="0"/>
              <a:t>‹#›</a:t>
            </a:fld>
            <a:endParaRPr lang="en-GB"/>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838BB3D2-57DA-4CB3-826C-3C47F9D3AB1D}" type="datetimeFigureOut">
              <a:rPr lang="en-GB" smtClean="0"/>
              <a:t>04/05/2021</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5829D03-4EFF-4A4A-B663-173065EF01C9}" type="slidenum">
              <a:rPr lang="en-GB" smtClean="0"/>
              <a:t>‹#›</a:t>
            </a:fld>
            <a:endParaRPr lang="en-GB"/>
          </a:p>
        </p:txBody>
      </p:sp>
    </p:spTree>
    <p:extLst>
      <p:ext uri="{BB962C8B-B14F-4D97-AF65-F5344CB8AC3E}">
        <p14:creationId xmlns:p14="http://schemas.microsoft.com/office/powerpoint/2010/main" val="353417244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5829D03-4EFF-4A4A-B663-173065EF01C9}" type="slidenum">
              <a:rPr lang="en-GB" smtClean="0"/>
              <a:t>1</a:t>
            </a:fld>
            <a:endParaRPr lang="en-GB"/>
          </a:p>
        </p:txBody>
      </p:sp>
    </p:spTree>
    <p:extLst>
      <p:ext uri="{BB962C8B-B14F-4D97-AF65-F5344CB8AC3E}">
        <p14:creationId xmlns:p14="http://schemas.microsoft.com/office/powerpoint/2010/main" val="22273309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How many of you recognise these traits? </a:t>
            </a:r>
          </a:p>
        </p:txBody>
      </p:sp>
      <p:sp>
        <p:nvSpPr>
          <p:cNvPr id="4" name="Slide Number Placeholder 3"/>
          <p:cNvSpPr>
            <a:spLocks noGrp="1"/>
          </p:cNvSpPr>
          <p:nvPr>
            <p:ph type="sldNum" sz="quarter" idx="5"/>
          </p:nvPr>
        </p:nvSpPr>
        <p:spPr/>
        <p:txBody>
          <a:bodyPr/>
          <a:lstStyle/>
          <a:p>
            <a:fld id="{15829D03-4EFF-4A4A-B663-173065EF01C9}" type="slidenum">
              <a:rPr lang="en-GB" smtClean="0"/>
              <a:t>2</a:t>
            </a:fld>
            <a:endParaRPr lang="en-GB"/>
          </a:p>
        </p:txBody>
      </p:sp>
    </p:spTree>
    <p:extLst>
      <p:ext uri="{BB962C8B-B14F-4D97-AF65-F5344CB8AC3E}">
        <p14:creationId xmlns:p14="http://schemas.microsoft.com/office/powerpoint/2010/main" val="357407583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Think of examples:</a:t>
            </a:r>
          </a:p>
          <a:p>
            <a:r>
              <a:rPr lang="en-GB" dirty="0"/>
              <a:t>TV Adverts – why do we buy a product, does a celebrity endorse it, is it credible? </a:t>
            </a:r>
          </a:p>
          <a:p>
            <a:r>
              <a:rPr lang="en-GB" dirty="0"/>
              <a:t>How do we feel about a sad advert on TV for a dog’s charity – do we donate to it? </a:t>
            </a:r>
          </a:p>
          <a:p>
            <a:endParaRPr lang="en-GB" dirty="0"/>
          </a:p>
        </p:txBody>
      </p:sp>
      <p:sp>
        <p:nvSpPr>
          <p:cNvPr id="4" name="Slide Number Placeholder 3"/>
          <p:cNvSpPr>
            <a:spLocks noGrp="1"/>
          </p:cNvSpPr>
          <p:nvPr>
            <p:ph type="sldNum" sz="quarter" idx="5"/>
          </p:nvPr>
        </p:nvSpPr>
        <p:spPr/>
        <p:txBody>
          <a:bodyPr/>
          <a:lstStyle/>
          <a:p>
            <a:fld id="{15829D03-4EFF-4A4A-B663-173065EF01C9}" type="slidenum">
              <a:rPr lang="en-GB" smtClean="0"/>
              <a:t>6</a:t>
            </a:fld>
            <a:endParaRPr lang="en-GB"/>
          </a:p>
        </p:txBody>
      </p:sp>
    </p:spTree>
    <p:extLst>
      <p:ext uri="{BB962C8B-B14F-4D97-AF65-F5344CB8AC3E}">
        <p14:creationId xmlns:p14="http://schemas.microsoft.com/office/powerpoint/2010/main" val="388654707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most powerful speech in the US election that critics said won him the presidency </a:t>
            </a:r>
          </a:p>
        </p:txBody>
      </p:sp>
      <p:sp>
        <p:nvSpPr>
          <p:cNvPr id="4" name="Slide Number Placeholder 3"/>
          <p:cNvSpPr>
            <a:spLocks noGrp="1"/>
          </p:cNvSpPr>
          <p:nvPr>
            <p:ph type="sldNum" sz="quarter" idx="5"/>
          </p:nvPr>
        </p:nvSpPr>
        <p:spPr/>
        <p:txBody>
          <a:bodyPr/>
          <a:lstStyle/>
          <a:p>
            <a:fld id="{15829D03-4EFF-4A4A-B663-173065EF01C9}" type="slidenum">
              <a:rPr lang="en-GB" smtClean="0"/>
              <a:t>7</a:t>
            </a:fld>
            <a:endParaRPr lang="en-GB"/>
          </a:p>
        </p:txBody>
      </p:sp>
    </p:spTree>
    <p:extLst>
      <p:ext uri="{BB962C8B-B14F-4D97-AF65-F5344CB8AC3E}">
        <p14:creationId xmlns:p14="http://schemas.microsoft.com/office/powerpoint/2010/main" val="161312118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Persuade the group to buy your coffee (or change it to champagne!) How far do we go to buy a product, do we get persuaded by others</a:t>
            </a:r>
          </a:p>
        </p:txBody>
      </p:sp>
      <p:sp>
        <p:nvSpPr>
          <p:cNvPr id="4" name="Slide Number Placeholder 3"/>
          <p:cNvSpPr>
            <a:spLocks noGrp="1"/>
          </p:cNvSpPr>
          <p:nvPr>
            <p:ph type="sldNum" sz="quarter" idx="5"/>
          </p:nvPr>
        </p:nvSpPr>
        <p:spPr/>
        <p:txBody>
          <a:bodyPr/>
          <a:lstStyle/>
          <a:p>
            <a:fld id="{15829D03-4EFF-4A4A-B663-173065EF01C9}" type="slidenum">
              <a:rPr lang="en-GB" smtClean="0"/>
              <a:t>8</a:t>
            </a:fld>
            <a:endParaRPr lang="en-GB"/>
          </a:p>
        </p:txBody>
      </p:sp>
    </p:spTree>
    <p:extLst>
      <p:ext uri="{BB962C8B-B14F-4D97-AF65-F5344CB8AC3E}">
        <p14:creationId xmlns:p14="http://schemas.microsoft.com/office/powerpoint/2010/main" val="181157343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Controversial </a:t>
            </a:r>
          </a:p>
        </p:txBody>
      </p:sp>
      <p:sp>
        <p:nvSpPr>
          <p:cNvPr id="4" name="Slide Number Placeholder 3"/>
          <p:cNvSpPr>
            <a:spLocks noGrp="1"/>
          </p:cNvSpPr>
          <p:nvPr>
            <p:ph type="sldNum" sz="quarter" idx="5"/>
          </p:nvPr>
        </p:nvSpPr>
        <p:spPr/>
        <p:txBody>
          <a:bodyPr/>
          <a:lstStyle/>
          <a:p>
            <a:fld id="{15829D03-4EFF-4A4A-B663-173065EF01C9}" type="slidenum">
              <a:rPr lang="en-GB" smtClean="0"/>
              <a:t>15</a:t>
            </a:fld>
            <a:endParaRPr lang="en-GB"/>
          </a:p>
        </p:txBody>
      </p:sp>
    </p:spTree>
    <p:extLst>
      <p:ext uri="{BB962C8B-B14F-4D97-AF65-F5344CB8AC3E}">
        <p14:creationId xmlns:p14="http://schemas.microsoft.com/office/powerpoint/2010/main" val="1073753672"/>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t>04/05/2021</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75880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04/05/2021</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8619030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04/05/2021</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1813506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04/05/2021</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87408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04/05/2021</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044404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04/05/2021</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935051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04/05/2021</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310996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04/05/2021</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32233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04/05/2021</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5367633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04/05/2021</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8852919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04/05/2021</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9168714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04/05/2021</a:t>
            </a:fld>
            <a:endParaRPr lang="en-GB" dirty="0"/>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notesSlide" Target="../notesSlides/notesSlide2.xml"/><Relationship Id="rId2" Type="http://schemas.openxmlformats.org/officeDocument/2006/relationships/slideLayout" Target="../slideLayouts/slideLayout4.xml"/><Relationship Id="rId1" Type="http://schemas.openxmlformats.org/officeDocument/2006/relationships/video" Target="https://www.youtube.com/embed/R1vskiVDwl4?feature=oembed" TargetMode="External"/><Relationship Id="rId4" Type="http://schemas.openxmlformats.org/officeDocument/2006/relationships/image" Target="../media/image3.jpeg"/></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slideLayout" Target="../slideLayouts/slideLayout4.xml"/><Relationship Id="rId1" Type="http://schemas.openxmlformats.org/officeDocument/2006/relationships/video" Target="https://www.youtube.com/embed/9L_G82HH9Tg?feature=oembed" TargetMode="External"/></Relationships>
</file>

<file path=ppt/slides/_rels/slide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8.xml"/></Relationships>
</file>

<file path=ppt/slides/_rels/slide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notesSlide" Target="../notesSlides/notesSlide4.xml"/><Relationship Id="rId2" Type="http://schemas.openxmlformats.org/officeDocument/2006/relationships/slideLayout" Target="../slideLayouts/slideLayout4.xml"/><Relationship Id="rId1" Type="http://schemas.openxmlformats.org/officeDocument/2006/relationships/video" Target="https://www.youtube.com/embed/OFPwDe22CoY?feature=oembed" TargetMode="External"/><Relationship Id="rId4" Type="http://schemas.openxmlformats.org/officeDocument/2006/relationships/image" Target="../media/image7.jpeg"/></Relationships>
</file>

<file path=ppt/slides/_rels/slide8.xml.rels><?xml version="1.0" encoding="UTF-8" standalone="yes"?>
<Relationships xmlns="http://schemas.openxmlformats.org/package/2006/relationships"><Relationship Id="rId3" Type="http://schemas.openxmlformats.org/officeDocument/2006/relationships/image" Target="../media/image8.png"/><Relationship Id="rId7" Type="http://schemas.openxmlformats.org/officeDocument/2006/relationships/image" Target="../media/image12.png"/><Relationship Id="rId2" Type="http://schemas.openxmlformats.org/officeDocument/2006/relationships/notesSlide" Target="../notesSlides/notesSlide5.xml"/><Relationship Id="rId1" Type="http://schemas.openxmlformats.org/officeDocument/2006/relationships/slideLayout" Target="../slideLayouts/slideLayout4.xml"/><Relationship Id="rId6" Type="http://schemas.openxmlformats.org/officeDocument/2006/relationships/image" Target="../media/image11.png"/><Relationship Id="rId5" Type="http://schemas.openxmlformats.org/officeDocument/2006/relationships/image" Target="../media/image10.png"/><Relationship Id="rId4" Type="http://schemas.openxmlformats.org/officeDocument/2006/relationships/image" Target="../media/image9.png"/></Relationships>
</file>

<file path=ppt/slides/_rels/slide9.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slideLayout" Target="../slideLayouts/slideLayout4.xml"/><Relationship Id="rId1" Type="http://schemas.openxmlformats.org/officeDocument/2006/relationships/video" Target="https://www.youtube.com/embed/acijNEErf-c?feature=oembed" TargetMode="Externa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slideLayout" Target="../slideLayouts/slideLayout4.xml"/><Relationship Id="rId1" Type="http://schemas.openxmlformats.org/officeDocument/2006/relationships/video" Target="https://www.youtube.com/embed/MkntLkg9S3Q?feature=oembed" TargetMode="External"/></Relationships>
</file>

<file path=ppt/slides/_rels/slide12.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3" Type="http://schemas.openxmlformats.org/officeDocument/2006/relationships/notesSlide" Target="../notesSlides/notesSlide6.xml"/><Relationship Id="rId2" Type="http://schemas.openxmlformats.org/officeDocument/2006/relationships/slideLayout" Target="../slideLayouts/slideLayout4.xml"/><Relationship Id="rId1" Type="http://schemas.openxmlformats.org/officeDocument/2006/relationships/video" Target="https://www.youtube.com/embed/KGjHajL29S0?feature=oembed" TargetMode="External"/><Relationship Id="rId4" Type="http://schemas.openxmlformats.org/officeDocument/2006/relationships/image" Target="../media/image18.jpe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683568" y="2996952"/>
            <a:ext cx="7992888" cy="1470025"/>
          </a:xfrm>
        </p:spPr>
        <p:txBody>
          <a:bodyPr>
            <a:normAutofit fontScale="90000"/>
          </a:bodyPr>
          <a:lstStyle/>
          <a:p>
            <a:r>
              <a:rPr lang="en-GB" dirty="0">
                <a:solidFill>
                  <a:schemeClr val="bg1"/>
                </a:solidFill>
              </a:rPr>
              <a:t>Organisational Consultancy</a:t>
            </a:r>
            <a:br>
              <a:rPr lang="en-GB" dirty="0">
                <a:solidFill>
                  <a:schemeClr val="bg1"/>
                </a:solidFill>
              </a:rPr>
            </a:br>
            <a:r>
              <a:rPr lang="en-GB" dirty="0">
                <a:solidFill>
                  <a:schemeClr val="bg1"/>
                </a:solidFill>
              </a:rPr>
              <a:t>Week 5</a:t>
            </a:r>
            <a:br>
              <a:rPr lang="en-GB" dirty="0">
                <a:solidFill>
                  <a:schemeClr val="bg1"/>
                </a:solidFill>
              </a:rPr>
            </a:br>
            <a:r>
              <a:rPr lang="en-GB" dirty="0">
                <a:solidFill>
                  <a:schemeClr val="bg1"/>
                </a:solidFill>
              </a:rPr>
              <a:t>Communication and Persuasion</a:t>
            </a:r>
          </a:p>
        </p:txBody>
      </p:sp>
    </p:spTree>
    <p:extLst>
      <p:ext uri="{BB962C8B-B14F-4D97-AF65-F5344CB8AC3E}">
        <p14:creationId xmlns:p14="http://schemas.microsoft.com/office/powerpoint/2010/main" val="340895528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32C779-0A2C-4533-BC3B-50699F35485F}"/>
              </a:ext>
            </a:extLst>
          </p:cNvPr>
          <p:cNvSpPr>
            <a:spLocks noGrp="1"/>
          </p:cNvSpPr>
          <p:nvPr>
            <p:ph type="title"/>
          </p:nvPr>
        </p:nvSpPr>
        <p:spPr>
          <a:xfrm>
            <a:off x="457200" y="274638"/>
            <a:ext cx="8363272" cy="1210146"/>
          </a:xfrm>
        </p:spPr>
        <p:txBody>
          <a:bodyPr>
            <a:normAutofit fontScale="90000"/>
          </a:bodyPr>
          <a:lstStyle/>
          <a:p>
            <a:pPr algn="l"/>
            <a:r>
              <a:rPr lang="en-GB" b="0" i="0" dirty="0">
                <a:effectLst/>
                <a:latin typeface="Roboto"/>
              </a:rPr>
              <a:t>10 ways to have a better conversation | Celeste Headlee</a:t>
            </a:r>
          </a:p>
        </p:txBody>
      </p:sp>
      <p:pic>
        <p:nvPicPr>
          <p:cNvPr id="8" name="Online Media 7" title="10 ways to have a better conversation | Celeste Headlee">
            <a:hlinkClick r:id="" action="ppaction://media"/>
            <a:extLst>
              <a:ext uri="{FF2B5EF4-FFF2-40B4-BE49-F238E27FC236}">
                <a16:creationId xmlns:a16="http://schemas.microsoft.com/office/drawing/2014/main" id="{76F4E0F7-EC41-48BD-9B36-DBBC64FECE27}"/>
              </a:ext>
            </a:extLst>
          </p:cNvPr>
          <p:cNvPicPr>
            <a:picLocks noGrp="1" noRot="1" noChangeAspect="1"/>
          </p:cNvPicPr>
          <p:nvPr>
            <p:ph sz="half" idx="1"/>
            <a:videoFile r:link="rId1"/>
          </p:nvPr>
        </p:nvPicPr>
        <p:blipFill>
          <a:blip r:embed="rId4"/>
          <a:stretch>
            <a:fillRect/>
          </a:stretch>
        </p:blipFill>
        <p:spPr>
          <a:xfrm>
            <a:off x="683568" y="1556792"/>
            <a:ext cx="7632848" cy="4311479"/>
          </a:xfrm>
          <a:prstGeom prst="rect">
            <a:avLst/>
          </a:prstGeom>
        </p:spPr>
      </p:pic>
    </p:spTree>
    <p:extLst>
      <p:ext uri="{BB962C8B-B14F-4D97-AF65-F5344CB8AC3E}">
        <p14:creationId xmlns:p14="http://schemas.microsoft.com/office/powerpoint/2010/main" val="260347798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8"/>
                </p:tgtEl>
              </p:cMediaNode>
            </p:video>
            <p:seq concurrent="1" nextAc="seek">
              <p:cTn id="8" restart="whenNotActive" fill="hold" evtFilter="cancelBubble" nodeType="interactiveSeq">
                <p:stCondLst>
                  <p:cond evt="onClick" delay="0">
                    <p:tgtEl>
                      <p:spTgt spid="8"/>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8"/>
                                        </p:tgtEl>
                                      </p:cBhvr>
                                    </p:cmd>
                                  </p:childTnLst>
                                </p:cTn>
                              </p:par>
                            </p:childTnLst>
                          </p:cTn>
                        </p:par>
                      </p:childTnLst>
                    </p:cTn>
                  </p:par>
                </p:childTnLst>
              </p:cTn>
              <p:nextCondLst>
                <p:cond evt="onClick" delay="0">
                  <p:tgtEl>
                    <p:spTgt spid="8"/>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367A8BF-5A6B-402A-8463-1D27A88E6BE0}"/>
              </a:ext>
            </a:extLst>
          </p:cNvPr>
          <p:cNvSpPr>
            <a:spLocks noGrp="1"/>
          </p:cNvSpPr>
          <p:nvPr>
            <p:ph type="title"/>
          </p:nvPr>
        </p:nvSpPr>
        <p:spPr/>
        <p:txBody>
          <a:bodyPr>
            <a:normAutofit/>
          </a:bodyPr>
          <a:lstStyle/>
          <a:p>
            <a:r>
              <a:rPr lang="en-GB" dirty="0"/>
              <a:t>The Chores!</a:t>
            </a:r>
          </a:p>
        </p:txBody>
      </p:sp>
      <p:sp>
        <p:nvSpPr>
          <p:cNvPr id="3" name="Content Placeholder 2">
            <a:extLst>
              <a:ext uri="{FF2B5EF4-FFF2-40B4-BE49-F238E27FC236}">
                <a16:creationId xmlns:a16="http://schemas.microsoft.com/office/drawing/2014/main" id="{D0C5828D-5A1B-4D3A-BEA3-9E0C0CCBABFB}"/>
              </a:ext>
            </a:extLst>
          </p:cNvPr>
          <p:cNvSpPr>
            <a:spLocks noGrp="1"/>
          </p:cNvSpPr>
          <p:nvPr>
            <p:ph sz="half" idx="1"/>
          </p:nvPr>
        </p:nvSpPr>
        <p:spPr/>
        <p:txBody>
          <a:bodyPr>
            <a:normAutofit lnSpcReduction="10000"/>
          </a:bodyPr>
          <a:lstStyle/>
          <a:p>
            <a:r>
              <a:rPr lang="en-GB" dirty="0"/>
              <a:t>Ironing</a:t>
            </a:r>
          </a:p>
          <a:p>
            <a:r>
              <a:rPr lang="en-GB" dirty="0"/>
              <a:t>Washing the dishes</a:t>
            </a:r>
          </a:p>
          <a:p>
            <a:r>
              <a:rPr lang="en-GB" dirty="0"/>
              <a:t>Doing Laundry</a:t>
            </a:r>
          </a:p>
          <a:p>
            <a:r>
              <a:rPr lang="en-GB" dirty="0"/>
              <a:t>Vacuuming</a:t>
            </a:r>
          </a:p>
          <a:p>
            <a:r>
              <a:rPr lang="en-GB" dirty="0"/>
              <a:t>Changing the bedding</a:t>
            </a:r>
          </a:p>
          <a:p>
            <a:r>
              <a:rPr lang="en-GB" dirty="0"/>
              <a:t>Dusting the house</a:t>
            </a:r>
          </a:p>
          <a:p>
            <a:r>
              <a:rPr lang="en-GB" dirty="0"/>
              <a:t>Making Dinner</a:t>
            </a:r>
          </a:p>
          <a:p>
            <a:endParaRPr lang="en-GB" dirty="0"/>
          </a:p>
        </p:txBody>
      </p:sp>
      <p:sp>
        <p:nvSpPr>
          <p:cNvPr id="4" name="Content Placeholder 3">
            <a:extLst>
              <a:ext uri="{FF2B5EF4-FFF2-40B4-BE49-F238E27FC236}">
                <a16:creationId xmlns:a16="http://schemas.microsoft.com/office/drawing/2014/main" id="{E5943319-0CF8-4BCA-A98E-B20CCC218C80}"/>
              </a:ext>
            </a:extLst>
          </p:cNvPr>
          <p:cNvSpPr>
            <a:spLocks noGrp="1"/>
          </p:cNvSpPr>
          <p:nvPr>
            <p:ph sz="half" idx="2"/>
          </p:nvPr>
        </p:nvSpPr>
        <p:spPr/>
        <p:txBody>
          <a:bodyPr>
            <a:normAutofit lnSpcReduction="10000"/>
          </a:bodyPr>
          <a:lstStyle/>
          <a:p>
            <a:r>
              <a:rPr lang="en-GB" dirty="0"/>
              <a:t>Rank them in order of preferences and list how long you might spend on each task</a:t>
            </a:r>
          </a:p>
          <a:p>
            <a:r>
              <a:rPr lang="en-GB" dirty="0"/>
              <a:t>How do we persuade others to do our chores for us?</a:t>
            </a:r>
          </a:p>
        </p:txBody>
      </p:sp>
    </p:spTree>
    <p:extLst>
      <p:ext uri="{BB962C8B-B14F-4D97-AF65-F5344CB8AC3E}">
        <p14:creationId xmlns:p14="http://schemas.microsoft.com/office/powerpoint/2010/main" val="224997047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83C58EF-9781-4341-B732-F0FC36C8A1C5}"/>
              </a:ext>
            </a:extLst>
          </p:cNvPr>
          <p:cNvSpPr>
            <a:spLocks noGrp="1"/>
          </p:cNvSpPr>
          <p:nvPr>
            <p:ph type="title"/>
          </p:nvPr>
        </p:nvSpPr>
        <p:spPr/>
        <p:txBody>
          <a:bodyPr/>
          <a:lstStyle/>
          <a:p>
            <a:r>
              <a:rPr lang="en-GB" dirty="0"/>
              <a:t>Aristotle…</a:t>
            </a:r>
          </a:p>
        </p:txBody>
      </p:sp>
      <p:pic>
        <p:nvPicPr>
          <p:cNvPr id="5" name="Online Media 4" title="An Introduction to Ethos, Logos and Pathos">
            <a:hlinkClick r:id="" action="ppaction://media"/>
            <a:extLst>
              <a:ext uri="{FF2B5EF4-FFF2-40B4-BE49-F238E27FC236}">
                <a16:creationId xmlns:a16="http://schemas.microsoft.com/office/drawing/2014/main" id="{519B6620-1E40-4F5C-9CAD-AFD0DC857294}"/>
              </a:ext>
            </a:extLst>
          </p:cNvPr>
          <p:cNvPicPr>
            <a:picLocks noGrp="1" noRot="1" noChangeAspect="1"/>
          </p:cNvPicPr>
          <p:nvPr>
            <p:ph sz="half" idx="1"/>
            <a:videoFile r:link="rId1"/>
          </p:nvPr>
        </p:nvPicPr>
        <p:blipFill>
          <a:blip r:embed="rId3"/>
          <a:stretch>
            <a:fillRect/>
          </a:stretch>
        </p:blipFill>
        <p:spPr>
          <a:xfrm>
            <a:off x="899592" y="1300401"/>
            <a:ext cx="7536748" cy="4257197"/>
          </a:xfrm>
          <a:prstGeom prst="rect">
            <a:avLst/>
          </a:prstGeom>
        </p:spPr>
      </p:pic>
    </p:spTree>
    <p:extLst>
      <p:ext uri="{BB962C8B-B14F-4D97-AF65-F5344CB8AC3E}">
        <p14:creationId xmlns:p14="http://schemas.microsoft.com/office/powerpoint/2010/main" val="210270801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5"/>
                </p:tgtEl>
              </p:cMediaNode>
            </p:video>
            <p:seq concurrent="1" nextAc="seek">
              <p:cTn id="8" restart="whenNotActive" fill="hold" evtFilter="cancelBubble" nodeType="interactiveSeq">
                <p:stCondLst>
                  <p:cond evt="onClick" delay="0">
                    <p:tgtEl>
                      <p:spTgt spid="5"/>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5"/>
                                        </p:tgtEl>
                                      </p:cBhvr>
                                    </p:cmd>
                                  </p:childTnLst>
                                </p:cTn>
                              </p:par>
                            </p:childTnLst>
                          </p:cTn>
                        </p:par>
                      </p:childTnLst>
                    </p:cTn>
                  </p:par>
                </p:childTnLst>
              </p:cTn>
              <p:nextCondLst>
                <p:cond evt="onClick" delay="0">
                  <p:tgtEl>
                    <p:spTgt spid="5"/>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Content Placeholder 5">
            <a:extLst>
              <a:ext uri="{FF2B5EF4-FFF2-40B4-BE49-F238E27FC236}">
                <a16:creationId xmlns:a16="http://schemas.microsoft.com/office/drawing/2014/main" id="{8564962E-23A8-4A6A-B7D9-A5AE10DCCB19}"/>
              </a:ext>
            </a:extLst>
          </p:cNvPr>
          <p:cNvPicPr>
            <a:picLocks noGrp="1" noChangeAspect="1"/>
          </p:cNvPicPr>
          <p:nvPr>
            <p:ph idx="1"/>
          </p:nvPr>
        </p:nvPicPr>
        <p:blipFill>
          <a:blip r:embed="rId2"/>
          <a:stretch>
            <a:fillRect/>
          </a:stretch>
        </p:blipFill>
        <p:spPr>
          <a:xfrm>
            <a:off x="1601874" y="260648"/>
            <a:ext cx="5940251" cy="5108615"/>
          </a:xfrm>
          <a:noFill/>
        </p:spPr>
      </p:pic>
    </p:spTree>
    <p:extLst>
      <p:ext uri="{BB962C8B-B14F-4D97-AF65-F5344CB8AC3E}">
        <p14:creationId xmlns:p14="http://schemas.microsoft.com/office/powerpoint/2010/main" val="98924768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Title 1">
            <a:extLst>
              <a:ext uri="{FF2B5EF4-FFF2-40B4-BE49-F238E27FC236}">
                <a16:creationId xmlns:a16="http://schemas.microsoft.com/office/drawing/2014/main" id="{8BFFCB9F-E2BD-4F01-8911-36051105049C}"/>
              </a:ext>
            </a:extLst>
          </p:cNvPr>
          <p:cNvSpPr>
            <a:spLocks noGrp="1"/>
          </p:cNvSpPr>
          <p:nvPr>
            <p:ph type="title"/>
          </p:nvPr>
        </p:nvSpPr>
        <p:spPr>
          <a:xfrm>
            <a:off x="457200" y="274638"/>
            <a:ext cx="8229600" cy="1143000"/>
          </a:xfrm>
        </p:spPr>
        <p:txBody>
          <a:bodyPr>
            <a:normAutofit fontScale="90000"/>
          </a:bodyPr>
          <a:lstStyle/>
          <a:p>
            <a:r>
              <a:rPr lang="en-US" dirty="0"/>
              <a:t>Can you think of examples of Ethos, Logos and Pathos?</a:t>
            </a:r>
          </a:p>
        </p:txBody>
      </p:sp>
      <p:pic>
        <p:nvPicPr>
          <p:cNvPr id="5" name="Content Placeholder 4">
            <a:extLst>
              <a:ext uri="{FF2B5EF4-FFF2-40B4-BE49-F238E27FC236}">
                <a16:creationId xmlns:a16="http://schemas.microsoft.com/office/drawing/2014/main" id="{4EC18F7A-531B-4783-91AD-854C1C71C108}"/>
              </a:ext>
            </a:extLst>
          </p:cNvPr>
          <p:cNvPicPr>
            <a:picLocks noGrp="1" noChangeAspect="1"/>
          </p:cNvPicPr>
          <p:nvPr>
            <p:ph idx="1"/>
          </p:nvPr>
        </p:nvPicPr>
        <p:blipFill>
          <a:blip r:embed="rId3"/>
          <a:stretch>
            <a:fillRect/>
          </a:stretch>
        </p:blipFill>
        <p:spPr>
          <a:xfrm>
            <a:off x="1266488" y="1600201"/>
            <a:ext cx="6611024" cy="3917032"/>
          </a:xfrm>
          <a:prstGeom prst="rect">
            <a:avLst/>
          </a:prstGeom>
          <a:noFill/>
        </p:spPr>
      </p:pic>
    </p:spTree>
    <p:extLst>
      <p:ext uri="{BB962C8B-B14F-4D97-AF65-F5344CB8AC3E}">
        <p14:creationId xmlns:p14="http://schemas.microsoft.com/office/powerpoint/2010/main" val="41160675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B5E89B-B181-4CD1-BBAC-95DC264BFE72}"/>
              </a:ext>
            </a:extLst>
          </p:cNvPr>
          <p:cNvSpPr>
            <a:spLocks noGrp="1"/>
          </p:cNvSpPr>
          <p:nvPr>
            <p:ph type="title"/>
          </p:nvPr>
        </p:nvSpPr>
        <p:spPr>
          <a:xfrm>
            <a:off x="313184" y="125760"/>
            <a:ext cx="8229600" cy="1143000"/>
          </a:xfrm>
        </p:spPr>
        <p:txBody>
          <a:bodyPr/>
          <a:lstStyle/>
          <a:p>
            <a:r>
              <a:rPr lang="en-GB" dirty="0"/>
              <a:t>How do we use persuasion </a:t>
            </a:r>
          </a:p>
        </p:txBody>
      </p:sp>
      <p:pic>
        <p:nvPicPr>
          <p:cNvPr id="7" name="Online Media 6" title="The Speech that Made Obama President">
            <a:hlinkClick r:id="" action="ppaction://media"/>
            <a:extLst>
              <a:ext uri="{FF2B5EF4-FFF2-40B4-BE49-F238E27FC236}">
                <a16:creationId xmlns:a16="http://schemas.microsoft.com/office/drawing/2014/main" id="{10BE57C9-75A4-4A02-B284-700A87D69110}"/>
              </a:ext>
            </a:extLst>
          </p:cNvPr>
          <p:cNvPicPr>
            <a:picLocks noGrp="1" noRot="1" noChangeAspect="1"/>
          </p:cNvPicPr>
          <p:nvPr>
            <p:ph sz="half" idx="1"/>
            <a:videoFile r:link="rId1"/>
          </p:nvPr>
        </p:nvPicPr>
        <p:blipFill>
          <a:blip r:embed="rId4"/>
          <a:stretch>
            <a:fillRect/>
          </a:stretch>
        </p:blipFill>
        <p:spPr>
          <a:xfrm>
            <a:off x="467544" y="1268760"/>
            <a:ext cx="7920880" cy="4536504"/>
          </a:xfrm>
          <a:prstGeom prst="rect">
            <a:avLst/>
          </a:prstGeom>
        </p:spPr>
      </p:pic>
    </p:spTree>
    <p:extLst>
      <p:ext uri="{BB962C8B-B14F-4D97-AF65-F5344CB8AC3E}">
        <p14:creationId xmlns:p14="http://schemas.microsoft.com/office/powerpoint/2010/main" val="30385294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7"/>
                </p:tgtEl>
              </p:cMediaNode>
            </p:video>
            <p:seq concurrent="1" nextAc="seek">
              <p:cTn id="8" restart="whenNotActive" fill="hold" evtFilter="cancelBubble" nodeType="interactiveSeq">
                <p:stCondLst>
                  <p:cond evt="onClick" delay="0">
                    <p:tgtEl>
                      <p:spTgt spid="7"/>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7"/>
                                        </p:tgtEl>
                                      </p:cBhvr>
                                    </p:cmd>
                                  </p:childTnLst>
                                </p:cTn>
                              </p:par>
                            </p:childTnLst>
                          </p:cTn>
                        </p:par>
                      </p:childTnLst>
                    </p:cTn>
                  </p:par>
                </p:childTnLst>
              </p:cTn>
              <p:nextCondLst>
                <p:cond evt="onClick" delay="0">
                  <p:tgtEl>
                    <p:spTgt spid="7"/>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F8FAD4-8916-4F98-ACBE-338A8A557430}"/>
              </a:ext>
            </a:extLst>
          </p:cNvPr>
          <p:cNvSpPr>
            <a:spLocks noGrp="1"/>
          </p:cNvSpPr>
          <p:nvPr>
            <p:ph type="title"/>
          </p:nvPr>
        </p:nvSpPr>
        <p:spPr/>
        <p:txBody>
          <a:bodyPr/>
          <a:lstStyle/>
          <a:p>
            <a:r>
              <a:rPr lang="en-GB" dirty="0"/>
              <a:t>Will you buy my coffee?</a:t>
            </a:r>
          </a:p>
        </p:txBody>
      </p:sp>
      <p:pic>
        <p:nvPicPr>
          <p:cNvPr id="6" name="Content Placeholder 5">
            <a:extLst>
              <a:ext uri="{FF2B5EF4-FFF2-40B4-BE49-F238E27FC236}">
                <a16:creationId xmlns:a16="http://schemas.microsoft.com/office/drawing/2014/main" id="{0CADBC82-C756-4C2A-8A0D-F65F3F8057D0}"/>
              </a:ext>
            </a:extLst>
          </p:cNvPr>
          <p:cNvPicPr>
            <a:picLocks noGrp="1" noChangeAspect="1"/>
          </p:cNvPicPr>
          <p:nvPr>
            <p:ph sz="half" idx="1"/>
          </p:nvPr>
        </p:nvPicPr>
        <p:blipFill>
          <a:blip r:embed="rId3"/>
          <a:stretch>
            <a:fillRect/>
          </a:stretch>
        </p:blipFill>
        <p:spPr>
          <a:xfrm>
            <a:off x="457200" y="2070781"/>
            <a:ext cx="3394720" cy="2562241"/>
          </a:xfrm>
        </p:spPr>
      </p:pic>
      <p:sp>
        <p:nvSpPr>
          <p:cNvPr id="4" name="Content Placeholder 3">
            <a:extLst>
              <a:ext uri="{FF2B5EF4-FFF2-40B4-BE49-F238E27FC236}">
                <a16:creationId xmlns:a16="http://schemas.microsoft.com/office/drawing/2014/main" id="{E8373412-2D57-43EB-95F7-ED3A11EC59E2}"/>
              </a:ext>
            </a:extLst>
          </p:cNvPr>
          <p:cNvSpPr>
            <a:spLocks noGrp="1"/>
          </p:cNvSpPr>
          <p:nvPr>
            <p:ph sz="half" idx="2"/>
          </p:nvPr>
        </p:nvSpPr>
        <p:spPr>
          <a:xfrm>
            <a:off x="4811597" y="1700808"/>
            <a:ext cx="4038600" cy="2260847"/>
          </a:xfrm>
        </p:spPr>
        <p:txBody>
          <a:bodyPr>
            <a:normAutofit lnSpcReduction="10000"/>
          </a:bodyPr>
          <a:lstStyle/>
          <a:p>
            <a:r>
              <a:rPr lang="en-GB" dirty="0"/>
              <a:t>Brazilian coffee</a:t>
            </a:r>
          </a:p>
          <a:p>
            <a:r>
              <a:rPr lang="en-GB" dirty="0"/>
              <a:t>Aromatic flavours, strong taste, perfect start to your day</a:t>
            </a:r>
          </a:p>
          <a:p>
            <a:r>
              <a:rPr lang="en-GB" dirty="0"/>
              <a:t>Ask me any questions</a:t>
            </a:r>
          </a:p>
        </p:txBody>
      </p:sp>
      <p:pic>
        <p:nvPicPr>
          <p:cNvPr id="8" name="Picture 7">
            <a:extLst>
              <a:ext uri="{FF2B5EF4-FFF2-40B4-BE49-F238E27FC236}">
                <a16:creationId xmlns:a16="http://schemas.microsoft.com/office/drawing/2014/main" id="{D960533A-FB64-41A7-A685-2B7410E2055C}"/>
              </a:ext>
            </a:extLst>
          </p:cNvPr>
          <p:cNvPicPr>
            <a:picLocks noChangeAspect="1"/>
          </p:cNvPicPr>
          <p:nvPr/>
        </p:nvPicPr>
        <p:blipFill>
          <a:blip r:embed="rId4"/>
          <a:stretch>
            <a:fillRect/>
          </a:stretch>
        </p:blipFill>
        <p:spPr>
          <a:xfrm>
            <a:off x="606388" y="1575843"/>
            <a:ext cx="3096344" cy="3552115"/>
          </a:xfrm>
          <a:prstGeom prst="rect">
            <a:avLst/>
          </a:prstGeom>
        </p:spPr>
      </p:pic>
      <p:pic>
        <p:nvPicPr>
          <p:cNvPr id="10" name="Picture 9">
            <a:extLst>
              <a:ext uri="{FF2B5EF4-FFF2-40B4-BE49-F238E27FC236}">
                <a16:creationId xmlns:a16="http://schemas.microsoft.com/office/drawing/2014/main" id="{49C4E4E6-D06C-4ECC-AD8B-51181FFBA79E}"/>
              </a:ext>
            </a:extLst>
          </p:cNvPr>
          <p:cNvPicPr>
            <a:picLocks noChangeAspect="1"/>
          </p:cNvPicPr>
          <p:nvPr/>
        </p:nvPicPr>
        <p:blipFill>
          <a:blip r:embed="rId5"/>
          <a:stretch>
            <a:fillRect/>
          </a:stretch>
        </p:blipFill>
        <p:spPr>
          <a:xfrm>
            <a:off x="501559" y="1198184"/>
            <a:ext cx="3352825" cy="4391057"/>
          </a:xfrm>
          <a:prstGeom prst="rect">
            <a:avLst/>
          </a:prstGeom>
        </p:spPr>
      </p:pic>
      <p:pic>
        <p:nvPicPr>
          <p:cNvPr id="12" name="Picture 11">
            <a:extLst>
              <a:ext uri="{FF2B5EF4-FFF2-40B4-BE49-F238E27FC236}">
                <a16:creationId xmlns:a16="http://schemas.microsoft.com/office/drawing/2014/main" id="{ED9CC8DF-1784-4F57-80CF-939525546CD8}"/>
              </a:ext>
            </a:extLst>
          </p:cNvPr>
          <p:cNvPicPr>
            <a:picLocks noChangeAspect="1"/>
          </p:cNvPicPr>
          <p:nvPr/>
        </p:nvPicPr>
        <p:blipFill>
          <a:blip r:embed="rId6"/>
          <a:stretch>
            <a:fillRect/>
          </a:stretch>
        </p:blipFill>
        <p:spPr>
          <a:xfrm>
            <a:off x="251520" y="1609498"/>
            <a:ext cx="4048155" cy="2933721"/>
          </a:xfrm>
          <a:prstGeom prst="rect">
            <a:avLst/>
          </a:prstGeom>
        </p:spPr>
      </p:pic>
      <p:pic>
        <p:nvPicPr>
          <p:cNvPr id="14" name="Picture 13">
            <a:extLst>
              <a:ext uri="{FF2B5EF4-FFF2-40B4-BE49-F238E27FC236}">
                <a16:creationId xmlns:a16="http://schemas.microsoft.com/office/drawing/2014/main" id="{0C66626C-13C0-4E1A-BC46-1455981FF305}"/>
              </a:ext>
            </a:extLst>
          </p:cNvPr>
          <p:cNvPicPr>
            <a:picLocks noChangeAspect="1"/>
          </p:cNvPicPr>
          <p:nvPr/>
        </p:nvPicPr>
        <p:blipFill>
          <a:blip r:embed="rId7"/>
          <a:stretch>
            <a:fillRect/>
          </a:stretch>
        </p:blipFill>
        <p:spPr>
          <a:xfrm>
            <a:off x="1022771" y="493329"/>
            <a:ext cx="6810425" cy="5095912"/>
          </a:xfrm>
          <a:prstGeom prst="rect">
            <a:avLst/>
          </a:prstGeom>
        </p:spPr>
      </p:pic>
    </p:spTree>
    <p:extLst>
      <p:ext uri="{BB962C8B-B14F-4D97-AF65-F5344CB8AC3E}">
        <p14:creationId xmlns:p14="http://schemas.microsoft.com/office/powerpoint/2010/main" val="116873203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8"/>
                                        </p:tgtEl>
                                        <p:attrNameLst>
                                          <p:attrName>style.visibility</p:attrName>
                                        </p:attrNameLst>
                                      </p:cBhvr>
                                      <p:to>
                                        <p:strVal val="visible"/>
                                      </p:to>
                                    </p:set>
                                    <p:anim calcmode="lin" valueType="num">
                                      <p:cBhvr additive="base">
                                        <p:cTn id="7" dur="500" fill="hold"/>
                                        <p:tgtEl>
                                          <p:spTgt spid="8"/>
                                        </p:tgtEl>
                                        <p:attrNameLst>
                                          <p:attrName>ppt_x</p:attrName>
                                        </p:attrNameLst>
                                      </p:cBhvr>
                                      <p:tavLst>
                                        <p:tav tm="0">
                                          <p:val>
                                            <p:strVal val="#ppt_x"/>
                                          </p:val>
                                        </p:tav>
                                        <p:tav tm="100000">
                                          <p:val>
                                            <p:strVal val="#ppt_x"/>
                                          </p:val>
                                        </p:tav>
                                      </p:tavLst>
                                    </p:anim>
                                    <p:anim calcmode="lin" valueType="num">
                                      <p:cBhvr additive="base">
                                        <p:cTn id="8" dur="500" fill="hold"/>
                                        <p:tgtEl>
                                          <p:spTgt spid="8"/>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10"/>
                                        </p:tgtEl>
                                        <p:attrNameLst>
                                          <p:attrName>style.visibility</p:attrName>
                                        </p:attrNameLst>
                                      </p:cBhvr>
                                      <p:to>
                                        <p:strVal val="visible"/>
                                      </p:to>
                                    </p:set>
                                    <p:anim calcmode="lin" valueType="num">
                                      <p:cBhvr additive="base">
                                        <p:cTn id="13" dur="500" fill="hold"/>
                                        <p:tgtEl>
                                          <p:spTgt spid="10"/>
                                        </p:tgtEl>
                                        <p:attrNameLst>
                                          <p:attrName>ppt_x</p:attrName>
                                        </p:attrNameLst>
                                      </p:cBhvr>
                                      <p:tavLst>
                                        <p:tav tm="0">
                                          <p:val>
                                            <p:strVal val="#ppt_x"/>
                                          </p:val>
                                        </p:tav>
                                        <p:tav tm="100000">
                                          <p:val>
                                            <p:strVal val="#ppt_x"/>
                                          </p:val>
                                        </p:tav>
                                      </p:tavLst>
                                    </p:anim>
                                    <p:anim calcmode="lin" valueType="num">
                                      <p:cBhvr additive="base">
                                        <p:cTn id="14" dur="500" fill="hold"/>
                                        <p:tgtEl>
                                          <p:spTgt spid="10"/>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10" presetClass="entr" presetSubtype="0" fill="hold" nodeType="clickEffect">
                                  <p:stCondLst>
                                    <p:cond delay="0"/>
                                  </p:stCondLst>
                                  <p:childTnLst>
                                    <p:set>
                                      <p:cBhvr>
                                        <p:cTn id="18" dur="1" fill="hold">
                                          <p:stCondLst>
                                            <p:cond delay="0"/>
                                          </p:stCondLst>
                                        </p:cTn>
                                        <p:tgtEl>
                                          <p:spTgt spid="12"/>
                                        </p:tgtEl>
                                        <p:attrNameLst>
                                          <p:attrName>style.visibility</p:attrName>
                                        </p:attrNameLst>
                                      </p:cBhvr>
                                      <p:to>
                                        <p:strVal val="visible"/>
                                      </p:to>
                                    </p:set>
                                    <p:animEffect transition="in" filter="fade">
                                      <p:cBhvr>
                                        <p:cTn id="19" dur="500"/>
                                        <p:tgtEl>
                                          <p:spTgt spid="12"/>
                                        </p:tgtEl>
                                      </p:cBhvr>
                                    </p:animEffect>
                                  </p:childTnLst>
                                </p:cTn>
                              </p:par>
                            </p:childTnLst>
                          </p:cTn>
                        </p:par>
                      </p:childTnLst>
                    </p:cTn>
                  </p:par>
                  <p:par>
                    <p:cTn id="20" fill="hold">
                      <p:stCondLst>
                        <p:cond delay="indefinite"/>
                      </p:stCondLst>
                      <p:childTnLst>
                        <p:par>
                          <p:cTn id="21" fill="hold">
                            <p:stCondLst>
                              <p:cond delay="0"/>
                            </p:stCondLst>
                            <p:childTnLst>
                              <p:par>
                                <p:cTn id="22" presetID="2" presetClass="entr" presetSubtype="4" fill="hold" nodeType="clickEffect">
                                  <p:stCondLst>
                                    <p:cond delay="0"/>
                                  </p:stCondLst>
                                  <p:childTnLst>
                                    <p:set>
                                      <p:cBhvr>
                                        <p:cTn id="23" dur="1" fill="hold">
                                          <p:stCondLst>
                                            <p:cond delay="0"/>
                                          </p:stCondLst>
                                        </p:cTn>
                                        <p:tgtEl>
                                          <p:spTgt spid="14"/>
                                        </p:tgtEl>
                                        <p:attrNameLst>
                                          <p:attrName>style.visibility</p:attrName>
                                        </p:attrNameLst>
                                      </p:cBhvr>
                                      <p:to>
                                        <p:strVal val="visible"/>
                                      </p:to>
                                    </p:set>
                                    <p:anim calcmode="lin" valueType="num">
                                      <p:cBhvr additive="base">
                                        <p:cTn id="24" dur="500" fill="hold"/>
                                        <p:tgtEl>
                                          <p:spTgt spid="14"/>
                                        </p:tgtEl>
                                        <p:attrNameLst>
                                          <p:attrName>ppt_x</p:attrName>
                                        </p:attrNameLst>
                                      </p:cBhvr>
                                      <p:tavLst>
                                        <p:tav tm="0">
                                          <p:val>
                                            <p:strVal val="#ppt_x"/>
                                          </p:val>
                                        </p:tav>
                                        <p:tav tm="100000">
                                          <p:val>
                                            <p:strVal val="#ppt_x"/>
                                          </p:val>
                                        </p:tav>
                                      </p:tavLst>
                                    </p:anim>
                                    <p:anim calcmode="lin" valueType="num">
                                      <p:cBhvr additive="base">
                                        <p:cTn id="25" dur="500" fill="hold"/>
                                        <p:tgtEl>
                                          <p:spTgt spid="14"/>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367A8BF-5A6B-402A-8463-1D27A88E6BE0}"/>
              </a:ext>
            </a:extLst>
          </p:cNvPr>
          <p:cNvSpPr>
            <a:spLocks noGrp="1"/>
          </p:cNvSpPr>
          <p:nvPr>
            <p:ph type="title"/>
          </p:nvPr>
        </p:nvSpPr>
        <p:spPr/>
        <p:txBody>
          <a:bodyPr/>
          <a:lstStyle/>
          <a:p>
            <a:r>
              <a:rPr lang="en-GB" dirty="0"/>
              <a:t>DATA!</a:t>
            </a:r>
          </a:p>
        </p:txBody>
      </p:sp>
      <p:pic>
        <p:nvPicPr>
          <p:cNvPr id="5" name="Online Media 4" title="GDPR explained: How the new data protection act could change your life">
            <a:hlinkClick r:id="" action="ppaction://media"/>
            <a:extLst>
              <a:ext uri="{FF2B5EF4-FFF2-40B4-BE49-F238E27FC236}">
                <a16:creationId xmlns:a16="http://schemas.microsoft.com/office/drawing/2014/main" id="{B455477F-6921-4D20-81DE-A0BA9E921C16}"/>
              </a:ext>
            </a:extLst>
          </p:cNvPr>
          <p:cNvPicPr>
            <a:picLocks noGrp="1" noRot="1" noChangeAspect="1"/>
          </p:cNvPicPr>
          <p:nvPr>
            <p:ph sz="half" idx="1"/>
            <a:videoFile r:link="rId1"/>
          </p:nvPr>
        </p:nvPicPr>
        <p:blipFill>
          <a:blip r:embed="rId3"/>
          <a:stretch>
            <a:fillRect/>
          </a:stretch>
        </p:blipFill>
        <p:spPr>
          <a:xfrm>
            <a:off x="899592" y="1196752"/>
            <a:ext cx="7479130" cy="4224651"/>
          </a:xfrm>
          <a:prstGeom prst="rect">
            <a:avLst/>
          </a:prstGeom>
        </p:spPr>
      </p:pic>
    </p:spTree>
    <p:extLst>
      <p:ext uri="{BB962C8B-B14F-4D97-AF65-F5344CB8AC3E}">
        <p14:creationId xmlns:p14="http://schemas.microsoft.com/office/powerpoint/2010/main" val="141832696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5"/>
                </p:tgtEl>
              </p:cMediaNode>
            </p:video>
            <p:seq concurrent="1" nextAc="seek">
              <p:cTn id="8" restart="whenNotActive" fill="hold" evtFilter="cancelBubble" nodeType="interactiveSeq">
                <p:stCondLst>
                  <p:cond evt="onClick" delay="0">
                    <p:tgtEl>
                      <p:spTgt spid="5"/>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5"/>
                                        </p:tgtEl>
                                      </p:cBhvr>
                                    </p:cmd>
                                  </p:childTnLst>
                                </p:cTn>
                              </p:par>
                            </p:childTnLst>
                          </p:cTn>
                        </p:par>
                      </p:childTnLst>
                    </p:cTn>
                  </p:par>
                </p:childTnLst>
              </p:cTn>
              <p:nextCondLst>
                <p:cond evt="onClick" delay="0">
                  <p:tgtEl>
                    <p:spTgt spid="5"/>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340ADF-F2DA-4E2F-A2EA-1092E0D21B7C}"/>
              </a:ext>
            </a:extLst>
          </p:cNvPr>
          <p:cNvSpPr>
            <a:spLocks noGrp="1"/>
          </p:cNvSpPr>
          <p:nvPr>
            <p:ph type="title"/>
          </p:nvPr>
        </p:nvSpPr>
        <p:spPr/>
        <p:txBody>
          <a:bodyPr/>
          <a:lstStyle/>
          <a:p>
            <a:r>
              <a:rPr lang="en-GB" dirty="0"/>
              <a:t>How do we collect data?</a:t>
            </a:r>
          </a:p>
        </p:txBody>
      </p:sp>
      <p:sp>
        <p:nvSpPr>
          <p:cNvPr id="3" name="Content Placeholder 2">
            <a:extLst>
              <a:ext uri="{FF2B5EF4-FFF2-40B4-BE49-F238E27FC236}">
                <a16:creationId xmlns:a16="http://schemas.microsoft.com/office/drawing/2014/main" id="{D5D8411C-2B7D-4A24-99DB-75F96C7B6164}"/>
              </a:ext>
            </a:extLst>
          </p:cNvPr>
          <p:cNvSpPr>
            <a:spLocks noGrp="1"/>
          </p:cNvSpPr>
          <p:nvPr>
            <p:ph sz="half" idx="1"/>
          </p:nvPr>
        </p:nvSpPr>
        <p:spPr/>
        <p:txBody>
          <a:bodyPr>
            <a:normAutofit fontScale="92500" lnSpcReduction="20000"/>
          </a:bodyPr>
          <a:lstStyle/>
          <a:p>
            <a:pPr marL="0" indent="0">
              <a:buNone/>
            </a:pPr>
            <a:r>
              <a:rPr lang="en-GB" b="1" dirty="0">
                <a:solidFill>
                  <a:srgbClr val="FF0000"/>
                </a:solidFill>
              </a:rPr>
              <a:t>Qualitative Data</a:t>
            </a:r>
          </a:p>
          <a:p>
            <a:pPr algn="l"/>
            <a:r>
              <a:rPr lang="en-GB" b="0" i="0" dirty="0">
                <a:solidFill>
                  <a:srgbClr val="26313D"/>
                </a:solidFill>
                <a:effectLst/>
                <a:latin typeface="Barlow"/>
              </a:rPr>
              <a:t>Qualitative data can be generated through:</a:t>
            </a:r>
          </a:p>
          <a:p>
            <a:pPr algn="l">
              <a:buFont typeface="Arial" panose="020B0604020202020204" pitchFamily="34" charset="0"/>
              <a:buChar char="•"/>
            </a:pPr>
            <a:r>
              <a:rPr lang="en-GB" b="0" i="0" dirty="0">
                <a:solidFill>
                  <a:srgbClr val="26313D"/>
                </a:solidFill>
                <a:effectLst/>
                <a:latin typeface="Barlow"/>
              </a:rPr>
              <a:t>Texts and documents</a:t>
            </a:r>
          </a:p>
          <a:p>
            <a:pPr algn="l">
              <a:buFont typeface="Arial" panose="020B0604020202020204" pitchFamily="34" charset="0"/>
              <a:buChar char="•"/>
            </a:pPr>
            <a:r>
              <a:rPr lang="en-GB" b="0" i="0" dirty="0">
                <a:solidFill>
                  <a:srgbClr val="26313D"/>
                </a:solidFill>
                <a:effectLst/>
                <a:latin typeface="Barlow"/>
              </a:rPr>
              <a:t>Audio and video recordings</a:t>
            </a:r>
          </a:p>
          <a:p>
            <a:pPr algn="l">
              <a:buFont typeface="Arial" panose="020B0604020202020204" pitchFamily="34" charset="0"/>
              <a:buChar char="•"/>
            </a:pPr>
            <a:r>
              <a:rPr lang="en-GB" b="0" i="0" dirty="0">
                <a:solidFill>
                  <a:srgbClr val="26313D"/>
                </a:solidFill>
                <a:effectLst/>
                <a:latin typeface="Barlow"/>
              </a:rPr>
              <a:t>Images and symbols</a:t>
            </a:r>
          </a:p>
          <a:p>
            <a:pPr algn="l">
              <a:buFont typeface="Arial" panose="020B0604020202020204" pitchFamily="34" charset="0"/>
              <a:buChar char="•"/>
            </a:pPr>
            <a:r>
              <a:rPr lang="en-GB" b="0" i="0" dirty="0">
                <a:solidFill>
                  <a:srgbClr val="26313D"/>
                </a:solidFill>
                <a:effectLst/>
                <a:latin typeface="Barlow"/>
              </a:rPr>
              <a:t>Interview transcripts and focus groups</a:t>
            </a:r>
          </a:p>
          <a:p>
            <a:pPr algn="l">
              <a:buFont typeface="Arial" panose="020B0604020202020204" pitchFamily="34" charset="0"/>
              <a:buChar char="•"/>
            </a:pPr>
            <a:r>
              <a:rPr lang="en-GB" b="0" i="0" dirty="0">
                <a:solidFill>
                  <a:srgbClr val="26313D"/>
                </a:solidFill>
                <a:effectLst/>
                <a:latin typeface="Barlow"/>
              </a:rPr>
              <a:t>Observations and notes</a:t>
            </a:r>
          </a:p>
          <a:p>
            <a:endParaRPr lang="en-GB" dirty="0"/>
          </a:p>
        </p:txBody>
      </p:sp>
      <p:sp>
        <p:nvSpPr>
          <p:cNvPr id="4" name="Content Placeholder 3">
            <a:extLst>
              <a:ext uri="{FF2B5EF4-FFF2-40B4-BE49-F238E27FC236}">
                <a16:creationId xmlns:a16="http://schemas.microsoft.com/office/drawing/2014/main" id="{FBD5C9B9-0697-42A8-BD02-FEC12EBED6D8}"/>
              </a:ext>
            </a:extLst>
          </p:cNvPr>
          <p:cNvSpPr>
            <a:spLocks noGrp="1"/>
          </p:cNvSpPr>
          <p:nvPr>
            <p:ph sz="half" idx="2"/>
          </p:nvPr>
        </p:nvSpPr>
        <p:spPr/>
        <p:txBody>
          <a:bodyPr>
            <a:normAutofit fontScale="92500" lnSpcReduction="20000"/>
          </a:bodyPr>
          <a:lstStyle/>
          <a:p>
            <a:pPr marL="0" indent="0">
              <a:buNone/>
            </a:pPr>
            <a:r>
              <a:rPr lang="en-GB" b="1" dirty="0">
                <a:solidFill>
                  <a:srgbClr val="FF0000"/>
                </a:solidFill>
              </a:rPr>
              <a:t>Quantitative Data</a:t>
            </a:r>
          </a:p>
          <a:p>
            <a:pPr algn="l"/>
            <a:r>
              <a:rPr lang="en-GB" b="0" i="0" dirty="0">
                <a:solidFill>
                  <a:srgbClr val="26313D"/>
                </a:solidFill>
                <a:effectLst/>
                <a:latin typeface="Barlow"/>
              </a:rPr>
              <a:t>Quantitative data can be generated through:</a:t>
            </a:r>
          </a:p>
          <a:p>
            <a:pPr algn="l">
              <a:buFont typeface="Arial" panose="020B0604020202020204" pitchFamily="34" charset="0"/>
              <a:buChar char="•"/>
            </a:pPr>
            <a:r>
              <a:rPr lang="en-GB" b="0" i="0" dirty="0">
                <a:solidFill>
                  <a:srgbClr val="26313D"/>
                </a:solidFill>
                <a:effectLst/>
                <a:latin typeface="Barlow"/>
              </a:rPr>
              <a:t>Tests</a:t>
            </a:r>
          </a:p>
          <a:p>
            <a:pPr algn="l">
              <a:buFont typeface="Arial" panose="020B0604020202020204" pitchFamily="34" charset="0"/>
              <a:buChar char="•"/>
            </a:pPr>
            <a:r>
              <a:rPr lang="en-GB" b="0" i="0" dirty="0">
                <a:solidFill>
                  <a:srgbClr val="26313D"/>
                </a:solidFill>
                <a:effectLst/>
                <a:latin typeface="Barlow"/>
              </a:rPr>
              <a:t>Experiments</a:t>
            </a:r>
          </a:p>
          <a:p>
            <a:pPr algn="l">
              <a:buFont typeface="Arial" panose="020B0604020202020204" pitchFamily="34" charset="0"/>
              <a:buChar char="•"/>
            </a:pPr>
            <a:r>
              <a:rPr lang="en-GB" b="0" i="0" dirty="0">
                <a:solidFill>
                  <a:srgbClr val="26313D"/>
                </a:solidFill>
                <a:effectLst/>
                <a:latin typeface="Barlow"/>
              </a:rPr>
              <a:t>Surveys</a:t>
            </a:r>
          </a:p>
          <a:p>
            <a:pPr algn="l">
              <a:buFont typeface="Arial" panose="020B0604020202020204" pitchFamily="34" charset="0"/>
              <a:buChar char="•"/>
            </a:pPr>
            <a:r>
              <a:rPr lang="en-GB" b="0" i="0" dirty="0">
                <a:solidFill>
                  <a:srgbClr val="26313D"/>
                </a:solidFill>
                <a:effectLst/>
                <a:latin typeface="Barlow"/>
              </a:rPr>
              <a:t>Market reports</a:t>
            </a:r>
          </a:p>
          <a:p>
            <a:pPr algn="l">
              <a:buFont typeface="Arial" panose="020B0604020202020204" pitchFamily="34" charset="0"/>
              <a:buChar char="•"/>
            </a:pPr>
            <a:r>
              <a:rPr lang="en-GB" b="0" i="0" dirty="0">
                <a:solidFill>
                  <a:srgbClr val="26313D"/>
                </a:solidFill>
                <a:effectLst/>
                <a:latin typeface="Barlow"/>
              </a:rPr>
              <a:t>Metrics</a:t>
            </a:r>
            <a:endParaRPr lang="en-GB" dirty="0"/>
          </a:p>
          <a:p>
            <a:pPr algn="l">
              <a:buFont typeface="Arial" panose="020B0604020202020204" pitchFamily="34" charset="0"/>
              <a:buChar char="•"/>
            </a:pPr>
            <a:r>
              <a:rPr lang="en-GB" b="0" i="0" dirty="0">
                <a:solidFill>
                  <a:srgbClr val="26313D"/>
                </a:solidFill>
                <a:effectLst/>
                <a:latin typeface="Barlow"/>
              </a:rPr>
              <a:t>Graphs, pie charts, line charts</a:t>
            </a:r>
          </a:p>
        </p:txBody>
      </p:sp>
    </p:spTree>
    <p:extLst>
      <p:ext uri="{BB962C8B-B14F-4D97-AF65-F5344CB8AC3E}">
        <p14:creationId xmlns:p14="http://schemas.microsoft.com/office/powerpoint/2010/main" val="256680595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2" end="2"/>
                                            </p:txEl>
                                          </p:spTgt>
                                        </p:tgtEl>
                                        <p:attrNameLst>
                                          <p:attrName>style.visibility</p:attrName>
                                        </p:attrNameLst>
                                      </p:cBhvr>
                                      <p:to>
                                        <p:strVal val="visible"/>
                                      </p:to>
                                    </p:set>
                                    <p:anim calcmode="lin" valueType="num">
                                      <p:cBhvr additive="base">
                                        <p:cTn id="7"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3" end="3"/>
                                            </p:txEl>
                                          </p:spTgt>
                                        </p:tgtEl>
                                        <p:attrNameLst>
                                          <p:attrName>style.visibility</p:attrName>
                                        </p:attrNameLst>
                                      </p:cBhvr>
                                      <p:to>
                                        <p:strVal val="visible"/>
                                      </p:to>
                                    </p:set>
                                    <p:anim calcmode="lin" valueType="num">
                                      <p:cBhvr additive="base">
                                        <p:cTn id="13"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anim calcmode="lin" valueType="num">
                                      <p:cBhvr additive="base">
                                        <p:cTn id="19"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3">
                                            <p:txEl>
                                              <p:pRg st="5" end="5"/>
                                            </p:txEl>
                                          </p:spTgt>
                                        </p:tgtEl>
                                        <p:attrNameLst>
                                          <p:attrName>style.visibility</p:attrName>
                                        </p:attrNameLst>
                                      </p:cBhvr>
                                      <p:to>
                                        <p:strVal val="visible"/>
                                      </p:to>
                                    </p:set>
                                    <p:anim calcmode="lin" valueType="num">
                                      <p:cBhvr additive="base">
                                        <p:cTn id="25"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anim calcmode="lin" valueType="num">
                                      <p:cBhvr additive="base">
                                        <p:cTn id="31"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nodeType="clickEffect">
                                  <p:stCondLst>
                                    <p:cond delay="0"/>
                                  </p:stCondLst>
                                  <p:childTnLst>
                                    <p:set>
                                      <p:cBhvr>
                                        <p:cTn id="36" dur="1" fill="hold">
                                          <p:stCondLst>
                                            <p:cond delay="0"/>
                                          </p:stCondLst>
                                        </p:cTn>
                                        <p:tgtEl>
                                          <p:spTgt spid="4">
                                            <p:txEl>
                                              <p:pRg st="2" end="2"/>
                                            </p:txEl>
                                          </p:spTgt>
                                        </p:tgtEl>
                                        <p:attrNameLst>
                                          <p:attrName>style.visibility</p:attrName>
                                        </p:attrNameLst>
                                      </p:cBhvr>
                                      <p:to>
                                        <p:strVal val="visible"/>
                                      </p:to>
                                    </p:set>
                                    <p:anim calcmode="lin" valueType="num">
                                      <p:cBhvr additive="base">
                                        <p:cTn id="37" dur="500" fill="hold"/>
                                        <p:tgtEl>
                                          <p:spTgt spid="4">
                                            <p:txEl>
                                              <p:pRg st="2" end="2"/>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4">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nodeType="clickEffect">
                                  <p:stCondLst>
                                    <p:cond delay="0"/>
                                  </p:stCondLst>
                                  <p:childTnLst>
                                    <p:set>
                                      <p:cBhvr>
                                        <p:cTn id="42" dur="1" fill="hold">
                                          <p:stCondLst>
                                            <p:cond delay="0"/>
                                          </p:stCondLst>
                                        </p:cTn>
                                        <p:tgtEl>
                                          <p:spTgt spid="4">
                                            <p:txEl>
                                              <p:pRg st="3" end="3"/>
                                            </p:txEl>
                                          </p:spTgt>
                                        </p:tgtEl>
                                        <p:attrNameLst>
                                          <p:attrName>style.visibility</p:attrName>
                                        </p:attrNameLst>
                                      </p:cBhvr>
                                      <p:to>
                                        <p:strVal val="visible"/>
                                      </p:to>
                                    </p:set>
                                    <p:anim calcmode="lin" valueType="num">
                                      <p:cBhvr additive="base">
                                        <p:cTn id="43" dur="500" fill="hold"/>
                                        <p:tgtEl>
                                          <p:spTgt spid="4">
                                            <p:txEl>
                                              <p:pRg st="3" end="3"/>
                                            </p:txEl>
                                          </p:spTgt>
                                        </p:tgtEl>
                                        <p:attrNameLst>
                                          <p:attrName>ppt_x</p:attrName>
                                        </p:attrNameLst>
                                      </p:cBhvr>
                                      <p:tavLst>
                                        <p:tav tm="0">
                                          <p:val>
                                            <p:strVal val="#ppt_x"/>
                                          </p:val>
                                        </p:tav>
                                        <p:tav tm="100000">
                                          <p:val>
                                            <p:strVal val="#ppt_x"/>
                                          </p:val>
                                        </p:tav>
                                      </p:tavLst>
                                    </p:anim>
                                    <p:anim calcmode="lin" valueType="num">
                                      <p:cBhvr additive="base">
                                        <p:cTn id="44" dur="500" fill="hold"/>
                                        <p:tgtEl>
                                          <p:spTgt spid="4">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2" presetClass="entr" presetSubtype="4" fill="hold" nodeType="clickEffect">
                                  <p:stCondLst>
                                    <p:cond delay="0"/>
                                  </p:stCondLst>
                                  <p:childTnLst>
                                    <p:set>
                                      <p:cBhvr>
                                        <p:cTn id="48" dur="1" fill="hold">
                                          <p:stCondLst>
                                            <p:cond delay="0"/>
                                          </p:stCondLst>
                                        </p:cTn>
                                        <p:tgtEl>
                                          <p:spTgt spid="4">
                                            <p:txEl>
                                              <p:pRg st="4" end="4"/>
                                            </p:txEl>
                                          </p:spTgt>
                                        </p:tgtEl>
                                        <p:attrNameLst>
                                          <p:attrName>style.visibility</p:attrName>
                                        </p:attrNameLst>
                                      </p:cBhvr>
                                      <p:to>
                                        <p:strVal val="visible"/>
                                      </p:to>
                                    </p:set>
                                    <p:anim calcmode="lin" valueType="num">
                                      <p:cBhvr additive="base">
                                        <p:cTn id="49" dur="500" fill="hold"/>
                                        <p:tgtEl>
                                          <p:spTgt spid="4">
                                            <p:txEl>
                                              <p:pRg st="4" end="4"/>
                                            </p:txEl>
                                          </p:spTgt>
                                        </p:tgtEl>
                                        <p:attrNameLst>
                                          <p:attrName>ppt_x</p:attrName>
                                        </p:attrNameLst>
                                      </p:cBhvr>
                                      <p:tavLst>
                                        <p:tav tm="0">
                                          <p:val>
                                            <p:strVal val="#ppt_x"/>
                                          </p:val>
                                        </p:tav>
                                        <p:tav tm="100000">
                                          <p:val>
                                            <p:strVal val="#ppt_x"/>
                                          </p:val>
                                        </p:tav>
                                      </p:tavLst>
                                    </p:anim>
                                    <p:anim calcmode="lin" valueType="num">
                                      <p:cBhvr additive="base">
                                        <p:cTn id="50" dur="500" fill="hold"/>
                                        <p:tgtEl>
                                          <p:spTgt spid="4">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51" fill="hold">
                      <p:stCondLst>
                        <p:cond delay="indefinite"/>
                      </p:stCondLst>
                      <p:childTnLst>
                        <p:par>
                          <p:cTn id="52" fill="hold">
                            <p:stCondLst>
                              <p:cond delay="0"/>
                            </p:stCondLst>
                            <p:childTnLst>
                              <p:par>
                                <p:cTn id="53" presetID="2" presetClass="entr" presetSubtype="4" fill="hold" nodeType="clickEffect">
                                  <p:stCondLst>
                                    <p:cond delay="0"/>
                                  </p:stCondLst>
                                  <p:childTnLst>
                                    <p:set>
                                      <p:cBhvr>
                                        <p:cTn id="54" dur="1" fill="hold">
                                          <p:stCondLst>
                                            <p:cond delay="0"/>
                                          </p:stCondLst>
                                        </p:cTn>
                                        <p:tgtEl>
                                          <p:spTgt spid="4">
                                            <p:txEl>
                                              <p:pRg st="5" end="5"/>
                                            </p:txEl>
                                          </p:spTgt>
                                        </p:tgtEl>
                                        <p:attrNameLst>
                                          <p:attrName>style.visibility</p:attrName>
                                        </p:attrNameLst>
                                      </p:cBhvr>
                                      <p:to>
                                        <p:strVal val="visible"/>
                                      </p:to>
                                    </p:set>
                                    <p:anim calcmode="lin" valueType="num">
                                      <p:cBhvr additive="base">
                                        <p:cTn id="55" dur="500" fill="hold"/>
                                        <p:tgtEl>
                                          <p:spTgt spid="4">
                                            <p:txEl>
                                              <p:pRg st="5" end="5"/>
                                            </p:txEl>
                                          </p:spTgt>
                                        </p:tgtEl>
                                        <p:attrNameLst>
                                          <p:attrName>ppt_x</p:attrName>
                                        </p:attrNameLst>
                                      </p:cBhvr>
                                      <p:tavLst>
                                        <p:tav tm="0">
                                          <p:val>
                                            <p:strVal val="#ppt_x"/>
                                          </p:val>
                                        </p:tav>
                                        <p:tav tm="100000">
                                          <p:val>
                                            <p:strVal val="#ppt_x"/>
                                          </p:val>
                                        </p:tav>
                                      </p:tavLst>
                                    </p:anim>
                                    <p:anim calcmode="lin" valueType="num">
                                      <p:cBhvr additive="base">
                                        <p:cTn id="56" dur="500" fill="hold"/>
                                        <p:tgtEl>
                                          <p:spTgt spid="4">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57" fill="hold">
                      <p:stCondLst>
                        <p:cond delay="indefinite"/>
                      </p:stCondLst>
                      <p:childTnLst>
                        <p:par>
                          <p:cTn id="58" fill="hold">
                            <p:stCondLst>
                              <p:cond delay="0"/>
                            </p:stCondLst>
                            <p:childTnLst>
                              <p:par>
                                <p:cTn id="59" presetID="2" presetClass="entr" presetSubtype="4" fill="hold" nodeType="clickEffect">
                                  <p:stCondLst>
                                    <p:cond delay="0"/>
                                  </p:stCondLst>
                                  <p:childTnLst>
                                    <p:set>
                                      <p:cBhvr>
                                        <p:cTn id="60" dur="1" fill="hold">
                                          <p:stCondLst>
                                            <p:cond delay="0"/>
                                          </p:stCondLst>
                                        </p:cTn>
                                        <p:tgtEl>
                                          <p:spTgt spid="4">
                                            <p:txEl>
                                              <p:pRg st="6" end="6"/>
                                            </p:txEl>
                                          </p:spTgt>
                                        </p:tgtEl>
                                        <p:attrNameLst>
                                          <p:attrName>style.visibility</p:attrName>
                                        </p:attrNameLst>
                                      </p:cBhvr>
                                      <p:to>
                                        <p:strVal val="visible"/>
                                      </p:to>
                                    </p:set>
                                    <p:anim calcmode="lin" valueType="num">
                                      <p:cBhvr additive="base">
                                        <p:cTn id="61" dur="500" fill="hold"/>
                                        <p:tgtEl>
                                          <p:spTgt spid="4">
                                            <p:txEl>
                                              <p:pRg st="6" end="6"/>
                                            </p:txEl>
                                          </p:spTgt>
                                        </p:tgtEl>
                                        <p:attrNameLst>
                                          <p:attrName>ppt_x</p:attrName>
                                        </p:attrNameLst>
                                      </p:cBhvr>
                                      <p:tavLst>
                                        <p:tav tm="0">
                                          <p:val>
                                            <p:strVal val="#ppt_x"/>
                                          </p:val>
                                        </p:tav>
                                        <p:tav tm="100000">
                                          <p:val>
                                            <p:strVal val="#ppt_x"/>
                                          </p:val>
                                        </p:tav>
                                      </p:tavLst>
                                    </p:anim>
                                    <p:anim calcmode="lin" valueType="num">
                                      <p:cBhvr additive="base">
                                        <p:cTn id="62" dur="500" fill="hold"/>
                                        <p:tgtEl>
                                          <p:spTgt spid="4">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63" fill="hold">
                      <p:stCondLst>
                        <p:cond delay="indefinite"/>
                      </p:stCondLst>
                      <p:childTnLst>
                        <p:par>
                          <p:cTn id="64" fill="hold">
                            <p:stCondLst>
                              <p:cond delay="0"/>
                            </p:stCondLst>
                            <p:childTnLst>
                              <p:par>
                                <p:cTn id="65" presetID="2" presetClass="entr" presetSubtype="4" fill="hold" nodeType="clickEffect">
                                  <p:stCondLst>
                                    <p:cond delay="0"/>
                                  </p:stCondLst>
                                  <p:childTnLst>
                                    <p:set>
                                      <p:cBhvr>
                                        <p:cTn id="66" dur="1" fill="hold">
                                          <p:stCondLst>
                                            <p:cond delay="0"/>
                                          </p:stCondLst>
                                        </p:cTn>
                                        <p:tgtEl>
                                          <p:spTgt spid="4">
                                            <p:txEl>
                                              <p:pRg st="7" end="7"/>
                                            </p:txEl>
                                          </p:spTgt>
                                        </p:tgtEl>
                                        <p:attrNameLst>
                                          <p:attrName>style.visibility</p:attrName>
                                        </p:attrNameLst>
                                      </p:cBhvr>
                                      <p:to>
                                        <p:strVal val="visible"/>
                                      </p:to>
                                    </p:set>
                                    <p:anim calcmode="lin" valueType="num">
                                      <p:cBhvr additive="base">
                                        <p:cTn id="67" dur="500" fill="hold"/>
                                        <p:tgtEl>
                                          <p:spTgt spid="4">
                                            <p:txEl>
                                              <p:pRg st="7" end="7"/>
                                            </p:txEl>
                                          </p:spTgt>
                                        </p:tgtEl>
                                        <p:attrNameLst>
                                          <p:attrName>ppt_x</p:attrName>
                                        </p:attrNameLst>
                                      </p:cBhvr>
                                      <p:tavLst>
                                        <p:tav tm="0">
                                          <p:val>
                                            <p:strVal val="#ppt_x"/>
                                          </p:val>
                                        </p:tav>
                                        <p:tav tm="100000">
                                          <p:val>
                                            <p:strVal val="#ppt_x"/>
                                          </p:val>
                                        </p:tav>
                                      </p:tavLst>
                                    </p:anim>
                                    <p:anim calcmode="lin" valueType="num">
                                      <p:cBhvr additive="base">
                                        <p:cTn id="68" dur="500" fill="hold"/>
                                        <p:tgtEl>
                                          <p:spTgt spid="4">
                                            <p:txEl>
                                              <p:pRg st="7" end="7"/>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E248D7-660D-4963-A2F3-F7D9D0D286CE}"/>
              </a:ext>
            </a:extLst>
          </p:cNvPr>
          <p:cNvSpPr>
            <a:spLocks noGrp="1"/>
          </p:cNvSpPr>
          <p:nvPr>
            <p:ph type="title"/>
          </p:nvPr>
        </p:nvSpPr>
        <p:spPr/>
        <p:txBody>
          <a:bodyPr/>
          <a:lstStyle/>
          <a:p>
            <a:r>
              <a:rPr lang="en-GB" dirty="0"/>
              <a:t>Qualitative vs Quantitative</a:t>
            </a:r>
          </a:p>
        </p:txBody>
      </p:sp>
      <p:pic>
        <p:nvPicPr>
          <p:cNvPr id="5" name="Online Media 4" title="The differences between Qualitative and Quantitative research">
            <a:hlinkClick r:id="" action="ppaction://media"/>
            <a:extLst>
              <a:ext uri="{FF2B5EF4-FFF2-40B4-BE49-F238E27FC236}">
                <a16:creationId xmlns:a16="http://schemas.microsoft.com/office/drawing/2014/main" id="{D65EB84D-CDAE-4609-9F16-CA966A25010A}"/>
              </a:ext>
            </a:extLst>
          </p:cNvPr>
          <p:cNvPicPr>
            <a:picLocks noGrp="1" noRot="1" noChangeAspect="1"/>
          </p:cNvPicPr>
          <p:nvPr>
            <p:ph sz="half" idx="1"/>
            <a:videoFile r:link="rId1"/>
          </p:nvPr>
        </p:nvPicPr>
        <p:blipFill>
          <a:blip r:embed="rId3"/>
          <a:stretch>
            <a:fillRect/>
          </a:stretch>
        </p:blipFill>
        <p:spPr>
          <a:xfrm>
            <a:off x="683568" y="1484784"/>
            <a:ext cx="7859216" cy="4439346"/>
          </a:xfrm>
          <a:prstGeom prst="rect">
            <a:avLst/>
          </a:prstGeom>
        </p:spPr>
      </p:pic>
    </p:spTree>
    <p:extLst>
      <p:ext uri="{BB962C8B-B14F-4D97-AF65-F5344CB8AC3E}">
        <p14:creationId xmlns:p14="http://schemas.microsoft.com/office/powerpoint/2010/main" val="211550993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5"/>
                </p:tgtEl>
              </p:cMediaNode>
            </p:video>
            <p:seq concurrent="1" nextAc="seek">
              <p:cTn id="8" restart="whenNotActive" fill="hold" evtFilter="cancelBubble" nodeType="interactiveSeq">
                <p:stCondLst>
                  <p:cond evt="onClick" delay="0">
                    <p:tgtEl>
                      <p:spTgt spid="5"/>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5"/>
                                        </p:tgtEl>
                                      </p:cBhvr>
                                    </p:cmd>
                                  </p:childTnLst>
                                </p:cTn>
                              </p:par>
                            </p:childTnLst>
                          </p:cTn>
                        </p:par>
                      </p:childTnLst>
                    </p:cTn>
                  </p:par>
                </p:childTnLst>
              </p:cTn>
              <p:nextCondLst>
                <p:cond evt="onClick" delay="0">
                  <p:tgtEl>
                    <p:spTgt spid="5"/>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F30F9F-C05F-4CAA-9C27-8EBAF58AE58C}"/>
              </a:ext>
            </a:extLst>
          </p:cNvPr>
          <p:cNvSpPr>
            <a:spLocks noGrp="1"/>
          </p:cNvSpPr>
          <p:nvPr>
            <p:ph type="title"/>
          </p:nvPr>
        </p:nvSpPr>
        <p:spPr>
          <a:xfrm>
            <a:off x="457200" y="274638"/>
            <a:ext cx="8229600" cy="1143000"/>
          </a:xfrm>
        </p:spPr>
        <p:txBody>
          <a:bodyPr anchor="ctr">
            <a:normAutofit/>
          </a:bodyPr>
          <a:lstStyle/>
          <a:p>
            <a:r>
              <a:rPr lang="en-GB" dirty="0"/>
              <a:t>Compromising Data</a:t>
            </a:r>
          </a:p>
        </p:txBody>
      </p:sp>
      <p:sp>
        <p:nvSpPr>
          <p:cNvPr id="3" name="Content Placeholder 2">
            <a:extLst>
              <a:ext uri="{FF2B5EF4-FFF2-40B4-BE49-F238E27FC236}">
                <a16:creationId xmlns:a16="http://schemas.microsoft.com/office/drawing/2014/main" id="{84447565-D5C6-453D-B569-EE96F1F03528}"/>
              </a:ext>
            </a:extLst>
          </p:cNvPr>
          <p:cNvSpPr>
            <a:spLocks noGrp="1"/>
          </p:cNvSpPr>
          <p:nvPr>
            <p:ph sz="half" idx="1"/>
          </p:nvPr>
        </p:nvSpPr>
        <p:spPr>
          <a:xfrm>
            <a:off x="457200" y="1600201"/>
            <a:ext cx="4038600" cy="3989040"/>
          </a:xfrm>
        </p:spPr>
        <p:txBody>
          <a:bodyPr>
            <a:normAutofit fontScale="92500" lnSpcReduction="10000"/>
          </a:bodyPr>
          <a:lstStyle/>
          <a:p>
            <a:pPr marL="0" indent="0">
              <a:lnSpc>
                <a:spcPct val="90000"/>
              </a:lnSpc>
              <a:buNone/>
            </a:pPr>
            <a:r>
              <a:rPr lang="en-GB" sz="2400" b="1" u="sng" dirty="0"/>
              <a:t>Casting Couch Controversy</a:t>
            </a:r>
          </a:p>
          <a:p>
            <a:pPr>
              <a:lnSpc>
                <a:spcPct val="90000"/>
              </a:lnSpc>
            </a:pPr>
            <a:r>
              <a:rPr lang="en-GB" sz="2400" dirty="0"/>
              <a:t>You are at an interview and you are told ‘Don’t tell anyone but we will offer you the consultancy job because the other candidates are female, and we only want males working here’ … what would you do?</a:t>
            </a:r>
          </a:p>
          <a:p>
            <a:pPr>
              <a:lnSpc>
                <a:spcPct val="90000"/>
              </a:lnSpc>
            </a:pPr>
            <a:r>
              <a:rPr lang="en-GB" sz="2400" dirty="0"/>
              <a:t>If you take the job, there’s a £100,000 signing on bonus… does this change your mind?</a:t>
            </a:r>
          </a:p>
          <a:p>
            <a:pPr>
              <a:lnSpc>
                <a:spcPct val="90000"/>
              </a:lnSpc>
            </a:pPr>
            <a:endParaRPr lang="en-GB" sz="2400" dirty="0"/>
          </a:p>
        </p:txBody>
      </p:sp>
      <p:pic>
        <p:nvPicPr>
          <p:cNvPr id="6" name="Content Placeholder 5">
            <a:extLst>
              <a:ext uri="{FF2B5EF4-FFF2-40B4-BE49-F238E27FC236}">
                <a16:creationId xmlns:a16="http://schemas.microsoft.com/office/drawing/2014/main" id="{9E8C3343-A341-42D4-BDB3-701B13BC88E8}"/>
              </a:ext>
            </a:extLst>
          </p:cNvPr>
          <p:cNvPicPr>
            <a:picLocks noGrp="1" noChangeAspect="1"/>
          </p:cNvPicPr>
          <p:nvPr>
            <p:ph sz="half" idx="2"/>
          </p:nvPr>
        </p:nvPicPr>
        <p:blipFill rotWithShape="1">
          <a:blip r:embed="rId2"/>
          <a:srcRect l="18308" r="17149" b="-2"/>
          <a:stretch/>
        </p:blipFill>
        <p:spPr>
          <a:xfrm>
            <a:off x="4648200" y="1600201"/>
            <a:ext cx="4038600" cy="3989040"/>
          </a:xfrm>
          <a:noFill/>
        </p:spPr>
      </p:pic>
    </p:spTree>
    <p:extLst>
      <p:ext uri="{BB962C8B-B14F-4D97-AF65-F5344CB8AC3E}">
        <p14:creationId xmlns:p14="http://schemas.microsoft.com/office/powerpoint/2010/main" val="270822221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2" end="2"/>
                                            </p:txEl>
                                          </p:spTgt>
                                        </p:tgtEl>
                                        <p:attrNameLst>
                                          <p:attrName>style.visibility</p:attrName>
                                        </p:attrNameLst>
                                      </p:cBhvr>
                                      <p:to>
                                        <p:strVal val="visible"/>
                                      </p:to>
                                    </p:set>
                                    <p:anim calcmode="lin" valueType="num">
                                      <p:cBhvr additive="base">
                                        <p:cTn id="7"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2CAE9D3-E22F-4005-9C6A-A4D732E29CC6}"/>
              </a:ext>
            </a:extLst>
          </p:cNvPr>
          <p:cNvSpPr>
            <a:spLocks noGrp="1"/>
          </p:cNvSpPr>
          <p:nvPr>
            <p:ph type="title"/>
          </p:nvPr>
        </p:nvSpPr>
        <p:spPr/>
        <p:txBody>
          <a:bodyPr/>
          <a:lstStyle/>
          <a:p>
            <a:r>
              <a:rPr lang="en-GB" dirty="0"/>
              <a:t>Controversy </a:t>
            </a:r>
          </a:p>
        </p:txBody>
      </p:sp>
      <p:sp>
        <p:nvSpPr>
          <p:cNvPr id="3" name="Content Placeholder 2">
            <a:extLst>
              <a:ext uri="{FF2B5EF4-FFF2-40B4-BE49-F238E27FC236}">
                <a16:creationId xmlns:a16="http://schemas.microsoft.com/office/drawing/2014/main" id="{7E9FA075-1E23-43A1-A574-5FAC6766A3E7}"/>
              </a:ext>
            </a:extLst>
          </p:cNvPr>
          <p:cNvSpPr>
            <a:spLocks noGrp="1"/>
          </p:cNvSpPr>
          <p:nvPr>
            <p:ph sz="half" idx="1"/>
          </p:nvPr>
        </p:nvSpPr>
        <p:spPr/>
        <p:txBody>
          <a:bodyPr>
            <a:normAutofit fontScale="92500" lnSpcReduction="20000"/>
          </a:bodyPr>
          <a:lstStyle/>
          <a:p>
            <a:r>
              <a:rPr lang="en-GB" dirty="0"/>
              <a:t>You are a consultant and have been asked to create a new restaurant concept. They want to pay you £10,000 in cash and keep it ‘off book’ – what would you do?</a:t>
            </a:r>
          </a:p>
          <a:p>
            <a:r>
              <a:rPr lang="en-GB" dirty="0"/>
              <a:t>An extra £2,000 is paid to you separately along with free meals in the restaurant.</a:t>
            </a:r>
          </a:p>
        </p:txBody>
      </p:sp>
      <p:pic>
        <p:nvPicPr>
          <p:cNvPr id="6" name="Content Placeholder 5">
            <a:extLst>
              <a:ext uri="{FF2B5EF4-FFF2-40B4-BE49-F238E27FC236}">
                <a16:creationId xmlns:a16="http://schemas.microsoft.com/office/drawing/2014/main" id="{54D9945C-ED9C-4EFF-A886-DF36F2139CB5}"/>
              </a:ext>
            </a:extLst>
          </p:cNvPr>
          <p:cNvPicPr>
            <a:picLocks noGrp="1" noChangeAspect="1"/>
          </p:cNvPicPr>
          <p:nvPr>
            <p:ph sz="half" idx="2"/>
          </p:nvPr>
        </p:nvPicPr>
        <p:blipFill>
          <a:blip r:embed="rId2"/>
          <a:stretch>
            <a:fillRect/>
          </a:stretch>
        </p:blipFill>
        <p:spPr>
          <a:xfrm>
            <a:off x="4648200" y="2520523"/>
            <a:ext cx="4038600" cy="2148742"/>
          </a:xfrm>
        </p:spPr>
      </p:pic>
    </p:spTree>
    <p:extLst>
      <p:ext uri="{BB962C8B-B14F-4D97-AF65-F5344CB8AC3E}">
        <p14:creationId xmlns:p14="http://schemas.microsoft.com/office/powerpoint/2010/main" val="280731201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 calcmode="lin" valueType="num">
                                      <p:cBhvr additive="base">
                                        <p:cTn id="7"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5F8268-14BD-4E7F-8AE1-B2E33ECC3FA2}"/>
              </a:ext>
            </a:extLst>
          </p:cNvPr>
          <p:cNvSpPr>
            <a:spLocks noGrp="1"/>
          </p:cNvSpPr>
          <p:nvPr>
            <p:ph type="title"/>
          </p:nvPr>
        </p:nvSpPr>
        <p:spPr/>
        <p:txBody>
          <a:bodyPr/>
          <a:lstStyle/>
          <a:p>
            <a:r>
              <a:rPr lang="en-GB" dirty="0"/>
              <a:t>Legality</a:t>
            </a:r>
          </a:p>
        </p:txBody>
      </p:sp>
      <p:sp>
        <p:nvSpPr>
          <p:cNvPr id="3" name="Content Placeholder 2">
            <a:extLst>
              <a:ext uri="{FF2B5EF4-FFF2-40B4-BE49-F238E27FC236}">
                <a16:creationId xmlns:a16="http://schemas.microsoft.com/office/drawing/2014/main" id="{96E8A455-A5AA-4F8B-A85D-37828F017EEB}"/>
              </a:ext>
            </a:extLst>
          </p:cNvPr>
          <p:cNvSpPr>
            <a:spLocks noGrp="1"/>
          </p:cNvSpPr>
          <p:nvPr>
            <p:ph sz="half" idx="1"/>
          </p:nvPr>
        </p:nvSpPr>
        <p:spPr/>
        <p:txBody>
          <a:bodyPr>
            <a:normAutofit fontScale="70000" lnSpcReduction="20000"/>
          </a:bodyPr>
          <a:lstStyle/>
          <a:p>
            <a:r>
              <a:rPr lang="en-GB" dirty="0"/>
              <a:t>As a consultant you have been asked to install CCTV everywhere in a city centre hotel, including public washrooms due to an increase in drug use and vandalization. The contract is worth £500,000 which your manager says the company REALLY needs. </a:t>
            </a:r>
          </a:p>
          <a:p>
            <a:r>
              <a:rPr lang="en-GB" dirty="0"/>
              <a:t>Also, it includes a £500,000 bonus for you personally if you take the job or you get fired if you don’t…. The cameras are </a:t>
            </a:r>
            <a:r>
              <a:rPr lang="en-GB"/>
              <a:t>also hidden</a:t>
            </a:r>
            <a:endParaRPr lang="en-GB" dirty="0"/>
          </a:p>
        </p:txBody>
      </p:sp>
      <p:pic>
        <p:nvPicPr>
          <p:cNvPr id="6" name="Content Placeholder 5">
            <a:extLst>
              <a:ext uri="{FF2B5EF4-FFF2-40B4-BE49-F238E27FC236}">
                <a16:creationId xmlns:a16="http://schemas.microsoft.com/office/drawing/2014/main" id="{2FB43377-D6F4-4850-B088-D14317C38F10}"/>
              </a:ext>
            </a:extLst>
          </p:cNvPr>
          <p:cNvPicPr>
            <a:picLocks noGrp="1" noChangeAspect="1"/>
          </p:cNvPicPr>
          <p:nvPr>
            <p:ph sz="half" idx="2"/>
          </p:nvPr>
        </p:nvPicPr>
        <p:blipFill>
          <a:blip r:embed="rId2"/>
          <a:stretch>
            <a:fillRect/>
          </a:stretch>
        </p:blipFill>
        <p:spPr>
          <a:xfrm>
            <a:off x="4648200" y="2261022"/>
            <a:ext cx="4038600" cy="2667744"/>
          </a:xfrm>
        </p:spPr>
      </p:pic>
    </p:spTree>
    <p:extLst>
      <p:ext uri="{BB962C8B-B14F-4D97-AF65-F5344CB8AC3E}">
        <p14:creationId xmlns:p14="http://schemas.microsoft.com/office/powerpoint/2010/main" val="270149449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Effect transition="in" filter="fade">
                                      <p:cBhvr>
                                        <p:cTn id="7" dur="1000"/>
                                        <p:tgtEl>
                                          <p:spTgt spid="3">
                                            <p:txEl>
                                              <p:pRg st="1" end="1"/>
                                            </p:txEl>
                                          </p:spTgt>
                                        </p:tgtEl>
                                      </p:cBhvr>
                                    </p:animEffect>
                                    <p:anim calcmode="lin" valueType="num">
                                      <p:cBhvr>
                                        <p:cTn id="8"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2E5867-74A9-4497-A694-02AAF5B944E6}"/>
              </a:ext>
            </a:extLst>
          </p:cNvPr>
          <p:cNvSpPr>
            <a:spLocks noGrp="1"/>
          </p:cNvSpPr>
          <p:nvPr>
            <p:ph type="title"/>
          </p:nvPr>
        </p:nvSpPr>
        <p:spPr/>
        <p:txBody>
          <a:bodyPr/>
          <a:lstStyle/>
          <a:p>
            <a:r>
              <a:rPr lang="en-GB" dirty="0"/>
              <a:t>Are our phones listening?</a:t>
            </a:r>
          </a:p>
        </p:txBody>
      </p:sp>
      <p:pic>
        <p:nvPicPr>
          <p:cNvPr id="8" name="Online Media 7" title="Are our phones listening to us? - BBC News">
            <a:hlinkClick r:id="" action="ppaction://media"/>
            <a:extLst>
              <a:ext uri="{FF2B5EF4-FFF2-40B4-BE49-F238E27FC236}">
                <a16:creationId xmlns:a16="http://schemas.microsoft.com/office/drawing/2014/main" id="{053DBC02-7C82-4179-AA80-9864C15DAF90}"/>
              </a:ext>
            </a:extLst>
          </p:cNvPr>
          <p:cNvPicPr>
            <a:picLocks noGrp="1" noRot="1" noChangeAspect="1"/>
          </p:cNvPicPr>
          <p:nvPr>
            <p:ph sz="half" idx="1"/>
            <a:videoFile r:link="rId1"/>
          </p:nvPr>
        </p:nvPicPr>
        <p:blipFill>
          <a:blip r:embed="rId4"/>
          <a:stretch>
            <a:fillRect/>
          </a:stretch>
        </p:blipFill>
        <p:spPr>
          <a:xfrm>
            <a:off x="1187624" y="1641985"/>
            <a:ext cx="6923112" cy="3910579"/>
          </a:xfrm>
          <a:prstGeom prst="rect">
            <a:avLst/>
          </a:prstGeom>
        </p:spPr>
      </p:pic>
    </p:spTree>
    <p:extLst>
      <p:ext uri="{BB962C8B-B14F-4D97-AF65-F5344CB8AC3E}">
        <p14:creationId xmlns:p14="http://schemas.microsoft.com/office/powerpoint/2010/main" val="348140380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8"/>
                </p:tgtEl>
              </p:cMediaNode>
            </p:video>
            <p:seq concurrent="1" nextAc="seek">
              <p:cTn id="8" restart="whenNotActive" fill="hold" evtFilter="cancelBubble" nodeType="interactiveSeq">
                <p:stCondLst>
                  <p:cond evt="onClick" delay="0">
                    <p:tgtEl>
                      <p:spTgt spid="8"/>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8"/>
                                        </p:tgtEl>
                                      </p:cBhvr>
                                    </p:cmd>
                                  </p:childTnLst>
                                </p:cTn>
                              </p:par>
                            </p:childTnLst>
                          </p:cTn>
                        </p:par>
                      </p:childTnLst>
                    </p:cTn>
                  </p:par>
                </p:childTnLst>
              </p:cTn>
              <p:nextCondLst>
                <p:cond evt="onClick" delay="0">
                  <p:tgtEl>
                    <p:spTgt spid="8"/>
                  </p:tgtEl>
                </p:cond>
              </p:nextCondLst>
            </p:seq>
          </p:childTnLst>
        </p:cTn>
      </p:par>
    </p:tnLst>
  </p:timing>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A22DCA5D1B256B479227F480D2542598" ma:contentTypeVersion="4" ma:contentTypeDescription="Create a new document." ma:contentTypeScope="" ma:versionID="697e22ecbe2135e394169004b01b34a9">
  <xsd:schema xmlns:xsd="http://www.w3.org/2001/XMLSchema" xmlns:xs="http://www.w3.org/2001/XMLSchema" xmlns:p="http://schemas.microsoft.com/office/2006/metadata/properties" xmlns:ns2="211f9404-bca0-4bcf-9c1d-965ccb6f8d2d" xmlns:ns3="303dbf9b-b85b-46a0-94f1-894078c07ecd" targetNamespace="http://schemas.microsoft.com/office/2006/metadata/properties" ma:root="true" ma:fieldsID="d20f70134215217fb266d1d94757e047" ns2:_="" ns3:_="">
    <xsd:import namespace="211f9404-bca0-4bcf-9c1d-965ccb6f8d2d"/>
    <xsd:import namespace="303dbf9b-b85b-46a0-94f1-894078c07ecd"/>
    <xsd:element name="properties">
      <xsd:complexType>
        <xsd:sequence>
          <xsd:element name="documentManagement">
            <xsd:complexType>
              <xsd:all>
                <xsd:element ref="ns2:MediaServiceMetadata" minOccurs="0"/>
                <xsd:element ref="ns2:MediaServiceFastMetadata" minOccurs="0"/>
                <xsd:element ref="ns3:SharedWithUsers" minOccurs="0"/>
                <xsd:element ref="ns3: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211f9404-bca0-4bcf-9c1d-965ccb6f8d2d"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SharedWithUsers xmlns="303dbf9b-b85b-46a0-94f1-894078c07ecd">
      <UserInfo>
        <DisplayName>Sylvia Hoffmann</DisplayName>
        <AccountId>4398</AccountId>
        <AccountType/>
      </UserInfo>
      <UserInfo>
        <DisplayName>Llinos McVicar</DisplayName>
        <AccountId>4803</AccountId>
        <AccountType/>
      </UserInfo>
      <UserInfo>
        <DisplayName>Bunmi Thomas</DisplayName>
        <AccountId>20016</AccountId>
        <AccountType/>
      </UserInfo>
    </SharedWithUsers>
  </documentManagement>
</p:properties>
</file>

<file path=customXml/itemProps1.xml><?xml version="1.0" encoding="utf-8"?>
<ds:datastoreItem xmlns:ds="http://schemas.openxmlformats.org/officeDocument/2006/customXml" ds:itemID="{BDCF9ABB-9528-409E-A13D-EBE9E1E9DF84}">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211f9404-bca0-4bcf-9c1d-965ccb6f8d2d"/>
    <ds:schemaRef ds:uri="303dbf9b-b85b-46a0-94f1-894078c07e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D081439C-114A-4151-B03A-0408F1ADA968}">
  <ds:schemaRefs>
    <ds:schemaRef ds:uri="http://schemas.microsoft.com/sharepoint/v3/contenttype/forms"/>
  </ds:schemaRefs>
</ds:datastoreItem>
</file>

<file path=customXml/itemProps3.xml><?xml version="1.0" encoding="utf-8"?>
<ds:datastoreItem xmlns:ds="http://schemas.openxmlformats.org/officeDocument/2006/customXml" ds:itemID="{65FC5585-51CA-4C4C-9028-AEC8FAD67B8B}">
  <ds:schemaRefs>
    <ds:schemaRef ds:uri="http://schemas.microsoft.com/office/2006/documentManagement/types"/>
    <ds:schemaRef ds:uri="http://schemas.microsoft.com/office/infopath/2007/PartnerControls"/>
    <ds:schemaRef ds:uri="http://schemas.microsoft.com/office/2006/metadata/properties"/>
    <ds:schemaRef ds:uri="http://purl.org/dc/dcmitype/"/>
    <ds:schemaRef ds:uri="http://www.w3.org/XML/1998/namespace"/>
    <ds:schemaRef ds:uri="303dbf9b-b85b-46a0-94f1-894078c07ecd"/>
    <ds:schemaRef ds:uri="http://purl.org/dc/elements/1.1/"/>
    <ds:schemaRef ds:uri="http://purl.org/dc/terms/"/>
    <ds:schemaRef ds:uri="http://schemas.openxmlformats.org/package/2006/metadata/core-properties"/>
  </ds:schemaRefs>
</ds:datastoreItem>
</file>

<file path=docProps/app.xml><?xml version="1.0" encoding="utf-8"?>
<Properties xmlns="http://schemas.openxmlformats.org/officeDocument/2006/extended-properties" xmlns:vt="http://schemas.openxmlformats.org/officeDocument/2006/docPropsVTypes">
  <TotalTime>0</TotalTime>
  <Words>474</Words>
  <Application>Microsoft Office PowerPoint</Application>
  <PresentationFormat>On-screen Show (4:3)</PresentationFormat>
  <Paragraphs>61</Paragraphs>
  <Slides>15</Slides>
  <Notes>6</Notes>
  <HiddenSlides>0</HiddenSlides>
  <MMClips>6</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15</vt:i4>
      </vt:variant>
    </vt:vector>
  </HeadingPairs>
  <TitlesOfParts>
    <vt:vector size="21" baseType="lpstr">
      <vt:lpstr>Barlow</vt:lpstr>
      <vt:lpstr>Myriad Pro</vt:lpstr>
      <vt:lpstr>Arial</vt:lpstr>
      <vt:lpstr>Calibri</vt:lpstr>
      <vt:lpstr>Roboto</vt:lpstr>
      <vt:lpstr>20140311PresentationUWTSDTemplate</vt:lpstr>
      <vt:lpstr>Organisational Consultancy Week 5 Communication and Persuasion</vt:lpstr>
      <vt:lpstr>10 ways to have a better conversation | Celeste Headlee</vt:lpstr>
      <vt:lpstr>The Chores!</vt:lpstr>
      <vt:lpstr>Aristotle…</vt:lpstr>
      <vt:lpstr>PowerPoint Presentation</vt:lpstr>
      <vt:lpstr>Can you think of examples of Ethos, Logos and Pathos?</vt:lpstr>
      <vt:lpstr>How do we use persuasion </vt:lpstr>
      <vt:lpstr>Will you buy my coffee?</vt:lpstr>
      <vt:lpstr>DATA!</vt:lpstr>
      <vt:lpstr>How do we collect data?</vt:lpstr>
      <vt:lpstr>Qualitative vs Quantitative</vt:lpstr>
      <vt:lpstr>Compromising Data</vt:lpstr>
      <vt:lpstr>Controversy </vt:lpstr>
      <vt:lpstr>Legality</vt:lpstr>
      <vt:lpstr>Are our phones listening?</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Organisational Consultancy Week 7 Communication and Persuasion</dc:title>
  <dc:creator>Emily Williams</dc:creator>
  <cp:lastModifiedBy>Emily</cp:lastModifiedBy>
  <cp:revision>5</cp:revision>
  <dcterms:created xsi:type="dcterms:W3CDTF">2021-02-19T15:28:03Z</dcterms:created>
  <dcterms:modified xsi:type="dcterms:W3CDTF">2021-05-05T11:47:01Z</dcterms:modified>
</cp:coreProperties>
</file>