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587" r:id="rId3"/>
    <p:sldId id="602" r:id="rId4"/>
    <p:sldId id="601" r:id="rId5"/>
    <p:sldId id="600" r:id="rId6"/>
    <p:sldId id="599" r:id="rId7"/>
    <p:sldId id="598" r:id="rId8"/>
    <p:sldId id="597" r:id="rId9"/>
    <p:sldId id="596" r:id="rId10"/>
    <p:sldId id="606" r:id="rId11"/>
    <p:sldId id="607" r:id="rId12"/>
    <p:sldId id="608" r:id="rId13"/>
    <p:sldId id="611" r:id="rId14"/>
    <p:sldId id="655" r:id="rId15"/>
    <p:sldId id="656" r:id="rId16"/>
    <p:sldId id="661" r:id="rId17"/>
    <p:sldId id="662" r:id="rId18"/>
    <p:sldId id="663" r:id="rId19"/>
    <p:sldId id="617" r:id="rId20"/>
    <p:sldId id="665" r:id="rId21"/>
    <p:sldId id="683" r:id="rId22"/>
    <p:sldId id="641" r:id="rId23"/>
    <p:sldId id="671" r:id="rId24"/>
    <p:sldId id="672" r:id="rId25"/>
    <p:sldId id="666" r:id="rId26"/>
    <p:sldId id="673" r:id="rId27"/>
    <p:sldId id="667" r:id="rId28"/>
    <p:sldId id="669" r:id="rId29"/>
    <p:sldId id="670" r:id="rId30"/>
    <p:sldId id="668" r:id="rId31"/>
    <p:sldId id="674" r:id="rId32"/>
    <p:sldId id="675" r:id="rId33"/>
    <p:sldId id="676" r:id="rId34"/>
    <p:sldId id="677" r:id="rId35"/>
    <p:sldId id="678" r:id="rId36"/>
    <p:sldId id="682" r:id="rId37"/>
    <p:sldId id="679" r:id="rId38"/>
    <p:sldId id="680" r:id="rId39"/>
    <p:sldId id="681" r:id="rId40"/>
    <p:sldId id="331" r:id="rId4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103"/>
    <p:restoredTop sz="94694"/>
  </p:normalViewPr>
  <p:slideViewPr>
    <p:cSldViewPr snapToObjects="1">
      <p:cViewPr varScale="1">
        <p:scale>
          <a:sx n="136" d="100"/>
          <a:sy n="136" d="100"/>
        </p:scale>
        <p:origin x="2904" y="2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2/20/20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2/20/20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2/20/20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2/20/20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2/20/20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2/20/20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2/20/20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2/20/20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2/20/20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2/20/20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2/20/20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AB1F6B-D31F-AF43-8BF5-833965D78BCE}" type="datetimeFigureOut">
              <a:rPr lang="en-US" smtClean="0"/>
              <a:pPr/>
              <a:t>2/20/20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685800"/>
            <a:ext cx="7391400" cy="5410200"/>
          </a:xfrm>
        </p:spPr>
        <p:txBody>
          <a:bodyPr>
            <a:normAutofit/>
          </a:bodyPr>
          <a:lstStyle/>
          <a:p>
            <a:pPr marL="514350" indent="-514350"/>
            <a:r>
              <a:rPr lang="en-US" sz="1600" dirty="0">
                <a:solidFill>
                  <a:schemeClr val="bg1"/>
                </a:solidFill>
                <a:latin typeface="Century Gothic"/>
              </a:rPr>
              <a:t>Principles of Marketing / Entertainment Marketing module</a:t>
            </a:r>
            <a:br>
              <a:rPr lang="en-US" dirty="0">
                <a:solidFill>
                  <a:schemeClr val="bg1"/>
                </a:solidFill>
                <a:latin typeface="Century Gothic"/>
              </a:rPr>
            </a:br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19.2.20 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6. Assignment overview &amp; content review</a:t>
            </a:r>
          </a:p>
          <a:p>
            <a:pPr marL="514350" indent="-514350"/>
            <a:endParaRPr lang="en-GB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C254FF5-5AE4-484D-B246-0D285FC6BC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592" y="4869160"/>
            <a:ext cx="6934200" cy="850900"/>
          </a:xfrm>
          <a:prstGeom prst="rect">
            <a:avLst/>
          </a:prstGeom>
        </p:spPr>
      </p:pic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Let’s revisit some themes from previous weeks..</a:t>
            </a:r>
          </a:p>
        </p:txBody>
      </p:sp>
    </p:spTree>
  </p:cSld>
  <p:clrMapOvr>
    <a:masterClrMapping/>
  </p:clrMapOvr>
  <p:transition spd="slow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 lnSpcReduction="10000"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Do something different, first – why?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Market is saturated, need to stand out 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Being 1st to do something is noteworthy/press worthy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Can be much cheaper than other forms of promotion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Stand out to media &amp; consumer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Marketing = 3 stage process – what are they?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1. Branding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2. Target market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3. Marketing strategy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Establishing artist’s target market - how?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Comparative analysis with other artists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Trying to find out demographics &amp; psychographics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Branding = comprised of 3 parts – which?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>
              <a:buAutoNum type="arabicPeriod"/>
            </a:pPr>
            <a:r>
              <a:rPr lang="en-US" dirty="0">
                <a:solidFill>
                  <a:schemeClr val="bg1"/>
                </a:solidFill>
                <a:latin typeface="Century Gothic"/>
              </a:rPr>
              <a:t>Sound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2. Look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3. Ethos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 fontScale="92500" lnSpcReduction="10000"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 8 S’s – what?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Singing – distinctive vocal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Songs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Style – image 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Star quality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Story – narrative 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Stats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Squad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Spend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 lnSpcReduction="10000"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Narrative - what is it &amp; why so important?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Creates distinction /stand out against rest of market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Relatable story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Allows media to write about music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Not enough just to focus on the music alone </a:t>
            </a:r>
          </a:p>
        </p:txBody>
      </p:sp>
    </p:spTree>
  </p:cSld>
  <p:clrMapOvr>
    <a:masterClrMapping/>
  </p:clrMapOvr>
  <p:transition spd="slow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Start cool – move mainstream – Why?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People don’t want to associate with something that is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uncool</a:t>
            </a:r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Dupe people into believing artist is cooler than they are</a:t>
            </a:r>
          </a:p>
          <a:p>
            <a:pPr marL="514350" indent="-514350"/>
            <a:r>
              <a:rPr lang="en-US">
                <a:solidFill>
                  <a:schemeClr val="bg1"/>
                </a:solidFill>
                <a:latin typeface="Century Gothic"/>
              </a:rPr>
              <a:t>Harder to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move the other way</a:t>
            </a:r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Marketing plan – why?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Convey strategy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Artist to consumer, via tastemaker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How to target/appeal to tastemakers/influencers</a:t>
            </a:r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 fontScale="92500" lnSpcReduction="20000"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Tastemakers – what?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Early adopters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with substantial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following / influence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to magnify your message to your audience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 Without them, capacity to reach audience in meaningful numbers is incredibly limited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Comprised of leaders and followers </a:t>
            </a:r>
          </a:p>
        </p:txBody>
      </p:sp>
    </p:spTree>
  </p:cSld>
  <p:clrMapOvr>
    <a:masterClrMapping/>
  </p:clrMapOvr>
  <p:transition spd="slow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Impact points - what?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Hooks on which to hang the campaign. Aim to draw media &amp; consumer attention to peak at certain moments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 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Principle of ‘the tipping point’</a:t>
            </a:r>
          </a:p>
        </p:txBody>
      </p:sp>
    </p:spTree>
  </p:cSld>
  <p:clrMapOvr>
    <a:masterClrMapping/>
  </p:clrMapOvr>
  <p:transition spd="slow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 fontScale="70000" lnSpcReduction="20000"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Impact points – why?</a:t>
            </a:r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New model = more impact points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e.g. track snippet, lyric video, video premiere, album preview, remix, album release etc. 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Due to:</a:t>
            </a:r>
          </a:p>
          <a:p>
            <a:pPr marL="514350" indent="-514350">
              <a:buFontTx/>
              <a:buChar char="-"/>
            </a:pPr>
            <a:r>
              <a:rPr lang="en-US" dirty="0">
                <a:solidFill>
                  <a:schemeClr val="bg1"/>
                </a:solidFill>
                <a:latin typeface="Century Gothic"/>
              </a:rPr>
              <a:t>Piracy/leaks</a:t>
            </a:r>
          </a:p>
          <a:p>
            <a:pPr marL="514350" indent="-514350">
              <a:buFontTx/>
              <a:buChar char="-"/>
            </a:pPr>
            <a:r>
              <a:rPr lang="en-US" dirty="0">
                <a:solidFill>
                  <a:schemeClr val="bg1"/>
                </a:solidFill>
                <a:latin typeface="Century Gothic"/>
              </a:rPr>
              <a:t>Far more music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- Far more promotional avenues</a:t>
            </a:r>
          </a:p>
          <a:p>
            <a:pPr marL="514350" indent="-514350">
              <a:buFontTx/>
              <a:buChar char="-"/>
            </a:pPr>
            <a:r>
              <a:rPr lang="en-US" dirty="0">
                <a:solidFill>
                  <a:schemeClr val="bg1"/>
                </a:solidFill>
                <a:latin typeface="Century Gothic"/>
              </a:rPr>
              <a:t>Social media allows direct dialogue between artist/fan</a:t>
            </a: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Product tends to be fed through in stages</a:t>
            </a:r>
          </a:p>
          <a:p>
            <a:pPr marL="514350" indent="-514350"/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 fontScale="77500" lnSpcReduction="20000"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Assets – such as..?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CD promos &amp;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Soundcloud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links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Press shots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Video links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Press Release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Biog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Tour dates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Social links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Quotes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Lyric video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Album sampler video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Interview slots etc.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Assets can be…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 </a:t>
            </a:r>
          </a:p>
          <a:p>
            <a:pPr marL="514350" indent="-514350"/>
            <a:r>
              <a:rPr lang="en-US" dirty="0" err="1">
                <a:solidFill>
                  <a:schemeClr val="bg1"/>
                </a:solidFill>
                <a:latin typeface="Century Gothic"/>
              </a:rPr>
              <a:t>Utilised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, planned in advance and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strategised/timelined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for maximum impact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To build awareness, broaden reach &amp;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maximise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income opportunities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Video is king of the content currently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(and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livestreaming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in particular)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Video is king of the content currently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Social media algorithms promoting video content over all else =</a:t>
            </a:r>
          </a:p>
          <a:p>
            <a:pPr marL="514350" indent="-514350"/>
            <a:r>
              <a:rPr lang="en-US">
                <a:solidFill>
                  <a:schemeClr val="bg1"/>
                </a:solidFill>
                <a:latin typeface="Century Gothic"/>
              </a:rPr>
              <a:t> </a:t>
            </a:r>
            <a:r>
              <a:rPr lang="en-US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No longer sufficient to post with just words or photo</a:t>
            </a:r>
            <a:endParaRPr lang="en-US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 fontScale="92500" lnSpcReduction="10000"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Consider alternative versions of tracks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(remixes, acoustic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etc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) If suitable for artist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Pitching to streaming platforms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Average value of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Spotify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stream?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0.004p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Therefore 1 million streams = £4,000</a:t>
            </a:r>
          </a:p>
        </p:txBody>
      </p:sp>
    </p:spTree>
  </p:cSld>
  <p:clrMapOvr>
    <a:masterClrMapping/>
  </p:clrMapOvr>
  <p:transition spd="slow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students can book academic tutorials by emailing 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Steve Cole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 err="1">
                <a:solidFill>
                  <a:schemeClr val="bg1"/>
                </a:solidFill>
                <a:latin typeface="Century Gothic"/>
              </a:rPr>
              <a:t>steve@tileyard.co.uk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 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or 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academic@tileyard.co.uk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29904841"/>
      </p:ext>
    </p:extLst>
  </p:cSld>
  <p:clrMapOvr>
    <a:masterClrMapping/>
  </p:clrMapOvr>
  <p:transition spd="slow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Regarding your assignments…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Always worth reading &amp; re-reading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Ensure you deliver what has been asked, not what you &lt;think&gt; has been asked…</a:t>
            </a:r>
          </a:p>
        </p:txBody>
      </p:sp>
    </p:spTree>
    <p:extLst>
      <p:ext uri="{BB962C8B-B14F-4D97-AF65-F5344CB8AC3E}">
        <p14:creationId xmlns:p14="http://schemas.microsoft.com/office/powerpoint/2010/main" val="1600854478"/>
      </p:ext>
    </p:extLst>
  </p:cSld>
  <p:clrMapOvr>
    <a:masterClrMapping/>
  </p:clrMapOvr>
  <p:transition spd="slow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Regarding your assignments…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Two separate strands to this class…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International Music Marketing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&amp;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Music Business</a:t>
            </a:r>
          </a:p>
        </p:txBody>
      </p:sp>
    </p:spTree>
  </p:cSld>
  <p:clrMapOvr>
    <a:masterClrMapping/>
  </p:clrMapOvr>
  <p:transition spd="slow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International Music Marketing students…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Harry presented assignment..?</a:t>
            </a:r>
          </a:p>
        </p:txBody>
      </p:sp>
    </p:spTree>
    <p:extLst>
      <p:ext uri="{BB962C8B-B14F-4D97-AF65-F5344CB8AC3E}">
        <p14:creationId xmlns:p14="http://schemas.microsoft.com/office/powerpoint/2010/main" val="2834185303"/>
      </p:ext>
    </p:extLst>
  </p:cSld>
  <p:clrMapOvr>
    <a:masterClrMapping/>
  </p:clrMapOvr>
  <p:transition spd="slow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3" descr="A screenshot of a cell phone&#10;&#10;Description automatically generated">
            <a:extLst>
              <a:ext uri="{FF2B5EF4-FFF2-40B4-BE49-F238E27FC236}">
                <a16:creationId xmlns:a16="http://schemas.microsoft.com/office/drawing/2014/main" id="{06CAE3B2-96C8-3E43-8FBA-0BFB89C022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8857" y="0"/>
            <a:ext cx="59862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0466502"/>
      </p:ext>
    </p:extLst>
  </p:cSld>
  <p:clrMapOvr>
    <a:masterClrMapping/>
  </p:clrMapOvr>
  <p:transition spd="slow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Music Business students…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2309257278"/>
      </p:ext>
    </p:extLst>
  </p:cSld>
  <p:clrMapOvr>
    <a:masterClrMapping/>
  </p:clrMapOvr>
  <p:transition spd="slow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Music Business students…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Written report – 75%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10 Minute presentation – 25%</a:t>
            </a:r>
          </a:p>
        </p:txBody>
      </p:sp>
    </p:spTree>
    <p:extLst>
      <p:ext uri="{BB962C8B-B14F-4D97-AF65-F5344CB8AC3E}">
        <p14:creationId xmlns:p14="http://schemas.microsoft.com/office/powerpoint/2010/main" val="4130274132"/>
      </p:ext>
    </p:extLst>
  </p:cSld>
  <p:clrMapOvr>
    <a:masterClrMapping/>
  </p:clrMapOvr>
  <p:transition spd="slow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Always worth starting with the marking criteria/learner outcomes…</a:t>
            </a:r>
          </a:p>
        </p:txBody>
      </p:sp>
    </p:spTree>
    <p:extLst>
      <p:ext uri="{BB962C8B-B14F-4D97-AF65-F5344CB8AC3E}">
        <p14:creationId xmlns:p14="http://schemas.microsoft.com/office/powerpoint/2010/main" val="2708320909"/>
      </p:ext>
    </p:extLst>
  </p:cSld>
  <p:clrMapOvr>
    <a:masterClrMapping/>
  </p:clrMapOvr>
  <p:transition spd="slow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3" descr="A screenshot of a cell phone&#10;&#10;Description automatically generated">
            <a:extLst>
              <a:ext uri="{FF2B5EF4-FFF2-40B4-BE49-F238E27FC236}">
                <a16:creationId xmlns:a16="http://schemas.microsoft.com/office/drawing/2014/main" id="{4F12D79D-F9DE-B649-B82A-C69617537C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606" y="0"/>
            <a:ext cx="790478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55996"/>
      </p:ext>
    </p:extLst>
  </p:cSld>
  <p:clrMapOvr>
    <a:masterClrMapping/>
  </p:clrMapOvr>
  <p:transition spd="slow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277809D4-D623-5F48-86DE-D3DBC2ABED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69821"/>
            <a:ext cx="9144000" cy="53183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2786487"/>
      </p:ext>
    </p:extLst>
  </p:cSld>
  <p:clrMapOvr>
    <a:masterClrMapping/>
  </p:clrMapOvr>
  <p:transition spd="slow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Written report – 75% (4,000 words)</a:t>
            </a:r>
          </a:p>
        </p:txBody>
      </p:sp>
    </p:spTree>
    <p:extLst>
      <p:ext uri="{BB962C8B-B14F-4D97-AF65-F5344CB8AC3E}">
        <p14:creationId xmlns:p14="http://schemas.microsoft.com/office/powerpoint/2010/main" val="2517031143"/>
      </p:ext>
    </p:extLst>
  </p:cSld>
  <p:clrMapOvr>
    <a:masterClrMapping/>
  </p:clrMapOvr>
  <p:transition spd="slow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Written report – 75% (4,000 words)</a:t>
            </a:r>
          </a:p>
        </p:txBody>
      </p:sp>
      <p:pic>
        <p:nvPicPr>
          <p:cNvPr id="6" name="Picture 5" descr="A screenshot of a cell phone&#10;&#10;Description automatically generated">
            <a:extLst>
              <a:ext uri="{FF2B5EF4-FFF2-40B4-BE49-F238E27FC236}">
                <a16:creationId xmlns:a16="http://schemas.microsoft.com/office/drawing/2014/main" id="{A0060E5A-1068-014F-A83F-DD40C8FCE2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3608" y="1909863"/>
            <a:ext cx="6876256" cy="4533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3920088"/>
      </p:ext>
    </p:extLst>
  </p:cSld>
  <p:clrMapOvr>
    <a:masterClrMapping/>
  </p:clrMapOvr>
  <p:transition spd="slow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Written report – 75% (4,000 words)</a:t>
            </a:r>
          </a:p>
        </p:txBody>
      </p:sp>
      <p:pic>
        <p:nvPicPr>
          <p:cNvPr id="4" name="Picture 3" descr="A screenshot of a cell phone&#10;&#10;Description automatically generated">
            <a:extLst>
              <a:ext uri="{FF2B5EF4-FFF2-40B4-BE49-F238E27FC236}">
                <a16:creationId xmlns:a16="http://schemas.microsoft.com/office/drawing/2014/main" id="{EF749789-3664-9645-AB74-D9D964E74C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3608" y="1909862"/>
            <a:ext cx="6872806" cy="45378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0582738"/>
      </p:ext>
    </p:extLst>
  </p:cSld>
  <p:clrMapOvr>
    <a:masterClrMapping/>
  </p:clrMapOvr>
  <p:transition spd="slow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Written report – 75% (4,000 words)</a:t>
            </a:r>
          </a:p>
        </p:txBody>
      </p:sp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6F70367A-A04F-0B49-B242-38F6C4F9B6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32" y="1916832"/>
            <a:ext cx="8424936" cy="4569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626527"/>
      </p:ext>
    </p:extLst>
  </p:cSld>
  <p:clrMapOvr>
    <a:masterClrMapping/>
  </p:clrMapOvr>
  <p:transition spd="slow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Written report – 75% (4,000 words)</a:t>
            </a:r>
          </a:p>
        </p:txBody>
      </p:sp>
      <p:pic>
        <p:nvPicPr>
          <p:cNvPr id="4" name="Picture 3" descr="A screenshot of a cell phone&#10;&#10;Description automatically generated">
            <a:extLst>
              <a:ext uri="{FF2B5EF4-FFF2-40B4-BE49-F238E27FC236}">
                <a16:creationId xmlns:a16="http://schemas.microsoft.com/office/drawing/2014/main" id="{374617F4-3468-8140-89B8-FF2905C023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536" y="1916831"/>
            <a:ext cx="8344434" cy="4569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1828051"/>
      </p:ext>
    </p:extLst>
  </p:cSld>
  <p:clrMapOvr>
    <a:masterClrMapping/>
  </p:clrMapOvr>
  <p:transition spd="slow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10 Minute presentation – 25%</a:t>
            </a:r>
          </a:p>
        </p:txBody>
      </p:sp>
    </p:spTree>
    <p:extLst>
      <p:ext uri="{BB962C8B-B14F-4D97-AF65-F5344CB8AC3E}">
        <p14:creationId xmlns:p14="http://schemas.microsoft.com/office/powerpoint/2010/main" val="3393561752"/>
      </p:ext>
    </p:extLst>
  </p:cSld>
  <p:clrMapOvr>
    <a:masterClrMapping/>
  </p:clrMapOvr>
  <p:transition spd="slow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10 Minute presentation – 25%</a:t>
            </a:r>
          </a:p>
        </p:txBody>
      </p:sp>
      <p:pic>
        <p:nvPicPr>
          <p:cNvPr id="4" name="Picture 3" descr="A screenshot of a cell phone&#10;&#10;Description automatically generated">
            <a:extLst>
              <a:ext uri="{FF2B5EF4-FFF2-40B4-BE49-F238E27FC236}">
                <a16:creationId xmlns:a16="http://schemas.microsoft.com/office/drawing/2014/main" id="{B5EB8146-65B5-224A-9477-C5A7588D64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552" y="1844823"/>
            <a:ext cx="7992888" cy="47186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9498983"/>
      </p:ext>
    </p:extLst>
  </p:cSld>
  <p:clrMapOvr>
    <a:masterClrMapping/>
  </p:clrMapOvr>
  <p:transition spd="slow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10 Minute presentation – 25%</a:t>
            </a:r>
          </a:p>
        </p:txBody>
      </p:sp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6495D286-DA53-D149-AD22-67B89B4C37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1084" y="1878473"/>
            <a:ext cx="7891356" cy="4658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596051"/>
      </p:ext>
    </p:extLst>
  </p:cSld>
  <p:clrMapOvr>
    <a:masterClrMapping/>
  </p:clrMapOvr>
  <p:transition spd="slow"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10 Minute presentation – 25%</a:t>
            </a:r>
          </a:p>
        </p:txBody>
      </p:sp>
      <p:pic>
        <p:nvPicPr>
          <p:cNvPr id="4" name="Picture 3" descr="A screenshot of a cell phone&#10;&#10;Description automatically generated">
            <a:extLst>
              <a:ext uri="{FF2B5EF4-FFF2-40B4-BE49-F238E27FC236}">
                <a16:creationId xmlns:a16="http://schemas.microsoft.com/office/drawing/2014/main" id="{EA0B779B-9C5E-734C-8538-76F0665787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2313408"/>
            <a:ext cx="8748464" cy="3993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6464091"/>
      </p:ext>
    </p:extLst>
  </p:cSld>
  <p:clrMapOvr>
    <a:masterClrMapping/>
  </p:clrMapOvr>
  <p:transition spd="slow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10 Minute presentation – 25%</a:t>
            </a:r>
          </a:p>
        </p:txBody>
      </p:sp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1471C30A-A9B3-024E-BB1A-4BF8EF1DA8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2301245"/>
            <a:ext cx="8748464" cy="4005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3943397"/>
      </p:ext>
    </p:extLst>
  </p:cSld>
  <p:clrMapOvr>
    <a:masterClrMapping/>
  </p:clrMapOvr>
  <p:transition spd="slow"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Next week: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Reading week, then…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Principles of promotion</a:t>
            </a:r>
          </a:p>
        </p:txBody>
      </p:sp>
    </p:spTree>
  </p:cSld>
  <p:clrMapOvr>
    <a:masterClrMapping/>
  </p:clrMapOvr>
  <p:transition spd="slow"/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2898</TotalTime>
  <Words>698</Words>
  <Application>Microsoft Macintosh PowerPoint</Application>
  <PresentationFormat>On-screen Show (4:3)</PresentationFormat>
  <Paragraphs>158</Paragraphs>
  <Slides>40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4" baseType="lpstr">
      <vt:lpstr>Arial</vt:lpstr>
      <vt:lpstr>Calibri</vt:lpstr>
      <vt:lpstr>Century Gothic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Tee</dc:creator>
  <cp:lastModifiedBy>Microsoft Office User</cp:lastModifiedBy>
  <cp:revision>546</cp:revision>
  <dcterms:created xsi:type="dcterms:W3CDTF">2017-11-30T09:07:46Z</dcterms:created>
  <dcterms:modified xsi:type="dcterms:W3CDTF">2020-02-20T10:05:52Z</dcterms:modified>
</cp:coreProperties>
</file>