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4"/>
  </p:notesMasterIdLst>
  <p:sldIdLst>
    <p:sldId id="257" r:id="rId2"/>
    <p:sldId id="256" r:id="rId3"/>
  </p:sldIdLst>
  <p:sldSz cx="30192663" cy="51138138"/>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E203CCC1-26DA-4231-8B91-EF8DA26FB738}">
          <p14:sldIdLst>
            <p14:sldId id="257"/>
            <p14:sldId id="256"/>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7140"/>
    <p:restoredTop sz="94665"/>
  </p:normalViewPr>
  <p:slideViewPr>
    <p:cSldViewPr snapToGrid="0">
      <p:cViewPr>
        <p:scale>
          <a:sx n="24" d="100"/>
          <a:sy n="24" d="100"/>
        </p:scale>
        <p:origin x="1244" y="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64FB29A-815E-F14F-A417-1424E675F890}" type="datetimeFigureOut">
              <a:rPr lang="en-US" smtClean="0"/>
              <a:t>12/23/2022</a:t>
            </a:fld>
            <a:endParaRPr lang="en-US"/>
          </a:p>
        </p:txBody>
      </p:sp>
      <p:sp>
        <p:nvSpPr>
          <p:cNvPr id="4" name="Slide Image Placeholder 3"/>
          <p:cNvSpPr>
            <a:spLocks noGrp="1" noRot="1" noChangeAspect="1"/>
          </p:cNvSpPr>
          <p:nvPr>
            <p:ph type="sldImg" idx="2"/>
          </p:nvPr>
        </p:nvSpPr>
        <p:spPr>
          <a:xfrm>
            <a:off x="2517775" y="1143000"/>
            <a:ext cx="182245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7ACC68D-AFD8-FB40-B4E5-6264A51A703A}" type="slidenum">
              <a:rPr lang="en-US" smtClean="0"/>
              <a:t>‹#›</a:t>
            </a:fld>
            <a:endParaRPr lang="en-US"/>
          </a:p>
        </p:txBody>
      </p:sp>
    </p:spTree>
    <p:extLst>
      <p:ext uri="{BB962C8B-B14F-4D97-AF65-F5344CB8AC3E}">
        <p14:creationId xmlns:p14="http://schemas.microsoft.com/office/powerpoint/2010/main" val="36885335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7ACC68D-AFD8-FB40-B4E5-6264A51A703A}" type="slidenum">
              <a:rPr lang="en-US" smtClean="0"/>
              <a:t>2</a:t>
            </a:fld>
            <a:endParaRPr lang="en-US"/>
          </a:p>
        </p:txBody>
      </p:sp>
    </p:spTree>
    <p:extLst>
      <p:ext uri="{BB962C8B-B14F-4D97-AF65-F5344CB8AC3E}">
        <p14:creationId xmlns:p14="http://schemas.microsoft.com/office/powerpoint/2010/main" val="37936851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64450" y="8369139"/>
            <a:ext cx="25663764" cy="17803648"/>
          </a:xfrm>
        </p:spPr>
        <p:txBody>
          <a:bodyPr anchor="b"/>
          <a:lstStyle>
            <a:lvl1pPr algn="ctr">
              <a:defRPr sz="19811"/>
            </a:lvl1pPr>
          </a:lstStyle>
          <a:p>
            <a:r>
              <a:rPr lang="en-US"/>
              <a:t>Click to edit Master title style</a:t>
            </a:r>
            <a:endParaRPr lang="en-US" dirty="0"/>
          </a:p>
        </p:txBody>
      </p:sp>
      <p:sp>
        <p:nvSpPr>
          <p:cNvPr id="3" name="Subtitle 2"/>
          <p:cNvSpPr>
            <a:spLocks noGrp="1"/>
          </p:cNvSpPr>
          <p:nvPr>
            <p:ph type="subTitle" idx="1"/>
          </p:nvPr>
        </p:nvSpPr>
        <p:spPr>
          <a:xfrm>
            <a:off x="3774083" y="26859364"/>
            <a:ext cx="22644497" cy="12346542"/>
          </a:xfrm>
        </p:spPr>
        <p:txBody>
          <a:bodyPr/>
          <a:lstStyle>
            <a:lvl1pPr marL="0" indent="0" algn="ctr">
              <a:buNone/>
              <a:defRPr sz="7925"/>
            </a:lvl1pPr>
            <a:lvl2pPr marL="1509629" indent="0" algn="ctr">
              <a:buNone/>
              <a:defRPr sz="6604"/>
            </a:lvl2pPr>
            <a:lvl3pPr marL="3019257" indent="0" algn="ctr">
              <a:buNone/>
              <a:defRPr sz="5943"/>
            </a:lvl3pPr>
            <a:lvl4pPr marL="4528886" indent="0" algn="ctr">
              <a:buNone/>
              <a:defRPr sz="5283"/>
            </a:lvl4pPr>
            <a:lvl5pPr marL="6038515" indent="0" algn="ctr">
              <a:buNone/>
              <a:defRPr sz="5283"/>
            </a:lvl5pPr>
            <a:lvl6pPr marL="7548143" indent="0" algn="ctr">
              <a:buNone/>
              <a:defRPr sz="5283"/>
            </a:lvl6pPr>
            <a:lvl7pPr marL="9057772" indent="0" algn="ctr">
              <a:buNone/>
              <a:defRPr sz="5283"/>
            </a:lvl7pPr>
            <a:lvl8pPr marL="10567401" indent="0" algn="ctr">
              <a:buNone/>
              <a:defRPr sz="5283"/>
            </a:lvl8pPr>
            <a:lvl9pPr marL="12077029" indent="0" algn="ctr">
              <a:buNone/>
              <a:defRPr sz="5283"/>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081A52C-1A49-473A-8AB4-37BB75936680}" type="datetimeFigureOut">
              <a:rPr lang="en-GB" smtClean="0"/>
              <a:t>23/12/2022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749D24-AA74-4013-B2DF-38945860E506}" type="slidenum">
              <a:rPr lang="en-GB" smtClean="0"/>
              <a:t>‹#›</a:t>
            </a:fld>
            <a:endParaRPr lang="en-GB"/>
          </a:p>
        </p:txBody>
      </p:sp>
    </p:spTree>
    <p:extLst>
      <p:ext uri="{BB962C8B-B14F-4D97-AF65-F5344CB8AC3E}">
        <p14:creationId xmlns:p14="http://schemas.microsoft.com/office/powerpoint/2010/main" val="5898906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081A52C-1A49-473A-8AB4-37BB75936680}" type="datetimeFigureOut">
              <a:rPr lang="en-GB" smtClean="0"/>
              <a:t>23/12/2022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749D24-AA74-4013-B2DF-38945860E506}" type="slidenum">
              <a:rPr lang="en-GB" smtClean="0"/>
              <a:t>‹#›</a:t>
            </a:fld>
            <a:endParaRPr lang="en-GB"/>
          </a:p>
        </p:txBody>
      </p:sp>
    </p:spTree>
    <p:extLst>
      <p:ext uri="{BB962C8B-B14F-4D97-AF65-F5344CB8AC3E}">
        <p14:creationId xmlns:p14="http://schemas.microsoft.com/office/powerpoint/2010/main" val="919222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60022" y="12749037"/>
            <a:ext cx="26041172" cy="21272041"/>
          </a:xfrm>
        </p:spPr>
        <p:txBody>
          <a:bodyPr anchor="b"/>
          <a:lstStyle>
            <a:lvl1pPr>
              <a:defRPr sz="19811"/>
            </a:lvl1pPr>
          </a:lstStyle>
          <a:p>
            <a:r>
              <a:rPr lang="en-US"/>
              <a:t>Click to edit Master title style</a:t>
            </a:r>
            <a:endParaRPr lang="en-US" dirty="0"/>
          </a:p>
        </p:txBody>
      </p:sp>
      <p:sp>
        <p:nvSpPr>
          <p:cNvPr id="3" name="Text Placeholder 2"/>
          <p:cNvSpPr>
            <a:spLocks noGrp="1"/>
          </p:cNvSpPr>
          <p:nvPr>
            <p:ph type="body" idx="1"/>
          </p:nvPr>
        </p:nvSpPr>
        <p:spPr>
          <a:xfrm>
            <a:off x="2060022" y="34222320"/>
            <a:ext cx="26041172" cy="11186464"/>
          </a:xfrm>
        </p:spPr>
        <p:txBody>
          <a:bodyPr/>
          <a:lstStyle>
            <a:lvl1pPr marL="0" indent="0">
              <a:buNone/>
              <a:defRPr sz="7925">
                <a:solidFill>
                  <a:schemeClr val="tx1"/>
                </a:solidFill>
              </a:defRPr>
            </a:lvl1pPr>
            <a:lvl2pPr marL="1509629" indent="0">
              <a:buNone/>
              <a:defRPr sz="6604">
                <a:solidFill>
                  <a:schemeClr val="tx1">
                    <a:tint val="75000"/>
                  </a:schemeClr>
                </a:solidFill>
              </a:defRPr>
            </a:lvl2pPr>
            <a:lvl3pPr marL="3019257" indent="0">
              <a:buNone/>
              <a:defRPr sz="5943">
                <a:solidFill>
                  <a:schemeClr val="tx1">
                    <a:tint val="75000"/>
                  </a:schemeClr>
                </a:solidFill>
              </a:defRPr>
            </a:lvl3pPr>
            <a:lvl4pPr marL="4528886" indent="0">
              <a:buNone/>
              <a:defRPr sz="5283">
                <a:solidFill>
                  <a:schemeClr val="tx1">
                    <a:tint val="75000"/>
                  </a:schemeClr>
                </a:solidFill>
              </a:defRPr>
            </a:lvl4pPr>
            <a:lvl5pPr marL="6038515" indent="0">
              <a:buNone/>
              <a:defRPr sz="5283">
                <a:solidFill>
                  <a:schemeClr val="tx1">
                    <a:tint val="75000"/>
                  </a:schemeClr>
                </a:solidFill>
              </a:defRPr>
            </a:lvl5pPr>
            <a:lvl6pPr marL="7548143" indent="0">
              <a:buNone/>
              <a:defRPr sz="5283">
                <a:solidFill>
                  <a:schemeClr val="tx1">
                    <a:tint val="75000"/>
                  </a:schemeClr>
                </a:solidFill>
              </a:defRPr>
            </a:lvl6pPr>
            <a:lvl7pPr marL="9057772" indent="0">
              <a:buNone/>
              <a:defRPr sz="5283">
                <a:solidFill>
                  <a:schemeClr val="tx1">
                    <a:tint val="75000"/>
                  </a:schemeClr>
                </a:solidFill>
              </a:defRPr>
            </a:lvl7pPr>
            <a:lvl8pPr marL="10567401" indent="0">
              <a:buNone/>
              <a:defRPr sz="5283">
                <a:solidFill>
                  <a:schemeClr val="tx1">
                    <a:tint val="75000"/>
                  </a:schemeClr>
                </a:solidFill>
              </a:defRPr>
            </a:lvl8pPr>
            <a:lvl9pPr marL="12077029" indent="0">
              <a:buNone/>
              <a:defRPr sz="5283">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081A52C-1A49-473A-8AB4-37BB75936680}" type="datetimeFigureOut">
              <a:rPr lang="en-GB" smtClean="0"/>
              <a:t>23/12/2022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749D24-AA74-4013-B2DF-38945860E506}" type="slidenum">
              <a:rPr lang="en-GB" smtClean="0"/>
              <a:t>‹#›</a:t>
            </a:fld>
            <a:endParaRPr lang="en-GB"/>
          </a:p>
        </p:txBody>
      </p:sp>
    </p:spTree>
    <p:extLst>
      <p:ext uri="{BB962C8B-B14F-4D97-AF65-F5344CB8AC3E}">
        <p14:creationId xmlns:p14="http://schemas.microsoft.com/office/powerpoint/2010/main" val="7438026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075745" y="13613162"/>
            <a:ext cx="12831882" cy="324466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5285036" y="13613162"/>
            <a:ext cx="12831882" cy="324466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081A52C-1A49-473A-8AB4-37BB75936680}" type="datetimeFigureOut">
              <a:rPr lang="en-GB" smtClean="0"/>
              <a:t>23/12/2022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3749D24-AA74-4013-B2DF-38945860E506}" type="slidenum">
              <a:rPr lang="en-GB" smtClean="0"/>
              <a:t>‹#›</a:t>
            </a:fld>
            <a:endParaRPr lang="en-GB"/>
          </a:p>
        </p:txBody>
      </p:sp>
    </p:spTree>
    <p:extLst>
      <p:ext uri="{BB962C8B-B14F-4D97-AF65-F5344CB8AC3E}">
        <p14:creationId xmlns:p14="http://schemas.microsoft.com/office/powerpoint/2010/main" val="37387614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79678" y="2722643"/>
            <a:ext cx="26041172" cy="9884343"/>
          </a:xfrm>
        </p:spPr>
        <p:txBody>
          <a:bodyPr/>
          <a:lstStyle/>
          <a:p>
            <a:r>
              <a:rPr lang="en-US"/>
              <a:t>Click to edit Master title style</a:t>
            </a:r>
            <a:endParaRPr lang="en-US" dirty="0"/>
          </a:p>
        </p:txBody>
      </p:sp>
      <p:sp>
        <p:nvSpPr>
          <p:cNvPr id="3" name="Text Placeholder 2"/>
          <p:cNvSpPr>
            <a:spLocks noGrp="1"/>
          </p:cNvSpPr>
          <p:nvPr>
            <p:ph type="body" idx="1"/>
          </p:nvPr>
        </p:nvSpPr>
        <p:spPr>
          <a:xfrm>
            <a:off x="2079681" y="12535950"/>
            <a:ext cx="12772910" cy="6143675"/>
          </a:xfrm>
        </p:spPr>
        <p:txBody>
          <a:bodyPr anchor="b"/>
          <a:lstStyle>
            <a:lvl1pPr marL="0" indent="0">
              <a:buNone/>
              <a:defRPr sz="7925" b="1"/>
            </a:lvl1pPr>
            <a:lvl2pPr marL="1509629" indent="0">
              <a:buNone/>
              <a:defRPr sz="6604" b="1"/>
            </a:lvl2pPr>
            <a:lvl3pPr marL="3019257" indent="0">
              <a:buNone/>
              <a:defRPr sz="5943" b="1"/>
            </a:lvl3pPr>
            <a:lvl4pPr marL="4528886" indent="0">
              <a:buNone/>
              <a:defRPr sz="5283" b="1"/>
            </a:lvl4pPr>
            <a:lvl5pPr marL="6038515" indent="0">
              <a:buNone/>
              <a:defRPr sz="5283" b="1"/>
            </a:lvl5pPr>
            <a:lvl6pPr marL="7548143" indent="0">
              <a:buNone/>
              <a:defRPr sz="5283" b="1"/>
            </a:lvl6pPr>
            <a:lvl7pPr marL="9057772" indent="0">
              <a:buNone/>
              <a:defRPr sz="5283" b="1"/>
            </a:lvl7pPr>
            <a:lvl8pPr marL="10567401" indent="0">
              <a:buNone/>
              <a:defRPr sz="5283" b="1"/>
            </a:lvl8pPr>
            <a:lvl9pPr marL="12077029" indent="0">
              <a:buNone/>
              <a:defRPr sz="5283" b="1"/>
            </a:lvl9pPr>
          </a:lstStyle>
          <a:p>
            <a:pPr lvl="0"/>
            <a:r>
              <a:rPr lang="en-US"/>
              <a:t>Click to edit Master text styles</a:t>
            </a:r>
          </a:p>
        </p:txBody>
      </p:sp>
      <p:sp>
        <p:nvSpPr>
          <p:cNvPr id="4" name="Content Placeholder 3"/>
          <p:cNvSpPr>
            <a:spLocks noGrp="1"/>
          </p:cNvSpPr>
          <p:nvPr>
            <p:ph sz="half" idx="2"/>
          </p:nvPr>
        </p:nvSpPr>
        <p:spPr>
          <a:xfrm>
            <a:off x="2079681" y="18679626"/>
            <a:ext cx="12772910" cy="2747491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5285037" y="12535950"/>
            <a:ext cx="12835814" cy="6143675"/>
          </a:xfrm>
        </p:spPr>
        <p:txBody>
          <a:bodyPr anchor="b"/>
          <a:lstStyle>
            <a:lvl1pPr marL="0" indent="0">
              <a:buNone/>
              <a:defRPr sz="7925" b="1"/>
            </a:lvl1pPr>
            <a:lvl2pPr marL="1509629" indent="0">
              <a:buNone/>
              <a:defRPr sz="6604" b="1"/>
            </a:lvl2pPr>
            <a:lvl3pPr marL="3019257" indent="0">
              <a:buNone/>
              <a:defRPr sz="5943" b="1"/>
            </a:lvl3pPr>
            <a:lvl4pPr marL="4528886" indent="0">
              <a:buNone/>
              <a:defRPr sz="5283" b="1"/>
            </a:lvl4pPr>
            <a:lvl5pPr marL="6038515" indent="0">
              <a:buNone/>
              <a:defRPr sz="5283" b="1"/>
            </a:lvl5pPr>
            <a:lvl6pPr marL="7548143" indent="0">
              <a:buNone/>
              <a:defRPr sz="5283" b="1"/>
            </a:lvl6pPr>
            <a:lvl7pPr marL="9057772" indent="0">
              <a:buNone/>
              <a:defRPr sz="5283" b="1"/>
            </a:lvl7pPr>
            <a:lvl8pPr marL="10567401" indent="0">
              <a:buNone/>
              <a:defRPr sz="5283" b="1"/>
            </a:lvl8pPr>
            <a:lvl9pPr marL="12077029" indent="0">
              <a:buNone/>
              <a:defRPr sz="5283" b="1"/>
            </a:lvl9pPr>
          </a:lstStyle>
          <a:p>
            <a:pPr lvl="0"/>
            <a:r>
              <a:rPr lang="en-US"/>
              <a:t>Click to edit Master text styles</a:t>
            </a:r>
          </a:p>
        </p:txBody>
      </p:sp>
      <p:sp>
        <p:nvSpPr>
          <p:cNvPr id="6" name="Content Placeholder 5"/>
          <p:cNvSpPr>
            <a:spLocks noGrp="1"/>
          </p:cNvSpPr>
          <p:nvPr>
            <p:ph sz="quarter" idx="4"/>
          </p:nvPr>
        </p:nvSpPr>
        <p:spPr>
          <a:xfrm>
            <a:off x="15285037" y="18679626"/>
            <a:ext cx="12835814" cy="2747491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081A52C-1A49-473A-8AB4-37BB75936680}" type="datetimeFigureOut">
              <a:rPr lang="en-GB" smtClean="0"/>
              <a:t>23/12/2022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3749D24-AA74-4013-B2DF-38945860E506}" type="slidenum">
              <a:rPr lang="en-GB" smtClean="0"/>
              <a:t>‹#›</a:t>
            </a:fld>
            <a:endParaRPr lang="en-GB"/>
          </a:p>
        </p:txBody>
      </p:sp>
    </p:spTree>
    <p:extLst>
      <p:ext uri="{BB962C8B-B14F-4D97-AF65-F5344CB8AC3E}">
        <p14:creationId xmlns:p14="http://schemas.microsoft.com/office/powerpoint/2010/main" val="32805624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081A52C-1A49-473A-8AB4-37BB75936680}" type="datetimeFigureOut">
              <a:rPr lang="en-GB" smtClean="0"/>
              <a:t>23/12/2022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3749D24-AA74-4013-B2DF-38945860E506}" type="slidenum">
              <a:rPr lang="en-GB" smtClean="0"/>
              <a:t>‹#›</a:t>
            </a:fld>
            <a:endParaRPr lang="en-GB"/>
          </a:p>
        </p:txBody>
      </p:sp>
    </p:spTree>
    <p:extLst>
      <p:ext uri="{BB962C8B-B14F-4D97-AF65-F5344CB8AC3E}">
        <p14:creationId xmlns:p14="http://schemas.microsoft.com/office/powerpoint/2010/main" val="3142792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081A52C-1A49-473A-8AB4-37BB75936680}" type="datetimeFigureOut">
              <a:rPr lang="en-GB" smtClean="0"/>
              <a:t>23/12/2022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3749D24-AA74-4013-B2DF-38945860E506}" type="slidenum">
              <a:rPr lang="en-GB" smtClean="0"/>
              <a:t>‹#›</a:t>
            </a:fld>
            <a:endParaRPr lang="en-GB"/>
          </a:p>
        </p:txBody>
      </p:sp>
    </p:spTree>
    <p:extLst>
      <p:ext uri="{BB962C8B-B14F-4D97-AF65-F5344CB8AC3E}">
        <p14:creationId xmlns:p14="http://schemas.microsoft.com/office/powerpoint/2010/main" val="305560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79678" y="3409209"/>
            <a:ext cx="9737920" cy="11932232"/>
          </a:xfrm>
        </p:spPr>
        <p:txBody>
          <a:bodyPr anchor="b"/>
          <a:lstStyle>
            <a:lvl1pPr>
              <a:defRPr sz="10566"/>
            </a:lvl1pPr>
          </a:lstStyle>
          <a:p>
            <a:r>
              <a:rPr lang="en-US"/>
              <a:t>Click to edit Master title style</a:t>
            </a:r>
            <a:endParaRPr lang="en-US" dirty="0"/>
          </a:p>
        </p:txBody>
      </p:sp>
      <p:sp>
        <p:nvSpPr>
          <p:cNvPr id="3" name="Content Placeholder 2"/>
          <p:cNvSpPr>
            <a:spLocks noGrp="1"/>
          </p:cNvSpPr>
          <p:nvPr>
            <p:ph idx="1"/>
          </p:nvPr>
        </p:nvSpPr>
        <p:spPr>
          <a:xfrm>
            <a:off x="12835814" y="7362956"/>
            <a:ext cx="15285036" cy="36341223"/>
          </a:xfrm>
        </p:spPr>
        <p:txBody>
          <a:bodyPr/>
          <a:lstStyle>
            <a:lvl1pPr>
              <a:defRPr sz="10566"/>
            </a:lvl1pPr>
            <a:lvl2pPr>
              <a:defRPr sz="9245"/>
            </a:lvl2pPr>
            <a:lvl3pPr>
              <a:defRPr sz="7925"/>
            </a:lvl3pPr>
            <a:lvl4pPr>
              <a:defRPr sz="6604"/>
            </a:lvl4pPr>
            <a:lvl5pPr>
              <a:defRPr sz="6604"/>
            </a:lvl5pPr>
            <a:lvl6pPr>
              <a:defRPr sz="6604"/>
            </a:lvl6pPr>
            <a:lvl7pPr>
              <a:defRPr sz="6604"/>
            </a:lvl7pPr>
            <a:lvl8pPr>
              <a:defRPr sz="6604"/>
            </a:lvl8pPr>
            <a:lvl9pPr>
              <a:defRPr sz="6604"/>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079678" y="15341441"/>
            <a:ext cx="9737920" cy="28421918"/>
          </a:xfrm>
        </p:spPr>
        <p:txBody>
          <a:bodyPr/>
          <a:lstStyle>
            <a:lvl1pPr marL="0" indent="0">
              <a:buNone/>
              <a:defRPr sz="5283"/>
            </a:lvl1pPr>
            <a:lvl2pPr marL="1509629" indent="0">
              <a:buNone/>
              <a:defRPr sz="4623"/>
            </a:lvl2pPr>
            <a:lvl3pPr marL="3019257" indent="0">
              <a:buNone/>
              <a:defRPr sz="3962"/>
            </a:lvl3pPr>
            <a:lvl4pPr marL="4528886" indent="0">
              <a:buNone/>
              <a:defRPr sz="3302"/>
            </a:lvl4pPr>
            <a:lvl5pPr marL="6038515" indent="0">
              <a:buNone/>
              <a:defRPr sz="3302"/>
            </a:lvl5pPr>
            <a:lvl6pPr marL="7548143" indent="0">
              <a:buNone/>
              <a:defRPr sz="3302"/>
            </a:lvl6pPr>
            <a:lvl7pPr marL="9057772" indent="0">
              <a:buNone/>
              <a:defRPr sz="3302"/>
            </a:lvl7pPr>
            <a:lvl8pPr marL="10567401" indent="0">
              <a:buNone/>
              <a:defRPr sz="3302"/>
            </a:lvl8pPr>
            <a:lvl9pPr marL="12077029" indent="0">
              <a:buNone/>
              <a:defRPr sz="3302"/>
            </a:lvl9pPr>
          </a:lstStyle>
          <a:p>
            <a:pPr lvl="0"/>
            <a:r>
              <a:rPr lang="en-US"/>
              <a:t>Click to edit Master text styles</a:t>
            </a:r>
          </a:p>
        </p:txBody>
      </p:sp>
      <p:sp>
        <p:nvSpPr>
          <p:cNvPr id="5" name="Date Placeholder 4"/>
          <p:cNvSpPr>
            <a:spLocks noGrp="1"/>
          </p:cNvSpPr>
          <p:nvPr>
            <p:ph type="dt" sz="half" idx="10"/>
          </p:nvPr>
        </p:nvSpPr>
        <p:spPr/>
        <p:txBody>
          <a:bodyPr/>
          <a:lstStyle/>
          <a:p>
            <a:fld id="{4081A52C-1A49-473A-8AB4-37BB75936680}" type="datetimeFigureOut">
              <a:rPr lang="en-GB" smtClean="0"/>
              <a:t>23/12/2022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3749D24-AA74-4013-B2DF-38945860E506}" type="slidenum">
              <a:rPr lang="en-GB" smtClean="0"/>
              <a:t>‹#›</a:t>
            </a:fld>
            <a:endParaRPr lang="en-GB"/>
          </a:p>
        </p:txBody>
      </p:sp>
    </p:spTree>
    <p:extLst>
      <p:ext uri="{BB962C8B-B14F-4D97-AF65-F5344CB8AC3E}">
        <p14:creationId xmlns:p14="http://schemas.microsoft.com/office/powerpoint/2010/main" val="27893502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79678" y="3409209"/>
            <a:ext cx="9737920" cy="11932232"/>
          </a:xfrm>
        </p:spPr>
        <p:txBody>
          <a:bodyPr anchor="b"/>
          <a:lstStyle>
            <a:lvl1pPr>
              <a:defRPr sz="10566"/>
            </a:lvl1pPr>
          </a:lstStyle>
          <a:p>
            <a:r>
              <a:rPr lang="en-US"/>
              <a:t>Click to edit Master title style</a:t>
            </a:r>
            <a:endParaRPr lang="en-US" dirty="0"/>
          </a:p>
        </p:txBody>
      </p:sp>
      <p:sp>
        <p:nvSpPr>
          <p:cNvPr id="3" name="Picture Placeholder 2"/>
          <p:cNvSpPr>
            <a:spLocks noGrp="1" noChangeAspect="1"/>
          </p:cNvSpPr>
          <p:nvPr>
            <p:ph type="pic" idx="1"/>
          </p:nvPr>
        </p:nvSpPr>
        <p:spPr>
          <a:xfrm>
            <a:off x="12835814" y="7362956"/>
            <a:ext cx="15285036" cy="36341223"/>
          </a:xfrm>
        </p:spPr>
        <p:txBody>
          <a:bodyPr anchor="t"/>
          <a:lstStyle>
            <a:lvl1pPr marL="0" indent="0">
              <a:buNone/>
              <a:defRPr sz="10566"/>
            </a:lvl1pPr>
            <a:lvl2pPr marL="1509629" indent="0">
              <a:buNone/>
              <a:defRPr sz="9245"/>
            </a:lvl2pPr>
            <a:lvl3pPr marL="3019257" indent="0">
              <a:buNone/>
              <a:defRPr sz="7925"/>
            </a:lvl3pPr>
            <a:lvl4pPr marL="4528886" indent="0">
              <a:buNone/>
              <a:defRPr sz="6604"/>
            </a:lvl4pPr>
            <a:lvl5pPr marL="6038515" indent="0">
              <a:buNone/>
              <a:defRPr sz="6604"/>
            </a:lvl5pPr>
            <a:lvl6pPr marL="7548143" indent="0">
              <a:buNone/>
              <a:defRPr sz="6604"/>
            </a:lvl6pPr>
            <a:lvl7pPr marL="9057772" indent="0">
              <a:buNone/>
              <a:defRPr sz="6604"/>
            </a:lvl7pPr>
            <a:lvl8pPr marL="10567401" indent="0">
              <a:buNone/>
              <a:defRPr sz="6604"/>
            </a:lvl8pPr>
            <a:lvl9pPr marL="12077029" indent="0">
              <a:buNone/>
              <a:defRPr sz="6604"/>
            </a:lvl9pPr>
          </a:lstStyle>
          <a:p>
            <a:r>
              <a:rPr lang="en-US"/>
              <a:t>Click icon to add picture</a:t>
            </a:r>
          </a:p>
        </p:txBody>
      </p:sp>
      <p:sp>
        <p:nvSpPr>
          <p:cNvPr id="4" name="Text Placeholder 3"/>
          <p:cNvSpPr>
            <a:spLocks noGrp="1"/>
          </p:cNvSpPr>
          <p:nvPr>
            <p:ph type="body" sz="half" idx="2"/>
          </p:nvPr>
        </p:nvSpPr>
        <p:spPr>
          <a:xfrm>
            <a:off x="2079678" y="15341441"/>
            <a:ext cx="9737920" cy="28421918"/>
          </a:xfrm>
        </p:spPr>
        <p:txBody>
          <a:bodyPr/>
          <a:lstStyle>
            <a:lvl1pPr marL="0" indent="0">
              <a:buNone/>
              <a:defRPr sz="5283"/>
            </a:lvl1pPr>
            <a:lvl2pPr marL="1509629" indent="0">
              <a:buNone/>
              <a:defRPr sz="4623"/>
            </a:lvl2pPr>
            <a:lvl3pPr marL="3019257" indent="0">
              <a:buNone/>
              <a:defRPr sz="3962"/>
            </a:lvl3pPr>
            <a:lvl4pPr marL="4528886" indent="0">
              <a:buNone/>
              <a:defRPr sz="3302"/>
            </a:lvl4pPr>
            <a:lvl5pPr marL="6038515" indent="0">
              <a:buNone/>
              <a:defRPr sz="3302"/>
            </a:lvl5pPr>
            <a:lvl6pPr marL="7548143" indent="0">
              <a:buNone/>
              <a:defRPr sz="3302"/>
            </a:lvl6pPr>
            <a:lvl7pPr marL="9057772" indent="0">
              <a:buNone/>
              <a:defRPr sz="3302"/>
            </a:lvl7pPr>
            <a:lvl8pPr marL="10567401" indent="0">
              <a:buNone/>
              <a:defRPr sz="3302"/>
            </a:lvl8pPr>
            <a:lvl9pPr marL="12077029" indent="0">
              <a:buNone/>
              <a:defRPr sz="3302"/>
            </a:lvl9pPr>
          </a:lstStyle>
          <a:p>
            <a:pPr lvl="0"/>
            <a:r>
              <a:rPr lang="en-US"/>
              <a:t>Click to edit Master text styles</a:t>
            </a:r>
          </a:p>
        </p:txBody>
      </p:sp>
      <p:sp>
        <p:nvSpPr>
          <p:cNvPr id="5" name="Date Placeholder 4"/>
          <p:cNvSpPr>
            <a:spLocks noGrp="1"/>
          </p:cNvSpPr>
          <p:nvPr>
            <p:ph type="dt" sz="half" idx="10"/>
          </p:nvPr>
        </p:nvSpPr>
        <p:spPr/>
        <p:txBody>
          <a:bodyPr/>
          <a:lstStyle/>
          <a:p>
            <a:fld id="{4081A52C-1A49-473A-8AB4-37BB75936680}" type="datetimeFigureOut">
              <a:rPr lang="en-GB" smtClean="0"/>
              <a:t>23/12/2022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3749D24-AA74-4013-B2DF-38945860E506}" type="slidenum">
              <a:rPr lang="en-GB" smtClean="0"/>
              <a:t>‹#›</a:t>
            </a:fld>
            <a:endParaRPr lang="en-GB"/>
          </a:p>
        </p:txBody>
      </p:sp>
    </p:spTree>
    <p:extLst>
      <p:ext uri="{BB962C8B-B14F-4D97-AF65-F5344CB8AC3E}">
        <p14:creationId xmlns:p14="http://schemas.microsoft.com/office/powerpoint/2010/main" val="4656972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081A52C-1A49-473A-8AB4-37BB75936680}" type="datetimeFigureOut">
              <a:rPr lang="en-GB" smtClean="0"/>
              <a:t>23/12/2022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749D24-AA74-4013-B2DF-38945860E506}" type="slidenum">
              <a:rPr lang="en-GB" smtClean="0"/>
              <a:t>‹#›</a:t>
            </a:fld>
            <a:endParaRPr lang="en-GB"/>
          </a:p>
        </p:txBody>
      </p:sp>
    </p:spTree>
    <p:extLst>
      <p:ext uri="{BB962C8B-B14F-4D97-AF65-F5344CB8AC3E}">
        <p14:creationId xmlns:p14="http://schemas.microsoft.com/office/powerpoint/2010/main" val="38860859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606626" y="2722632"/>
            <a:ext cx="6510293" cy="4333720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075747" y="2722632"/>
            <a:ext cx="19153471" cy="4333720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081A52C-1A49-473A-8AB4-37BB75936680}" type="datetimeFigureOut">
              <a:rPr lang="en-GB" smtClean="0"/>
              <a:t>23/12/2022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749D24-AA74-4013-B2DF-38945860E506}" type="slidenum">
              <a:rPr lang="en-GB" smtClean="0"/>
              <a:t>‹#›</a:t>
            </a:fld>
            <a:endParaRPr lang="en-GB"/>
          </a:p>
        </p:txBody>
      </p:sp>
    </p:spTree>
    <p:extLst>
      <p:ext uri="{BB962C8B-B14F-4D97-AF65-F5344CB8AC3E}">
        <p14:creationId xmlns:p14="http://schemas.microsoft.com/office/powerpoint/2010/main" val="18048550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075746" y="2722643"/>
            <a:ext cx="26041172" cy="988434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075746" y="13613162"/>
            <a:ext cx="26041172" cy="3244667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075746" y="47397489"/>
            <a:ext cx="6793349" cy="2722632"/>
          </a:xfrm>
          <a:prstGeom prst="rect">
            <a:avLst/>
          </a:prstGeom>
        </p:spPr>
        <p:txBody>
          <a:bodyPr vert="horz" lIns="91440" tIns="45720" rIns="91440" bIns="45720" rtlCol="0" anchor="ctr"/>
          <a:lstStyle>
            <a:lvl1pPr algn="l">
              <a:defRPr sz="3962">
                <a:solidFill>
                  <a:schemeClr val="tx1">
                    <a:tint val="75000"/>
                  </a:schemeClr>
                </a:solidFill>
              </a:defRPr>
            </a:lvl1pPr>
          </a:lstStyle>
          <a:p>
            <a:fld id="{4081A52C-1A49-473A-8AB4-37BB75936680}" type="datetimeFigureOut">
              <a:rPr lang="en-GB" smtClean="0"/>
              <a:t>23/12/2022</a:t>
            </a:fld>
            <a:endParaRPr lang="en-GB"/>
          </a:p>
        </p:txBody>
      </p:sp>
      <p:sp>
        <p:nvSpPr>
          <p:cNvPr id="5" name="Footer Placeholder 4"/>
          <p:cNvSpPr>
            <a:spLocks noGrp="1"/>
          </p:cNvSpPr>
          <p:nvPr>
            <p:ph type="ftr" sz="quarter" idx="3"/>
          </p:nvPr>
        </p:nvSpPr>
        <p:spPr>
          <a:xfrm>
            <a:off x="10001320" y="47397489"/>
            <a:ext cx="10190024" cy="2722632"/>
          </a:xfrm>
          <a:prstGeom prst="rect">
            <a:avLst/>
          </a:prstGeom>
        </p:spPr>
        <p:txBody>
          <a:bodyPr vert="horz" lIns="91440" tIns="45720" rIns="91440" bIns="45720" rtlCol="0" anchor="ctr"/>
          <a:lstStyle>
            <a:lvl1pPr algn="ctr">
              <a:defRPr sz="3962">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21323568" y="47397489"/>
            <a:ext cx="6793349" cy="2722632"/>
          </a:xfrm>
          <a:prstGeom prst="rect">
            <a:avLst/>
          </a:prstGeom>
        </p:spPr>
        <p:txBody>
          <a:bodyPr vert="horz" lIns="91440" tIns="45720" rIns="91440" bIns="45720" rtlCol="0" anchor="ctr"/>
          <a:lstStyle>
            <a:lvl1pPr algn="r">
              <a:defRPr sz="3962">
                <a:solidFill>
                  <a:schemeClr val="tx1">
                    <a:tint val="75000"/>
                  </a:schemeClr>
                </a:solidFill>
              </a:defRPr>
            </a:lvl1pPr>
          </a:lstStyle>
          <a:p>
            <a:fld id="{D3749D24-AA74-4013-B2DF-38945860E506}" type="slidenum">
              <a:rPr lang="en-GB" smtClean="0"/>
              <a:t>‹#›</a:t>
            </a:fld>
            <a:endParaRPr lang="en-GB"/>
          </a:p>
        </p:txBody>
      </p:sp>
    </p:spTree>
    <p:extLst>
      <p:ext uri="{BB962C8B-B14F-4D97-AF65-F5344CB8AC3E}">
        <p14:creationId xmlns:p14="http://schemas.microsoft.com/office/powerpoint/2010/main" val="162009902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3019257" rtl="0" eaLnBrk="1" latinLnBrk="0" hangingPunct="1">
        <a:lnSpc>
          <a:spcPct val="90000"/>
        </a:lnSpc>
        <a:spcBef>
          <a:spcPct val="0"/>
        </a:spcBef>
        <a:buNone/>
        <a:defRPr sz="14528" kern="1200">
          <a:solidFill>
            <a:schemeClr val="tx1"/>
          </a:solidFill>
          <a:latin typeface="+mj-lt"/>
          <a:ea typeface="+mj-ea"/>
          <a:cs typeface="+mj-cs"/>
        </a:defRPr>
      </a:lvl1pPr>
    </p:titleStyle>
    <p:bodyStyle>
      <a:lvl1pPr marL="754814" indent="-754814" algn="l" defTabSz="3019257" rtl="0" eaLnBrk="1" latinLnBrk="0" hangingPunct="1">
        <a:lnSpc>
          <a:spcPct val="90000"/>
        </a:lnSpc>
        <a:spcBef>
          <a:spcPts val="3302"/>
        </a:spcBef>
        <a:buFont typeface="Arial" panose="020B0604020202020204" pitchFamily="34" charset="0"/>
        <a:buChar char="•"/>
        <a:defRPr sz="9245" kern="1200">
          <a:solidFill>
            <a:schemeClr val="tx1"/>
          </a:solidFill>
          <a:latin typeface="+mn-lt"/>
          <a:ea typeface="+mn-ea"/>
          <a:cs typeface="+mn-cs"/>
        </a:defRPr>
      </a:lvl1pPr>
      <a:lvl2pPr marL="2264443" indent="-754814" algn="l" defTabSz="3019257" rtl="0" eaLnBrk="1" latinLnBrk="0" hangingPunct="1">
        <a:lnSpc>
          <a:spcPct val="90000"/>
        </a:lnSpc>
        <a:spcBef>
          <a:spcPts val="1651"/>
        </a:spcBef>
        <a:buFont typeface="Arial" panose="020B0604020202020204" pitchFamily="34" charset="0"/>
        <a:buChar char="•"/>
        <a:defRPr sz="7925" kern="1200">
          <a:solidFill>
            <a:schemeClr val="tx1"/>
          </a:solidFill>
          <a:latin typeface="+mn-lt"/>
          <a:ea typeface="+mn-ea"/>
          <a:cs typeface="+mn-cs"/>
        </a:defRPr>
      </a:lvl2pPr>
      <a:lvl3pPr marL="3774072" indent="-754814" algn="l" defTabSz="3019257" rtl="0" eaLnBrk="1" latinLnBrk="0" hangingPunct="1">
        <a:lnSpc>
          <a:spcPct val="90000"/>
        </a:lnSpc>
        <a:spcBef>
          <a:spcPts val="1651"/>
        </a:spcBef>
        <a:buFont typeface="Arial" panose="020B0604020202020204" pitchFamily="34" charset="0"/>
        <a:buChar char="•"/>
        <a:defRPr sz="6604" kern="1200">
          <a:solidFill>
            <a:schemeClr val="tx1"/>
          </a:solidFill>
          <a:latin typeface="+mn-lt"/>
          <a:ea typeface="+mn-ea"/>
          <a:cs typeface="+mn-cs"/>
        </a:defRPr>
      </a:lvl3pPr>
      <a:lvl4pPr marL="5283700" indent="-754814" algn="l" defTabSz="3019257" rtl="0" eaLnBrk="1" latinLnBrk="0" hangingPunct="1">
        <a:lnSpc>
          <a:spcPct val="90000"/>
        </a:lnSpc>
        <a:spcBef>
          <a:spcPts val="1651"/>
        </a:spcBef>
        <a:buFont typeface="Arial" panose="020B0604020202020204" pitchFamily="34" charset="0"/>
        <a:buChar char="•"/>
        <a:defRPr sz="5943" kern="1200">
          <a:solidFill>
            <a:schemeClr val="tx1"/>
          </a:solidFill>
          <a:latin typeface="+mn-lt"/>
          <a:ea typeface="+mn-ea"/>
          <a:cs typeface="+mn-cs"/>
        </a:defRPr>
      </a:lvl4pPr>
      <a:lvl5pPr marL="6793329" indent="-754814" algn="l" defTabSz="3019257" rtl="0" eaLnBrk="1" latinLnBrk="0" hangingPunct="1">
        <a:lnSpc>
          <a:spcPct val="90000"/>
        </a:lnSpc>
        <a:spcBef>
          <a:spcPts val="1651"/>
        </a:spcBef>
        <a:buFont typeface="Arial" panose="020B0604020202020204" pitchFamily="34" charset="0"/>
        <a:buChar char="•"/>
        <a:defRPr sz="5943" kern="1200">
          <a:solidFill>
            <a:schemeClr val="tx1"/>
          </a:solidFill>
          <a:latin typeface="+mn-lt"/>
          <a:ea typeface="+mn-ea"/>
          <a:cs typeface="+mn-cs"/>
        </a:defRPr>
      </a:lvl5pPr>
      <a:lvl6pPr marL="8302958" indent="-754814" algn="l" defTabSz="3019257" rtl="0" eaLnBrk="1" latinLnBrk="0" hangingPunct="1">
        <a:lnSpc>
          <a:spcPct val="90000"/>
        </a:lnSpc>
        <a:spcBef>
          <a:spcPts val="1651"/>
        </a:spcBef>
        <a:buFont typeface="Arial" panose="020B0604020202020204" pitchFamily="34" charset="0"/>
        <a:buChar char="•"/>
        <a:defRPr sz="5943" kern="1200">
          <a:solidFill>
            <a:schemeClr val="tx1"/>
          </a:solidFill>
          <a:latin typeface="+mn-lt"/>
          <a:ea typeface="+mn-ea"/>
          <a:cs typeface="+mn-cs"/>
        </a:defRPr>
      </a:lvl6pPr>
      <a:lvl7pPr marL="9812586" indent="-754814" algn="l" defTabSz="3019257" rtl="0" eaLnBrk="1" latinLnBrk="0" hangingPunct="1">
        <a:lnSpc>
          <a:spcPct val="90000"/>
        </a:lnSpc>
        <a:spcBef>
          <a:spcPts val="1651"/>
        </a:spcBef>
        <a:buFont typeface="Arial" panose="020B0604020202020204" pitchFamily="34" charset="0"/>
        <a:buChar char="•"/>
        <a:defRPr sz="5943" kern="1200">
          <a:solidFill>
            <a:schemeClr val="tx1"/>
          </a:solidFill>
          <a:latin typeface="+mn-lt"/>
          <a:ea typeface="+mn-ea"/>
          <a:cs typeface="+mn-cs"/>
        </a:defRPr>
      </a:lvl7pPr>
      <a:lvl8pPr marL="11322215" indent="-754814" algn="l" defTabSz="3019257" rtl="0" eaLnBrk="1" latinLnBrk="0" hangingPunct="1">
        <a:lnSpc>
          <a:spcPct val="90000"/>
        </a:lnSpc>
        <a:spcBef>
          <a:spcPts val="1651"/>
        </a:spcBef>
        <a:buFont typeface="Arial" panose="020B0604020202020204" pitchFamily="34" charset="0"/>
        <a:buChar char="•"/>
        <a:defRPr sz="5943" kern="1200">
          <a:solidFill>
            <a:schemeClr val="tx1"/>
          </a:solidFill>
          <a:latin typeface="+mn-lt"/>
          <a:ea typeface="+mn-ea"/>
          <a:cs typeface="+mn-cs"/>
        </a:defRPr>
      </a:lvl8pPr>
      <a:lvl9pPr marL="12831844" indent="-754814" algn="l" defTabSz="3019257" rtl="0" eaLnBrk="1" latinLnBrk="0" hangingPunct="1">
        <a:lnSpc>
          <a:spcPct val="90000"/>
        </a:lnSpc>
        <a:spcBef>
          <a:spcPts val="1651"/>
        </a:spcBef>
        <a:buFont typeface="Arial" panose="020B0604020202020204" pitchFamily="34" charset="0"/>
        <a:buChar char="•"/>
        <a:defRPr sz="5943" kern="1200">
          <a:solidFill>
            <a:schemeClr val="tx1"/>
          </a:solidFill>
          <a:latin typeface="+mn-lt"/>
          <a:ea typeface="+mn-ea"/>
          <a:cs typeface="+mn-cs"/>
        </a:defRPr>
      </a:lvl9pPr>
    </p:bodyStyle>
    <p:otherStyle>
      <a:defPPr>
        <a:defRPr lang="en-US"/>
      </a:defPPr>
      <a:lvl1pPr marL="0" algn="l" defTabSz="3019257" rtl="0" eaLnBrk="1" latinLnBrk="0" hangingPunct="1">
        <a:defRPr sz="5943" kern="1200">
          <a:solidFill>
            <a:schemeClr val="tx1"/>
          </a:solidFill>
          <a:latin typeface="+mn-lt"/>
          <a:ea typeface="+mn-ea"/>
          <a:cs typeface="+mn-cs"/>
        </a:defRPr>
      </a:lvl1pPr>
      <a:lvl2pPr marL="1509629" algn="l" defTabSz="3019257" rtl="0" eaLnBrk="1" latinLnBrk="0" hangingPunct="1">
        <a:defRPr sz="5943" kern="1200">
          <a:solidFill>
            <a:schemeClr val="tx1"/>
          </a:solidFill>
          <a:latin typeface="+mn-lt"/>
          <a:ea typeface="+mn-ea"/>
          <a:cs typeface="+mn-cs"/>
        </a:defRPr>
      </a:lvl2pPr>
      <a:lvl3pPr marL="3019257" algn="l" defTabSz="3019257" rtl="0" eaLnBrk="1" latinLnBrk="0" hangingPunct="1">
        <a:defRPr sz="5943" kern="1200">
          <a:solidFill>
            <a:schemeClr val="tx1"/>
          </a:solidFill>
          <a:latin typeface="+mn-lt"/>
          <a:ea typeface="+mn-ea"/>
          <a:cs typeface="+mn-cs"/>
        </a:defRPr>
      </a:lvl3pPr>
      <a:lvl4pPr marL="4528886" algn="l" defTabSz="3019257" rtl="0" eaLnBrk="1" latinLnBrk="0" hangingPunct="1">
        <a:defRPr sz="5943" kern="1200">
          <a:solidFill>
            <a:schemeClr val="tx1"/>
          </a:solidFill>
          <a:latin typeface="+mn-lt"/>
          <a:ea typeface="+mn-ea"/>
          <a:cs typeface="+mn-cs"/>
        </a:defRPr>
      </a:lvl4pPr>
      <a:lvl5pPr marL="6038515" algn="l" defTabSz="3019257" rtl="0" eaLnBrk="1" latinLnBrk="0" hangingPunct="1">
        <a:defRPr sz="5943" kern="1200">
          <a:solidFill>
            <a:schemeClr val="tx1"/>
          </a:solidFill>
          <a:latin typeface="+mn-lt"/>
          <a:ea typeface="+mn-ea"/>
          <a:cs typeface="+mn-cs"/>
        </a:defRPr>
      </a:lvl5pPr>
      <a:lvl6pPr marL="7548143" algn="l" defTabSz="3019257" rtl="0" eaLnBrk="1" latinLnBrk="0" hangingPunct="1">
        <a:defRPr sz="5943" kern="1200">
          <a:solidFill>
            <a:schemeClr val="tx1"/>
          </a:solidFill>
          <a:latin typeface="+mn-lt"/>
          <a:ea typeface="+mn-ea"/>
          <a:cs typeface="+mn-cs"/>
        </a:defRPr>
      </a:lvl6pPr>
      <a:lvl7pPr marL="9057772" algn="l" defTabSz="3019257" rtl="0" eaLnBrk="1" latinLnBrk="0" hangingPunct="1">
        <a:defRPr sz="5943" kern="1200">
          <a:solidFill>
            <a:schemeClr val="tx1"/>
          </a:solidFill>
          <a:latin typeface="+mn-lt"/>
          <a:ea typeface="+mn-ea"/>
          <a:cs typeface="+mn-cs"/>
        </a:defRPr>
      </a:lvl7pPr>
      <a:lvl8pPr marL="10567401" algn="l" defTabSz="3019257" rtl="0" eaLnBrk="1" latinLnBrk="0" hangingPunct="1">
        <a:defRPr sz="5943" kern="1200">
          <a:solidFill>
            <a:schemeClr val="tx1"/>
          </a:solidFill>
          <a:latin typeface="+mn-lt"/>
          <a:ea typeface="+mn-ea"/>
          <a:cs typeface="+mn-cs"/>
        </a:defRPr>
      </a:lvl8pPr>
      <a:lvl9pPr marL="12077029" algn="l" defTabSz="3019257" rtl="0" eaLnBrk="1" latinLnBrk="0" hangingPunct="1">
        <a:defRPr sz="594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openxmlformats.org/officeDocument/2006/relationships/image" Target="../media/image6.png"/><Relationship Id="rId13" Type="http://schemas.openxmlformats.org/officeDocument/2006/relationships/image" Target="../media/image11.png"/><Relationship Id="rId3" Type="http://schemas.openxmlformats.org/officeDocument/2006/relationships/image" Target="../media/image1.png"/><Relationship Id="rId7" Type="http://schemas.openxmlformats.org/officeDocument/2006/relationships/image" Target="../media/image5.png"/><Relationship Id="rId12" Type="http://schemas.openxmlformats.org/officeDocument/2006/relationships/image" Target="../media/image10.png"/><Relationship Id="rId2" Type="http://schemas.openxmlformats.org/officeDocument/2006/relationships/notesSlide" Target="../notesSlides/notesSlide1.xml"/><Relationship Id="rId16" Type="http://schemas.openxmlformats.org/officeDocument/2006/relationships/image" Target="../media/image14.png"/><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9.png"/><Relationship Id="rId5" Type="http://schemas.openxmlformats.org/officeDocument/2006/relationships/image" Target="../media/image3.png"/><Relationship Id="rId15" Type="http://schemas.openxmlformats.org/officeDocument/2006/relationships/image" Target="../media/image13.png"/><Relationship Id="rId10" Type="http://schemas.openxmlformats.org/officeDocument/2006/relationships/image" Target="../media/image8.png"/><Relationship Id="rId4" Type="http://schemas.openxmlformats.org/officeDocument/2006/relationships/image" Target="../media/image2.png"/><Relationship Id="rId9" Type="http://schemas.openxmlformats.org/officeDocument/2006/relationships/image" Target="../media/image7.png"/><Relationship Id="rId14" Type="http://schemas.openxmlformats.org/officeDocument/2006/relationships/image" Target="../media/image1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1D90F8-97AB-BE7F-2276-1607E2C2783F}"/>
              </a:ext>
            </a:extLst>
          </p:cNvPr>
          <p:cNvSpPr>
            <a:spLocks noGrp="1"/>
          </p:cNvSpPr>
          <p:nvPr>
            <p:ph type="title"/>
          </p:nvPr>
        </p:nvSpPr>
        <p:spPr>
          <a:xfrm>
            <a:off x="2075745" y="1989663"/>
            <a:ext cx="26041172" cy="47158811"/>
          </a:xfrm>
          <a:solidFill>
            <a:schemeClr val="tx1">
              <a:lumMod val="50000"/>
              <a:lumOff val="50000"/>
            </a:schemeClr>
          </a:solidFill>
        </p:spPr>
        <p:txBody>
          <a:bodyPr/>
          <a:lstStyle/>
          <a:p>
            <a:pPr algn="ctr"/>
            <a:r>
              <a:rPr lang="en-US" dirty="0"/>
              <a:t>Infographic - Critical analysis of PESTLE tool</a:t>
            </a:r>
            <a:br>
              <a:rPr lang="en-US" dirty="0"/>
            </a:br>
            <a:br>
              <a:rPr lang="en-US" dirty="0"/>
            </a:br>
            <a:br>
              <a:rPr lang="en-US" dirty="0"/>
            </a:br>
            <a:br>
              <a:rPr lang="en-US" dirty="0"/>
            </a:br>
            <a:r>
              <a:rPr lang="en-US" sz="6600" dirty="0"/>
              <a:t>Katarzyna </a:t>
            </a:r>
            <a:r>
              <a:rPr lang="en-US" sz="6600" dirty="0" err="1"/>
              <a:t>Kolowrocka</a:t>
            </a:r>
            <a:br>
              <a:rPr lang="en-US" sz="6600" dirty="0"/>
            </a:br>
            <a:r>
              <a:rPr lang="en-US" sz="6600" dirty="0"/>
              <a:t>(1805961) </a:t>
            </a:r>
          </a:p>
        </p:txBody>
      </p:sp>
    </p:spTree>
    <p:extLst>
      <p:ext uri="{BB962C8B-B14F-4D97-AF65-F5344CB8AC3E}">
        <p14:creationId xmlns:p14="http://schemas.microsoft.com/office/powerpoint/2010/main" val="4270476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78E128B-0236-452E-18CA-7201F7D0A81C}"/>
              </a:ext>
            </a:extLst>
          </p:cNvPr>
          <p:cNvSpPr/>
          <p:nvPr/>
        </p:nvSpPr>
        <p:spPr>
          <a:xfrm>
            <a:off x="783247" y="3247407"/>
            <a:ext cx="29068301" cy="792858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6870" dirty="0"/>
          </a:p>
        </p:txBody>
      </p:sp>
      <p:sp>
        <p:nvSpPr>
          <p:cNvPr id="10" name="Rectangle 9">
            <a:extLst>
              <a:ext uri="{FF2B5EF4-FFF2-40B4-BE49-F238E27FC236}">
                <a16:creationId xmlns:a16="http://schemas.microsoft.com/office/drawing/2014/main" id="{29128AA2-55C7-BE1E-774E-60F65049CEB7}"/>
              </a:ext>
            </a:extLst>
          </p:cNvPr>
          <p:cNvSpPr/>
          <p:nvPr/>
        </p:nvSpPr>
        <p:spPr>
          <a:xfrm>
            <a:off x="75694" y="76553"/>
            <a:ext cx="30054398" cy="935241"/>
          </a:xfrm>
          <a:prstGeom prst="rect">
            <a:avLst/>
          </a:prstGeom>
          <a:solidFill>
            <a:schemeClr val="bg1">
              <a:lumMod val="50000"/>
            </a:schemeClr>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200000"/>
              </a:lnSpc>
              <a:spcBef>
                <a:spcPts val="200"/>
              </a:spcBef>
            </a:pPr>
            <a:endParaRPr lang="en-GB" sz="2800" b="1"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endParaRPr>
          </a:p>
          <a:p>
            <a:pPr algn="ctr">
              <a:lnSpc>
                <a:spcPct val="200000"/>
              </a:lnSpc>
              <a:spcBef>
                <a:spcPts val="200"/>
              </a:spcBef>
            </a:pPr>
            <a:endParaRPr lang="en-GB" sz="2800" b="1" dirty="0">
              <a:solidFill>
                <a:schemeClr val="bg1"/>
              </a:solidFill>
              <a:effectLst/>
              <a:latin typeface="Calibri Light" panose="020F0302020204030204" pitchFamily="34" charset="0"/>
              <a:ea typeface="Times New Roman" panose="02020603050405020304" pitchFamily="18" charset="0"/>
              <a:cs typeface="Times New Roman" panose="02020603050405020304" pitchFamily="18" charset="0"/>
            </a:endParaRPr>
          </a:p>
        </p:txBody>
      </p:sp>
      <p:sp>
        <p:nvSpPr>
          <p:cNvPr id="13" name="Rectangle: Rounded Corners 12">
            <a:extLst>
              <a:ext uri="{FF2B5EF4-FFF2-40B4-BE49-F238E27FC236}">
                <a16:creationId xmlns:a16="http://schemas.microsoft.com/office/drawing/2014/main" id="{00B9E436-BF8E-5241-6429-2BAA4A8FB612}"/>
              </a:ext>
            </a:extLst>
          </p:cNvPr>
          <p:cNvSpPr/>
          <p:nvPr/>
        </p:nvSpPr>
        <p:spPr>
          <a:xfrm>
            <a:off x="5842098" y="12142802"/>
            <a:ext cx="17542039" cy="584034"/>
          </a:xfrm>
          <a:prstGeom prst="roundRect">
            <a:avLst/>
          </a:prstGeom>
          <a:solidFill>
            <a:schemeClr val="bg1">
              <a:lumMod val="50000"/>
            </a:schemeClr>
          </a:solid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atin typeface="Arial" panose="020B0604020202020204" pitchFamily="34" charset="0"/>
                <a:cs typeface="Arial" panose="020B0604020202020204" pitchFamily="34" charset="0"/>
              </a:rPr>
              <a:t>WHAT IS A PESTLE?</a:t>
            </a:r>
          </a:p>
        </p:txBody>
      </p:sp>
      <p:grpSp>
        <p:nvGrpSpPr>
          <p:cNvPr id="45" name="Group 44">
            <a:extLst>
              <a:ext uri="{FF2B5EF4-FFF2-40B4-BE49-F238E27FC236}">
                <a16:creationId xmlns:a16="http://schemas.microsoft.com/office/drawing/2014/main" id="{8F77C6C4-0527-CB8C-A1DA-511D6FFED552}"/>
              </a:ext>
            </a:extLst>
          </p:cNvPr>
          <p:cNvGrpSpPr/>
          <p:nvPr/>
        </p:nvGrpSpPr>
        <p:grpSpPr>
          <a:xfrm>
            <a:off x="2001850" y="2794949"/>
            <a:ext cx="25962525" cy="7878900"/>
            <a:chOff x="1" y="8812083"/>
            <a:chExt cx="30483385" cy="9347877"/>
          </a:xfrm>
        </p:grpSpPr>
        <p:sp>
          <p:nvSpPr>
            <p:cNvPr id="6" name="Rectangle 5">
              <a:extLst>
                <a:ext uri="{FF2B5EF4-FFF2-40B4-BE49-F238E27FC236}">
                  <a16:creationId xmlns:a16="http://schemas.microsoft.com/office/drawing/2014/main" id="{B1DA70FA-4136-7F35-FA8A-2E324220276D}"/>
                </a:ext>
              </a:extLst>
            </p:cNvPr>
            <p:cNvSpPr/>
            <p:nvPr/>
          </p:nvSpPr>
          <p:spPr>
            <a:xfrm>
              <a:off x="1" y="9493628"/>
              <a:ext cx="30483385" cy="8666332"/>
            </a:xfrm>
            <a:prstGeom prst="rect">
              <a:avLst/>
            </a:prstGeom>
            <a:solidFill>
              <a:schemeClr val="bg1">
                <a:lumMod val="9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6870" dirty="0">
                <a:solidFill>
                  <a:schemeClr val="bg1"/>
                </a:solidFill>
              </a:endParaRPr>
            </a:p>
          </p:txBody>
        </p:sp>
        <p:sp>
          <p:nvSpPr>
            <p:cNvPr id="8" name="Rectangle: Rounded Corners 7">
              <a:extLst>
                <a:ext uri="{FF2B5EF4-FFF2-40B4-BE49-F238E27FC236}">
                  <a16:creationId xmlns:a16="http://schemas.microsoft.com/office/drawing/2014/main" id="{ADF57E02-D251-FF6F-F94A-47B737FECA73}"/>
                </a:ext>
              </a:extLst>
            </p:cNvPr>
            <p:cNvSpPr/>
            <p:nvPr/>
          </p:nvSpPr>
          <p:spPr>
            <a:xfrm>
              <a:off x="4537263" y="8812083"/>
              <a:ext cx="20596638" cy="681146"/>
            </a:xfrm>
            <a:prstGeom prst="roundRect">
              <a:avLst/>
            </a:prstGeom>
            <a:solidFill>
              <a:schemeClr val="bg1">
                <a:lumMod val="50000"/>
              </a:schemeClr>
            </a:solid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latin typeface="Arial" panose="020B0604020202020204" pitchFamily="34" charset="0"/>
                  <a:cs typeface="Arial" panose="020B0604020202020204" pitchFamily="34" charset="0"/>
                </a:rPr>
                <a:t>ORGANISATIONAL ENVIRONMENT</a:t>
              </a:r>
            </a:p>
          </p:txBody>
        </p:sp>
        <p:pic>
          <p:nvPicPr>
            <p:cNvPr id="34" name="Picture 33">
              <a:extLst>
                <a:ext uri="{FF2B5EF4-FFF2-40B4-BE49-F238E27FC236}">
                  <a16:creationId xmlns:a16="http://schemas.microsoft.com/office/drawing/2014/main" id="{CEB626EB-3D0C-CC86-0233-D53A5C3B7BC7}"/>
                </a:ext>
              </a:extLst>
            </p:cNvPr>
            <p:cNvPicPr>
              <a:picLocks noChangeAspect="1"/>
            </p:cNvPicPr>
            <p:nvPr/>
          </p:nvPicPr>
          <p:blipFill>
            <a:blip r:embed="rId3"/>
            <a:stretch>
              <a:fillRect/>
            </a:stretch>
          </p:blipFill>
          <p:spPr>
            <a:xfrm>
              <a:off x="758454" y="10469903"/>
              <a:ext cx="7557619" cy="7008826"/>
            </a:xfrm>
            <a:prstGeom prst="rect">
              <a:avLst/>
            </a:prstGeom>
          </p:spPr>
        </p:pic>
      </p:grpSp>
      <p:graphicFrame>
        <p:nvGraphicFramePr>
          <p:cNvPr id="35" name="Table 5">
            <a:extLst>
              <a:ext uri="{FF2B5EF4-FFF2-40B4-BE49-F238E27FC236}">
                <a16:creationId xmlns:a16="http://schemas.microsoft.com/office/drawing/2014/main" id="{041C706C-CAC8-9472-4C2A-C6E139AC175E}"/>
              </a:ext>
            </a:extLst>
          </p:cNvPr>
          <p:cNvGraphicFramePr>
            <a:graphicFrameLocks noGrp="1"/>
          </p:cNvGraphicFramePr>
          <p:nvPr>
            <p:extLst>
              <p:ext uri="{D42A27DB-BD31-4B8C-83A1-F6EECF244321}">
                <p14:modId xmlns:p14="http://schemas.microsoft.com/office/powerpoint/2010/main" val="2274755223"/>
              </p:ext>
            </p:extLst>
          </p:nvPr>
        </p:nvGraphicFramePr>
        <p:xfrm>
          <a:off x="16399" y="15388505"/>
          <a:ext cx="30176264" cy="10390776"/>
        </p:xfrm>
        <a:graphic>
          <a:graphicData uri="http://schemas.openxmlformats.org/drawingml/2006/table">
            <a:tbl>
              <a:tblPr firstRow="1" bandRow="1">
                <a:tableStyleId>{5C22544A-7EE6-4342-B048-85BDC9FD1C3A}</a:tableStyleId>
              </a:tblPr>
              <a:tblGrid>
                <a:gridCol w="4831594">
                  <a:extLst>
                    <a:ext uri="{9D8B030D-6E8A-4147-A177-3AD203B41FA5}">
                      <a16:colId xmlns:a16="http://schemas.microsoft.com/office/drawing/2014/main" val="3069681086"/>
                    </a:ext>
                  </a:extLst>
                </a:gridCol>
                <a:gridCol w="5227161">
                  <a:extLst>
                    <a:ext uri="{9D8B030D-6E8A-4147-A177-3AD203B41FA5}">
                      <a16:colId xmlns:a16="http://schemas.microsoft.com/office/drawing/2014/main" val="2313966250"/>
                    </a:ext>
                  </a:extLst>
                </a:gridCol>
                <a:gridCol w="4817467">
                  <a:extLst>
                    <a:ext uri="{9D8B030D-6E8A-4147-A177-3AD203B41FA5}">
                      <a16:colId xmlns:a16="http://schemas.microsoft.com/office/drawing/2014/main" val="1135929362"/>
                    </a:ext>
                  </a:extLst>
                </a:gridCol>
                <a:gridCol w="5241288">
                  <a:extLst>
                    <a:ext uri="{9D8B030D-6E8A-4147-A177-3AD203B41FA5}">
                      <a16:colId xmlns:a16="http://schemas.microsoft.com/office/drawing/2014/main" val="2858223816"/>
                    </a:ext>
                  </a:extLst>
                </a:gridCol>
                <a:gridCol w="4930487">
                  <a:extLst>
                    <a:ext uri="{9D8B030D-6E8A-4147-A177-3AD203B41FA5}">
                      <a16:colId xmlns:a16="http://schemas.microsoft.com/office/drawing/2014/main" val="3557456099"/>
                    </a:ext>
                  </a:extLst>
                </a:gridCol>
                <a:gridCol w="5128267">
                  <a:extLst>
                    <a:ext uri="{9D8B030D-6E8A-4147-A177-3AD203B41FA5}">
                      <a16:colId xmlns:a16="http://schemas.microsoft.com/office/drawing/2014/main" val="809553647"/>
                    </a:ext>
                  </a:extLst>
                </a:gridCol>
              </a:tblGrid>
              <a:tr h="10390776">
                <a:tc>
                  <a:txBody>
                    <a:bodyPr/>
                    <a:lstStyle/>
                    <a:p>
                      <a:endParaRPr lang="en-GB" sz="1800" dirty="0"/>
                    </a:p>
                    <a:p>
                      <a:endParaRPr lang="en-GB" sz="1800" dirty="0"/>
                    </a:p>
                    <a:p>
                      <a:endParaRPr lang="en-GB" sz="1800" dirty="0"/>
                    </a:p>
                    <a:p>
                      <a:endParaRPr lang="en-GB" sz="1800" dirty="0"/>
                    </a:p>
                    <a:p>
                      <a:endParaRPr lang="en-GB" sz="1800" dirty="0"/>
                    </a:p>
                    <a:p>
                      <a:endParaRPr lang="en-GB" sz="1800" dirty="0"/>
                    </a:p>
                    <a:p>
                      <a:endParaRPr lang="en-GB" sz="1800" dirty="0"/>
                    </a:p>
                    <a:p>
                      <a:endParaRPr lang="en-GB" sz="1800" dirty="0"/>
                    </a:p>
                    <a:p>
                      <a:endParaRPr lang="en-GB" sz="1800" dirty="0"/>
                    </a:p>
                    <a:p>
                      <a:endParaRPr lang="en-GB" sz="1800" dirty="0"/>
                    </a:p>
                    <a:p>
                      <a:endParaRPr lang="en-GB" sz="1800" dirty="0"/>
                    </a:p>
                    <a:p>
                      <a:endParaRPr lang="en-GB" sz="1800" dirty="0"/>
                    </a:p>
                    <a:p>
                      <a:pPr marL="0" marR="0" lvl="0" indent="0" algn="l" defTabSz="3019257" rtl="0" eaLnBrk="1" fontAlgn="auto" latinLnBrk="0" hangingPunct="1">
                        <a:lnSpc>
                          <a:spcPct val="200000"/>
                        </a:lnSpc>
                        <a:spcBef>
                          <a:spcPts val="0"/>
                        </a:spcBef>
                        <a:spcAft>
                          <a:spcPts val="0"/>
                        </a:spcAft>
                        <a:buClrTx/>
                        <a:buSzTx/>
                        <a:buFontTx/>
                        <a:buNone/>
                        <a:tabLst/>
                        <a:defRPr/>
                      </a:pPr>
                      <a:r>
                        <a:rPr lang="en-GB" sz="1800" b="0" kern="1200" dirty="0">
                          <a:solidFill>
                            <a:schemeClr val="lt1"/>
                          </a:solidFill>
                          <a:effectLst/>
                          <a:latin typeface="Arial" panose="020B0604020202020204" pitchFamily="34" charset="0"/>
                          <a:ea typeface="+mn-ea"/>
                          <a:cs typeface="Arial" panose="020B0604020202020204" pitchFamily="34" charset="0"/>
                        </a:rPr>
                        <a:t>The government frequently enacts new rules related to recruiting, training, compensation, and termination, that companies must follow. If a company does not comply with these regulations, it may face fines or, in severe cases, closure  (Friedman, 2019).</a:t>
                      </a:r>
                    </a:p>
                    <a:p>
                      <a:endParaRPr lang="en-GB" sz="2000" dirty="0"/>
                    </a:p>
                  </a:txBody>
                  <a:tcPr marL="224969" marR="224969" marT="112487" marB="112487">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tcPr>
                </a:tc>
                <a:tc>
                  <a:txBody>
                    <a:bodyPr/>
                    <a:lstStyle/>
                    <a:p>
                      <a:pPr marL="0" marR="0" lvl="0" indent="0" algn="l" defTabSz="3019257" rtl="0" eaLnBrk="1" fontAlgn="auto" latinLnBrk="0" hangingPunct="1">
                        <a:lnSpc>
                          <a:spcPct val="200000"/>
                        </a:lnSpc>
                        <a:spcBef>
                          <a:spcPts val="0"/>
                        </a:spcBef>
                        <a:spcAft>
                          <a:spcPts val="0"/>
                        </a:spcAft>
                        <a:buClrTx/>
                        <a:buSzTx/>
                        <a:buFontTx/>
                        <a:buNone/>
                        <a:tabLst/>
                        <a:defRPr/>
                      </a:pPr>
                      <a:endParaRPr lang="en-GB" sz="1800" b="1" kern="1200" dirty="0">
                        <a:solidFill>
                          <a:schemeClr val="tx1"/>
                        </a:solidFill>
                        <a:effectLst/>
                        <a:latin typeface="Arial" panose="020B0604020202020204" pitchFamily="34" charset="0"/>
                        <a:ea typeface="+mn-ea"/>
                        <a:cs typeface="Arial" panose="020B0604020202020204" pitchFamily="34" charset="0"/>
                      </a:endParaRPr>
                    </a:p>
                    <a:p>
                      <a:pPr marL="0" marR="0" lvl="0" indent="0" algn="l" defTabSz="3019257" rtl="0" eaLnBrk="1" fontAlgn="auto" latinLnBrk="0" hangingPunct="1">
                        <a:lnSpc>
                          <a:spcPct val="200000"/>
                        </a:lnSpc>
                        <a:spcBef>
                          <a:spcPts val="0"/>
                        </a:spcBef>
                        <a:spcAft>
                          <a:spcPts val="0"/>
                        </a:spcAft>
                        <a:buClrTx/>
                        <a:buSzTx/>
                        <a:buFontTx/>
                        <a:buNone/>
                        <a:tabLst/>
                        <a:defRPr/>
                      </a:pPr>
                      <a:endParaRPr lang="en-GB" sz="1800" b="1" kern="1200" dirty="0">
                        <a:solidFill>
                          <a:schemeClr val="tx1"/>
                        </a:solidFill>
                        <a:effectLst/>
                        <a:latin typeface="Arial" panose="020B0604020202020204" pitchFamily="34" charset="0"/>
                        <a:ea typeface="+mn-ea"/>
                        <a:cs typeface="Arial" panose="020B0604020202020204" pitchFamily="34" charset="0"/>
                      </a:endParaRPr>
                    </a:p>
                    <a:p>
                      <a:pPr marL="0" marR="0" lvl="0" indent="0" algn="l" defTabSz="3019257" rtl="0" eaLnBrk="1" fontAlgn="auto" latinLnBrk="0" hangingPunct="1">
                        <a:lnSpc>
                          <a:spcPct val="200000"/>
                        </a:lnSpc>
                        <a:spcBef>
                          <a:spcPts val="0"/>
                        </a:spcBef>
                        <a:spcAft>
                          <a:spcPts val="0"/>
                        </a:spcAft>
                        <a:buClrTx/>
                        <a:buSzTx/>
                        <a:buFontTx/>
                        <a:buNone/>
                        <a:tabLst/>
                        <a:defRPr/>
                      </a:pPr>
                      <a:endParaRPr lang="en-GB" sz="1800" b="1" kern="1200" dirty="0">
                        <a:solidFill>
                          <a:schemeClr val="tx1"/>
                        </a:solidFill>
                        <a:effectLst/>
                        <a:latin typeface="Arial" panose="020B0604020202020204" pitchFamily="34" charset="0"/>
                        <a:ea typeface="+mn-ea"/>
                        <a:cs typeface="Arial" panose="020B0604020202020204" pitchFamily="34" charset="0"/>
                      </a:endParaRPr>
                    </a:p>
                    <a:p>
                      <a:pPr marL="0" marR="0" lvl="0" indent="0" algn="l" defTabSz="3019257" rtl="0" eaLnBrk="1" fontAlgn="auto" latinLnBrk="0" hangingPunct="1">
                        <a:lnSpc>
                          <a:spcPct val="200000"/>
                        </a:lnSpc>
                        <a:spcBef>
                          <a:spcPts val="0"/>
                        </a:spcBef>
                        <a:spcAft>
                          <a:spcPts val="0"/>
                        </a:spcAft>
                        <a:buClrTx/>
                        <a:buSzTx/>
                        <a:buFontTx/>
                        <a:buNone/>
                        <a:tabLst/>
                        <a:defRPr/>
                      </a:pPr>
                      <a:endParaRPr lang="en-GB" sz="1800" b="1" kern="1200" dirty="0">
                        <a:solidFill>
                          <a:schemeClr val="tx1"/>
                        </a:solidFill>
                        <a:effectLst/>
                        <a:latin typeface="Arial" panose="020B0604020202020204" pitchFamily="34" charset="0"/>
                        <a:ea typeface="+mn-ea"/>
                        <a:cs typeface="Arial" panose="020B0604020202020204" pitchFamily="34" charset="0"/>
                      </a:endParaRPr>
                    </a:p>
                    <a:p>
                      <a:pPr marL="0" marR="0" lvl="0" indent="0" algn="l" defTabSz="3019257" rtl="0" eaLnBrk="1" fontAlgn="auto" latinLnBrk="0" hangingPunct="1">
                        <a:lnSpc>
                          <a:spcPct val="200000"/>
                        </a:lnSpc>
                        <a:spcBef>
                          <a:spcPts val="0"/>
                        </a:spcBef>
                        <a:spcAft>
                          <a:spcPts val="0"/>
                        </a:spcAft>
                        <a:buClrTx/>
                        <a:buSzTx/>
                        <a:buFontTx/>
                        <a:buNone/>
                        <a:tabLst/>
                        <a:defRPr/>
                      </a:pPr>
                      <a:endParaRPr lang="en-GB" sz="1800" b="1" kern="1200" dirty="0">
                        <a:solidFill>
                          <a:schemeClr val="tx1"/>
                        </a:solidFill>
                        <a:effectLst/>
                        <a:latin typeface="Arial" panose="020B0604020202020204" pitchFamily="34" charset="0"/>
                        <a:ea typeface="+mn-ea"/>
                        <a:cs typeface="Arial" panose="020B0604020202020204" pitchFamily="34" charset="0"/>
                      </a:endParaRPr>
                    </a:p>
                    <a:p>
                      <a:pPr marL="0" marR="0" lvl="0" indent="0" algn="l" defTabSz="3019257" rtl="0" eaLnBrk="1" fontAlgn="auto" latinLnBrk="0" hangingPunct="1">
                        <a:lnSpc>
                          <a:spcPct val="200000"/>
                        </a:lnSpc>
                        <a:spcBef>
                          <a:spcPts val="0"/>
                        </a:spcBef>
                        <a:spcAft>
                          <a:spcPts val="0"/>
                        </a:spcAft>
                        <a:buClrTx/>
                        <a:buSzTx/>
                        <a:buFontTx/>
                        <a:buNone/>
                        <a:tabLst/>
                        <a:defRPr/>
                      </a:pPr>
                      <a:endParaRPr lang="en-GB" sz="1800" b="1" kern="1200" dirty="0">
                        <a:solidFill>
                          <a:schemeClr val="tx1"/>
                        </a:solidFill>
                        <a:effectLst/>
                        <a:latin typeface="Arial" panose="020B0604020202020204" pitchFamily="34" charset="0"/>
                        <a:ea typeface="+mn-ea"/>
                        <a:cs typeface="Arial" panose="020B0604020202020204" pitchFamily="34" charset="0"/>
                      </a:endParaRPr>
                    </a:p>
                    <a:p>
                      <a:pPr marL="0" marR="0" lvl="0" indent="0" algn="l" defTabSz="3019257" rtl="0" eaLnBrk="1" fontAlgn="auto" latinLnBrk="0" hangingPunct="1">
                        <a:lnSpc>
                          <a:spcPct val="200000"/>
                        </a:lnSpc>
                        <a:spcBef>
                          <a:spcPts val="0"/>
                        </a:spcBef>
                        <a:spcAft>
                          <a:spcPts val="0"/>
                        </a:spcAft>
                        <a:buClrTx/>
                        <a:buSzTx/>
                        <a:buFontTx/>
                        <a:buNone/>
                        <a:tabLst/>
                        <a:defRPr/>
                      </a:pPr>
                      <a:r>
                        <a:rPr lang="en-GB" sz="1800" b="0" kern="1200" dirty="0">
                          <a:solidFill>
                            <a:schemeClr val="tx1"/>
                          </a:solidFill>
                          <a:effectLst/>
                          <a:latin typeface="Arial" panose="020B0604020202020204" pitchFamily="34" charset="0"/>
                          <a:ea typeface="+mn-ea"/>
                          <a:cs typeface="Arial" panose="020B0604020202020204" pitchFamily="34" charset="0"/>
                        </a:rPr>
                        <a:t>The economic climate includes inflation, interest rates, population income, and unemployment (CIPD, 2021; CFI, 2022). This can influence the availability of talent and may negatively impact recruitment efforts (Friedman, 2019). For example, in times of economic downturn, HR departments may need to make difficult decisions about layoffs or salary reductions. Nevertheless, organisations may have more discretion in recruiting during times of high unemployment.</a:t>
                      </a:r>
                    </a:p>
                    <a:p>
                      <a:endParaRPr lang="en-GB" sz="1800" dirty="0"/>
                    </a:p>
                  </a:txBody>
                  <a:tcPr marL="224969" marR="224969" marT="112487" marB="112487">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a:tcPr>
                </a:tc>
                <a:tc>
                  <a:txBody>
                    <a:bodyPr/>
                    <a:lstStyle/>
                    <a:p>
                      <a:pPr marL="0" marR="0" lvl="0" indent="0" algn="l" defTabSz="3019257" rtl="0" eaLnBrk="1" fontAlgn="auto" latinLnBrk="0" hangingPunct="1">
                        <a:lnSpc>
                          <a:spcPct val="200000"/>
                        </a:lnSpc>
                        <a:spcBef>
                          <a:spcPts val="0"/>
                        </a:spcBef>
                        <a:spcAft>
                          <a:spcPts val="0"/>
                        </a:spcAft>
                        <a:buClrTx/>
                        <a:buSzTx/>
                        <a:buFontTx/>
                        <a:buNone/>
                        <a:tabLst/>
                        <a:defRPr/>
                      </a:pPr>
                      <a:endParaRPr lang="en-GB" sz="1800" b="0" kern="1200" dirty="0">
                        <a:solidFill>
                          <a:schemeClr val="lt1"/>
                        </a:solidFill>
                        <a:effectLst/>
                        <a:latin typeface="Arial" panose="020B0604020202020204" pitchFamily="34" charset="0"/>
                        <a:ea typeface="+mn-ea"/>
                        <a:cs typeface="Arial" panose="020B0604020202020204" pitchFamily="34" charset="0"/>
                      </a:endParaRPr>
                    </a:p>
                    <a:p>
                      <a:pPr marL="0" marR="0" lvl="0" indent="0" algn="l" defTabSz="3019257" rtl="0" eaLnBrk="1" fontAlgn="auto" latinLnBrk="0" hangingPunct="1">
                        <a:lnSpc>
                          <a:spcPct val="200000"/>
                        </a:lnSpc>
                        <a:spcBef>
                          <a:spcPts val="0"/>
                        </a:spcBef>
                        <a:spcAft>
                          <a:spcPts val="0"/>
                        </a:spcAft>
                        <a:buClrTx/>
                        <a:buSzTx/>
                        <a:buFontTx/>
                        <a:buNone/>
                        <a:tabLst/>
                        <a:defRPr/>
                      </a:pPr>
                      <a:endParaRPr lang="en-GB" sz="1800" b="0" kern="1200" dirty="0">
                        <a:solidFill>
                          <a:schemeClr val="lt1"/>
                        </a:solidFill>
                        <a:effectLst/>
                        <a:latin typeface="Arial" panose="020B0604020202020204" pitchFamily="34" charset="0"/>
                        <a:ea typeface="+mn-ea"/>
                        <a:cs typeface="Arial" panose="020B0604020202020204" pitchFamily="34" charset="0"/>
                      </a:endParaRPr>
                    </a:p>
                    <a:p>
                      <a:pPr marL="0" marR="0" lvl="0" indent="0" algn="l" defTabSz="3019257" rtl="0" eaLnBrk="1" fontAlgn="auto" latinLnBrk="0" hangingPunct="1">
                        <a:lnSpc>
                          <a:spcPct val="200000"/>
                        </a:lnSpc>
                        <a:spcBef>
                          <a:spcPts val="0"/>
                        </a:spcBef>
                        <a:spcAft>
                          <a:spcPts val="0"/>
                        </a:spcAft>
                        <a:buClrTx/>
                        <a:buSzTx/>
                        <a:buFontTx/>
                        <a:buNone/>
                        <a:tabLst/>
                        <a:defRPr/>
                      </a:pPr>
                      <a:endParaRPr lang="en-GB" sz="1800" b="0" kern="1200" dirty="0">
                        <a:solidFill>
                          <a:schemeClr val="lt1"/>
                        </a:solidFill>
                        <a:effectLst/>
                        <a:latin typeface="Arial" panose="020B0604020202020204" pitchFamily="34" charset="0"/>
                        <a:ea typeface="+mn-ea"/>
                        <a:cs typeface="Arial" panose="020B0604020202020204" pitchFamily="34" charset="0"/>
                      </a:endParaRPr>
                    </a:p>
                    <a:p>
                      <a:pPr marL="0" marR="0" lvl="0" indent="0" algn="l" defTabSz="3019257" rtl="0" eaLnBrk="1" fontAlgn="auto" latinLnBrk="0" hangingPunct="1">
                        <a:lnSpc>
                          <a:spcPct val="200000"/>
                        </a:lnSpc>
                        <a:spcBef>
                          <a:spcPts val="0"/>
                        </a:spcBef>
                        <a:spcAft>
                          <a:spcPts val="0"/>
                        </a:spcAft>
                        <a:buClrTx/>
                        <a:buSzTx/>
                        <a:buFontTx/>
                        <a:buNone/>
                        <a:tabLst/>
                        <a:defRPr/>
                      </a:pPr>
                      <a:endParaRPr lang="en-GB" sz="1800" b="0" kern="1200" dirty="0">
                        <a:solidFill>
                          <a:schemeClr val="lt1"/>
                        </a:solidFill>
                        <a:effectLst/>
                        <a:latin typeface="Arial" panose="020B0604020202020204" pitchFamily="34" charset="0"/>
                        <a:ea typeface="+mn-ea"/>
                        <a:cs typeface="Arial" panose="020B0604020202020204" pitchFamily="34" charset="0"/>
                      </a:endParaRPr>
                    </a:p>
                    <a:p>
                      <a:pPr marL="0" marR="0" lvl="0" indent="0" algn="l" defTabSz="3019257" rtl="0" eaLnBrk="1" fontAlgn="auto" latinLnBrk="0" hangingPunct="1">
                        <a:lnSpc>
                          <a:spcPct val="200000"/>
                        </a:lnSpc>
                        <a:spcBef>
                          <a:spcPts val="0"/>
                        </a:spcBef>
                        <a:spcAft>
                          <a:spcPts val="0"/>
                        </a:spcAft>
                        <a:buClrTx/>
                        <a:buSzTx/>
                        <a:buFontTx/>
                        <a:buNone/>
                        <a:tabLst/>
                        <a:defRPr/>
                      </a:pPr>
                      <a:endParaRPr lang="en-GB" sz="1800" b="0" kern="1200" dirty="0">
                        <a:solidFill>
                          <a:schemeClr val="lt1"/>
                        </a:solidFill>
                        <a:effectLst/>
                        <a:latin typeface="Arial" panose="020B0604020202020204" pitchFamily="34" charset="0"/>
                        <a:ea typeface="+mn-ea"/>
                        <a:cs typeface="Arial" panose="020B0604020202020204" pitchFamily="34" charset="0"/>
                      </a:endParaRPr>
                    </a:p>
                    <a:p>
                      <a:pPr marL="0" marR="0" lvl="0" indent="0" algn="l" defTabSz="3019257" rtl="0" eaLnBrk="1" fontAlgn="auto" latinLnBrk="0" hangingPunct="1">
                        <a:lnSpc>
                          <a:spcPct val="200000"/>
                        </a:lnSpc>
                        <a:spcBef>
                          <a:spcPts val="0"/>
                        </a:spcBef>
                        <a:spcAft>
                          <a:spcPts val="0"/>
                        </a:spcAft>
                        <a:buClrTx/>
                        <a:buSzTx/>
                        <a:buFontTx/>
                        <a:buNone/>
                        <a:tabLst/>
                        <a:defRPr/>
                      </a:pPr>
                      <a:endParaRPr lang="en-GB" sz="1800" b="0" kern="1200" dirty="0">
                        <a:solidFill>
                          <a:schemeClr val="lt1"/>
                        </a:solidFill>
                        <a:effectLst/>
                        <a:latin typeface="Arial" panose="020B0604020202020204" pitchFamily="34" charset="0"/>
                        <a:ea typeface="+mn-ea"/>
                        <a:cs typeface="Arial" panose="020B0604020202020204" pitchFamily="34" charset="0"/>
                      </a:endParaRPr>
                    </a:p>
                    <a:p>
                      <a:pPr marL="0" marR="0" lvl="0" indent="0" algn="l" defTabSz="3019257" rtl="0" eaLnBrk="1" fontAlgn="auto" latinLnBrk="0" hangingPunct="1">
                        <a:lnSpc>
                          <a:spcPct val="200000"/>
                        </a:lnSpc>
                        <a:spcBef>
                          <a:spcPts val="0"/>
                        </a:spcBef>
                        <a:spcAft>
                          <a:spcPts val="0"/>
                        </a:spcAft>
                        <a:buClrTx/>
                        <a:buSzTx/>
                        <a:buFontTx/>
                        <a:buNone/>
                        <a:tabLst/>
                        <a:defRPr/>
                      </a:pPr>
                      <a:r>
                        <a:rPr lang="en-GB" sz="1800" b="0" kern="1200" dirty="0">
                          <a:solidFill>
                            <a:schemeClr val="lt1"/>
                          </a:solidFill>
                          <a:effectLst/>
                          <a:latin typeface="Arial" panose="020B0604020202020204" pitchFamily="34" charset="0"/>
                          <a:ea typeface="+mn-ea"/>
                          <a:cs typeface="Arial" panose="020B0604020202020204" pitchFamily="34" charset="0"/>
                        </a:rPr>
                        <a:t>Generating demographic data enables organisations to outline their market, stakeholders’ expectations and labour force (CIPD, 2021). Changes in demographics, such as the ageing of the population, can affect HR practices. For example, an organisation may need to adapt its benefits or training programs to meet the needs of an ageing workforce or find ways to attract the new generation entering the labour market as the older generation retires (Friedman, 2019).</a:t>
                      </a:r>
                    </a:p>
                  </a:txBody>
                  <a:tcPr marL="224969" marR="224969" marT="112487" marB="112487">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tcPr>
                </a:tc>
                <a:tc>
                  <a:txBody>
                    <a:bodyPr/>
                    <a:lstStyle/>
                    <a:p>
                      <a:pPr marL="0" marR="0" lvl="0" indent="0" algn="l" defTabSz="3019257" rtl="0" eaLnBrk="1" fontAlgn="auto" latinLnBrk="0" hangingPunct="1">
                        <a:lnSpc>
                          <a:spcPct val="200000"/>
                        </a:lnSpc>
                        <a:spcBef>
                          <a:spcPts val="0"/>
                        </a:spcBef>
                        <a:spcAft>
                          <a:spcPts val="0"/>
                        </a:spcAft>
                        <a:buClrTx/>
                        <a:buSzTx/>
                        <a:buFontTx/>
                        <a:buNone/>
                        <a:tabLst/>
                        <a:defRPr/>
                      </a:pPr>
                      <a:endParaRPr lang="en-GB" sz="1800" b="1" kern="1200" dirty="0">
                        <a:solidFill>
                          <a:schemeClr val="tx1"/>
                        </a:solidFill>
                        <a:effectLst/>
                        <a:latin typeface="Arial" panose="020B0604020202020204" pitchFamily="34" charset="0"/>
                        <a:ea typeface="+mn-ea"/>
                        <a:cs typeface="Arial" panose="020B0604020202020204" pitchFamily="34" charset="0"/>
                      </a:endParaRPr>
                    </a:p>
                    <a:p>
                      <a:pPr marL="0" marR="0" lvl="0" indent="0" algn="l" defTabSz="3019257" rtl="0" eaLnBrk="1" fontAlgn="auto" latinLnBrk="0" hangingPunct="1">
                        <a:lnSpc>
                          <a:spcPct val="200000"/>
                        </a:lnSpc>
                        <a:spcBef>
                          <a:spcPts val="0"/>
                        </a:spcBef>
                        <a:spcAft>
                          <a:spcPts val="0"/>
                        </a:spcAft>
                        <a:buClrTx/>
                        <a:buSzTx/>
                        <a:buFontTx/>
                        <a:buNone/>
                        <a:tabLst/>
                        <a:defRPr/>
                      </a:pPr>
                      <a:endParaRPr lang="en-GB" sz="1800" b="1" kern="1200" dirty="0">
                        <a:solidFill>
                          <a:schemeClr val="tx1"/>
                        </a:solidFill>
                        <a:effectLst/>
                        <a:latin typeface="Arial" panose="020B0604020202020204" pitchFamily="34" charset="0"/>
                        <a:ea typeface="+mn-ea"/>
                        <a:cs typeface="Arial" panose="020B0604020202020204" pitchFamily="34" charset="0"/>
                      </a:endParaRPr>
                    </a:p>
                    <a:p>
                      <a:pPr marL="0" marR="0" lvl="0" indent="0" algn="l" defTabSz="3019257" rtl="0" eaLnBrk="1" fontAlgn="auto" latinLnBrk="0" hangingPunct="1">
                        <a:lnSpc>
                          <a:spcPct val="200000"/>
                        </a:lnSpc>
                        <a:spcBef>
                          <a:spcPts val="0"/>
                        </a:spcBef>
                        <a:spcAft>
                          <a:spcPts val="0"/>
                        </a:spcAft>
                        <a:buClrTx/>
                        <a:buSzTx/>
                        <a:buFontTx/>
                        <a:buNone/>
                        <a:tabLst/>
                        <a:defRPr/>
                      </a:pPr>
                      <a:endParaRPr lang="en-GB" sz="1800" b="1" kern="1200" dirty="0">
                        <a:solidFill>
                          <a:schemeClr val="tx1"/>
                        </a:solidFill>
                        <a:effectLst/>
                        <a:latin typeface="Arial" panose="020B0604020202020204" pitchFamily="34" charset="0"/>
                        <a:ea typeface="+mn-ea"/>
                        <a:cs typeface="Arial" panose="020B0604020202020204" pitchFamily="34" charset="0"/>
                      </a:endParaRPr>
                    </a:p>
                    <a:p>
                      <a:pPr marL="0" marR="0" lvl="0" indent="0" algn="l" defTabSz="3019257" rtl="0" eaLnBrk="1" fontAlgn="auto" latinLnBrk="0" hangingPunct="1">
                        <a:lnSpc>
                          <a:spcPct val="200000"/>
                        </a:lnSpc>
                        <a:spcBef>
                          <a:spcPts val="0"/>
                        </a:spcBef>
                        <a:spcAft>
                          <a:spcPts val="0"/>
                        </a:spcAft>
                        <a:buClrTx/>
                        <a:buSzTx/>
                        <a:buFontTx/>
                        <a:buNone/>
                        <a:tabLst/>
                        <a:defRPr/>
                      </a:pPr>
                      <a:endParaRPr lang="en-GB" sz="1800" b="1" kern="1200" dirty="0">
                        <a:solidFill>
                          <a:schemeClr val="tx1"/>
                        </a:solidFill>
                        <a:effectLst/>
                        <a:latin typeface="Arial" panose="020B0604020202020204" pitchFamily="34" charset="0"/>
                        <a:ea typeface="+mn-ea"/>
                        <a:cs typeface="Arial" panose="020B0604020202020204" pitchFamily="34" charset="0"/>
                      </a:endParaRPr>
                    </a:p>
                    <a:p>
                      <a:pPr marL="0" marR="0" lvl="0" indent="0" algn="l" defTabSz="3019257" rtl="0" eaLnBrk="1" fontAlgn="auto" latinLnBrk="0" hangingPunct="1">
                        <a:lnSpc>
                          <a:spcPct val="200000"/>
                        </a:lnSpc>
                        <a:spcBef>
                          <a:spcPts val="0"/>
                        </a:spcBef>
                        <a:spcAft>
                          <a:spcPts val="0"/>
                        </a:spcAft>
                        <a:buClrTx/>
                        <a:buSzTx/>
                        <a:buFontTx/>
                        <a:buNone/>
                        <a:tabLst/>
                        <a:defRPr/>
                      </a:pPr>
                      <a:endParaRPr lang="en-GB" sz="1800" b="1" kern="1200" dirty="0">
                        <a:solidFill>
                          <a:schemeClr val="tx1"/>
                        </a:solidFill>
                        <a:effectLst/>
                        <a:latin typeface="Arial" panose="020B0604020202020204" pitchFamily="34" charset="0"/>
                        <a:ea typeface="+mn-ea"/>
                        <a:cs typeface="Arial" panose="020B0604020202020204" pitchFamily="34" charset="0"/>
                      </a:endParaRPr>
                    </a:p>
                    <a:p>
                      <a:pPr marL="0" marR="0" lvl="0" indent="0" algn="l" defTabSz="3019257" rtl="0" eaLnBrk="1" fontAlgn="auto" latinLnBrk="0" hangingPunct="1">
                        <a:lnSpc>
                          <a:spcPct val="200000"/>
                        </a:lnSpc>
                        <a:spcBef>
                          <a:spcPts val="0"/>
                        </a:spcBef>
                        <a:spcAft>
                          <a:spcPts val="0"/>
                        </a:spcAft>
                        <a:buClrTx/>
                        <a:buSzTx/>
                        <a:buFontTx/>
                        <a:buNone/>
                        <a:tabLst/>
                        <a:defRPr/>
                      </a:pPr>
                      <a:endParaRPr lang="en-GB" sz="1800" b="1" kern="1200" dirty="0">
                        <a:solidFill>
                          <a:schemeClr val="tx1"/>
                        </a:solidFill>
                        <a:effectLst/>
                        <a:latin typeface="Arial" panose="020B0604020202020204" pitchFamily="34" charset="0"/>
                        <a:ea typeface="+mn-ea"/>
                        <a:cs typeface="Arial" panose="020B0604020202020204" pitchFamily="34" charset="0"/>
                      </a:endParaRPr>
                    </a:p>
                    <a:p>
                      <a:pPr marL="0" marR="0" lvl="0" indent="0" algn="l" defTabSz="3019257" rtl="0" eaLnBrk="1" fontAlgn="auto" latinLnBrk="0" hangingPunct="1">
                        <a:lnSpc>
                          <a:spcPct val="200000"/>
                        </a:lnSpc>
                        <a:spcBef>
                          <a:spcPts val="0"/>
                        </a:spcBef>
                        <a:spcAft>
                          <a:spcPts val="0"/>
                        </a:spcAft>
                        <a:buClrTx/>
                        <a:buSzTx/>
                        <a:buFontTx/>
                        <a:buNone/>
                        <a:tabLst/>
                        <a:defRPr/>
                      </a:pPr>
                      <a:r>
                        <a:rPr lang="en-GB" sz="1800" b="0" kern="1200" dirty="0">
                          <a:solidFill>
                            <a:schemeClr val="tx1"/>
                          </a:solidFill>
                          <a:effectLst/>
                          <a:latin typeface="Arial" panose="020B0604020202020204" pitchFamily="34" charset="0"/>
                          <a:ea typeface="+mn-ea"/>
                          <a:cs typeface="Arial" panose="020B0604020202020204" pitchFamily="34" charset="0"/>
                        </a:rPr>
                        <a:t>Technology is revolutionising business operations. When new technologies are implemented, HR departments may consider ways to reduce expenses and workforce. For example, a task that previously required multiple people may now be completed by a single person (Friedman, 2019). Implementing new technologies may increase market share and competitive advantage. However, the high implementation cost may impact the organisation's cash flow, hence survival (CIPD, 2021).</a:t>
                      </a:r>
                    </a:p>
                  </a:txBody>
                  <a:tcPr marL="224969" marR="224969" marT="112487" marB="112487">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a:tcPr>
                </a:tc>
                <a:tc>
                  <a:txBody>
                    <a:bodyPr/>
                    <a:lstStyle/>
                    <a:p>
                      <a:pPr marL="0" marR="0" lvl="0" indent="0" algn="l" defTabSz="3019257" rtl="0" eaLnBrk="1" fontAlgn="auto" latinLnBrk="0" hangingPunct="1">
                        <a:lnSpc>
                          <a:spcPct val="200000"/>
                        </a:lnSpc>
                        <a:spcBef>
                          <a:spcPts val="0"/>
                        </a:spcBef>
                        <a:spcAft>
                          <a:spcPts val="0"/>
                        </a:spcAft>
                        <a:buClrTx/>
                        <a:buSzTx/>
                        <a:buFontTx/>
                        <a:buNone/>
                        <a:tabLst/>
                        <a:defRPr/>
                      </a:pPr>
                      <a:endParaRPr lang="en-GB" sz="1800" b="0" kern="1200" dirty="0">
                        <a:solidFill>
                          <a:schemeClr val="lt1"/>
                        </a:solidFill>
                        <a:effectLst/>
                        <a:latin typeface="Arial" panose="020B0604020202020204" pitchFamily="34" charset="0"/>
                        <a:ea typeface="+mn-ea"/>
                        <a:cs typeface="Arial" panose="020B0604020202020204" pitchFamily="34" charset="0"/>
                      </a:endParaRPr>
                    </a:p>
                    <a:p>
                      <a:pPr marL="0" marR="0" lvl="0" indent="0" algn="l" defTabSz="3019257" rtl="0" eaLnBrk="1" fontAlgn="auto" latinLnBrk="0" hangingPunct="1">
                        <a:lnSpc>
                          <a:spcPct val="200000"/>
                        </a:lnSpc>
                        <a:spcBef>
                          <a:spcPts val="0"/>
                        </a:spcBef>
                        <a:spcAft>
                          <a:spcPts val="0"/>
                        </a:spcAft>
                        <a:buClrTx/>
                        <a:buSzTx/>
                        <a:buFontTx/>
                        <a:buNone/>
                        <a:tabLst/>
                        <a:defRPr/>
                      </a:pPr>
                      <a:endParaRPr lang="en-GB" sz="1800" b="0" kern="1200" dirty="0">
                        <a:solidFill>
                          <a:schemeClr val="lt1"/>
                        </a:solidFill>
                        <a:effectLst/>
                        <a:latin typeface="Arial" panose="020B0604020202020204" pitchFamily="34" charset="0"/>
                        <a:ea typeface="+mn-ea"/>
                        <a:cs typeface="Arial" panose="020B0604020202020204" pitchFamily="34" charset="0"/>
                      </a:endParaRPr>
                    </a:p>
                    <a:p>
                      <a:pPr marL="0" marR="0" lvl="0" indent="0" algn="l" defTabSz="3019257" rtl="0" eaLnBrk="1" fontAlgn="auto" latinLnBrk="0" hangingPunct="1">
                        <a:lnSpc>
                          <a:spcPct val="200000"/>
                        </a:lnSpc>
                        <a:spcBef>
                          <a:spcPts val="0"/>
                        </a:spcBef>
                        <a:spcAft>
                          <a:spcPts val="0"/>
                        </a:spcAft>
                        <a:buClrTx/>
                        <a:buSzTx/>
                        <a:buFontTx/>
                        <a:buNone/>
                        <a:tabLst/>
                        <a:defRPr/>
                      </a:pPr>
                      <a:endParaRPr lang="en-GB" sz="1800" b="0" kern="1200" dirty="0">
                        <a:solidFill>
                          <a:schemeClr val="lt1"/>
                        </a:solidFill>
                        <a:effectLst/>
                        <a:latin typeface="Arial" panose="020B0604020202020204" pitchFamily="34" charset="0"/>
                        <a:ea typeface="+mn-ea"/>
                        <a:cs typeface="Arial" panose="020B0604020202020204" pitchFamily="34" charset="0"/>
                      </a:endParaRPr>
                    </a:p>
                    <a:p>
                      <a:pPr marL="0" marR="0" lvl="0" indent="0" algn="l" defTabSz="3019257" rtl="0" eaLnBrk="1" fontAlgn="auto" latinLnBrk="0" hangingPunct="1">
                        <a:lnSpc>
                          <a:spcPct val="200000"/>
                        </a:lnSpc>
                        <a:spcBef>
                          <a:spcPts val="0"/>
                        </a:spcBef>
                        <a:spcAft>
                          <a:spcPts val="0"/>
                        </a:spcAft>
                        <a:buClrTx/>
                        <a:buSzTx/>
                        <a:buFontTx/>
                        <a:buNone/>
                        <a:tabLst/>
                        <a:defRPr/>
                      </a:pPr>
                      <a:endParaRPr lang="en-GB" sz="1800" b="0" kern="1200" dirty="0">
                        <a:solidFill>
                          <a:schemeClr val="lt1"/>
                        </a:solidFill>
                        <a:effectLst/>
                        <a:latin typeface="Arial" panose="020B0604020202020204" pitchFamily="34" charset="0"/>
                        <a:ea typeface="+mn-ea"/>
                        <a:cs typeface="Arial" panose="020B0604020202020204" pitchFamily="34" charset="0"/>
                      </a:endParaRPr>
                    </a:p>
                    <a:p>
                      <a:pPr marL="0" marR="0" lvl="0" indent="0" algn="l" defTabSz="3019257" rtl="0" eaLnBrk="1" fontAlgn="auto" latinLnBrk="0" hangingPunct="1">
                        <a:lnSpc>
                          <a:spcPct val="200000"/>
                        </a:lnSpc>
                        <a:spcBef>
                          <a:spcPts val="0"/>
                        </a:spcBef>
                        <a:spcAft>
                          <a:spcPts val="0"/>
                        </a:spcAft>
                        <a:buClrTx/>
                        <a:buSzTx/>
                        <a:buFontTx/>
                        <a:buNone/>
                        <a:tabLst/>
                        <a:defRPr/>
                      </a:pPr>
                      <a:endParaRPr lang="en-GB" sz="1800" b="0" kern="1200" dirty="0">
                        <a:solidFill>
                          <a:schemeClr val="lt1"/>
                        </a:solidFill>
                        <a:effectLst/>
                        <a:latin typeface="Arial" panose="020B0604020202020204" pitchFamily="34" charset="0"/>
                        <a:ea typeface="+mn-ea"/>
                        <a:cs typeface="Arial" panose="020B0604020202020204" pitchFamily="34" charset="0"/>
                      </a:endParaRPr>
                    </a:p>
                    <a:p>
                      <a:pPr marL="0" marR="0" lvl="0" indent="0" algn="l" defTabSz="3019257" rtl="0" eaLnBrk="1" fontAlgn="auto" latinLnBrk="0" hangingPunct="1">
                        <a:lnSpc>
                          <a:spcPct val="200000"/>
                        </a:lnSpc>
                        <a:spcBef>
                          <a:spcPts val="0"/>
                        </a:spcBef>
                        <a:spcAft>
                          <a:spcPts val="0"/>
                        </a:spcAft>
                        <a:buClrTx/>
                        <a:buSzTx/>
                        <a:buFontTx/>
                        <a:buNone/>
                        <a:tabLst/>
                        <a:defRPr/>
                      </a:pPr>
                      <a:endParaRPr lang="en-GB" sz="1800" b="0" kern="1200" dirty="0">
                        <a:solidFill>
                          <a:schemeClr val="lt1"/>
                        </a:solidFill>
                        <a:effectLst/>
                        <a:latin typeface="Arial" panose="020B0604020202020204" pitchFamily="34" charset="0"/>
                        <a:ea typeface="+mn-ea"/>
                        <a:cs typeface="Arial" panose="020B0604020202020204" pitchFamily="34" charset="0"/>
                      </a:endParaRPr>
                    </a:p>
                    <a:p>
                      <a:pPr marL="0" marR="0" lvl="0" indent="0" algn="l" defTabSz="3019257" rtl="0" eaLnBrk="1" fontAlgn="auto" latinLnBrk="0" hangingPunct="1">
                        <a:lnSpc>
                          <a:spcPct val="200000"/>
                        </a:lnSpc>
                        <a:spcBef>
                          <a:spcPts val="0"/>
                        </a:spcBef>
                        <a:spcAft>
                          <a:spcPts val="0"/>
                        </a:spcAft>
                        <a:buClrTx/>
                        <a:buSzTx/>
                        <a:buFontTx/>
                        <a:buNone/>
                        <a:tabLst/>
                        <a:defRPr/>
                      </a:pPr>
                      <a:r>
                        <a:rPr lang="en-GB" sz="1800" b="0" kern="1200" dirty="0">
                          <a:solidFill>
                            <a:schemeClr val="lt1"/>
                          </a:solidFill>
                          <a:effectLst/>
                          <a:latin typeface="Arial" panose="020B0604020202020204" pitchFamily="34" charset="0"/>
                          <a:ea typeface="+mn-ea"/>
                          <a:cs typeface="Arial" panose="020B0604020202020204" pitchFamily="34" charset="0"/>
                        </a:rPr>
                        <a:t>HR departments are responsible for complying with laws and regulations related to employment, such as minimum wage, maximum working hours, equal employment opportunities, and health and safety (CIPD, 2021). </a:t>
                      </a:r>
                    </a:p>
                    <a:p>
                      <a:endParaRPr lang="en-GB" sz="4600" dirty="0"/>
                    </a:p>
                  </a:txBody>
                  <a:tcPr marL="224969" marR="224969" marT="112487" marB="112487">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tcPr>
                </a:tc>
                <a:tc>
                  <a:txBody>
                    <a:bodyPr/>
                    <a:lstStyle/>
                    <a:p>
                      <a:pPr marL="0" marR="0" lvl="0" indent="0" algn="l" defTabSz="3019257" rtl="0" eaLnBrk="1" fontAlgn="auto" latinLnBrk="0" hangingPunct="1">
                        <a:lnSpc>
                          <a:spcPct val="200000"/>
                        </a:lnSpc>
                        <a:spcBef>
                          <a:spcPts val="0"/>
                        </a:spcBef>
                        <a:spcAft>
                          <a:spcPts val="0"/>
                        </a:spcAft>
                        <a:buClrTx/>
                        <a:buSzTx/>
                        <a:buFontTx/>
                        <a:buNone/>
                        <a:tabLst/>
                        <a:defRPr/>
                      </a:pPr>
                      <a:endParaRPr lang="en-GB" sz="1800" b="0" kern="1200" dirty="0">
                        <a:solidFill>
                          <a:schemeClr val="tx1"/>
                        </a:solidFill>
                        <a:effectLst/>
                        <a:latin typeface="Arial" panose="020B0604020202020204" pitchFamily="34" charset="0"/>
                        <a:ea typeface="+mn-ea"/>
                        <a:cs typeface="Arial" panose="020B0604020202020204" pitchFamily="34" charset="0"/>
                      </a:endParaRPr>
                    </a:p>
                    <a:p>
                      <a:pPr marL="0" marR="0" lvl="0" indent="0" algn="l" defTabSz="3019257" rtl="0" eaLnBrk="1" fontAlgn="auto" latinLnBrk="0" hangingPunct="1">
                        <a:lnSpc>
                          <a:spcPct val="200000"/>
                        </a:lnSpc>
                        <a:spcBef>
                          <a:spcPts val="0"/>
                        </a:spcBef>
                        <a:spcAft>
                          <a:spcPts val="0"/>
                        </a:spcAft>
                        <a:buClrTx/>
                        <a:buSzTx/>
                        <a:buFontTx/>
                        <a:buNone/>
                        <a:tabLst/>
                        <a:defRPr/>
                      </a:pPr>
                      <a:endParaRPr lang="en-GB" sz="1800" b="0" kern="1200" dirty="0">
                        <a:solidFill>
                          <a:schemeClr val="tx1"/>
                        </a:solidFill>
                        <a:effectLst/>
                        <a:latin typeface="Arial" panose="020B0604020202020204" pitchFamily="34" charset="0"/>
                        <a:ea typeface="+mn-ea"/>
                        <a:cs typeface="Arial" panose="020B0604020202020204" pitchFamily="34" charset="0"/>
                      </a:endParaRPr>
                    </a:p>
                    <a:p>
                      <a:pPr marL="0" marR="0" lvl="0" indent="0" algn="l" defTabSz="3019257" rtl="0" eaLnBrk="1" fontAlgn="auto" latinLnBrk="0" hangingPunct="1">
                        <a:lnSpc>
                          <a:spcPct val="200000"/>
                        </a:lnSpc>
                        <a:spcBef>
                          <a:spcPts val="0"/>
                        </a:spcBef>
                        <a:spcAft>
                          <a:spcPts val="0"/>
                        </a:spcAft>
                        <a:buClrTx/>
                        <a:buSzTx/>
                        <a:buFontTx/>
                        <a:buNone/>
                        <a:tabLst/>
                        <a:defRPr/>
                      </a:pPr>
                      <a:endParaRPr lang="en-GB" sz="1800" b="0" kern="1200" dirty="0">
                        <a:solidFill>
                          <a:schemeClr val="tx1"/>
                        </a:solidFill>
                        <a:effectLst/>
                        <a:latin typeface="Arial" panose="020B0604020202020204" pitchFamily="34" charset="0"/>
                        <a:ea typeface="+mn-ea"/>
                        <a:cs typeface="Arial" panose="020B0604020202020204" pitchFamily="34" charset="0"/>
                      </a:endParaRPr>
                    </a:p>
                    <a:p>
                      <a:pPr marL="0" marR="0" lvl="0" indent="0" algn="l" defTabSz="3019257" rtl="0" eaLnBrk="1" fontAlgn="auto" latinLnBrk="0" hangingPunct="1">
                        <a:lnSpc>
                          <a:spcPct val="200000"/>
                        </a:lnSpc>
                        <a:spcBef>
                          <a:spcPts val="0"/>
                        </a:spcBef>
                        <a:spcAft>
                          <a:spcPts val="0"/>
                        </a:spcAft>
                        <a:buClrTx/>
                        <a:buSzTx/>
                        <a:buFontTx/>
                        <a:buNone/>
                        <a:tabLst/>
                        <a:defRPr/>
                      </a:pPr>
                      <a:endParaRPr lang="en-GB" sz="1800" b="0" kern="1200" dirty="0">
                        <a:solidFill>
                          <a:schemeClr val="tx1"/>
                        </a:solidFill>
                        <a:effectLst/>
                        <a:latin typeface="Arial" panose="020B0604020202020204" pitchFamily="34" charset="0"/>
                        <a:ea typeface="+mn-ea"/>
                        <a:cs typeface="Arial" panose="020B0604020202020204" pitchFamily="34" charset="0"/>
                      </a:endParaRPr>
                    </a:p>
                    <a:p>
                      <a:pPr marL="0" marR="0" lvl="0" indent="0" algn="l" defTabSz="3019257" rtl="0" eaLnBrk="1" fontAlgn="auto" latinLnBrk="0" hangingPunct="1">
                        <a:lnSpc>
                          <a:spcPct val="200000"/>
                        </a:lnSpc>
                        <a:spcBef>
                          <a:spcPts val="0"/>
                        </a:spcBef>
                        <a:spcAft>
                          <a:spcPts val="0"/>
                        </a:spcAft>
                        <a:buClrTx/>
                        <a:buSzTx/>
                        <a:buFontTx/>
                        <a:buNone/>
                        <a:tabLst/>
                        <a:defRPr/>
                      </a:pPr>
                      <a:endParaRPr lang="en-GB" sz="1800" b="0" kern="1200" dirty="0">
                        <a:solidFill>
                          <a:schemeClr val="tx1"/>
                        </a:solidFill>
                        <a:effectLst/>
                        <a:latin typeface="Arial" panose="020B0604020202020204" pitchFamily="34" charset="0"/>
                        <a:ea typeface="+mn-ea"/>
                        <a:cs typeface="Arial" panose="020B0604020202020204" pitchFamily="34" charset="0"/>
                      </a:endParaRPr>
                    </a:p>
                    <a:p>
                      <a:pPr marL="0" marR="0" lvl="0" indent="0" algn="l" defTabSz="3019257" rtl="0" eaLnBrk="1" fontAlgn="auto" latinLnBrk="0" hangingPunct="1">
                        <a:lnSpc>
                          <a:spcPct val="200000"/>
                        </a:lnSpc>
                        <a:spcBef>
                          <a:spcPts val="0"/>
                        </a:spcBef>
                        <a:spcAft>
                          <a:spcPts val="0"/>
                        </a:spcAft>
                        <a:buClrTx/>
                        <a:buSzTx/>
                        <a:buFontTx/>
                        <a:buNone/>
                        <a:tabLst/>
                        <a:defRPr/>
                      </a:pPr>
                      <a:endParaRPr lang="en-GB" sz="1800" b="0" kern="1200" dirty="0">
                        <a:solidFill>
                          <a:schemeClr val="tx1"/>
                        </a:solidFill>
                        <a:effectLst/>
                        <a:latin typeface="Arial" panose="020B0604020202020204" pitchFamily="34" charset="0"/>
                        <a:ea typeface="+mn-ea"/>
                        <a:cs typeface="Arial" panose="020B0604020202020204" pitchFamily="34" charset="0"/>
                      </a:endParaRPr>
                    </a:p>
                    <a:p>
                      <a:pPr marL="0" marR="0" lvl="0" indent="0" algn="l" defTabSz="3019257" rtl="0" eaLnBrk="1" fontAlgn="auto" latinLnBrk="0" hangingPunct="1">
                        <a:lnSpc>
                          <a:spcPct val="200000"/>
                        </a:lnSpc>
                        <a:spcBef>
                          <a:spcPts val="0"/>
                        </a:spcBef>
                        <a:spcAft>
                          <a:spcPts val="0"/>
                        </a:spcAft>
                        <a:buClrTx/>
                        <a:buSzTx/>
                        <a:buFontTx/>
                        <a:buNone/>
                        <a:tabLst/>
                        <a:defRPr/>
                      </a:pPr>
                      <a:r>
                        <a:rPr lang="en-GB" sz="1800" b="0" kern="1200" dirty="0">
                          <a:solidFill>
                            <a:schemeClr val="tx1"/>
                          </a:solidFill>
                          <a:effectLst/>
                          <a:latin typeface="Arial" panose="020B0604020202020204" pitchFamily="34" charset="0"/>
                          <a:ea typeface="+mn-ea"/>
                          <a:cs typeface="Arial" panose="020B0604020202020204" pitchFamily="34" charset="0"/>
                        </a:rPr>
                        <a:t>The need for organisations to switch to ethical and sustainable sourcing has increased due to global warming and social demands (CIPD, 2021a). One of the environmentally friendly strategies is hybrid working or working from home to reduce commuting, hence pollution (</a:t>
                      </a:r>
                      <a:r>
                        <a:rPr lang="en-GB" sz="1800" b="0" kern="1200" dirty="0" err="1">
                          <a:solidFill>
                            <a:schemeClr val="tx1"/>
                          </a:solidFill>
                          <a:effectLst/>
                          <a:latin typeface="Arial" panose="020B0604020202020204" pitchFamily="34" charset="0"/>
                          <a:ea typeface="+mn-ea"/>
                          <a:cs typeface="Arial" panose="020B0604020202020204" pitchFamily="34" charset="0"/>
                        </a:rPr>
                        <a:t>Wainaina</a:t>
                      </a:r>
                      <a:r>
                        <a:rPr lang="en-GB" sz="1800" b="0" kern="1200" dirty="0">
                          <a:solidFill>
                            <a:schemeClr val="tx1"/>
                          </a:solidFill>
                          <a:effectLst/>
                          <a:latin typeface="Arial" panose="020B0604020202020204" pitchFamily="34" charset="0"/>
                          <a:ea typeface="+mn-ea"/>
                          <a:cs typeface="Arial" panose="020B0604020202020204" pitchFamily="34" charset="0"/>
                        </a:rPr>
                        <a:t>, 2021).</a:t>
                      </a:r>
                    </a:p>
                    <a:p>
                      <a:endParaRPr lang="en-GB" sz="4600" dirty="0"/>
                    </a:p>
                  </a:txBody>
                  <a:tcPr marL="224969" marR="224969" marT="112487" marB="112487">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a:tcPr>
                </a:tc>
                <a:extLst>
                  <a:ext uri="{0D108BD9-81ED-4DB2-BD59-A6C34878D82A}">
                    <a16:rowId xmlns:a16="http://schemas.microsoft.com/office/drawing/2014/main" val="3911062328"/>
                  </a:ext>
                </a:extLst>
              </a:tr>
            </a:tbl>
          </a:graphicData>
        </a:graphic>
      </p:graphicFrame>
      <p:pic>
        <p:nvPicPr>
          <p:cNvPr id="37" name="Picture 36">
            <a:extLst>
              <a:ext uri="{FF2B5EF4-FFF2-40B4-BE49-F238E27FC236}">
                <a16:creationId xmlns:a16="http://schemas.microsoft.com/office/drawing/2014/main" id="{261868F2-AD6A-FB29-49F5-518A97937C93}"/>
              </a:ext>
            </a:extLst>
          </p:cNvPr>
          <p:cNvPicPr>
            <a:picLocks noChangeAspect="1"/>
          </p:cNvPicPr>
          <p:nvPr/>
        </p:nvPicPr>
        <p:blipFill>
          <a:blip r:embed="rId4"/>
          <a:stretch>
            <a:fillRect/>
          </a:stretch>
        </p:blipFill>
        <p:spPr>
          <a:xfrm>
            <a:off x="816041" y="15713525"/>
            <a:ext cx="3107322" cy="2649732"/>
          </a:xfrm>
          <a:prstGeom prst="rect">
            <a:avLst/>
          </a:prstGeom>
          <a:ln>
            <a:noFill/>
          </a:ln>
          <a:effectLst>
            <a:outerShdw blurRad="292100" dist="139700" dir="2700000" algn="tl" rotWithShape="0">
              <a:srgbClr val="333333">
                <a:alpha val="65000"/>
              </a:srgbClr>
            </a:outerShdw>
          </a:effectLst>
        </p:spPr>
      </p:pic>
      <p:pic>
        <p:nvPicPr>
          <p:cNvPr id="38" name="Picture 37">
            <a:extLst>
              <a:ext uri="{FF2B5EF4-FFF2-40B4-BE49-F238E27FC236}">
                <a16:creationId xmlns:a16="http://schemas.microsoft.com/office/drawing/2014/main" id="{FD9EC8D1-2441-4AD4-099A-EC499615D670}"/>
              </a:ext>
            </a:extLst>
          </p:cNvPr>
          <p:cNvPicPr>
            <a:picLocks noChangeAspect="1"/>
          </p:cNvPicPr>
          <p:nvPr/>
        </p:nvPicPr>
        <p:blipFill>
          <a:blip r:embed="rId5"/>
          <a:stretch>
            <a:fillRect/>
          </a:stretch>
        </p:blipFill>
        <p:spPr>
          <a:xfrm>
            <a:off x="5842099" y="15713525"/>
            <a:ext cx="3107322" cy="2585614"/>
          </a:xfrm>
          <a:prstGeom prst="rect">
            <a:avLst/>
          </a:prstGeom>
          <a:ln>
            <a:noFill/>
          </a:ln>
          <a:effectLst>
            <a:outerShdw blurRad="292100" dist="139700" dir="2700000" algn="tl" rotWithShape="0">
              <a:srgbClr val="333333">
                <a:alpha val="65000"/>
              </a:srgbClr>
            </a:outerShdw>
          </a:effectLst>
        </p:spPr>
      </p:pic>
      <p:pic>
        <p:nvPicPr>
          <p:cNvPr id="39" name="Picture 38">
            <a:extLst>
              <a:ext uri="{FF2B5EF4-FFF2-40B4-BE49-F238E27FC236}">
                <a16:creationId xmlns:a16="http://schemas.microsoft.com/office/drawing/2014/main" id="{CF828D7A-178A-254F-A937-33879A6BB208}"/>
              </a:ext>
            </a:extLst>
          </p:cNvPr>
          <p:cNvPicPr>
            <a:picLocks noChangeAspect="1"/>
          </p:cNvPicPr>
          <p:nvPr/>
        </p:nvPicPr>
        <p:blipFill>
          <a:blip r:embed="rId6"/>
          <a:stretch>
            <a:fillRect/>
          </a:stretch>
        </p:blipFill>
        <p:spPr>
          <a:xfrm>
            <a:off x="10992010" y="15713520"/>
            <a:ext cx="2962898" cy="2520576"/>
          </a:xfrm>
          <a:prstGeom prst="rect">
            <a:avLst/>
          </a:prstGeom>
          <a:ln>
            <a:noFill/>
          </a:ln>
          <a:effectLst>
            <a:outerShdw blurRad="292100" dist="139700" dir="2700000" algn="tl" rotWithShape="0">
              <a:srgbClr val="333333">
                <a:alpha val="65000"/>
              </a:srgbClr>
            </a:outerShdw>
          </a:effectLst>
        </p:spPr>
      </p:pic>
      <p:pic>
        <p:nvPicPr>
          <p:cNvPr id="40" name="Picture 39">
            <a:extLst>
              <a:ext uri="{FF2B5EF4-FFF2-40B4-BE49-F238E27FC236}">
                <a16:creationId xmlns:a16="http://schemas.microsoft.com/office/drawing/2014/main" id="{DED38A84-BB9F-9C1D-68BC-A31A9CB39D73}"/>
              </a:ext>
            </a:extLst>
          </p:cNvPr>
          <p:cNvPicPr>
            <a:picLocks noChangeAspect="1"/>
          </p:cNvPicPr>
          <p:nvPr/>
        </p:nvPicPr>
        <p:blipFill>
          <a:blip r:embed="rId7"/>
          <a:stretch>
            <a:fillRect/>
          </a:stretch>
        </p:blipFill>
        <p:spPr>
          <a:xfrm>
            <a:off x="16013856" y="15619075"/>
            <a:ext cx="2962898" cy="2498531"/>
          </a:xfrm>
          <a:prstGeom prst="rect">
            <a:avLst/>
          </a:prstGeom>
          <a:ln>
            <a:noFill/>
          </a:ln>
          <a:effectLst>
            <a:outerShdw blurRad="292100" dist="139700" dir="2700000" algn="tl" rotWithShape="0">
              <a:srgbClr val="333333">
                <a:alpha val="65000"/>
              </a:srgbClr>
            </a:outerShdw>
          </a:effectLst>
        </p:spPr>
      </p:pic>
      <p:pic>
        <p:nvPicPr>
          <p:cNvPr id="41" name="Picture 40">
            <a:extLst>
              <a:ext uri="{FF2B5EF4-FFF2-40B4-BE49-F238E27FC236}">
                <a16:creationId xmlns:a16="http://schemas.microsoft.com/office/drawing/2014/main" id="{29333531-101C-7E06-2E00-7980A5DB6AD8}"/>
              </a:ext>
            </a:extLst>
          </p:cNvPr>
          <p:cNvPicPr>
            <a:picLocks noChangeAspect="1"/>
          </p:cNvPicPr>
          <p:nvPr/>
        </p:nvPicPr>
        <p:blipFill>
          <a:blip r:embed="rId8"/>
          <a:stretch>
            <a:fillRect/>
          </a:stretch>
        </p:blipFill>
        <p:spPr>
          <a:xfrm>
            <a:off x="21308837" y="15667578"/>
            <a:ext cx="2844446" cy="2450033"/>
          </a:xfrm>
          <a:prstGeom prst="rect">
            <a:avLst/>
          </a:prstGeom>
          <a:ln>
            <a:noFill/>
          </a:ln>
          <a:effectLst>
            <a:outerShdw blurRad="292100" dist="139700" dir="2700000" algn="tl" rotWithShape="0">
              <a:srgbClr val="333333">
                <a:alpha val="65000"/>
              </a:srgbClr>
            </a:outerShdw>
          </a:effectLst>
        </p:spPr>
      </p:pic>
      <p:pic>
        <p:nvPicPr>
          <p:cNvPr id="42" name="Picture 41">
            <a:extLst>
              <a:ext uri="{FF2B5EF4-FFF2-40B4-BE49-F238E27FC236}">
                <a16:creationId xmlns:a16="http://schemas.microsoft.com/office/drawing/2014/main" id="{207EB86F-9A0D-70AC-1D38-983885CD9878}"/>
              </a:ext>
            </a:extLst>
          </p:cNvPr>
          <p:cNvPicPr>
            <a:picLocks noChangeAspect="1"/>
          </p:cNvPicPr>
          <p:nvPr/>
        </p:nvPicPr>
        <p:blipFill>
          <a:blip r:embed="rId9"/>
          <a:stretch>
            <a:fillRect/>
          </a:stretch>
        </p:blipFill>
        <p:spPr>
          <a:xfrm>
            <a:off x="26041192" y="15619075"/>
            <a:ext cx="2844446" cy="2450033"/>
          </a:xfrm>
          <a:prstGeom prst="rect">
            <a:avLst/>
          </a:prstGeom>
          <a:ln>
            <a:noFill/>
          </a:ln>
          <a:effectLst>
            <a:outerShdw blurRad="292100" dist="139700" dir="2700000" algn="tl" rotWithShape="0">
              <a:srgbClr val="333333">
                <a:alpha val="65000"/>
              </a:srgbClr>
            </a:outerShdw>
          </a:effectLst>
        </p:spPr>
      </p:pic>
      <p:sp>
        <p:nvSpPr>
          <p:cNvPr id="43" name="Rectangle: Rounded Corners 42">
            <a:extLst>
              <a:ext uri="{FF2B5EF4-FFF2-40B4-BE49-F238E27FC236}">
                <a16:creationId xmlns:a16="http://schemas.microsoft.com/office/drawing/2014/main" id="{B97A0E38-CDEE-301D-EB0C-47F066E04489}"/>
              </a:ext>
            </a:extLst>
          </p:cNvPr>
          <p:cNvSpPr/>
          <p:nvPr/>
        </p:nvSpPr>
        <p:spPr>
          <a:xfrm>
            <a:off x="5842098" y="14452117"/>
            <a:ext cx="17542039" cy="565543"/>
          </a:xfrm>
          <a:prstGeom prst="roundRect">
            <a:avLst/>
          </a:prstGeom>
          <a:solidFill>
            <a:schemeClr val="bg1">
              <a:lumMod val="50000"/>
            </a:schemeClr>
          </a:solid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a:effectLst/>
                <a:latin typeface="Arial" panose="020B0604020202020204" pitchFamily="34" charset="0"/>
                <a:ea typeface="Calibri" panose="020F0502020204030204" pitchFamily="34" charset="0"/>
              </a:rPr>
              <a:t> EXTERNAL FACTORS AFFECTING BUSINESSES.</a:t>
            </a:r>
            <a:endParaRPr lang="en-GB" sz="2004"/>
          </a:p>
        </p:txBody>
      </p:sp>
      <p:sp>
        <p:nvSpPr>
          <p:cNvPr id="44" name="Rectangle 43">
            <a:extLst>
              <a:ext uri="{FF2B5EF4-FFF2-40B4-BE49-F238E27FC236}">
                <a16:creationId xmlns:a16="http://schemas.microsoft.com/office/drawing/2014/main" id="{E4485E58-8F43-E375-00A3-53E04609608A}"/>
              </a:ext>
            </a:extLst>
          </p:cNvPr>
          <p:cNvSpPr/>
          <p:nvPr/>
        </p:nvSpPr>
        <p:spPr>
          <a:xfrm>
            <a:off x="234749" y="25617999"/>
            <a:ext cx="29736287" cy="239952"/>
          </a:xfrm>
          <a:prstGeom prst="rect">
            <a:avLst/>
          </a:prstGeom>
          <a:solidFill>
            <a:schemeClr val="bg1">
              <a:lumMod val="50000"/>
            </a:schemeClr>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6870"/>
          </a:p>
        </p:txBody>
      </p:sp>
      <p:sp>
        <p:nvSpPr>
          <p:cNvPr id="47" name="Rectangle 46">
            <a:extLst>
              <a:ext uri="{FF2B5EF4-FFF2-40B4-BE49-F238E27FC236}">
                <a16:creationId xmlns:a16="http://schemas.microsoft.com/office/drawing/2014/main" id="{4BA35142-A3C6-C5F3-B927-B206D432322B}"/>
              </a:ext>
            </a:extLst>
          </p:cNvPr>
          <p:cNvSpPr/>
          <p:nvPr/>
        </p:nvSpPr>
        <p:spPr>
          <a:xfrm>
            <a:off x="16398" y="11351144"/>
            <a:ext cx="30113694" cy="336099"/>
          </a:xfrm>
          <a:prstGeom prst="rect">
            <a:avLst/>
          </a:prstGeom>
          <a:solidFill>
            <a:schemeClr val="bg1">
              <a:lumMod val="50000"/>
            </a:schemeClr>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6870"/>
          </a:p>
        </p:txBody>
      </p:sp>
      <p:sp>
        <p:nvSpPr>
          <p:cNvPr id="2" name="Rectangle 1">
            <a:extLst>
              <a:ext uri="{FF2B5EF4-FFF2-40B4-BE49-F238E27FC236}">
                <a16:creationId xmlns:a16="http://schemas.microsoft.com/office/drawing/2014/main" id="{591F934D-E2A7-FA16-8285-91701A2F0E8A}"/>
              </a:ext>
            </a:extLst>
          </p:cNvPr>
          <p:cNvSpPr/>
          <p:nvPr/>
        </p:nvSpPr>
        <p:spPr>
          <a:xfrm>
            <a:off x="5866210" y="26508687"/>
            <a:ext cx="17542039" cy="552898"/>
          </a:xfrm>
          <a:prstGeom prst="rect">
            <a:avLst/>
          </a:prstGeom>
          <a:solidFill>
            <a:schemeClr val="bg1">
              <a:lumMod val="50000"/>
            </a:schemeClr>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dirty="0">
                <a:effectLst/>
                <a:latin typeface="Arial" panose="020B0604020202020204" pitchFamily="34" charset="0"/>
                <a:ea typeface="Calibri" panose="020F0502020204030204" pitchFamily="34" charset="0"/>
                <a:cs typeface="Arial" panose="020B0604020202020204" pitchFamily="34" charset="0"/>
              </a:rPr>
              <a:t>PESTLE MAIN FUNCTIONS.</a:t>
            </a:r>
            <a:r>
              <a:rPr lang="en-GB" sz="1800" dirty="0">
                <a:effectLst/>
                <a:latin typeface="Arial" panose="020B0604020202020204" pitchFamily="34" charset="0"/>
                <a:ea typeface="Times New Roman" panose="02020603050405020304" pitchFamily="18" charset="0"/>
                <a:cs typeface="Arial" panose="020B0604020202020204" pitchFamily="34" charset="0"/>
              </a:rPr>
              <a:t> </a:t>
            </a:r>
            <a:r>
              <a:rPr lang="en-GB" dirty="0">
                <a:latin typeface="Arial" panose="020B0604020202020204" pitchFamily="34" charset="0"/>
                <a:cs typeface="Arial" panose="020B0604020202020204" pitchFamily="34" charset="0"/>
              </a:rPr>
              <a:t> </a:t>
            </a:r>
          </a:p>
        </p:txBody>
      </p:sp>
      <p:sp>
        <p:nvSpPr>
          <p:cNvPr id="5" name="Rectangle 4">
            <a:extLst>
              <a:ext uri="{FF2B5EF4-FFF2-40B4-BE49-F238E27FC236}">
                <a16:creationId xmlns:a16="http://schemas.microsoft.com/office/drawing/2014/main" id="{9E3C7F41-1662-EE77-A637-EF20A42A2F67}"/>
              </a:ext>
            </a:extLst>
          </p:cNvPr>
          <p:cNvSpPr/>
          <p:nvPr/>
        </p:nvSpPr>
        <p:spPr>
          <a:xfrm>
            <a:off x="749155" y="27909818"/>
            <a:ext cx="8819403" cy="4958840"/>
          </a:xfrm>
          <a:prstGeom prst="rect">
            <a:avLst/>
          </a:prstGeom>
          <a:solidFill>
            <a:schemeClr val="bg1">
              <a:lumMod val="75000"/>
              <a:alpha val="85000"/>
            </a:schemeClr>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200000"/>
              </a:lnSpc>
              <a:spcBef>
                <a:spcPts val="200"/>
              </a:spcBef>
            </a:pPr>
            <a:endParaRPr lang="en-GB" sz="1800" b="1"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a:lnSpc>
                <a:spcPct val="200000"/>
              </a:lnSpc>
              <a:spcBef>
                <a:spcPts val="200"/>
              </a:spcBef>
            </a:pPr>
            <a:endParaRPr lang="en-GB" sz="1800" b="1"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a:lnSpc>
                <a:spcPct val="200000"/>
              </a:lnSpc>
              <a:spcBef>
                <a:spcPts val="200"/>
              </a:spcBef>
            </a:pPr>
            <a:endParaRPr lang="en-GB" b="1" dirty="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lnSpc>
                <a:spcPct val="200000"/>
              </a:lnSpc>
              <a:spcBef>
                <a:spcPts val="200"/>
              </a:spcBef>
            </a:pPr>
            <a:r>
              <a:rPr lang="en-GB" sz="1800" b="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Organisational Change</a:t>
            </a:r>
            <a:endParaRPr lang="en-GB" dirty="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lnSpc>
                <a:spcPct val="200000"/>
              </a:lnSpc>
            </a:pPr>
            <a:r>
              <a:rPr lang="en-GB" sz="1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By understanding the changes in the external business environment, the HR department can adjust strategies to better navigate change (Mind Tools, 2022). For example, Covid-19 led to the adoption of hybrid and remote work models (</a:t>
            </a:r>
            <a:r>
              <a:rPr lang="en-GB" sz="1800" dirty="0" err="1">
                <a:solidFill>
                  <a:schemeClr val="tx1"/>
                </a:solidFill>
                <a:effectLst/>
                <a:latin typeface="Arial" panose="020B0604020202020204" pitchFamily="34" charset="0"/>
                <a:ea typeface="Times New Roman" panose="02020603050405020304" pitchFamily="18" charset="0"/>
                <a:cs typeface="Arial" panose="020B0604020202020204" pitchFamily="34" charset="0"/>
              </a:rPr>
              <a:t>Kappers</a:t>
            </a:r>
            <a:r>
              <a:rPr lang="en-GB" sz="1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and </a:t>
            </a:r>
            <a:r>
              <a:rPr lang="en-GB" sz="1800" dirty="0" err="1">
                <a:solidFill>
                  <a:schemeClr val="tx1"/>
                </a:solidFill>
                <a:effectLst/>
                <a:latin typeface="Arial" panose="020B0604020202020204" pitchFamily="34" charset="0"/>
                <a:ea typeface="Times New Roman" panose="02020603050405020304" pitchFamily="18" charset="0"/>
                <a:cs typeface="Arial" panose="020B0604020202020204" pitchFamily="34" charset="0"/>
              </a:rPr>
              <a:t>Sibisi</a:t>
            </a:r>
            <a:r>
              <a:rPr lang="en-GB" sz="1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2022).</a:t>
            </a:r>
          </a:p>
          <a:p>
            <a:pPr algn="ctr"/>
            <a:endParaRPr lang="en-GB" dirty="0"/>
          </a:p>
        </p:txBody>
      </p:sp>
      <p:sp>
        <p:nvSpPr>
          <p:cNvPr id="24" name="TextBox 23">
            <a:extLst>
              <a:ext uri="{FF2B5EF4-FFF2-40B4-BE49-F238E27FC236}">
                <a16:creationId xmlns:a16="http://schemas.microsoft.com/office/drawing/2014/main" id="{642C70F3-7DF4-9C28-8772-9DA015096FE8}"/>
              </a:ext>
            </a:extLst>
          </p:cNvPr>
          <p:cNvSpPr txBox="1"/>
          <p:nvPr/>
        </p:nvSpPr>
        <p:spPr>
          <a:xfrm>
            <a:off x="3119345" y="10041725"/>
            <a:ext cx="8552829" cy="369332"/>
          </a:xfrm>
          <a:prstGeom prst="rect">
            <a:avLst/>
          </a:prstGeom>
          <a:noFill/>
        </p:spPr>
        <p:txBody>
          <a:bodyPr wrap="square" rtlCol="0">
            <a:spAutoFit/>
          </a:bodyPr>
          <a:lstStyle/>
          <a:p>
            <a:r>
              <a:rPr lang="en-GB" sz="1400">
                <a:latin typeface="Arial" panose="020B0604020202020204" pitchFamily="34" charset="0"/>
                <a:ea typeface="Calibri" panose="020F0502020204030204" pitchFamily="34" charset="0"/>
                <a:cs typeface="Times New Roman" panose="02020603050405020304" pitchFamily="18" charset="0"/>
              </a:rPr>
              <a:t>I</a:t>
            </a:r>
            <a:r>
              <a:rPr lang="en-GB" sz="1400">
                <a:effectLst/>
                <a:latin typeface="Arial" panose="020B0604020202020204" pitchFamily="34" charset="0"/>
                <a:ea typeface="Calibri" panose="020F0502020204030204" pitchFamily="34" charset="0"/>
                <a:cs typeface="Times New Roman" panose="02020603050405020304" pitchFamily="18" charset="0"/>
              </a:rPr>
              <a:t>mage 1 </a:t>
            </a:r>
            <a:r>
              <a:rPr lang="en-GB" sz="1400">
                <a:latin typeface="Arial" panose="020B0604020202020204" pitchFamily="34" charset="0"/>
                <a:ea typeface="Calibri" panose="020F0502020204030204" pitchFamily="34" charset="0"/>
                <a:cs typeface="Times New Roman" panose="02020603050405020304" pitchFamily="18" charset="0"/>
              </a:rPr>
              <a:t>Organisational Environment (</a:t>
            </a:r>
            <a:r>
              <a:rPr lang="en-GB" sz="1400">
                <a:effectLst/>
                <a:latin typeface="Arial" panose="020B0604020202020204" pitchFamily="34" charset="0"/>
                <a:ea typeface="Calibri" panose="020F0502020204030204" pitchFamily="34" charset="0"/>
                <a:cs typeface="Times New Roman" panose="02020603050405020304" pitchFamily="18" charset="0"/>
              </a:rPr>
              <a:t>adapted from CFI</a:t>
            </a:r>
            <a:r>
              <a:rPr lang="en-GB" sz="1400">
                <a:latin typeface="Arial" panose="020B0604020202020204" pitchFamily="34" charset="0"/>
                <a:ea typeface="Calibri" panose="020F0502020204030204" pitchFamily="34" charset="0"/>
                <a:cs typeface="Times New Roman" panose="02020603050405020304" pitchFamily="18" charset="0"/>
              </a:rPr>
              <a:t>, </a:t>
            </a:r>
            <a:r>
              <a:rPr lang="en-GB" sz="1400">
                <a:effectLst/>
                <a:latin typeface="Arial" panose="020B0604020202020204" pitchFamily="34" charset="0"/>
                <a:ea typeface="Calibri" panose="020F0502020204030204" pitchFamily="34" charset="0"/>
                <a:cs typeface="Times New Roman" panose="02020603050405020304" pitchFamily="18" charset="0"/>
              </a:rPr>
              <a:t>2022; </a:t>
            </a:r>
            <a:r>
              <a:rPr lang="en-GB" sz="1400" err="1">
                <a:effectLst/>
                <a:latin typeface="Arial" panose="020B0604020202020204" pitchFamily="34" charset="0"/>
                <a:ea typeface="Calibri" panose="020F0502020204030204" pitchFamily="34" charset="0"/>
                <a:cs typeface="Times New Roman" panose="02020603050405020304" pitchFamily="18" charset="0"/>
              </a:rPr>
              <a:t>Buye</a:t>
            </a:r>
            <a:r>
              <a:rPr lang="en-GB" sz="1400">
                <a:effectLst/>
                <a:latin typeface="Arial" panose="020B0604020202020204" pitchFamily="34" charset="0"/>
                <a:ea typeface="Calibri" panose="020F0502020204030204" pitchFamily="34" charset="0"/>
                <a:cs typeface="Times New Roman" panose="02020603050405020304" pitchFamily="18" charset="0"/>
              </a:rPr>
              <a:t>, 2021</a:t>
            </a:r>
            <a:r>
              <a:rPr lang="en-GB" sz="1800">
                <a:effectLst/>
                <a:latin typeface="Arial" panose="020B0604020202020204" pitchFamily="34" charset="0"/>
                <a:ea typeface="Calibri" panose="020F0502020204030204" pitchFamily="34" charset="0"/>
                <a:cs typeface="Times New Roman" panose="02020603050405020304" pitchFamily="18" charset="0"/>
              </a:rPr>
              <a:t>)</a:t>
            </a:r>
            <a:endParaRPr lang="en-GB"/>
          </a:p>
        </p:txBody>
      </p:sp>
      <p:sp useBgFill="1">
        <p:nvSpPr>
          <p:cNvPr id="53" name="Rectangle: Rounded Corners 52">
            <a:extLst>
              <a:ext uri="{FF2B5EF4-FFF2-40B4-BE49-F238E27FC236}">
                <a16:creationId xmlns:a16="http://schemas.microsoft.com/office/drawing/2014/main" id="{DCB0B667-EBD2-A703-6E94-5A9BF29AE73C}"/>
              </a:ext>
            </a:extLst>
          </p:cNvPr>
          <p:cNvSpPr/>
          <p:nvPr/>
        </p:nvSpPr>
        <p:spPr>
          <a:xfrm>
            <a:off x="9766089" y="4684979"/>
            <a:ext cx="1761751" cy="653565"/>
          </a:xfrm>
          <a:prstGeom prst="roundRect">
            <a:avLst/>
          </a:prstGeom>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General Environment</a:t>
            </a:r>
          </a:p>
        </p:txBody>
      </p:sp>
      <p:sp useBgFill="1">
        <p:nvSpPr>
          <p:cNvPr id="54" name="Rectangle: Rounded Corners 53">
            <a:extLst>
              <a:ext uri="{FF2B5EF4-FFF2-40B4-BE49-F238E27FC236}">
                <a16:creationId xmlns:a16="http://schemas.microsoft.com/office/drawing/2014/main" id="{6E2DC04F-94A0-DDF3-26D0-66CEEFA303EC}"/>
              </a:ext>
            </a:extLst>
          </p:cNvPr>
          <p:cNvSpPr/>
          <p:nvPr/>
        </p:nvSpPr>
        <p:spPr>
          <a:xfrm>
            <a:off x="9730571" y="5824826"/>
            <a:ext cx="1724037" cy="714025"/>
          </a:xfrm>
          <a:prstGeom prst="roundRect">
            <a:avLst/>
          </a:prstGeom>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Industry Environment</a:t>
            </a:r>
          </a:p>
        </p:txBody>
      </p:sp>
      <p:sp useBgFill="1">
        <p:nvSpPr>
          <p:cNvPr id="55" name="Rectangle: Rounded Corners 54">
            <a:extLst>
              <a:ext uri="{FF2B5EF4-FFF2-40B4-BE49-F238E27FC236}">
                <a16:creationId xmlns:a16="http://schemas.microsoft.com/office/drawing/2014/main" id="{DBB980E6-35DD-664C-CE98-0AD397AF8153}"/>
              </a:ext>
            </a:extLst>
          </p:cNvPr>
          <p:cNvSpPr/>
          <p:nvPr/>
        </p:nvSpPr>
        <p:spPr>
          <a:xfrm>
            <a:off x="9676972" y="7021346"/>
            <a:ext cx="1777636" cy="731816"/>
          </a:xfrm>
          <a:prstGeom prst="roundRect">
            <a:avLst/>
          </a:prstGeom>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Internal Environment</a:t>
            </a:r>
          </a:p>
        </p:txBody>
      </p:sp>
      <p:sp>
        <p:nvSpPr>
          <p:cNvPr id="57" name="TextBox 56">
            <a:extLst>
              <a:ext uri="{FF2B5EF4-FFF2-40B4-BE49-F238E27FC236}">
                <a16:creationId xmlns:a16="http://schemas.microsoft.com/office/drawing/2014/main" id="{2FACCC8A-7635-A720-58D6-83CBAF21223F}"/>
              </a:ext>
            </a:extLst>
          </p:cNvPr>
          <p:cNvSpPr txBox="1"/>
          <p:nvPr/>
        </p:nvSpPr>
        <p:spPr>
          <a:xfrm>
            <a:off x="1247236" y="1173108"/>
            <a:ext cx="27098402" cy="1114408"/>
          </a:xfrm>
          <a:prstGeom prst="rect">
            <a:avLst/>
          </a:prstGeom>
          <a:noFill/>
        </p:spPr>
        <p:txBody>
          <a:bodyPr wrap="square">
            <a:spAutoFit/>
          </a:bodyPr>
          <a:lstStyle/>
          <a:p>
            <a:pPr>
              <a:lnSpc>
                <a:spcPct val="200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The infographic </a:t>
            </a:r>
            <a:r>
              <a:rPr lang="en-GB" dirty="0">
                <a:latin typeface="Arial" panose="020B0604020202020204" pitchFamily="34" charset="0"/>
                <a:ea typeface="Calibri" panose="020F0502020204030204" pitchFamily="34" charset="0"/>
                <a:cs typeface="Arial" panose="020B0604020202020204" pitchFamily="34" charset="0"/>
              </a:rPr>
              <a:t>evaluates</a:t>
            </a:r>
            <a:r>
              <a:rPr lang="en-GB" sz="1800" dirty="0">
                <a:effectLst/>
                <a:latin typeface="Arial" panose="020B0604020202020204" pitchFamily="34" charset="0"/>
                <a:ea typeface="Calibri" panose="020F0502020204030204" pitchFamily="34" charset="0"/>
                <a:cs typeface="Arial" panose="020B0604020202020204" pitchFamily="34" charset="0"/>
              </a:rPr>
              <a:t> the PESTLE tool, utilised for examining the external organisational environment, which is necessary to identify changes, opportunities and threats (</a:t>
            </a:r>
            <a:r>
              <a:rPr lang="en-GB" sz="1800" dirty="0" err="1">
                <a:effectLst/>
                <a:latin typeface="Arial" panose="020B0604020202020204" pitchFamily="34" charset="0"/>
                <a:ea typeface="Calibri" panose="020F0502020204030204" pitchFamily="34" charset="0"/>
                <a:cs typeface="Arial" panose="020B0604020202020204" pitchFamily="34" charset="0"/>
              </a:rPr>
              <a:t>Buye</a:t>
            </a:r>
            <a:r>
              <a:rPr lang="en-GB" sz="1800" dirty="0">
                <a:effectLst/>
                <a:latin typeface="Arial" panose="020B0604020202020204" pitchFamily="34" charset="0"/>
                <a:ea typeface="Calibri" panose="020F0502020204030204" pitchFamily="34" charset="0"/>
                <a:cs typeface="Arial" panose="020B0604020202020204" pitchFamily="34" charset="0"/>
              </a:rPr>
              <a:t>, 2021). Based on understanding the external environment, HR professionals can better establish organisational objectives and formulate appropriate strategies for achieving them. </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p:txBody>
      </p:sp>
      <p:sp>
        <p:nvSpPr>
          <p:cNvPr id="58" name="TextBox 57">
            <a:extLst>
              <a:ext uri="{FF2B5EF4-FFF2-40B4-BE49-F238E27FC236}">
                <a16:creationId xmlns:a16="http://schemas.microsoft.com/office/drawing/2014/main" id="{6F3473FB-0716-1913-8B83-1A3E9514AE3E}"/>
              </a:ext>
            </a:extLst>
          </p:cNvPr>
          <p:cNvSpPr txBox="1"/>
          <p:nvPr/>
        </p:nvSpPr>
        <p:spPr>
          <a:xfrm>
            <a:off x="10056262" y="265619"/>
            <a:ext cx="10522270" cy="523220"/>
          </a:xfrm>
          <a:prstGeom prst="rect">
            <a:avLst/>
          </a:prstGeom>
          <a:noFill/>
        </p:spPr>
        <p:txBody>
          <a:bodyPr wrap="square" rtlCol="0">
            <a:spAutoFit/>
          </a:bodyPr>
          <a:lstStyle/>
          <a:p>
            <a:r>
              <a:rPr lang="en-GB" sz="2800" b="1" dirty="0">
                <a:solidFill>
                  <a:schemeClr val="bg1"/>
                </a:solidFill>
                <a:latin typeface="Arial" panose="020B0604020202020204" pitchFamily="34" charset="0"/>
                <a:cs typeface="Arial" panose="020B0604020202020204" pitchFamily="34" charset="0"/>
              </a:rPr>
              <a:t>‘BIG PICTURE’ – PESTLE - External Environment Analysis</a:t>
            </a:r>
          </a:p>
        </p:txBody>
      </p:sp>
      <p:sp>
        <p:nvSpPr>
          <p:cNvPr id="61" name="TextBox 60">
            <a:extLst>
              <a:ext uri="{FF2B5EF4-FFF2-40B4-BE49-F238E27FC236}">
                <a16:creationId xmlns:a16="http://schemas.microsoft.com/office/drawing/2014/main" id="{7F7D5A93-BB9A-3F63-6DD4-AE0575CF869B}"/>
              </a:ext>
            </a:extLst>
          </p:cNvPr>
          <p:cNvSpPr txBox="1"/>
          <p:nvPr/>
        </p:nvSpPr>
        <p:spPr>
          <a:xfrm>
            <a:off x="12415018" y="5606287"/>
            <a:ext cx="15299472" cy="1770998"/>
          </a:xfrm>
          <a:prstGeom prst="rect">
            <a:avLst/>
          </a:prstGeom>
          <a:noFill/>
        </p:spPr>
        <p:txBody>
          <a:bodyPr wrap="square">
            <a:spAutoFit/>
          </a:bodyPr>
          <a:lstStyle/>
          <a:p>
            <a:pPr marL="342900" indent="-342900">
              <a:lnSpc>
                <a:spcPct val="200000"/>
              </a:lnSpc>
              <a:spcAft>
                <a:spcPts val="800"/>
              </a:spcAft>
              <a:buFont typeface="Symbol" panose="05050102010706020507" pitchFamily="18" charset="2"/>
              <a:buChar char=""/>
            </a:pPr>
            <a:r>
              <a:rPr lang="en-GB" sz="1800" dirty="0">
                <a:effectLst/>
                <a:latin typeface="Arial" panose="020B0604020202020204" pitchFamily="34" charset="0"/>
                <a:ea typeface="Calibri" panose="020F0502020204030204" pitchFamily="34" charset="0"/>
                <a:cs typeface="Arial" panose="020B0604020202020204" pitchFamily="34" charset="0"/>
              </a:rPr>
              <a:t>direct environment </a:t>
            </a:r>
            <a:r>
              <a:rPr lang="en-GB" sz="1800" dirty="0">
                <a:effectLst/>
                <a:latin typeface="Arial" panose="020B0604020202020204" pitchFamily="34" charset="0"/>
                <a:ea typeface="Times New Roman" panose="02020603050405020304" pitchFamily="18" charset="0"/>
                <a:cs typeface="Arial" panose="020B0604020202020204" pitchFamily="34" charset="0"/>
              </a:rPr>
              <a:t>(</a:t>
            </a:r>
            <a:r>
              <a:rPr lang="en-GB" sz="1800" dirty="0" err="1">
                <a:effectLst/>
                <a:latin typeface="Arial" panose="020B0604020202020204" pitchFamily="34" charset="0"/>
                <a:ea typeface="Calibri" panose="020F0502020204030204" pitchFamily="34" charset="0"/>
                <a:cs typeface="Arial" panose="020B0604020202020204" pitchFamily="34" charset="0"/>
              </a:rPr>
              <a:t>Buye</a:t>
            </a:r>
            <a:r>
              <a:rPr lang="en-GB" sz="1800" dirty="0">
                <a:effectLst/>
                <a:latin typeface="Arial" panose="020B0604020202020204" pitchFamily="34" charset="0"/>
                <a:ea typeface="Calibri" panose="020F0502020204030204" pitchFamily="34" charset="0"/>
                <a:cs typeface="Arial" panose="020B0604020202020204" pitchFamily="34" charset="0"/>
              </a:rPr>
              <a:t>, 2021), an organisation’s specific industry-related factors, which are more controllable by an organisation than the general environmental factors. Porter’s five forces framework (</a:t>
            </a:r>
            <a:r>
              <a:rPr lang="en-GB" sz="1800" dirty="0" err="1">
                <a:effectLst/>
                <a:latin typeface="Arial" panose="020B0604020202020204" pitchFamily="34" charset="0"/>
                <a:ea typeface="Calibri" panose="020F0502020204030204" pitchFamily="34" charset="0"/>
                <a:cs typeface="Arial" panose="020B0604020202020204" pitchFamily="34" charset="0"/>
              </a:rPr>
              <a:t>Yüksel</a:t>
            </a:r>
            <a:r>
              <a:rPr lang="en-GB" sz="1800" dirty="0">
                <a:effectLst/>
                <a:latin typeface="Arial" panose="020B0604020202020204" pitchFamily="34" charset="0"/>
                <a:ea typeface="Calibri" panose="020F0502020204030204" pitchFamily="34" charset="0"/>
                <a:cs typeface="Arial" panose="020B0604020202020204" pitchFamily="34" charset="0"/>
              </a:rPr>
              <a:t>, 2012), could be utilised </a:t>
            </a:r>
            <a:r>
              <a:rPr lang="en-GB" dirty="0">
                <a:latin typeface="Arial" panose="020B0604020202020204" pitchFamily="34" charset="0"/>
                <a:ea typeface="Calibri" panose="020F0502020204030204" pitchFamily="34" charset="0"/>
                <a:cs typeface="Arial" panose="020B0604020202020204" pitchFamily="34" charset="0"/>
              </a:rPr>
              <a:t>to analyse</a:t>
            </a:r>
            <a:r>
              <a:rPr lang="en-GB" sz="1800" dirty="0">
                <a:effectLst/>
                <a:latin typeface="Arial" panose="020B0604020202020204" pitchFamily="34" charset="0"/>
                <a:ea typeface="Calibri" panose="020F0502020204030204" pitchFamily="34" charset="0"/>
                <a:cs typeface="Arial" panose="020B0604020202020204" pitchFamily="34" charset="0"/>
              </a:rPr>
              <a:t> the industry environment.</a:t>
            </a:r>
            <a:r>
              <a:rPr lang="en-GB" sz="1800" dirty="0">
                <a:effectLst/>
                <a:latin typeface="Arial" panose="020B0604020202020204" pitchFamily="34" charset="0"/>
                <a:ea typeface="Calibri" panose="020F0502020204030204" pitchFamily="34" charset="0"/>
              </a:rPr>
              <a:t> </a:t>
            </a:r>
          </a:p>
          <a:p>
            <a:pPr marL="342900" lvl="0" indent="-342900">
              <a:lnSpc>
                <a:spcPct val="200000"/>
              </a:lnSpc>
              <a:spcAft>
                <a:spcPts val="800"/>
              </a:spcAft>
              <a:buFont typeface="Symbol" panose="05050102010706020507" pitchFamily="18" charset="2"/>
              <a:buChar char=""/>
            </a:pP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p:txBody>
      </p:sp>
      <p:sp>
        <p:nvSpPr>
          <p:cNvPr id="63" name="TextBox 62">
            <a:extLst>
              <a:ext uri="{FF2B5EF4-FFF2-40B4-BE49-F238E27FC236}">
                <a16:creationId xmlns:a16="http://schemas.microsoft.com/office/drawing/2014/main" id="{698EAD51-197F-0C72-AC3B-DE10F12BF1D4}"/>
              </a:ext>
            </a:extLst>
          </p:cNvPr>
          <p:cNvSpPr txBox="1"/>
          <p:nvPr/>
        </p:nvSpPr>
        <p:spPr>
          <a:xfrm>
            <a:off x="12507690" y="5321084"/>
            <a:ext cx="15400866" cy="568745"/>
          </a:xfrm>
          <a:prstGeom prst="rect">
            <a:avLst/>
          </a:prstGeom>
          <a:noFill/>
        </p:spPr>
        <p:txBody>
          <a:bodyPr wrap="square">
            <a:spAutoFit/>
          </a:bodyPr>
          <a:lstStyle/>
          <a:p>
            <a:pPr marL="285750" indent="-285750">
              <a:lnSpc>
                <a:spcPct val="200000"/>
              </a:lnSpc>
              <a:buFont typeface="Arial" panose="020B0604020202020204" pitchFamily="34" charset="0"/>
              <a:buChar char="•"/>
            </a:pPr>
            <a:endParaRPr lang="en-GB"/>
          </a:p>
        </p:txBody>
      </p:sp>
      <p:sp>
        <p:nvSpPr>
          <p:cNvPr id="65" name="TextBox 64">
            <a:extLst>
              <a:ext uri="{FF2B5EF4-FFF2-40B4-BE49-F238E27FC236}">
                <a16:creationId xmlns:a16="http://schemas.microsoft.com/office/drawing/2014/main" id="{B826BCC9-81E4-6763-D2CD-4E2A0BA9D69B}"/>
              </a:ext>
            </a:extLst>
          </p:cNvPr>
          <p:cNvSpPr txBox="1"/>
          <p:nvPr/>
        </p:nvSpPr>
        <p:spPr>
          <a:xfrm>
            <a:off x="12381810" y="6896601"/>
            <a:ext cx="15304770" cy="1120948"/>
          </a:xfrm>
          <a:prstGeom prst="rect">
            <a:avLst/>
          </a:prstGeom>
          <a:noFill/>
        </p:spPr>
        <p:txBody>
          <a:bodyPr wrap="square">
            <a:spAutoFit/>
          </a:bodyPr>
          <a:lstStyle/>
          <a:p>
            <a:pPr marL="342900" indent="-342900">
              <a:lnSpc>
                <a:spcPct val="200000"/>
              </a:lnSpc>
              <a:spcAft>
                <a:spcPts val="800"/>
              </a:spcAft>
              <a:buFont typeface="Symbol" panose="05050102010706020507" pitchFamily="18" charset="2"/>
              <a:buChar char=""/>
            </a:pPr>
            <a:r>
              <a:rPr lang="en-GB" sz="1800" dirty="0">
                <a:effectLst/>
                <a:latin typeface="Arial" panose="020B0604020202020204" pitchFamily="34" charset="0"/>
                <a:ea typeface="Calibri" panose="020F0502020204030204" pitchFamily="34" charset="0"/>
              </a:rPr>
              <a:t>includes the resources and capabilities of the company, such as physical, financial, technological, and human resources. These capabilities impact how organisations respond to and control external </a:t>
            </a:r>
            <a:r>
              <a:rPr lang="en-GB" dirty="0">
                <a:latin typeface="Arial" panose="020B0604020202020204" pitchFamily="34" charset="0"/>
                <a:ea typeface="Calibri" panose="020F0502020204030204" pitchFamily="34" charset="0"/>
              </a:rPr>
              <a:t>environment</a:t>
            </a:r>
            <a:r>
              <a:rPr lang="en-GB" sz="1800" dirty="0">
                <a:effectLst/>
                <a:latin typeface="Arial" panose="020B0604020202020204" pitchFamily="34" charset="0"/>
                <a:ea typeface="Calibri" panose="020F0502020204030204" pitchFamily="34" charset="0"/>
              </a:rPr>
              <a:t>. The SWOT tool is usually utilised to analyse the internal environment. </a:t>
            </a:r>
            <a:endParaRPr lang="en-GB" dirty="0"/>
          </a:p>
        </p:txBody>
      </p:sp>
      <p:sp>
        <p:nvSpPr>
          <p:cNvPr id="67" name="TextBox 66">
            <a:extLst>
              <a:ext uri="{FF2B5EF4-FFF2-40B4-BE49-F238E27FC236}">
                <a16:creationId xmlns:a16="http://schemas.microsoft.com/office/drawing/2014/main" id="{A0516D6C-A225-3B32-4B24-619DF3BE362F}"/>
              </a:ext>
            </a:extLst>
          </p:cNvPr>
          <p:cNvSpPr txBox="1"/>
          <p:nvPr/>
        </p:nvSpPr>
        <p:spPr>
          <a:xfrm>
            <a:off x="10153761" y="8942577"/>
            <a:ext cx="17181985" cy="1114408"/>
          </a:xfrm>
          <a:prstGeom prst="rect">
            <a:avLst/>
          </a:prstGeom>
          <a:noFill/>
        </p:spPr>
        <p:txBody>
          <a:bodyPr wrap="square">
            <a:spAutoFit/>
          </a:bodyPr>
          <a:lstStyle/>
          <a:p>
            <a:pPr>
              <a:lnSpc>
                <a:spcPct val="200000"/>
              </a:lnSpc>
              <a:spcAft>
                <a:spcPts val="800"/>
              </a:spcAft>
            </a:pPr>
            <a:r>
              <a:rPr lang="en-GB" sz="1800" b="1" dirty="0">
                <a:effectLst/>
                <a:latin typeface="Arial" panose="020B0604020202020204" pitchFamily="34" charset="0"/>
                <a:cs typeface="Arial" panose="020B0604020202020204" pitchFamily="34" charset="0"/>
              </a:rPr>
              <a:t>To make sufficient strategic decisions, the external and internal environments must be analysed</a:t>
            </a:r>
            <a:r>
              <a:rPr lang="en-GB" b="1" dirty="0">
                <a:latin typeface="Arial" panose="020B0604020202020204" pitchFamily="34" charset="0"/>
                <a:ea typeface="Calibri" panose="020F0502020204030204" pitchFamily="34" charset="0"/>
                <a:cs typeface="Arial" panose="020B0604020202020204" pitchFamily="34" charset="0"/>
              </a:rPr>
              <a:t>. </a:t>
            </a:r>
            <a:r>
              <a:rPr lang="en-GB" sz="1800" b="1" dirty="0">
                <a:effectLst/>
                <a:latin typeface="Arial" panose="020B0604020202020204" pitchFamily="34" charset="0"/>
                <a:ea typeface="Calibri" panose="020F0502020204030204" pitchFamily="34" charset="0"/>
                <a:cs typeface="Arial" panose="020B0604020202020204" pitchFamily="34" charset="0"/>
              </a:rPr>
              <a:t>Therefore, PESTLE analysis should be used in conjunction with complementary strategic tools and frameworks that consider internal factors and the industry environment in which the organisation operates.</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p:txBody>
      </p:sp>
      <p:sp>
        <p:nvSpPr>
          <p:cNvPr id="69" name="TextBox 68">
            <a:extLst>
              <a:ext uri="{FF2B5EF4-FFF2-40B4-BE49-F238E27FC236}">
                <a16:creationId xmlns:a16="http://schemas.microsoft.com/office/drawing/2014/main" id="{74E284FD-ED1A-11A2-B396-BC5FCBD5356B}"/>
              </a:ext>
            </a:extLst>
          </p:cNvPr>
          <p:cNvSpPr txBox="1"/>
          <p:nvPr/>
        </p:nvSpPr>
        <p:spPr>
          <a:xfrm>
            <a:off x="811430" y="12987517"/>
            <a:ext cx="28399732" cy="1120948"/>
          </a:xfrm>
          <a:prstGeom prst="rect">
            <a:avLst/>
          </a:prstGeom>
          <a:noFill/>
        </p:spPr>
        <p:txBody>
          <a:bodyPr wrap="square">
            <a:spAutoFit/>
          </a:bodyPr>
          <a:lstStyle/>
          <a:p>
            <a:pPr>
              <a:lnSpc>
                <a:spcPct val="200000"/>
              </a:lnSpc>
            </a:pPr>
            <a:r>
              <a:rPr lang="en-GB" sz="1800" dirty="0">
                <a:effectLst/>
                <a:latin typeface="Arial" panose="020B0604020202020204" pitchFamily="34" charset="0"/>
                <a:ea typeface="Calibri" panose="020F0502020204030204" pitchFamily="34" charset="0"/>
              </a:rPr>
              <a:t>PESTLE analysis considers political, economic, social, technological, legal, and environmental factors in an external environment,</a:t>
            </a:r>
            <a:r>
              <a:rPr lang="en-GB" sz="1800" dirty="0">
                <a:effectLst/>
                <a:latin typeface="Arial" panose="020B0604020202020204" pitchFamily="34" charset="0"/>
                <a:ea typeface="Times New Roman" panose="02020603050405020304" pitchFamily="18" charset="0"/>
              </a:rPr>
              <a:t> </a:t>
            </a:r>
            <a:r>
              <a:rPr lang="en-GB" dirty="0">
                <a:latin typeface="Arial" panose="020B0604020202020204" pitchFamily="34" charset="0"/>
                <a:ea typeface="Times New Roman" panose="02020603050405020304" pitchFamily="18" charset="0"/>
              </a:rPr>
              <a:t>and</a:t>
            </a:r>
            <a:r>
              <a:rPr lang="en-GB" sz="1800" dirty="0">
                <a:effectLst/>
                <a:latin typeface="Arial" panose="020B0604020202020204" pitchFamily="34" charset="0"/>
                <a:ea typeface="Times New Roman" panose="02020603050405020304" pitchFamily="18" charset="0"/>
              </a:rPr>
              <a:t> evaluates their potential impact on the organisation (</a:t>
            </a:r>
            <a:r>
              <a:rPr lang="en-GB" sz="1800" dirty="0" err="1">
                <a:effectLst/>
                <a:latin typeface="Arial" panose="020B0604020202020204" pitchFamily="34" charset="0"/>
                <a:ea typeface="Calibri" panose="020F0502020204030204" pitchFamily="34" charset="0"/>
              </a:rPr>
              <a:t>Sammut</a:t>
            </a:r>
            <a:r>
              <a:rPr lang="en-GB" sz="1800" dirty="0">
                <a:effectLst/>
                <a:latin typeface="Arial" panose="020B0604020202020204" pitchFamily="34" charset="0"/>
                <a:ea typeface="Calibri" panose="020F0502020204030204" pitchFamily="34" charset="0"/>
              </a:rPr>
              <a:t>-Bonnici and Galea, 2014)</a:t>
            </a:r>
            <a:r>
              <a:rPr lang="en-GB" sz="1800" dirty="0">
                <a:effectLst/>
                <a:latin typeface="Arial" panose="020B0604020202020204" pitchFamily="34" charset="0"/>
                <a:ea typeface="Times New Roman" panose="02020603050405020304" pitchFamily="18" charset="0"/>
              </a:rPr>
              <a:t>. The </a:t>
            </a:r>
            <a:r>
              <a:rPr lang="en-GB" sz="1800" dirty="0">
                <a:effectLst/>
                <a:latin typeface="Arial" panose="020B0604020202020204" pitchFamily="34" charset="0"/>
                <a:ea typeface="Calibri" panose="020F0502020204030204" pitchFamily="34" charset="0"/>
              </a:rPr>
              <a:t>PESTLE tool allows the HR department to ensure that people's strategies are aligned with the overall organisational strategy and that all important factors are considered (CIPD, 2021).</a:t>
            </a:r>
            <a:endParaRPr lang="en-GB" dirty="0"/>
          </a:p>
        </p:txBody>
      </p:sp>
      <p:sp>
        <p:nvSpPr>
          <p:cNvPr id="70" name="Rectangle 69">
            <a:extLst>
              <a:ext uri="{FF2B5EF4-FFF2-40B4-BE49-F238E27FC236}">
                <a16:creationId xmlns:a16="http://schemas.microsoft.com/office/drawing/2014/main" id="{C7823A3E-0A12-F4C5-298D-3E0752BB56CE}"/>
              </a:ext>
            </a:extLst>
          </p:cNvPr>
          <p:cNvSpPr/>
          <p:nvPr/>
        </p:nvSpPr>
        <p:spPr>
          <a:xfrm>
            <a:off x="10475833" y="27917556"/>
            <a:ext cx="9042170" cy="4899634"/>
          </a:xfrm>
          <a:prstGeom prst="rect">
            <a:avLst/>
          </a:prstGeom>
          <a:solidFill>
            <a:schemeClr val="bg1">
              <a:lumMod val="75000"/>
              <a:alpha val="80000"/>
            </a:schemeClr>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200000"/>
              </a:lnSpc>
              <a:spcBef>
                <a:spcPts val="200"/>
              </a:spcBef>
            </a:pPr>
            <a:endParaRPr lang="en-GB" sz="1800" b="1"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a:lnSpc>
                <a:spcPct val="200000"/>
              </a:lnSpc>
              <a:spcBef>
                <a:spcPts val="200"/>
              </a:spcBef>
            </a:pPr>
            <a:endParaRPr lang="en-GB" b="1" dirty="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lnSpc>
                <a:spcPct val="200000"/>
              </a:lnSpc>
              <a:spcBef>
                <a:spcPts val="200"/>
              </a:spcBef>
            </a:pPr>
            <a:endParaRPr lang="en-GB" b="1" dirty="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lnSpc>
                <a:spcPct val="200000"/>
              </a:lnSpc>
              <a:spcBef>
                <a:spcPts val="200"/>
              </a:spcBef>
            </a:pPr>
            <a:endParaRPr lang="en-GB" b="1" dirty="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lnSpc>
                <a:spcPct val="200000"/>
              </a:lnSpc>
              <a:spcBef>
                <a:spcPts val="200"/>
              </a:spcBef>
            </a:pPr>
            <a:r>
              <a:rPr lang="en-GB" sz="1800" b="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Risk Management </a:t>
            </a:r>
          </a:p>
          <a:p>
            <a:pPr>
              <a:lnSpc>
                <a:spcPct val="200000"/>
              </a:lnSpc>
            </a:pPr>
            <a:r>
              <a:rPr lang="en-GB" sz="1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By identifying potential risks, HR departments can align adequate strategies to mitigate threats (</a:t>
            </a:r>
            <a:r>
              <a:rPr lang="en-GB" sz="1800" dirty="0" err="1">
                <a:solidFill>
                  <a:schemeClr val="tx1"/>
                </a:solidFill>
                <a:effectLst/>
                <a:latin typeface="Arial" panose="020B0604020202020204" pitchFamily="34" charset="0"/>
                <a:ea typeface="Times New Roman" panose="02020603050405020304" pitchFamily="18" charset="0"/>
                <a:cs typeface="Arial" panose="020B0604020202020204" pitchFamily="34" charset="0"/>
              </a:rPr>
              <a:t>Sammut</a:t>
            </a:r>
            <a:r>
              <a:rPr lang="en-GB" sz="1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-Bonnici and Galea, 2014). For instance, if a competitor enters the market with more attractive employee benefits, the HR department may need to assess and update the organisation's perks to attract and retain talented employees (CIPD, 2021).</a:t>
            </a:r>
          </a:p>
          <a:p>
            <a:pPr>
              <a:lnSpc>
                <a:spcPct val="200000"/>
              </a:lnSpc>
              <a:spcBef>
                <a:spcPts val="200"/>
              </a:spcBef>
            </a:pPr>
            <a:endParaRPr lang="en-GB" sz="1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algn="ctr"/>
            <a:endParaRPr lang="en-GB" dirty="0"/>
          </a:p>
        </p:txBody>
      </p:sp>
      <p:sp>
        <p:nvSpPr>
          <p:cNvPr id="71" name="Rectangle 70">
            <a:extLst>
              <a:ext uri="{FF2B5EF4-FFF2-40B4-BE49-F238E27FC236}">
                <a16:creationId xmlns:a16="http://schemas.microsoft.com/office/drawing/2014/main" id="{5E705D4A-D2D4-8257-FB36-E178329F9E81}"/>
              </a:ext>
            </a:extLst>
          </p:cNvPr>
          <p:cNvSpPr/>
          <p:nvPr/>
        </p:nvSpPr>
        <p:spPr>
          <a:xfrm>
            <a:off x="20401338" y="27930258"/>
            <a:ext cx="9042170" cy="4893153"/>
          </a:xfrm>
          <a:prstGeom prst="rect">
            <a:avLst/>
          </a:prstGeom>
          <a:solidFill>
            <a:schemeClr val="bg1">
              <a:lumMod val="75000"/>
              <a:alpha val="86949"/>
            </a:schemeClr>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200000"/>
              </a:lnSpc>
              <a:spcBef>
                <a:spcPts val="200"/>
              </a:spcBef>
            </a:pPr>
            <a:endParaRPr lang="en-GB" sz="1800" b="1"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a:lnSpc>
                <a:spcPct val="200000"/>
              </a:lnSpc>
              <a:spcBef>
                <a:spcPts val="200"/>
              </a:spcBef>
            </a:pPr>
            <a:endParaRPr lang="en-GB" b="1" dirty="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lnSpc>
                <a:spcPct val="200000"/>
              </a:lnSpc>
              <a:spcBef>
                <a:spcPts val="200"/>
              </a:spcBef>
            </a:pPr>
            <a:endParaRPr lang="en-GB" sz="1800" b="1"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a:lnSpc>
                <a:spcPct val="200000"/>
              </a:lnSpc>
              <a:spcBef>
                <a:spcPts val="200"/>
              </a:spcBef>
            </a:pPr>
            <a:r>
              <a:rPr lang="en-GB" sz="1800" b="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Workforce planning</a:t>
            </a:r>
          </a:p>
          <a:p>
            <a:pPr>
              <a:lnSpc>
                <a:spcPct val="200000"/>
              </a:lnSpc>
            </a:pPr>
            <a:r>
              <a:rPr lang="en-GB" sz="1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Examining the external environment provides a view of the current labour market, for example, skills shortages (Taylor, 2019). Conducting a PESTLE analysis in conjunction with the </a:t>
            </a:r>
            <a:r>
              <a:rPr lang="en-GB" dirty="0">
                <a:solidFill>
                  <a:schemeClr val="tx1"/>
                </a:solidFill>
                <a:latin typeface="Arial" panose="020B0604020202020204" pitchFamily="34" charset="0"/>
                <a:ea typeface="Times New Roman" panose="02020603050405020304" pitchFamily="18" charset="0"/>
                <a:cs typeface="Arial" panose="020B0604020202020204" pitchFamily="34" charset="0"/>
              </a:rPr>
              <a:t>SWOT</a:t>
            </a:r>
            <a:r>
              <a:rPr lang="en-GB" sz="1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tool enables HR professionals to identify capabilities and gaps in the organisation's workforce and enables them to make informed decisions about recruitment, retention, and development.</a:t>
            </a:r>
          </a:p>
          <a:p>
            <a:pPr algn="ctr"/>
            <a:endParaRPr lang="en-GB" dirty="0"/>
          </a:p>
        </p:txBody>
      </p:sp>
      <p:pic>
        <p:nvPicPr>
          <p:cNvPr id="81" name="Picture 80">
            <a:extLst>
              <a:ext uri="{FF2B5EF4-FFF2-40B4-BE49-F238E27FC236}">
                <a16:creationId xmlns:a16="http://schemas.microsoft.com/office/drawing/2014/main" id="{001CC425-DD92-E510-DA22-834162E8B671}"/>
              </a:ext>
            </a:extLst>
          </p:cNvPr>
          <p:cNvPicPr>
            <a:picLocks noChangeAspect="1"/>
          </p:cNvPicPr>
          <p:nvPr/>
        </p:nvPicPr>
        <p:blipFill>
          <a:blip r:embed="rId10"/>
          <a:stretch>
            <a:fillRect/>
          </a:stretch>
        </p:blipFill>
        <p:spPr>
          <a:xfrm>
            <a:off x="26501560" y="28163871"/>
            <a:ext cx="2425860" cy="1669979"/>
          </a:xfrm>
          <a:prstGeom prst="rect">
            <a:avLst/>
          </a:prstGeom>
          <a:ln>
            <a:noFill/>
          </a:ln>
          <a:effectLst>
            <a:outerShdw blurRad="292100" dist="139700" dir="2700000" algn="tl" rotWithShape="0">
              <a:srgbClr val="333333">
                <a:alpha val="65000"/>
              </a:srgbClr>
            </a:outerShdw>
          </a:effectLst>
        </p:spPr>
      </p:pic>
      <p:pic>
        <p:nvPicPr>
          <p:cNvPr id="89" name="Picture 88">
            <a:extLst>
              <a:ext uri="{FF2B5EF4-FFF2-40B4-BE49-F238E27FC236}">
                <a16:creationId xmlns:a16="http://schemas.microsoft.com/office/drawing/2014/main" id="{F00FE488-F961-F75E-1730-DA142ABBD36F}"/>
              </a:ext>
            </a:extLst>
          </p:cNvPr>
          <p:cNvPicPr>
            <a:picLocks noChangeAspect="1"/>
          </p:cNvPicPr>
          <p:nvPr/>
        </p:nvPicPr>
        <p:blipFill>
          <a:blip r:embed="rId11"/>
          <a:stretch>
            <a:fillRect/>
          </a:stretch>
        </p:blipFill>
        <p:spPr>
          <a:xfrm>
            <a:off x="16612797" y="28187674"/>
            <a:ext cx="2522983" cy="1724846"/>
          </a:xfrm>
          <a:prstGeom prst="rect">
            <a:avLst/>
          </a:prstGeom>
          <a:ln>
            <a:noFill/>
          </a:ln>
          <a:effectLst>
            <a:outerShdw blurRad="292100" dist="139700" dir="2700000" algn="tl" rotWithShape="0">
              <a:srgbClr val="333333">
                <a:alpha val="65000"/>
              </a:srgbClr>
            </a:outerShdw>
          </a:effectLst>
        </p:spPr>
      </p:pic>
      <p:pic>
        <p:nvPicPr>
          <p:cNvPr id="73" name="Picture 72">
            <a:extLst>
              <a:ext uri="{FF2B5EF4-FFF2-40B4-BE49-F238E27FC236}">
                <a16:creationId xmlns:a16="http://schemas.microsoft.com/office/drawing/2014/main" id="{F013C1CF-2273-BC33-EE09-24301C270163}"/>
              </a:ext>
            </a:extLst>
          </p:cNvPr>
          <p:cNvPicPr>
            <a:picLocks noChangeAspect="1"/>
          </p:cNvPicPr>
          <p:nvPr/>
        </p:nvPicPr>
        <p:blipFill>
          <a:blip r:embed="rId12"/>
          <a:stretch>
            <a:fillRect/>
          </a:stretch>
        </p:blipFill>
        <p:spPr>
          <a:xfrm>
            <a:off x="6506150" y="28182297"/>
            <a:ext cx="2578451" cy="1684976"/>
          </a:xfrm>
          <a:prstGeom prst="rect">
            <a:avLst/>
          </a:prstGeom>
          <a:ln>
            <a:noFill/>
          </a:ln>
          <a:effectLst>
            <a:outerShdw blurRad="292100" dist="139700" dir="2700000" algn="tl" rotWithShape="0">
              <a:srgbClr val="333333">
                <a:alpha val="65000"/>
              </a:srgbClr>
            </a:outerShdw>
          </a:effectLst>
        </p:spPr>
      </p:pic>
      <p:sp>
        <p:nvSpPr>
          <p:cNvPr id="98" name="Rectangle: Rounded Corners 97">
            <a:extLst>
              <a:ext uri="{FF2B5EF4-FFF2-40B4-BE49-F238E27FC236}">
                <a16:creationId xmlns:a16="http://schemas.microsoft.com/office/drawing/2014/main" id="{6F2C5DED-AAE9-7DDB-192B-F6324DE20A5B}"/>
              </a:ext>
            </a:extLst>
          </p:cNvPr>
          <p:cNvSpPr/>
          <p:nvPr/>
        </p:nvSpPr>
        <p:spPr>
          <a:xfrm>
            <a:off x="9269751" y="42670148"/>
            <a:ext cx="15153508" cy="1262743"/>
          </a:xfrm>
          <a:prstGeom prst="roundRect">
            <a:avLst/>
          </a:prstGeom>
          <a:solidFill>
            <a:schemeClr val="bg1">
              <a:lumMod val="75000"/>
            </a:schemeClr>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50000"/>
              </a:lnSpc>
            </a:pPr>
            <a:endParaRPr lang="en-GB" sz="1800">
              <a:solidFill>
                <a:schemeClr val="tx1"/>
              </a:solidFill>
              <a:effectLst/>
              <a:latin typeface="Times New Roman" panose="02020603050405020304" pitchFamily="18" charset="0"/>
              <a:ea typeface="Times New Roman" panose="02020603050405020304" pitchFamily="18" charset="0"/>
            </a:endParaRPr>
          </a:p>
        </p:txBody>
      </p:sp>
      <p:pic>
        <p:nvPicPr>
          <p:cNvPr id="100" name="Picture 99" descr="Icon&#10;&#10;Description automatically generated">
            <a:extLst>
              <a:ext uri="{FF2B5EF4-FFF2-40B4-BE49-F238E27FC236}">
                <a16:creationId xmlns:a16="http://schemas.microsoft.com/office/drawing/2014/main" id="{A923ED29-B66D-5617-2EF6-D29D79A86E2C}"/>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9473813" y="42767059"/>
            <a:ext cx="1359898" cy="1052776"/>
          </a:xfrm>
          <a:prstGeom prst="rect">
            <a:avLst/>
          </a:prstGeom>
          <a:ln>
            <a:noFill/>
          </a:ln>
          <a:effectLst>
            <a:outerShdw blurRad="292100" dist="139700" dir="2700000" algn="tl" rotWithShape="0">
              <a:srgbClr val="333333">
                <a:alpha val="65000"/>
              </a:srgbClr>
            </a:outerShdw>
          </a:effectLst>
        </p:spPr>
      </p:pic>
      <p:sp>
        <p:nvSpPr>
          <p:cNvPr id="101" name="Rectangle: Rounded Corners 100">
            <a:extLst>
              <a:ext uri="{FF2B5EF4-FFF2-40B4-BE49-F238E27FC236}">
                <a16:creationId xmlns:a16="http://schemas.microsoft.com/office/drawing/2014/main" id="{E17C18A5-C451-DEE9-231F-CAFE2EE0D27B}"/>
              </a:ext>
            </a:extLst>
          </p:cNvPr>
          <p:cNvSpPr/>
          <p:nvPr/>
        </p:nvSpPr>
        <p:spPr>
          <a:xfrm>
            <a:off x="11312856" y="44393381"/>
            <a:ext cx="15153508" cy="1262743"/>
          </a:xfrm>
          <a:prstGeom prst="roundRect">
            <a:avLst/>
          </a:prstGeom>
          <a:solidFill>
            <a:schemeClr val="bg1">
              <a:lumMod val="75000"/>
            </a:schemeClr>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2" name="Rectangle: Rounded Corners 101">
            <a:extLst>
              <a:ext uri="{FF2B5EF4-FFF2-40B4-BE49-F238E27FC236}">
                <a16:creationId xmlns:a16="http://schemas.microsoft.com/office/drawing/2014/main" id="{662A1968-2C0A-9DB1-4279-2CC6EFA3FE0A}"/>
              </a:ext>
            </a:extLst>
          </p:cNvPr>
          <p:cNvSpPr/>
          <p:nvPr/>
        </p:nvSpPr>
        <p:spPr>
          <a:xfrm>
            <a:off x="13387097" y="45990464"/>
            <a:ext cx="15153508" cy="1262743"/>
          </a:xfrm>
          <a:prstGeom prst="roundRect">
            <a:avLst/>
          </a:prstGeom>
          <a:solidFill>
            <a:schemeClr val="bg1">
              <a:lumMod val="75000"/>
            </a:schemeClr>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4" name="Picture 103" descr="A picture containing text&#10;&#10;Description automatically generated">
            <a:extLst>
              <a:ext uri="{FF2B5EF4-FFF2-40B4-BE49-F238E27FC236}">
                <a16:creationId xmlns:a16="http://schemas.microsoft.com/office/drawing/2014/main" id="{B5EF1D8F-7D48-0CAC-5774-6E5FCA6EF4C2}"/>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11430455" y="44494892"/>
            <a:ext cx="1310714" cy="1059719"/>
          </a:xfrm>
          <a:prstGeom prst="rect">
            <a:avLst/>
          </a:prstGeom>
          <a:ln>
            <a:noFill/>
          </a:ln>
          <a:effectLst>
            <a:outerShdw blurRad="292100" dist="139700" dir="2700000" algn="tl" rotWithShape="0">
              <a:srgbClr val="333333">
                <a:alpha val="65000"/>
              </a:srgbClr>
            </a:outerShdw>
          </a:effectLst>
        </p:spPr>
      </p:pic>
      <p:pic>
        <p:nvPicPr>
          <p:cNvPr id="106" name="Picture 105" descr="A picture containing text&#10;&#10;Description automatically generated">
            <a:extLst>
              <a:ext uri="{FF2B5EF4-FFF2-40B4-BE49-F238E27FC236}">
                <a16:creationId xmlns:a16="http://schemas.microsoft.com/office/drawing/2014/main" id="{F68E9CD0-7881-744A-0022-A6714A7CC6C5}"/>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13555369" y="46149820"/>
            <a:ext cx="1313177" cy="963085"/>
          </a:xfrm>
          <a:prstGeom prst="rect">
            <a:avLst/>
          </a:prstGeom>
          <a:ln>
            <a:noFill/>
          </a:ln>
          <a:effectLst>
            <a:outerShdw blurRad="292100" dist="139700" dir="2700000" algn="tl" rotWithShape="0">
              <a:srgbClr val="333333">
                <a:alpha val="65000"/>
              </a:srgbClr>
            </a:outerShdw>
          </a:effectLst>
        </p:spPr>
      </p:pic>
      <p:graphicFrame>
        <p:nvGraphicFramePr>
          <p:cNvPr id="108" name="Table 108">
            <a:extLst>
              <a:ext uri="{FF2B5EF4-FFF2-40B4-BE49-F238E27FC236}">
                <a16:creationId xmlns:a16="http://schemas.microsoft.com/office/drawing/2014/main" id="{6A372F6A-1FAA-300A-F4C3-0554952E1E36}"/>
              </a:ext>
            </a:extLst>
          </p:cNvPr>
          <p:cNvGraphicFramePr>
            <a:graphicFrameLocks noGrp="1"/>
          </p:cNvGraphicFramePr>
          <p:nvPr>
            <p:extLst>
              <p:ext uri="{D42A27DB-BD31-4B8C-83A1-F6EECF244321}">
                <p14:modId xmlns:p14="http://schemas.microsoft.com/office/powerpoint/2010/main" val="660494379"/>
              </p:ext>
            </p:extLst>
          </p:nvPr>
        </p:nvGraphicFramePr>
        <p:xfrm>
          <a:off x="7278949" y="33820433"/>
          <a:ext cx="14165061" cy="2189480"/>
        </p:xfrm>
        <a:graphic>
          <a:graphicData uri="http://schemas.openxmlformats.org/drawingml/2006/table">
            <a:tbl>
              <a:tblPr firstRow="1" bandRow="1">
                <a:tableStyleId>{5C22544A-7EE6-4342-B048-85BDC9FD1C3A}</a:tableStyleId>
              </a:tblPr>
              <a:tblGrid>
                <a:gridCol w="4721687">
                  <a:extLst>
                    <a:ext uri="{9D8B030D-6E8A-4147-A177-3AD203B41FA5}">
                      <a16:colId xmlns:a16="http://schemas.microsoft.com/office/drawing/2014/main" val="2221075763"/>
                    </a:ext>
                  </a:extLst>
                </a:gridCol>
                <a:gridCol w="4721687">
                  <a:extLst>
                    <a:ext uri="{9D8B030D-6E8A-4147-A177-3AD203B41FA5}">
                      <a16:colId xmlns:a16="http://schemas.microsoft.com/office/drawing/2014/main" val="337212236"/>
                    </a:ext>
                  </a:extLst>
                </a:gridCol>
                <a:gridCol w="4721687">
                  <a:extLst>
                    <a:ext uri="{9D8B030D-6E8A-4147-A177-3AD203B41FA5}">
                      <a16:colId xmlns:a16="http://schemas.microsoft.com/office/drawing/2014/main" val="3070819149"/>
                    </a:ext>
                  </a:extLst>
                </a:gridCol>
              </a:tblGrid>
              <a:tr h="442812">
                <a:tc gridSpan="3">
                  <a:txBody>
                    <a:bodyPr/>
                    <a:lstStyle/>
                    <a:p>
                      <a:pPr marL="0" marR="0" lvl="0" indent="0" algn="ctr" defTabSz="3019257" rtl="0" eaLnBrk="1" fontAlgn="auto" latinLnBrk="0" hangingPunct="1">
                        <a:lnSpc>
                          <a:spcPct val="100000"/>
                        </a:lnSpc>
                        <a:spcBef>
                          <a:spcPts val="0"/>
                        </a:spcBef>
                        <a:spcAft>
                          <a:spcPts val="0"/>
                        </a:spcAft>
                        <a:buClrTx/>
                        <a:buSzTx/>
                        <a:buFontTx/>
                        <a:buNone/>
                        <a:tabLst/>
                        <a:defRPr/>
                      </a:pPr>
                      <a:endParaRPr lang="pl-PL" sz="1800" b="1"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ctr" defTabSz="3019257" rtl="0" eaLnBrk="1" fontAlgn="auto" latinLnBrk="0" hangingPunct="1">
                        <a:lnSpc>
                          <a:spcPct val="100000"/>
                        </a:lnSpc>
                        <a:spcBef>
                          <a:spcPts val="0"/>
                        </a:spcBef>
                        <a:spcAft>
                          <a:spcPts val="0"/>
                        </a:spcAft>
                        <a:buClrTx/>
                        <a:buSzTx/>
                        <a:buFontTx/>
                        <a:buNone/>
                        <a:tabLst/>
                        <a:defRPr/>
                      </a:pPr>
                      <a:r>
                        <a:rPr lang="en-GB" sz="1800" b="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Failing to conduct an external environment analysis can have negative consequences, such as (Friedman, 2019):</a:t>
                      </a:r>
                    </a:p>
                    <a:p>
                      <a:pPr marL="0" marR="0" lvl="0" indent="0" algn="ctr" defTabSz="3019257" rtl="0" eaLnBrk="1" fontAlgn="auto" latinLnBrk="0" hangingPunct="1">
                        <a:lnSpc>
                          <a:spcPct val="100000"/>
                        </a:lnSpc>
                        <a:spcBef>
                          <a:spcPts val="0"/>
                        </a:spcBef>
                        <a:spcAft>
                          <a:spcPts val="0"/>
                        </a:spcAft>
                        <a:buClrTx/>
                        <a:buSzTx/>
                        <a:buFontTx/>
                        <a:buNone/>
                        <a:tabLst/>
                        <a:defRPr/>
                      </a:pPr>
                      <a:endParaRPr lang="pl-PL" sz="1800" b="1"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85000"/>
                      </a:schemeClr>
                    </a:solidFill>
                  </a:tcPr>
                </a:tc>
                <a:tc hMerge="1">
                  <a:txBody>
                    <a:bodyPr/>
                    <a:lstStyle/>
                    <a:p>
                      <a:endParaRPr lang="en-US"/>
                    </a:p>
                  </a:txBody>
                  <a:tcPr/>
                </a:tc>
                <a:tc hMerge="1">
                  <a:txBody>
                    <a:bodyPr/>
                    <a:lstStyle/>
                    <a:p>
                      <a:endParaRPr lang="en-GB" dirty="0"/>
                    </a:p>
                  </a:txBody>
                  <a:tcPr/>
                </a:tc>
                <a:extLst>
                  <a:ext uri="{0D108BD9-81ED-4DB2-BD59-A6C34878D82A}">
                    <a16:rowId xmlns:a16="http://schemas.microsoft.com/office/drawing/2014/main" val="2538360384"/>
                  </a:ext>
                </a:extLst>
              </a:tr>
              <a:tr h="1012184">
                <a:tc>
                  <a:txBody>
                    <a:bodyPr/>
                    <a:lstStyle/>
                    <a:p>
                      <a:pPr marL="285750" lvl="0" indent="-285750" algn="ctr">
                        <a:lnSpc>
                          <a:spcPct val="150000"/>
                        </a:lnSpc>
                        <a:buSzPts val="1000"/>
                        <a:buFont typeface="Arial" panose="020B0604020202020204" pitchFamily="34" charset="0"/>
                        <a:buChar char="•"/>
                        <a:tabLst>
                          <a:tab pos="457200" algn="l"/>
                        </a:tabLst>
                      </a:pP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Inability to adapt to change</a:t>
                      </a:r>
                    </a:p>
                    <a:p>
                      <a:pPr marL="285750" lvl="0" indent="-285750" algn="ctr">
                        <a:lnSpc>
                          <a:spcPct val="150000"/>
                        </a:lnSpc>
                        <a:buSzPts val="1000"/>
                        <a:buFont typeface="Arial" panose="020B0604020202020204" pitchFamily="34" charset="0"/>
                        <a:buChar char="•"/>
                        <a:tabLst>
                          <a:tab pos="457200" algn="l"/>
                        </a:tabLst>
                      </a:pP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Limited strategic planning</a:t>
                      </a:r>
                    </a:p>
                    <a:p>
                      <a:pPr marL="285750" lvl="0" indent="-285750" algn="ctr">
                        <a:lnSpc>
                          <a:spcPct val="150000"/>
                        </a:lnSpc>
                        <a:buSzPts val="1000"/>
                        <a:buFont typeface="Arial" panose="020B0604020202020204" pitchFamily="34" charset="0"/>
                        <a:buChar char="•"/>
                        <a:tabLst>
                          <a:tab pos="457200" algn="l"/>
                        </a:tabLst>
                      </a:pPr>
                      <a:endParaRPr lang="pl-PL" sz="1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85000"/>
                      </a:schemeClr>
                    </a:solidFill>
                  </a:tcPr>
                </a:tc>
                <a:tc>
                  <a:txBody>
                    <a:bodyPr/>
                    <a:lstStyle/>
                    <a:p>
                      <a:pPr marL="285750" lvl="0" indent="-285750" algn="ctr">
                        <a:lnSpc>
                          <a:spcPct val="150000"/>
                        </a:lnSpc>
                        <a:buSzPts val="1000"/>
                        <a:buFont typeface="Arial" panose="020B0604020202020204" pitchFamily="34" charset="0"/>
                        <a:buChar char="•"/>
                        <a:tabLst>
                          <a:tab pos="457200" algn="l"/>
                        </a:tabLst>
                      </a:pPr>
                      <a:r>
                        <a:rPr lang="pl-PL"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Reduced profitability</a:t>
                      </a:r>
                    </a:p>
                    <a:p>
                      <a:pPr marL="285750" lvl="0" indent="-285750" algn="ctr">
                        <a:lnSpc>
                          <a:spcPct val="150000"/>
                        </a:lnSpc>
                        <a:buSzPts val="1000"/>
                        <a:buFont typeface="Arial" panose="020B0604020202020204" pitchFamily="34" charset="0"/>
                        <a:buChar char="•"/>
                        <a:tabLst>
                          <a:tab pos="457200" algn="l"/>
                        </a:tabLst>
                      </a:pPr>
                      <a:r>
                        <a:rPr lang="en-GB" sz="1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Lose talent,</a:t>
                      </a:r>
                      <a:endParaRPr lang="pl-PL" sz="1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marL="285750" lvl="0" indent="-285750" algn="ctr">
                        <a:lnSpc>
                          <a:spcPct val="150000"/>
                        </a:lnSpc>
                        <a:buSzPts val="1000"/>
                        <a:buFont typeface="Arial" panose="020B0604020202020204" pitchFamily="34" charset="0"/>
                        <a:buChar char="•"/>
                        <a:tabLst>
                          <a:tab pos="457200" algn="l"/>
                        </a:tabLst>
                      </a:pPr>
                      <a:endPar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85000"/>
                      </a:schemeClr>
                    </a:solidFill>
                  </a:tcPr>
                </a:tc>
                <a:tc>
                  <a:txBody>
                    <a:bodyPr/>
                    <a:lstStyle/>
                    <a:p>
                      <a:pPr marL="285750" marR="0" lvl="0" indent="-285750" algn="ctr" defTabSz="3019257" rtl="0" eaLnBrk="1" fontAlgn="auto" latinLnBrk="0" hangingPunct="1">
                        <a:lnSpc>
                          <a:spcPct val="150000"/>
                        </a:lnSpc>
                        <a:spcBef>
                          <a:spcPts val="0"/>
                        </a:spcBef>
                        <a:spcAft>
                          <a:spcPts val="0"/>
                        </a:spcAft>
                        <a:buClrTx/>
                        <a:buSzPts val="1000"/>
                        <a:buFont typeface="Arial" panose="020B0604020202020204" pitchFamily="34" charset="0"/>
                        <a:buChar char="•"/>
                        <a:tabLst>
                          <a:tab pos="457200" algn="l"/>
                        </a:tabLst>
                        <a:defRPr/>
                      </a:pP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Threat of lawsuits and sanctions </a:t>
                      </a:r>
                      <a:endParaRPr lang="en-GB" sz="1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marL="285750" lvl="0" indent="-285750" algn="ctr">
                        <a:lnSpc>
                          <a:spcPct val="150000"/>
                        </a:lnSpc>
                        <a:buSzPts val="1000"/>
                        <a:buFont typeface="Arial" panose="020B0604020202020204" pitchFamily="34" charset="0"/>
                        <a:buChar char="•"/>
                        <a:tabLst>
                          <a:tab pos="457200" algn="l"/>
                        </a:tabLst>
                      </a:pPr>
                      <a:r>
                        <a:rPr lang="en-GB" sz="1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Decrease competitiveness</a:t>
                      </a:r>
                      <a:endParaRPr lang="pl-PL" sz="18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85000"/>
                      </a:schemeClr>
                    </a:solidFill>
                  </a:tcPr>
                </a:tc>
                <a:extLst>
                  <a:ext uri="{0D108BD9-81ED-4DB2-BD59-A6C34878D82A}">
                    <a16:rowId xmlns:a16="http://schemas.microsoft.com/office/drawing/2014/main" val="235300479"/>
                  </a:ext>
                </a:extLst>
              </a:tr>
            </a:tbl>
          </a:graphicData>
        </a:graphic>
      </p:graphicFrame>
      <p:sp>
        <p:nvSpPr>
          <p:cNvPr id="109" name="TextBox 108">
            <a:extLst>
              <a:ext uri="{FF2B5EF4-FFF2-40B4-BE49-F238E27FC236}">
                <a16:creationId xmlns:a16="http://schemas.microsoft.com/office/drawing/2014/main" id="{87AF80F6-B4B6-A336-B153-75A8C3C9EB8F}"/>
              </a:ext>
            </a:extLst>
          </p:cNvPr>
          <p:cNvSpPr txBox="1"/>
          <p:nvPr/>
        </p:nvSpPr>
        <p:spPr>
          <a:xfrm>
            <a:off x="11127696" y="42649072"/>
            <a:ext cx="13135998" cy="1288751"/>
          </a:xfrm>
          <a:prstGeom prst="rect">
            <a:avLst/>
          </a:prstGeom>
          <a:noFill/>
        </p:spPr>
        <p:txBody>
          <a:bodyPr wrap="square" rtlCol="0">
            <a:spAutoFit/>
          </a:bodyPr>
          <a:lstStyle/>
          <a:p>
            <a:pPr>
              <a:lnSpc>
                <a:spcPct val="150000"/>
              </a:lnSpc>
            </a:pPr>
            <a:r>
              <a:rPr lang="en-GB" sz="1800">
                <a:solidFill>
                  <a:schemeClr val="tx1"/>
                </a:solidFill>
                <a:effectLst/>
                <a:latin typeface="Arial" panose="020B0604020202020204" pitchFamily="34" charset="0"/>
                <a:ea typeface="Times New Roman" panose="02020603050405020304" pitchFamily="18" charset="0"/>
              </a:rPr>
              <a:t>In the private sector, economic factors can affect a company's profitability and growth. Changes in consumer spending and market demand can impact sales and revenue. For example, rising unemployment could adversely impact demand for a product and services, affecting HR decisions like recruiting or workforce size.</a:t>
            </a:r>
            <a:endParaRPr lang="en-GB" sz="1800">
              <a:solidFill>
                <a:schemeClr val="tx1"/>
              </a:solidFill>
              <a:effectLst/>
              <a:latin typeface="Times New Roman" panose="02020603050405020304" pitchFamily="18" charset="0"/>
              <a:ea typeface="Times New Roman" panose="02020603050405020304" pitchFamily="18" charset="0"/>
            </a:endParaRPr>
          </a:p>
        </p:txBody>
      </p:sp>
      <p:sp>
        <p:nvSpPr>
          <p:cNvPr id="110" name="TextBox 109">
            <a:extLst>
              <a:ext uri="{FF2B5EF4-FFF2-40B4-BE49-F238E27FC236}">
                <a16:creationId xmlns:a16="http://schemas.microsoft.com/office/drawing/2014/main" id="{3CDF8A6A-CBD8-7AEA-92FE-9518C440EDF6}"/>
              </a:ext>
            </a:extLst>
          </p:cNvPr>
          <p:cNvSpPr txBox="1"/>
          <p:nvPr/>
        </p:nvSpPr>
        <p:spPr>
          <a:xfrm>
            <a:off x="12858768" y="44510149"/>
            <a:ext cx="13834659" cy="1288751"/>
          </a:xfrm>
          <a:prstGeom prst="rect">
            <a:avLst/>
          </a:prstGeom>
          <a:noFill/>
        </p:spPr>
        <p:txBody>
          <a:bodyPr wrap="square" rtlCol="0">
            <a:spAutoFit/>
          </a:bodyPr>
          <a:lstStyle/>
          <a:p>
            <a:pPr>
              <a:lnSpc>
                <a:spcPct val="150000"/>
              </a:lnSpc>
            </a:pPr>
            <a:r>
              <a:rPr lang="en-GB" sz="1800">
                <a:solidFill>
                  <a:schemeClr val="tx1"/>
                </a:solidFill>
                <a:effectLst/>
                <a:latin typeface="Arial" panose="020B0604020202020204" pitchFamily="34" charset="0"/>
                <a:ea typeface="Times New Roman" panose="02020603050405020304" pitchFamily="18" charset="0"/>
              </a:rPr>
              <a:t>In the p</a:t>
            </a:r>
            <a:r>
              <a:rPr lang="pl-PL" sz="1800">
                <a:solidFill>
                  <a:schemeClr val="tx1"/>
                </a:solidFill>
                <a:effectLst/>
                <a:latin typeface="Arial" panose="020B0604020202020204" pitchFamily="34" charset="0"/>
                <a:ea typeface="Times New Roman" panose="02020603050405020304" pitchFamily="18" charset="0"/>
              </a:rPr>
              <a:t>ublic</a:t>
            </a:r>
            <a:r>
              <a:rPr lang="en-GB" sz="1800">
                <a:solidFill>
                  <a:schemeClr val="tx1"/>
                </a:solidFill>
                <a:effectLst/>
                <a:latin typeface="Arial" panose="020B0604020202020204" pitchFamily="34" charset="0"/>
                <a:ea typeface="Times New Roman" panose="02020603050405020304" pitchFamily="18" charset="0"/>
              </a:rPr>
              <a:t> sector,</a:t>
            </a:r>
            <a:r>
              <a:rPr lang="pl-PL" sz="1800">
                <a:solidFill>
                  <a:schemeClr val="tx1"/>
                </a:solidFill>
                <a:effectLst/>
                <a:latin typeface="Arial" panose="020B0604020202020204" pitchFamily="34" charset="0"/>
                <a:ea typeface="Times New Roman" panose="02020603050405020304" pitchFamily="18" charset="0"/>
              </a:rPr>
              <a:t> </a:t>
            </a:r>
            <a:r>
              <a:rPr lang="pl-PL">
                <a:solidFill>
                  <a:schemeClr val="tx1"/>
                </a:solidFill>
                <a:latin typeface="Arial" panose="020B0604020202020204" pitchFamily="34" charset="0"/>
                <a:ea typeface="Times New Roman" panose="02020603050405020304" pitchFamily="18" charset="0"/>
              </a:rPr>
              <a:t>e</a:t>
            </a:r>
            <a:r>
              <a:rPr lang="en-GB" sz="1800">
                <a:effectLst/>
                <a:latin typeface="Arial" panose="020B0604020202020204" pitchFamily="34" charset="0"/>
                <a:ea typeface="Times New Roman" panose="02020603050405020304" pitchFamily="18" charset="0"/>
              </a:rPr>
              <a:t>co</a:t>
            </a:r>
            <a:r>
              <a:rPr lang="pl-PL" sz="1800">
                <a:effectLst/>
                <a:latin typeface="Arial" panose="020B0604020202020204" pitchFamily="34" charset="0"/>
                <a:ea typeface="Times New Roman" panose="02020603050405020304" pitchFamily="18" charset="0"/>
              </a:rPr>
              <a:t>nomic </a:t>
            </a:r>
            <a:r>
              <a:rPr lang="en-GB" sz="1800">
                <a:effectLst/>
                <a:latin typeface="Arial" panose="020B0604020202020204" pitchFamily="34" charset="0"/>
                <a:ea typeface="Times New Roman" panose="02020603050405020304" pitchFamily="18" charset="0"/>
              </a:rPr>
              <a:t>factors</a:t>
            </a:r>
            <a:r>
              <a:rPr lang="pl-PL" sz="1800">
                <a:effectLst/>
                <a:latin typeface="Arial" panose="020B0604020202020204" pitchFamily="34" charset="0"/>
                <a:ea typeface="Times New Roman" panose="02020603050405020304" pitchFamily="18" charset="0"/>
              </a:rPr>
              <a:t>, such as</a:t>
            </a:r>
            <a:r>
              <a:rPr lang="en-GB" sz="1800">
                <a:effectLst/>
                <a:latin typeface="Arial" panose="020B0604020202020204" pitchFamily="34" charset="0"/>
                <a:ea typeface="Times New Roman" panose="02020603050405020304" pitchFamily="18" charset="0"/>
              </a:rPr>
              <a:t> inflation and unemployment can impact the government's ability to fund public services. If the economy is strong, the government may have the revenue to invest in HR activities like training and employee benefits. </a:t>
            </a:r>
            <a:endParaRPr lang="en-GB" sz="1800">
              <a:effectLst/>
              <a:latin typeface="Times New Roman" panose="02020603050405020304" pitchFamily="18" charset="0"/>
              <a:ea typeface="Times New Roman" panose="02020603050405020304" pitchFamily="18" charset="0"/>
            </a:endParaRPr>
          </a:p>
          <a:p>
            <a:pPr>
              <a:lnSpc>
                <a:spcPct val="150000"/>
              </a:lnSpc>
            </a:pPr>
            <a:r>
              <a:rPr lang="en-GB" sz="1800">
                <a:solidFill>
                  <a:schemeClr val="tx1"/>
                </a:solidFill>
                <a:effectLst/>
                <a:latin typeface="Arial" panose="020B0604020202020204" pitchFamily="34" charset="0"/>
                <a:ea typeface="Times New Roman" panose="02020603050405020304" pitchFamily="18" charset="0"/>
              </a:rPr>
              <a:t> </a:t>
            </a:r>
            <a:endParaRPr lang="en-GB" sz="1800">
              <a:solidFill>
                <a:schemeClr val="tx1"/>
              </a:solidFill>
              <a:effectLst/>
              <a:latin typeface="Times New Roman" panose="02020603050405020304" pitchFamily="18" charset="0"/>
              <a:ea typeface="Times New Roman" panose="02020603050405020304" pitchFamily="18" charset="0"/>
            </a:endParaRPr>
          </a:p>
        </p:txBody>
      </p:sp>
      <p:sp>
        <p:nvSpPr>
          <p:cNvPr id="111" name="TextBox 110">
            <a:extLst>
              <a:ext uri="{FF2B5EF4-FFF2-40B4-BE49-F238E27FC236}">
                <a16:creationId xmlns:a16="http://schemas.microsoft.com/office/drawing/2014/main" id="{DF43DF88-B689-29FD-711E-F7BB46CA56DB}"/>
              </a:ext>
            </a:extLst>
          </p:cNvPr>
          <p:cNvSpPr txBox="1"/>
          <p:nvPr/>
        </p:nvSpPr>
        <p:spPr>
          <a:xfrm>
            <a:off x="15036818" y="46185209"/>
            <a:ext cx="13308820" cy="873252"/>
          </a:xfrm>
          <a:prstGeom prst="rect">
            <a:avLst/>
          </a:prstGeom>
          <a:noFill/>
        </p:spPr>
        <p:txBody>
          <a:bodyPr wrap="square" rtlCol="0">
            <a:spAutoFit/>
          </a:bodyPr>
          <a:lstStyle/>
          <a:p>
            <a:pPr>
              <a:lnSpc>
                <a:spcPct val="150000"/>
              </a:lnSpc>
            </a:pPr>
            <a:r>
              <a:rPr lang="en-GB" sz="1800">
                <a:effectLst/>
                <a:latin typeface="Arial" panose="020B0604020202020204" pitchFamily="34" charset="0"/>
                <a:ea typeface="Times New Roman" panose="02020603050405020304" pitchFamily="18" charset="0"/>
              </a:rPr>
              <a:t>In the third sector, in poor economic conditions, government grants may not be available, and society and businesses may be less likely to donate. This can make it harder for non-profits to achieve their goals and serve their communities.</a:t>
            </a:r>
            <a:endParaRPr lang="en-GB" sz="1800">
              <a:effectLst/>
              <a:latin typeface="Times New Roman" panose="02020603050405020304" pitchFamily="18" charset="0"/>
              <a:ea typeface="Times New Roman" panose="02020603050405020304" pitchFamily="18" charset="0"/>
            </a:endParaRPr>
          </a:p>
        </p:txBody>
      </p:sp>
      <p:graphicFrame>
        <p:nvGraphicFramePr>
          <p:cNvPr id="112" name="Table 108">
            <a:extLst>
              <a:ext uri="{FF2B5EF4-FFF2-40B4-BE49-F238E27FC236}">
                <a16:creationId xmlns:a16="http://schemas.microsoft.com/office/drawing/2014/main" id="{68CD9BFF-DBF7-F2A8-3DB7-C80989AE9AB7}"/>
              </a:ext>
            </a:extLst>
          </p:cNvPr>
          <p:cNvGraphicFramePr>
            <a:graphicFrameLocks noGrp="1"/>
          </p:cNvGraphicFramePr>
          <p:nvPr>
            <p:extLst>
              <p:ext uri="{D42A27DB-BD31-4B8C-83A1-F6EECF244321}">
                <p14:modId xmlns:p14="http://schemas.microsoft.com/office/powerpoint/2010/main" val="849185759"/>
              </p:ext>
            </p:extLst>
          </p:nvPr>
        </p:nvGraphicFramePr>
        <p:xfrm>
          <a:off x="1878960" y="36877980"/>
          <a:ext cx="26315716" cy="4911967"/>
        </p:xfrm>
        <a:graphic>
          <a:graphicData uri="http://schemas.openxmlformats.org/drawingml/2006/table">
            <a:tbl>
              <a:tblPr firstRow="1" bandRow="1">
                <a:tableStyleId>{5C22544A-7EE6-4342-B048-85BDC9FD1C3A}</a:tableStyleId>
              </a:tblPr>
              <a:tblGrid>
                <a:gridCol w="12132471">
                  <a:extLst>
                    <a:ext uri="{9D8B030D-6E8A-4147-A177-3AD203B41FA5}">
                      <a16:colId xmlns:a16="http://schemas.microsoft.com/office/drawing/2014/main" val="2221075763"/>
                    </a:ext>
                  </a:extLst>
                </a:gridCol>
                <a:gridCol w="14183245">
                  <a:extLst>
                    <a:ext uri="{9D8B030D-6E8A-4147-A177-3AD203B41FA5}">
                      <a16:colId xmlns:a16="http://schemas.microsoft.com/office/drawing/2014/main" val="3070819149"/>
                    </a:ext>
                  </a:extLst>
                </a:gridCol>
              </a:tblGrid>
              <a:tr h="737118">
                <a:tc>
                  <a:txBody>
                    <a:bodyPr/>
                    <a:lstStyle/>
                    <a:p>
                      <a:pPr marL="0" marR="0" lvl="0" indent="0" algn="ctr" defTabSz="3019257" rtl="0" eaLnBrk="1" fontAlgn="auto" latinLnBrk="0" hangingPunct="1">
                        <a:lnSpc>
                          <a:spcPct val="100000"/>
                        </a:lnSpc>
                        <a:spcBef>
                          <a:spcPts val="0"/>
                        </a:spcBef>
                        <a:spcAft>
                          <a:spcPts val="0"/>
                        </a:spcAft>
                        <a:buClrTx/>
                        <a:buSzTx/>
                        <a:buFontTx/>
                        <a:buNone/>
                        <a:tabLst/>
                        <a:defRPr/>
                      </a:pPr>
                      <a:endParaRPr lang="pl-PL" sz="1800" b="1" kern="1200">
                        <a:solidFill>
                          <a:schemeClr val="tx1"/>
                        </a:solidFill>
                        <a:effectLst/>
                        <a:latin typeface="Arial" panose="020B0604020202020204" pitchFamily="34" charset="0"/>
                        <a:ea typeface="+mn-ea"/>
                        <a:cs typeface="Arial" panose="020B0604020202020204" pitchFamily="34" charset="0"/>
                      </a:endParaRPr>
                    </a:p>
                    <a:p>
                      <a:pPr marL="0" marR="0" lvl="0" indent="0" algn="ctr" defTabSz="3019257" rtl="0" eaLnBrk="1" fontAlgn="auto" latinLnBrk="0" hangingPunct="1">
                        <a:lnSpc>
                          <a:spcPct val="100000"/>
                        </a:lnSpc>
                        <a:spcBef>
                          <a:spcPts val="0"/>
                        </a:spcBef>
                        <a:spcAft>
                          <a:spcPts val="0"/>
                        </a:spcAft>
                        <a:buClrTx/>
                        <a:buSzTx/>
                        <a:buFontTx/>
                        <a:buNone/>
                        <a:tabLst/>
                        <a:defRPr/>
                      </a:pPr>
                      <a:r>
                        <a:rPr lang="pl-PL" sz="1800" b="1" kern="1200">
                          <a:solidFill>
                            <a:schemeClr val="bg1"/>
                          </a:solidFill>
                          <a:effectLst/>
                          <a:latin typeface="Arial" panose="020B0604020202020204" pitchFamily="34" charset="0"/>
                          <a:ea typeface="+mn-ea"/>
                          <a:cs typeface="Arial" panose="020B0604020202020204" pitchFamily="34" charset="0"/>
                        </a:rPr>
                        <a:t>P</a:t>
                      </a:r>
                      <a:r>
                        <a:rPr lang="en-GB" sz="1800" b="1" kern="1200">
                          <a:solidFill>
                            <a:schemeClr val="bg1"/>
                          </a:solidFill>
                          <a:effectLst/>
                          <a:latin typeface="Arial" panose="020B0604020202020204" pitchFamily="34" charset="0"/>
                          <a:ea typeface="+mn-ea"/>
                          <a:cs typeface="Arial" panose="020B0604020202020204" pitchFamily="34" charset="0"/>
                        </a:rPr>
                        <a:t>ESTLE tool Advantages:</a:t>
                      </a:r>
                      <a:endParaRPr lang="en-GB" sz="1800" kern="1200">
                        <a:solidFill>
                          <a:schemeClr val="tx1"/>
                        </a:solidFill>
                        <a:effectLst/>
                        <a:latin typeface="Arial" panose="020B0604020202020204" pitchFamily="34" charset="0"/>
                        <a:ea typeface="+mn-ea"/>
                        <a:cs typeface="Arial" panose="020B0604020202020204" pitchFamily="34" charset="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50000"/>
                      </a:schemeClr>
                    </a:solidFill>
                  </a:tcPr>
                </a:tc>
                <a:tc>
                  <a:txBody>
                    <a:bodyPr/>
                    <a:lstStyle/>
                    <a:p>
                      <a:pPr marL="0" marR="0" lvl="0" indent="0" algn="ctr" defTabSz="3019257" rtl="0" eaLnBrk="1" fontAlgn="auto" latinLnBrk="0" hangingPunct="1">
                        <a:lnSpc>
                          <a:spcPct val="100000"/>
                        </a:lnSpc>
                        <a:spcBef>
                          <a:spcPts val="0"/>
                        </a:spcBef>
                        <a:spcAft>
                          <a:spcPts val="0"/>
                        </a:spcAft>
                        <a:buClrTx/>
                        <a:buSzTx/>
                        <a:buFontTx/>
                        <a:buNone/>
                        <a:tabLst/>
                        <a:defRPr/>
                      </a:pPr>
                      <a:endParaRPr lang="pl-PL" sz="1800" b="1">
                        <a:solidFill>
                          <a:schemeClr val="bg1"/>
                        </a:solidFill>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ctr" defTabSz="3019257" rtl="0" eaLnBrk="1" fontAlgn="auto" latinLnBrk="0" hangingPunct="1">
                        <a:lnSpc>
                          <a:spcPct val="100000"/>
                        </a:lnSpc>
                        <a:spcBef>
                          <a:spcPts val="0"/>
                        </a:spcBef>
                        <a:spcAft>
                          <a:spcPts val="0"/>
                        </a:spcAft>
                        <a:buClrTx/>
                        <a:buSzTx/>
                        <a:buFontTx/>
                        <a:buNone/>
                        <a:tabLst/>
                        <a:defRPr/>
                      </a:pPr>
                      <a:r>
                        <a:rPr lang="pl-PL" sz="1800" b="1">
                          <a:solidFill>
                            <a:schemeClr val="bg1"/>
                          </a:solidFill>
                          <a:effectLst/>
                          <a:latin typeface="Arial" panose="020B0604020202020204" pitchFamily="34" charset="0"/>
                          <a:ea typeface="Times New Roman" panose="02020603050405020304" pitchFamily="18" charset="0"/>
                          <a:cs typeface="Arial" panose="020B0604020202020204" pitchFamily="34" charset="0"/>
                        </a:rPr>
                        <a:t>PESTLE tool Disadvantages</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50000"/>
                      </a:schemeClr>
                    </a:solidFill>
                  </a:tcPr>
                </a:tc>
                <a:extLst>
                  <a:ext uri="{0D108BD9-81ED-4DB2-BD59-A6C34878D82A}">
                    <a16:rowId xmlns:a16="http://schemas.microsoft.com/office/drawing/2014/main" val="2538360384"/>
                  </a:ext>
                </a:extLst>
              </a:tr>
              <a:tr h="4174849">
                <a:tc>
                  <a:txBody>
                    <a:bodyPr/>
                    <a:lstStyle/>
                    <a:p>
                      <a:pPr marL="285750" lvl="0" indent="-285750">
                        <a:lnSpc>
                          <a:spcPct val="200000"/>
                        </a:lnSpc>
                        <a:buFont typeface="Arial" panose="020B0604020202020204" pitchFamily="34" charset="0"/>
                        <a:buChar char="•"/>
                      </a:pPr>
                      <a:endParaRPr lang="pl-PL" sz="1800" kern="1200" dirty="0">
                        <a:solidFill>
                          <a:schemeClr val="tx1"/>
                        </a:solidFill>
                        <a:effectLst/>
                        <a:latin typeface="Arial" panose="020B0604020202020204" pitchFamily="34" charset="0"/>
                        <a:ea typeface="+mn-ea"/>
                        <a:cs typeface="Arial" panose="020B0604020202020204" pitchFamily="34" charset="0"/>
                      </a:endParaRPr>
                    </a:p>
                    <a:p>
                      <a:pPr marL="285750" lvl="0" indent="-285750">
                        <a:lnSpc>
                          <a:spcPct val="200000"/>
                        </a:lnSpc>
                        <a:buFont typeface="Arial" panose="020B0604020202020204" pitchFamily="34" charset="0"/>
                        <a:buChar char="•"/>
                      </a:pPr>
                      <a:endParaRPr lang="pl-PL" sz="1800" kern="1200" dirty="0">
                        <a:solidFill>
                          <a:schemeClr val="tx1"/>
                        </a:solidFill>
                        <a:effectLst/>
                        <a:latin typeface="Arial" panose="020B0604020202020204" pitchFamily="34" charset="0"/>
                        <a:ea typeface="+mn-ea"/>
                        <a:cs typeface="Arial" panose="020B0604020202020204" pitchFamily="34" charset="0"/>
                      </a:endParaRPr>
                    </a:p>
                    <a:p>
                      <a:pPr marL="285750" marR="0" lvl="0" indent="-285750" algn="just" defTabSz="3019257" rtl="0" eaLnBrk="1" fontAlgn="auto" latinLnBrk="0" hangingPunct="1">
                        <a:lnSpc>
                          <a:spcPct val="200000"/>
                        </a:lnSpc>
                        <a:spcBef>
                          <a:spcPts val="0"/>
                        </a:spcBef>
                        <a:spcAft>
                          <a:spcPts val="0"/>
                        </a:spcAft>
                        <a:buClrTx/>
                        <a:buSzTx/>
                        <a:buFont typeface="Arial" panose="020B0604020202020204" pitchFamily="34" charset="0"/>
                        <a:buChar char="•"/>
                        <a:tabLst/>
                        <a:defRPr/>
                      </a:pPr>
                      <a:r>
                        <a:rPr lang="en-GB" sz="1800" kern="1200" dirty="0">
                          <a:solidFill>
                            <a:schemeClr val="tx1"/>
                          </a:solidFill>
                          <a:effectLst/>
                          <a:latin typeface="Arial" panose="020B0604020202020204" pitchFamily="34" charset="0"/>
                          <a:ea typeface="+mn-ea"/>
                          <a:cs typeface="Arial" panose="020B0604020202020204" pitchFamily="34" charset="0"/>
                        </a:rPr>
                        <a:t>It is a simple, straightforward framework </a:t>
                      </a:r>
                      <a:r>
                        <a:rPr lang="en-GB" sz="1800" b="0" kern="1200" dirty="0">
                          <a:solidFill>
                            <a:schemeClr val="tx1"/>
                          </a:solidFill>
                          <a:effectLst/>
                          <a:latin typeface="Arial" panose="020B0604020202020204" pitchFamily="34" charset="0"/>
                          <a:ea typeface="+mn-ea"/>
                          <a:cs typeface="Arial" panose="020B0604020202020204" pitchFamily="34" charset="0"/>
                        </a:rPr>
                        <a:t>CIPD 2021</a:t>
                      </a:r>
                    </a:p>
                    <a:p>
                      <a:pPr marL="285750" marR="0" lvl="0" indent="-285750" algn="just" defTabSz="3019257" rtl="0" eaLnBrk="1" fontAlgn="auto" latinLnBrk="0" hangingPunct="1">
                        <a:lnSpc>
                          <a:spcPct val="200000"/>
                        </a:lnSpc>
                        <a:spcBef>
                          <a:spcPts val="0"/>
                        </a:spcBef>
                        <a:spcAft>
                          <a:spcPts val="0"/>
                        </a:spcAft>
                        <a:buClrTx/>
                        <a:buSzTx/>
                        <a:buFont typeface="Arial" panose="020B0604020202020204" pitchFamily="34" charset="0"/>
                        <a:buChar char="•"/>
                        <a:tabLst/>
                        <a:defRPr/>
                      </a:pPr>
                      <a:r>
                        <a:rPr lang="en-GB" sz="1800" b="0" kern="1200" dirty="0">
                          <a:solidFill>
                            <a:schemeClr val="tx1"/>
                          </a:solidFill>
                          <a:effectLst/>
                          <a:latin typeface="Arial" panose="020B0604020202020204" pitchFamily="34" charset="0"/>
                          <a:ea typeface="+mn-ea"/>
                          <a:cs typeface="Arial" panose="020B0604020202020204" pitchFamily="34" charset="0"/>
                        </a:rPr>
                        <a:t>It encourages strategic thinking CIPD 2021</a:t>
                      </a:r>
                    </a:p>
                    <a:p>
                      <a:pPr marL="285750" lvl="0" indent="-285750" algn="just">
                        <a:lnSpc>
                          <a:spcPct val="200000"/>
                        </a:lnSpc>
                        <a:buFont typeface="Arial" panose="020B0604020202020204" pitchFamily="34" charset="0"/>
                        <a:buChar char="•"/>
                      </a:pPr>
                      <a:r>
                        <a:rPr lang="en-GB" sz="1800" kern="1200" dirty="0">
                          <a:solidFill>
                            <a:schemeClr val="tx1"/>
                          </a:solidFill>
                          <a:effectLst/>
                          <a:latin typeface="Arial" panose="020B0604020202020204" pitchFamily="34" charset="0"/>
                          <a:ea typeface="+mn-ea"/>
                          <a:cs typeface="Arial" panose="020B0604020202020204" pitchFamily="34" charset="0"/>
                        </a:rPr>
                        <a:t>Enable forecasting and assessing future developments (</a:t>
                      </a:r>
                      <a:r>
                        <a:rPr lang="en-GB" sz="1800" kern="1200" dirty="0" err="1">
                          <a:solidFill>
                            <a:schemeClr val="tx1"/>
                          </a:solidFill>
                          <a:effectLst/>
                          <a:latin typeface="Arial" panose="020B0604020202020204" pitchFamily="34" charset="0"/>
                          <a:ea typeface="+mn-ea"/>
                          <a:cs typeface="Arial" panose="020B0604020202020204" pitchFamily="34" charset="0"/>
                        </a:rPr>
                        <a:t>Buye</a:t>
                      </a:r>
                      <a:r>
                        <a:rPr lang="en-GB" sz="1800" kern="1200" dirty="0">
                          <a:solidFill>
                            <a:schemeClr val="tx1"/>
                          </a:solidFill>
                          <a:effectLst/>
                          <a:latin typeface="Arial" panose="020B0604020202020204" pitchFamily="34" charset="0"/>
                          <a:ea typeface="+mn-ea"/>
                          <a:cs typeface="Arial" panose="020B0604020202020204" pitchFamily="34" charset="0"/>
                        </a:rPr>
                        <a:t>, 2021). </a:t>
                      </a:r>
                    </a:p>
                    <a:p>
                      <a:pPr marL="0" lvl="0" indent="0" algn="ctr">
                        <a:lnSpc>
                          <a:spcPct val="150000"/>
                        </a:lnSpc>
                        <a:buSzPts val="1000"/>
                        <a:buFont typeface="Symbol" panose="05050102010706020507" pitchFamily="18" charset="2"/>
                        <a:buNone/>
                        <a:tabLst>
                          <a:tab pos="457200" algn="l"/>
                        </a:tabLst>
                      </a:pPr>
                      <a:endPar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85000"/>
                      </a:schemeClr>
                    </a:solidFill>
                  </a:tcPr>
                </a:tc>
                <a:tc>
                  <a:txBody>
                    <a:bodyPr/>
                    <a:lstStyle/>
                    <a:p>
                      <a:pPr marL="285750" lvl="0" indent="-285750">
                        <a:lnSpc>
                          <a:spcPct val="200000"/>
                        </a:lnSpc>
                        <a:buFont typeface="Arial" panose="020B0604020202020204" pitchFamily="34" charset="0"/>
                        <a:buChar char="•"/>
                      </a:pPr>
                      <a:r>
                        <a:rPr lang="en-GB" sz="1800" kern="1200" dirty="0">
                          <a:solidFill>
                            <a:schemeClr val="tx1"/>
                          </a:solidFill>
                          <a:effectLst/>
                          <a:latin typeface="Arial" panose="020B0604020202020204" pitchFamily="34" charset="0"/>
                          <a:ea typeface="+mn-ea"/>
                          <a:cs typeface="Arial" panose="020B0604020202020204" pitchFamily="34" charset="0"/>
                        </a:rPr>
                        <a:t>Model examines only the macro environment, ignoring the industrial environment, such as competition (</a:t>
                      </a:r>
                      <a:r>
                        <a:rPr lang="en-GB" sz="1800" kern="1200" dirty="0" err="1">
                          <a:solidFill>
                            <a:schemeClr val="tx1"/>
                          </a:solidFill>
                          <a:effectLst/>
                          <a:latin typeface="Arial" panose="020B0604020202020204" pitchFamily="34" charset="0"/>
                          <a:ea typeface="+mn-ea"/>
                          <a:cs typeface="Arial" panose="020B0604020202020204" pitchFamily="34" charset="0"/>
                        </a:rPr>
                        <a:t>Buye</a:t>
                      </a:r>
                      <a:r>
                        <a:rPr lang="en-GB" sz="1800" kern="1200" dirty="0">
                          <a:solidFill>
                            <a:schemeClr val="tx1"/>
                          </a:solidFill>
                          <a:effectLst/>
                          <a:latin typeface="Arial" panose="020B0604020202020204" pitchFamily="34" charset="0"/>
                          <a:ea typeface="+mn-ea"/>
                          <a:cs typeface="Arial" panose="020B0604020202020204" pitchFamily="34" charset="0"/>
                        </a:rPr>
                        <a:t>, 2021) and internal organisational capabilities. </a:t>
                      </a:r>
                    </a:p>
                    <a:p>
                      <a:pPr marL="285750" lvl="0" indent="-285750">
                        <a:lnSpc>
                          <a:spcPct val="200000"/>
                        </a:lnSpc>
                        <a:buFont typeface="Arial" panose="020B0604020202020204" pitchFamily="34" charset="0"/>
                        <a:buChar char="•"/>
                      </a:pPr>
                      <a:r>
                        <a:rPr lang="en-GB" sz="1800" kern="1200" dirty="0">
                          <a:solidFill>
                            <a:schemeClr val="tx1"/>
                          </a:solidFill>
                          <a:effectLst/>
                          <a:latin typeface="Arial" panose="020B0604020202020204" pitchFamily="34" charset="0"/>
                          <a:ea typeface="+mn-ea"/>
                          <a:cs typeface="Arial" panose="020B0604020202020204" pitchFamily="34" charset="0"/>
                        </a:rPr>
                        <a:t>The risk of collecting insufficient and irrelevant data, may result in an inconclusive analysis (</a:t>
                      </a:r>
                      <a:r>
                        <a:rPr lang="en-GB" sz="1800" kern="1200" dirty="0" err="1">
                          <a:solidFill>
                            <a:schemeClr val="tx1"/>
                          </a:solidFill>
                          <a:effectLst/>
                          <a:latin typeface="Arial" panose="020B0604020202020204" pitchFamily="34" charset="0"/>
                          <a:ea typeface="+mn-ea"/>
                          <a:cs typeface="Arial" panose="020B0604020202020204" pitchFamily="34" charset="0"/>
                        </a:rPr>
                        <a:t>Sammut</a:t>
                      </a:r>
                      <a:r>
                        <a:rPr lang="en-GB" sz="1800" kern="1200" dirty="0">
                          <a:solidFill>
                            <a:schemeClr val="tx1"/>
                          </a:solidFill>
                          <a:effectLst/>
                          <a:latin typeface="Arial" panose="020B0604020202020204" pitchFamily="34" charset="0"/>
                          <a:ea typeface="+mn-ea"/>
                          <a:cs typeface="Arial" panose="020B0604020202020204" pitchFamily="34" charset="0"/>
                        </a:rPr>
                        <a:t>-Bonnici, and Galea, 2014).</a:t>
                      </a:r>
                    </a:p>
                    <a:p>
                      <a:pPr marL="285750" lvl="0" indent="-285750">
                        <a:lnSpc>
                          <a:spcPct val="200000"/>
                        </a:lnSpc>
                        <a:buFont typeface="Arial" panose="020B0604020202020204" pitchFamily="34" charset="0"/>
                        <a:buChar char="•"/>
                      </a:pPr>
                      <a:r>
                        <a:rPr lang="en-GB" sz="1800" kern="1200" dirty="0">
                          <a:solidFill>
                            <a:schemeClr val="tx1"/>
                          </a:solidFill>
                          <a:effectLst/>
                          <a:latin typeface="Arial" panose="020B0604020202020204" pitchFamily="34" charset="0"/>
                          <a:ea typeface="+mn-ea"/>
                          <a:cs typeface="Arial" panose="020B0604020202020204" pitchFamily="34" charset="0"/>
                        </a:rPr>
                        <a:t>The risk of collecting too much data, may result in ‘analysis paralysis - inability to decide due to over-thinking (Chen, 2022).</a:t>
                      </a:r>
                    </a:p>
                    <a:p>
                      <a:pPr marL="285750" lvl="0" indent="-285750">
                        <a:lnSpc>
                          <a:spcPct val="200000"/>
                        </a:lnSpc>
                        <a:buFont typeface="Arial" panose="020B0604020202020204" pitchFamily="34" charset="0"/>
                        <a:buChar char="•"/>
                      </a:pPr>
                      <a:r>
                        <a:rPr lang="en-GB" sz="1800" kern="1200" dirty="0">
                          <a:solidFill>
                            <a:schemeClr val="tx1"/>
                          </a:solidFill>
                          <a:effectLst/>
                          <a:latin typeface="Arial" panose="020B0604020202020204" pitchFamily="34" charset="0"/>
                          <a:ea typeface="+mn-ea"/>
                          <a:cs typeface="Arial" panose="020B0604020202020204" pitchFamily="34" charset="0"/>
                        </a:rPr>
                        <a:t>Frequent and rapid changes in the external environment, require regular analysis, which is costly and time-consuming (CIPD 2021).</a:t>
                      </a:r>
                    </a:p>
                    <a:p>
                      <a:pPr marL="285750" lvl="0" indent="-285750">
                        <a:lnSpc>
                          <a:spcPct val="200000"/>
                        </a:lnSpc>
                        <a:buFont typeface="Arial" panose="020B0604020202020204" pitchFamily="34" charset="0"/>
                        <a:buChar char="•"/>
                      </a:pPr>
                      <a:r>
                        <a:rPr lang="en-GB" sz="1800" kern="1200" dirty="0">
                          <a:solidFill>
                            <a:schemeClr val="tx1"/>
                          </a:solidFill>
                          <a:effectLst/>
                          <a:latin typeface="Arial" panose="020B0604020202020204" pitchFamily="34" charset="0"/>
                          <a:ea typeface="+mn-ea"/>
                          <a:cs typeface="Arial" panose="020B0604020202020204" pitchFamily="34" charset="0"/>
                        </a:rPr>
                        <a:t>PESTLE tool utilises only a qualitative approach for evaluation, which limits the ability to objectively or rationally analyse the external environment (</a:t>
                      </a:r>
                      <a:r>
                        <a:rPr lang="en-GB" sz="1800" kern="1200" dirty="0" err="1">
                          <a:solidFill>
                            <a:schemeClr val="tx1"/>
                          </a:solidFill>
                          <a:effectLst/>
                          <a:latin typeface="Arial" panose="020B0604020202020204" pitchFamily="34" charset="0"/>
                          <a:ea typeface="+mn-ea"/>
                          <a:cs typeface="Arial" panose="020B0604020202020204" pitchFamily="34" charset="0"/>
                        </a:rPr>
                        <a:t>Yüksel</a:t>
                      </a:r>
                      <a:r>
                        <a:rPr lang="en-GB" sz="1800" kern="1200" dirty="0">
                          <a:solidFill>
                            <a:schemeClr val="tx1"/>
                          </a:solidFill>
                          <a:effectLst/>
                          <a:latin typeface="Arial" panose="020B0604020202020204" pitchFamily="34" charset="0"/>
                          <a:ea typeface="+mn-ea"/>
                          <a:cs typeface="Arial" panose="020B0604020202020204" pitchFamily="34" charset="0"/>
                        </a:rPr>
                        <a:t>, 2012).</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75000"/>
                      </a:schemeClr>
                    </a:solidFill>
                  </a:tcPr>
                </a:tc>
                <a:extLst>
                  <a:ext uri="{0D108BD9-81ED-4DB2-BD59-A6C34878D82A}">
                    <a16:rowId xmlns:a16="http://schemas.microsoft.com/office/drawing/2014/main" val="235300479"/>
                  </a:ext>
                </a:extLst>
              </a:tr>
            </a:tbl>
          </a:graphicData>
        </a:graphic>
      </p:graphicFrame>
      <p:sp>
        <p:nvSpPr>
          <p:cNvPr id="119" name="TextBox 118">
            <a:extLst>
              <a:ext uri="{FF2B5EF4-FFF2-40B4-BE49-F238E27FC236}">
                <a16:creationId xmlns:a16="http://schemas.microsoft.com/office/drawing/2014/main" id="{1A5095F9-6CC7-FC9A-7280-9C757B8D5E85}"/>
              </a:ext>
            </a:extLst>
          </p:cNvPr>
          <p:cNvSpPr txBox="1"/>
          <p:nvPr/>
        </p:nvSpPr>
        <p:spPr>
          <a:xfrm>
            <a:off x="1847025" y="42528586"/>
            <a:ext cx="6800018" cy="4992329"/>
          </a:xfrm>
          <a:prstGeom prst="rect">
            <a:avLst/>
          </a:prstGeom>
          <a:noFill/>
        </p:spPr>
        <p:txBody>
          <a:bodyPr wrap="square" rtlCol="0">
            <a:spAutoFit/>
          </a:bodyPr>
          <a:lstStyle/>
          <a:p>
            <a:pPr>
              <a:lnSpc>
                <a:spcPct val="200000"/>
              </a:lnSpc>
            </a:pPr>
            <a:r>
              <a:rPr lang="en-GB" sz="1800" b="1" dirty="0">
                <a:effectLst/>
                <a:latin typeface="Arial" panose="020B0604020202020204" pitchFamily="34" charset="0"/>
                <a:ea typeface="Times New Roman" panose="02020603050405020304" pitchFamily="18" charset="0"/>
                <a:cs typeface="Arial" panose="020B0604020202020204" pitchFamily="34" charset="0"/>
              </a:rPr>
              <a:t>IMPACT OF THE EXTERNAL FACTORS ON THE PUBLIC, PRIVATE AND THIRD SECTORS.</a:t>
            </a:r>
          </a:p>
          <a:p>
            <a:pPr>
              <a:lnSpc>
                <a:spcPct val="200000"/>
              </a:lnSpc>
            </a:pPr>
            <a:r>
              <a:rPr lang="en-GB" sz="1800" dirty="0">
                <a:effectLst/>
                <a:latin typeface="Arial" panose="020B0604020202020204" pitchFamily="34" charset="0"/>
                <a:ea typeface="Times New Roman" panose="02020603050405020304" pitchFamily="18" charset="0"/>
                <a:cs typeface="Arial" panose="020B0604020202020204" pitchFamily="34" charset="0"/>
              </a:rPr>
              <a:t>External factors impact HR decisions in public, private, and third sectors differently because they are characterised by different natures and objectives. In the private sector, profit determines a company's success. Non-profits and public sector entities are evaluated based on factors like the relevance of their work, effectiveness in achieving goals, and efficiency in using resources.</a:t>
            </a:r>
          </a:p>
        </p:txBody>
      </p:sp>
      <p:pic>
        <p:nvPicPr>
          <p:cNvPr id="128" name="Picture 127">
            <a:extLst>
              <a:ext uri="{FF2B5EF4-FFF2-40B4-BE49-F238E27FC236}">
                <a16:creationId xmlns:a16="http://schemas.microsoft.com/office/drawing/2014/main" id="{D0A58BAB-15DA-E02F-EF29-C1F15BC82D10}"/>
              </a:ext>
            </a:extLst>
          </p:cNvPr>
          <p:cNvPicPr>
            <a:picLocks noChangeAspect="1"/>
          </p:cNvPicPr>
          <p:nvPr/>
        </p:nvPicPr>
        <p:blipFill>
          <a:blip r:embed="rId16"/>
          <a:stretch>
            <a:fillRect/>
          </a:stretch>
        </p:blipFill>
        <p:spPr>
          <a:xfrm>
            <a:off x="10911131" y="37601805"/>
            <a:ext cx="3124656" cy="4188142"/>
          </a:xfrm>
          <a:prstGeom prst="rect">
            <a:avLst/>
          </a:prstGeom>
        </p:spPr>
      </p:pic>
      <p:sp>
        <p:nvSpPr>
          <p:cNvPr id="3" name="TextBox 2">
            <a:extLst>
              <a:ext uri="{FF2B5EF4-FFF2-40B4-BE49-F238E27FC236}">
                <a16:creationId xmlns:a16="http://schemas.microsoft.com/office/drawing/2014/main" id="{3FA78B38-AEE0-1C43-F577-F86960D2FBD8}"/>
              </a:ext>
            </a:extLst>
          </p:cNvPr>
          <p:cNvSpPr txBox="1"/>
          <p:nvPr/>
        </p:nvSpPr>
        <p:spPr>
          <a:xfrm>
            <a:off x="12449326" y="4555091"/>
            <a:ext cx="11973933" cy="560410"/>
          </a:xfrm>
          <a:prstGeom prst="rect">
            <a:avLst/>
          </a:prstGeom>
          <a:noFill/>
        </p:spPr>
        <p:txBody>
          <a:bodyPr wrap="square" rtlCol="0">
            <a:spAutoFit/>
          </a:bodyPr>
          <a:lstStyle/>
          <a:p>
            <a:pPr marL="342900" lvl="0" indent="-342900">
              <a:lnSpc>
                <a:spcPct val="200000"/>
              </a:lnSpc>
              <a:spcAft>
                <a:spcPts val="800"/>
              </a:spcAft>
              <a:buFont typeface="Symbol" panose="05050102010706020507" pitchFamily="18" charset="2"/>
              <a:buChar char=""/>
            </a:pP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indirect environment - which is beyond the organisational control (Taylor,  Perkins, 2021).</a:t>
            </a:r>
            <a:endParaRPr lang="en-GB" sz="18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p:txBody>
      </p:sp>
      <p:graphicFrame>
        <p:nvGraphicFramePr>
          <p:cNvPr id="17" name="Table 108">
            <a:extLst>
              <a:ext uri="{FF2B5EF4-FFF2-40B4-BE49-F238E27FC236}">
                <a16:creationId xmlns:a16="http://schemas.microsoft.com/office/drawing/2014/main" id="{21635A4A-CFAF-D024-82E3-B3EFCBDB0FF4}"/>
              </a:ext>
            </a:extLst>
          </p:cNvPr>
          <p:cNvGraphicFramePr>
            <a:graphicFrameLocks noGrp="1"/>
          </p:cNvGraphicFramePr>
          <p:nvPr>
            <p:extLst>
              <p:ext uri="{D42A27DB-BD31-4B8C-83A1-F6EECF244321}">
                <p14:modId xmlns:p14="http://schemas.microsoft.com/office/powerpoint/2010/main" val="795288733"/>
              </p:ext>
            </p:extLst>
          </p:nvPr>
        </p:nvGraphicFramePr>
        <p:xfrm>
          <a:off x="46171" y="49070576"/>
          <a:ext cx="30117420" cy="2067561"/>
        </p:xfrm>
        <a:graphic>
          <a:graphicData uri="http://schemas.openxmlformats.org/drawingml/2006/table">
            <a:tbl>
              <a:tblPr firstRow="1" bandRow="1">
                <a:tableStyleId>{5C22544A-7EE6-4342-B048-85BDC9FD1C3A}</a:tableStyleId>
              </a:tblPr>
              <a:tblGrid>
                <a:gridCol w="15058710">
                  <a:extLst>
                    <a:ext uri="{9D8B030D-6E8A-4147-A177-3AD203B41FA5}">
                      <a16:colId xmlns:a16="http://schemas.microsoft.com/office/drawing/2014/main" val="2221075763"/>
                    </a:ext>
                  </a:extLst>
                </a:gridCol>
                <a:gridCol w="15058710">
                  <a:extLst>
                    <a:ext uri="{9D8B030D-6E8A-4147-A177-3AD203B41FA5}">
                      <a16:colId xmlns:a16="http://schemas.microsoft.com/office/drawing/2014/main" val="3070819149"/>
                    </a:ext>
                  </a:extLst>
                </a:gridCol>
              </a:tblGrid>
              <a:tr h="527228">
                <a:tc gridSpan="2">
                  <a:txBody>
                    <a:bodyPr/>
                    <a:lstStyle/>
                    <a:p>
                      <a:pPr marL="0" marR="0" lvl="0" indent="0" algn="l" defTabSz="3019257" rtl="0" eaLnBrk="1" fontAlgn="auto" latinLnBrk="0" hangingPunct="1">
                        <a:lnSpc>
                          <a:spcPct val="100000"/>
                        </a:lnSpc>
                        <a:spcBef>
                          <a:spcPts val="0"/>
                        </a:spcBef>
                        <a:spcAft>
                          <a:spcPts val="0"/>
                        </a:spcAft>
                        <a:buClrTx/>
                        <a:buSzTx/>
                        <a:buFontTx/>
                        <a:buNone/>
                        <a:tabLst/>
                        <a:defRPr/>
                      </a:pPr>
                      <a:endParaRPr lang="pl-PL" sz="1800" b="1" dirty="0">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3019257" rtl="0" eaLnBrk="1" fontAlgn="auto" latinLnBrk="0" hangingPunct="1">
                        <a:lnSpc>
                          <a:spcPct val="100000"/>
                        </a:lnSpc>
                        <a:spcBef>
                          <a:spcPts val="0"/>
                        </a:spcBef>
                        <a:spcAft>
                          <a:spcPts val="0"/>
                        </a:spcAft>
                        <a:buClrTx/>
                        <a:buSzTx/>
                        <a:buFontTx/>
                        <a:buNone/>
                        <a:tabLst/>
                        <a:defRPr/>
                      </a:pPr>
                      <a:r>
                        <a:rPr lang="pl-PL" sz="1000" b="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References:</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2"/>
                    </a:solidFill>
                  </a:tcPr>
                </a:tc>
                <a:tc hMerge="1">
                  <a:txBody>
                    <a:bodyPr/>
                    <a:lstStyle/>
                    <a:p>
                      <a:endParaRPr lang="en-GB" dirty="0"/>
                    </a:p>
                  </a:txBody>
                  <a:tcPr/>
                </a:tc>
                <a:extLst>
                  <a:ext uri="{0D108BD9-81ED-4DB2-BD59-A6C34878D82A}">
                    <a16:rowId xmlns:a16="http://schemas.microsoft.com/office/drawing/2014/main" val="2538360384"/>
                  </a:ext>
                </a:extLst>
              </a:tr>
              <a:tr h="1540333">
                <a:tc>
                  <a:txBody>
                    <a:bodyPr/>
                    <a:lstStyle/>
                    <a:p>
                      <a:pPr>
                        <a:spcAft>
                          <a:spcPts val="800"/>
                        </a:spcAft>
                      </a:pPr>
                      <a:r>
                        <a:rPr lang="en-GB" sz="10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Buye</a:t>
                      </a:r>
                      <a:r>
                        <a:rPr lang="en-GB" sz="1000" dirty="0">
                          <a:solidFill>
                            <a:schemeClr val="tx1"/>
                          </a:solidFill>
                          <a:effectLst/>
                          <a:latin typeface="Arial" panose="020B0604020202020204" pitchFamily="34" charset="0"/>
                          <a:ea typeface="Calibri" panose="020F0502020204030204" pitchFamily="34" charset="0"/>
                          <a:cs typeface="Arial" panose="020B0604020202020204" pitchFamily="34" charset="0"/>
                        </a:rPr>
                        <a:t> P. (2021) ‘Critical examination of the PESTEL Analysis Model’. Available at: https://www.researchgate.net/publication/349506325_Critical_examination_of_the_PESTEL_Analysis_Model (accessed 11.11.2022).</a:t>
                      </a:r>
                    </a:p>
                    <a:p>
                      <a:pPr>
                        <a:spcAft>
                          <a:spcPts val="800"/>
                        </a:spcAft>
                      </a:pPr>
                      <a:r>
                        <a:rPr lang="en-GB" sz="1000" dirty="0">
                          <a:solidFill>
                            <a:schemeClr val="tx1"/>
                          </a:solidFill>
                          <a:effectLst/>
                          <a:latin typeface="Arial" panose="020B0604020202020204" pitchFamily="34" charset="0"/>
                          <a:ea typeface="Calibri" panose="020F0502020204030204" pitchFamily="34" charset="0"/>
                          <a:cs typeface="Arial" panose="020B0604020202020204" pitchFamily="34" charset="0"/>
                        </a:rPr>
                        <a:t>Chen J., (2022), ‘What Is Analysis Paralysis? Definition, Risks, and How to Fix’. Available at: https://www.investopedia.com/terms/a/analysisparalysis.asp (accessed 08.12.2022).</a:t>
                      </a:r>
                    </a:p>
                    <a:p>
                      <a:pPr>
                        <a:spcAft>
                          <a:spcPts val="800"/>
                        </a:spcAft>
                      </a:pPr>
                      <a:r>
                        <a:rPr lang="en-GB" sz="1000" dirty="0">
                          <a:solidFill>
                            <a:schemeClr val="tx1"/>
                          </a:solidFill>
                          <a:effectLst/>
                          <a:latin typeface="Arial" panose="020B0604020202020204" pitchFamily="34" charset="0"/>
                          <a:ea typeface="Calibri" panose="020F0502020204030204" pitchFamily="34" charset="0"/>
                          <a:cs typeface="Arial" panose="020B0604020202020204" pitchFamily="34" charset="0"/>
                        </a:rPr>
                        <a:t>Corporate Finance Institute (CFI), (2022) External Analysis. Available at: https://corporatefinanceinstitute.com/resources/management/external-analysis/ (accessed 15.12.2022).</a:t>
                      </a:r>
                    </a:p>
                    <a:p>
                      <a:pPr>
                        <a:spcAft>
                          <a:spcPts val="800"/>
                        </a:spcAft>
                      </a:pPr>
                      <a:r>
                        <a:rPr lang="en-GB" sz="1000" dirty="0">
                          <a:solidFill>
                            <a:schemeClr val="tx1"/>
                          </a:solidFill>
                          <a:effectLst/>
                          <a:latin typeface="Arial" panose="020B0604020202020204" pitchFamily="34" charset="0"/>
                          <a:ea typeface="Calibri" panose="020F0502020204030204" pitchFamily="34" charset="0"/>
                          <a:cs typeface="Arial" panose="020B0604020202020204" pitchFamily="34" charset="0"/>
                        </a:rPr>
                        <a:t>CIPD (2021) ‘PESTLE analysis’ Available at: https://www.cipd.co.uk/knowledge/strategy/organisational-development/pestle-analysis-factsheet (accessed 12.11.2022).</a:t>
                      </a:r>
                    </a:p>
                    <a:p>
                      <a:pPr>
                        <a:spcAft>
                          <a:spcPts val="800"/>
                        </a:spcAft>
                      </a:pPr>
                      <a:r>
                        <a:rPr lang="en-GB" sz="1000" dirty="0">
                          <a:solidFill>
                            <a:schemeClr val="tx1"/>
                          </a:solidFill>
                          <a:effectLst/>
                          <a:latin typeface="Arial" panose="020B0604020202020204" pitchFamily="34" charset="0"/>
                          <a:ea typeface="Calibri" panose="020F0502020204030204" pitchFamily="34" charset="0"/>
                          <a:cs typeface="Arial" panose="020B0604020202020204" pitchFamily="34" charset="0"/>
                        </a:rPr>
                        <a:t>CIPD (2021a) Embedding Environmental Sustainability in Your Organisation. Available at: https://www.cipd.co.uk/Images/sustainability-guide_tcm18-98576.pdf (accessed 16.12.2022).</a:t>
                      </a:r>
                    </a:p>
                    <a:p>
                      <a:pPr>
                        <a:spcAft>
                          <a:spcPts val="800"/>
                        </a:spcAft>
                      </a:pPr>
                      <a:r>
                        <a:rPr lang="en-GB" sz="1000" dirty="0">
                          <a:solidFill>
                            <a:schemeClr val="tx1"/>
                          </a:solidFill>
                          <a:effectLst/>
                          <a:latin typeface="Arial" panose="020B0604020202020204" pitchFamily="34" charset="0"/>
                          <a:ea typeface="Calibri" panose="020F0502020204030204" pitchFamily="34" charset="0"/>
                          <a:cs typeface="Arial" panose="020B0604020202020204" pitchFamily="34" charset="0"/>
                        </a:rPr>
                        <a:t>Friedman E. (2019) 4 External Factors that Affect Human Resource Management. The SHRM Blog. Available at: https://blog.shrm.org/blog/4-external-factors-that-affect-human-resource-management (Accessed 16.12.2022)</a:t>
                      </a:r>
                      <a:r>
                        <a:rPr lang="pl-PL" sz="1000" dirty="0">
                          <a:solidFill>
                            <a:schemeClr val="tx1"/>
                          </a:solidFill>
                          <a:effectLst/>
                          <a:latin typeface="Arial" panose="020B0604020202020204" pitchFamily="34" charset="0"/>
                          <a:ea typeface="Calibri" panose="020F0502020204030204" pitchFamily="34" charset="0"/>
                          <a:cs typeface="Arial" panose="020B0604020202020204" pitchFamily="34" charset="0"/>
                        </a:rPr>
                        <a:t>.</a:t>
                      </a:r>
                      <a:endParaRPr lang="en-GB" sz="10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2"/>
                    </a:solidFill>
                  </a:tcPr>
                </a:tc>
                <a:tc>
                  <a:txBody>
                    <a:bodyPr/>
                    <a:lstStyle/>
                    <a:p>
                      <a:pPr>
                        <a:spcAft>
                          <a:spcPts val="800"/>
                        </a:spcAft>
                      </a:pPr>
                      <a:r>
                        <a:rPr lang="en-GB" sz="10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Kappers</a:t>
                      </a:r>
                      <a:r>
                        <a:rPr lang="en-GB" sz="1000" dirty="0">
                          <a:solidFill>
                            <a:schemeClr val="tx1"/>
                          </a:solidFill>
                          <a:effectLst/>
                          <a:latin typeface="Arial" panose="020B0604020202020204" pitchFamily="34" charset="0"/>
                          <a:ea typeface="Calibri" panose="020F0502020204030204" pitchFamily="34" charset="0"/>
                          <a:cs typeface="Arial" panose="020B0604020202020204" pitchFamily="34" charset="0"/>
                        </a:rPr>
                        <a:t> G., </a:t>
                      </a:r>
                      <a:r>
                        <a:rPr lang="en-GB" sz="10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Sibisi</a:t>
                      </a:r>
                      <a:r>
                        <a:rPr lang="en-GB" sz="1000" dirty="0">
                          <a:solidFill>
                            <a:schemeClr val="tx1"/>
                          </a:solidFill>
                          <a:effectLst/>
                          <a:latin typeface="Arial" panose="020B0604020202020204" pitchFamily="34" charset="0"/>
                          <a:ea typeface="Calibri" panose="020F0502020204030204" pitchFamily="34" charset="0"/>
                          <a:cs typeface="Arial" panose="020B0604020202020204" pitchFamily="34" charset="0"/>
                        </a:rPr>
                        <a:t> S., (2022), Onboarding Can Make or Break a New Hire’s Experience. Harvard Business Review. Available at: https://</a:t>
                      </a:r>
                      <a:r>
                        <a:rPr lang="en-GB" sz="10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hbr.org</a:t>
                      </a:r>
                      <a:r>
                        <a:rPr lang="en-GB" sz="1000" dirty="0">
                          <a:solidFill>
                            <a:schemeClr val="tx1"/>
                          </a:solidFill>
                          <a:effectLst/>
                          <a:latin typeface="Arial" panose="020B0604020202020204" pitchFamily="34" charset="0"/>
                          <a:ea typeface="Calibri" panose="020F0502020204030204" pitchFamily="34" charset="0"/>
                          <a:cs typeface="Arial" panose="020B0604020202020204" pitchFamily="34" charset="0"/>
                        </a:rPr>
                        <a:t>/2022/04/onboarding-can-make-or-break-a-new-hires-experience (accessed 15.12.2022).</a:t>
                      </a:r>
                    </a:p>
                    <a:p>
                      <a:pPr>
                        <a:spcAft>
                          <a:spcPts val="800"/>
                        </a:spcAft>
                      </a:pPr>
                      <a:r>
                        <a:rPr lang="en-GB" sz="1000" dirty="0">
                          <a:solidFill>
                            <a:schemeClr val="tx1"/>
                          </a:solidFill>
                          <a:effectLst/>
                          <a:latin typeface="Arial" panose="020B0604020202020204" pitchFamily="34" charset="0"/>
                          <a:ea typeface="Calibri" panose="020F0502020204030204" pitchFamily="34" charset="0"/>
                          <a:cs typeface="Arial" panose="020B0604020202020204" pitchFamily="34" charset="0"/>
                        </a:rPr>
                        <a:t>Mind Tools (2022) PESTEL Analysis -Identifying "Big Picture" Opportunities and Threats. Available at: https://</a:t>
                      </a:r>
                      <a:r>
                        <a:rPr lang="en-GB" sz="10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www.mindtools.com</a:t>
                      </a:r>
                      <a:r>
                        <a:rPr lang="en-GB" sz="1000" dirty="0">
                          <a:solidFill>
                            <a:schemeClr val="tx1"/>
                          </a:solidFill>
                          <a:effectLst/>
                          <a:latin typeface="Arial" panose="020B0604020202020204" pitchFamily="34" charset="0"/>
                          <a:ea typeface="Calibri" panose="020F0502020204030204" pitchFamily="34" charset="0"/>
                          <a:cs typeface="Arial" panose="020B0604020202020204" pitchFamily="34" charset="0"/>
                        </a:rPr>
                        <a:t>/pages/article/newTMC_09.htm (accessed 12.11.2022).</a:t>
                      </a:r>
                    </a:p>
                    <a:p>
                      <a:pPr>
                        <a:spcAft>
                          <a:spcPts val="800"/>
                        </a:spcAft>
                      </a:pPr>
                      <a:r>
                        <a:rPr lang="en-GB" sz="1000" dirty="0">
                          <a:solidFill>
                            <a:schemeClr val="tx1"/>
                          </a:solidFill>
                          <a:effectLst/>
                          <a:latin typeface="Arial" panose="020B0604020202020204" pitchFamily="34" charset="0"/>
                          <a:ea typeface="Calibri" panose="020F0502020204030204" pitchFamily="34" charset="0"/>
                          <a:cs typeface="Arial" panose="020B0604020202020204" pitchFamily="34" charset="0"/>
                        </a:rPr>
                        <a:t>Taylor, S., Perkins, G. (2021) </a:t>
                      </a:r>
                      <a:r>
                        <a:rPr lang="en-GB" sz="10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Work and employment in a changing business environment</a:t>
                      </a:r>
                      <a:r>
                        <a:rPr lang="en-GB" sz="1000" dirty="0">
                          <a:solidFill>
                            <a:schemeClr val="tx1"/>
                          </a:solidFill>
                          <a:effectLst/>
                          <a:latin typeface="Arial" panose="020B0604020202020204" pitchFamily="34" charset="0"/>
                          <a:ea typeface="Calibri" panose="020F0502020204030204" pitchFamily="34" charset="0"/>
                          <a:cs typeface="Arial" panose="020B0604020202020204" pitchFamily="34" charset="0"/>
                        </a:rPr>
                        <a:t>. London : Kogan Page.  </a:t>
                      </a:r>
                      <a:endParaRPr lang="pl-PL" sz="10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a:spcAft>
                          <a:spcPts val="800"/>
                        </a:spcAft>
                      </a:pPr>
                      <a:r>
                        <a:rPr lang="en-GB" sz="10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Sammut</a:t>
                      </a:r>
                      <a:r>
                        <a:rPr lang="en-GB" sz="1000" dirty="0">
                          <a:solidFill>
                            <a:schemeClr val="tx1"/>
                          </a:solidFill>
                          <a:effectLst/>
                          <a:latin typeface="Arial" panose="020B0604020202020204" pitchFamily="34" charset="0"/>
                          <a:ea typeface="Calibri" panose="020F0502020204030204" pitchFamily="34" charset="0"/>
                          <a:cs typeface="Arial" panose="020B0604020202020204" pitchFamily="34" charset="0"/>
                        </a:rPr>
                        <a:t>-Bonnici, T., Galea, D., (2014) </a:t>
                      </a:r>
                      <a:r>
                        <a:rPr lang="en-GB" sz="10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PEST analysis</a:t>
                      </a:r>
                      <a:r>
                        <a:rPr lang="en-GB" sz="1000" dirty="0">
                          <a:solidFill>
                            <a:schemeClr val="tx1"/>
                          </a:solidFill>
                          <a:effectLst/>
                          <a:latin typeface="Arial" panose="020B0604020202020204" pitchFamily="34" charset="0"/>
                          <a:ea typeface="Calibri" panose="020F0502020204030204" pitchFamily="34" charset="0"/>
                          <a:cs typeface="Arial" panose="020B0604020202020204" pitchFamily="34" charset="0"/>
                        </a:rPr>
                        <a:t>. Wiley Encyclopaedia of Management. London: John Wiley &amp; Sons, Ltd.</a:t>
                      </a:r>
                    </a:p>
                    <a:p>
                      <a:pPr>
                        <a:spcAft>
                          <a:spcPts val="800"/>
                        </a:spcAft>
                      </a:pPr>
                      <a:r>
                        <a:rPr lang="en-GB" sz="10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Wainaina</a:t>
                      </a:r>
                      <a:r>
                        <a:rPr lang="en-GB" sz="1000" dirty="0">
                          <a:solidFill>
                            <a:schemeClr val="tx1"/>
                          </a:solidFill>
                          <a:effectLst/>
                          <a:latin typeface="Arial" panose="020B0604020202020204" pitchFamily="34" charset="0"/>
                          <a:ea typeface="Calibri" panose="020F0502020204030204" pitchFamily="34" charset="0"/>
                          <a:cs typeface="Arial" panose="020B0604020202020204" pitchFamily="34" charset="0"/>
                        </a:rPr>
                        <a:t> K (2021) HR and Climate Change: The Impact on Work Environments. LinkedIn. Available at: https://</a:t>
                      </a:r>
                      <a:r>
                        <a:rPr lang="en-GB" sz="10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www.linkedin.com</a:t>
                      </a:r>
                      <a:r>
                        <a:rPr lang="en-GB" sz="1000" dirty="0">
                          <a:solidFill>
                            <a:schemeClr val="tx1"/>
                          </a:solidFill>
                          <a:effectLst/>
                          <a:latin typeface="Arial" panose="020B0604020202020204" pitchFamily="34" charset="0"/>
                          <a:ea typeface="Calibri" panose="020F0502020204030204" pitchFamily="34" charset="0"/>
                          <a:cs typeface="Arial" panose="020B0604020202020204" pitchFamily="34" charset="0"/>
                        </a:rPr>
                        <a:t>/pulse/hr-climate-change-impact-work-environments-</a:t>
                      </a:r>
                      <a:r>
                        <a:rPr lang="en-GB" sz="10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dorcas</a:t>
                      </a:r>
                      <a:r>
                        <a:rPr lang="en-GB" sz="1000" dirty="0">
                          <a:solidFill>
                            <a:schemeClr val="tx1"/>
                          </a:solidFill>
                          <a:effectLst/>
                          <a:latin typeface="Arial" panose="020B0604020202020204" pitchFamily="34" charset="0"/>
                          <a:ea typeface="Calibri" panose="020F0502020204030204" pitchFamily="34" charset="0"/>
                          <a:cs typeface="Arial" panose="020B0604020202020204" pitchFamily="34" charset="0"/>
                        </a:rPr>
                        <a:t>-</a:t>
                      </a:r>
                      <a:r>
                        <a:rPr lang="en-GB" sz="10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wainaina</a:t>
                      </a:r>
                      <a:r>
                        <a:rPr lang="en-GB" sz="1000" dirty="0">
                          <a:solidFill>
                            <a:schemeClr val="tx1"/>
                          </a:solidFill>
                          <a:effectLst/>
                          <a:latin typeface="Arial" panose="020B0604020202020204" pitchFamily="34" charset="0"/>
                          <a:ea typeface="Calibri" panose="020F0502020204030204" pitchFamily="34" charset="0"/>
                          <a:cs typeface="Arial" panose="020B0604020202020204" pitchFamily="34" charset="0"/>
                        </a:rPr>
                        <a:t>- (accessed 16.12.2022).</a:t>
                      </a:r>
                    </a:p>
                    <a:p>
                      <a:pPr>
                        <a:spcAft>
                          <a:spcPts val="800"/>
                        </a:spcAft>
                      </a:pPr>
                      <a:r>
                        <a:rPr lang="en-GB" sz="10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Yüksel</a:t>
                      </a:r>
                      <a:r>
                        <a:rPr lang="en-GB" sz="1000" dirty="0">
                          <a:solidFill>
                            <a:schemeClr val="tx1"/>
                          </a:solidFill>
                          <a:effectLst/>
                          <a:latin typeface="Arial" panose="020B0604020202020204" pitchFamily="34" charset="0"/>
                          <a:ea typeface="Calibri" panose="020F0502020204030204" pitchFamily="34" charset="0"/>
                          <a:cs typeface="Arial" panose="020B0604020202020204" pitchFamily="34" charset="0"/>
                        </a:rPr>
                        <a:t>, I., (2012). Developing a multi-criteria decision-making model for PESTEL analysis. </a:t>
                      </a:r>
                      <a:r>
                        <a:rPr lang="en-GB" sz="10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International Journal of Business and Management</a:t>
                      </a:r>
                      <a:r>
                        <a:rPr lang="en-GB" sz="10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GB" sz="10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7</a:t>
                      </a:r>
                      <a:r>
                        <a:rPr lang="en-GB" sz="1000" dirty="0">
                          <a:solidFill>
                            <a:schemeClr val="tx1"/>
                          </a:solidFill>
                          <a:effectLst/>
                          <a:latin typeface="Arial" panose="020B0604020202020204" pitchFamily="34" charset="0"/>
                          <a:ea typeface="Calibri" panose="020F0502020204030204" pitchFamily="34" charset="0"/>
                          <a:cs typeface="Arial" panose="020B0604020202020204" pitchFamily="34" charset="0"/>
                        </a:rPr>
                        <a:t>(24), p.52.</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2"/>
                    </a:solidFill>
                  </a:tcPr>
                </a:tc>
                <a:extLst>
                  <a:ext uri="{0D108BD9-81ED-4DB2-BD59-A6C34878D82A}">
                    <a16:rowId xmlns:a16="http://schemas.microsoft.com/office/drawing/2014/main" val="235300479"/>
                  </a:ext>
                </a:extLst>
              </a:tr>
            </a:tbl>
          </a:graphicData>
        </a:graphic>
      </p:graphicFrame>
      <p:sp>
        <p:nvSpPr>
          <p:cNvPr id="16" name="Rectangle: Rounded Corners 116">
            <a:extLst>
              <a:ext uri="{FF2B5EF4-FFF2-40B4-BE49-F238E27FC236}">
                <a16:creationId xmlns:a16="http://schemas.microsoft.com/office/drawing/2014/main" id="{8A7970EA-6A46-679D-9C1B-5326F05CB04B}"/>
              </a:ext>
            </a:extLst>
          </p:cNvPr>
          <p:cNvSpPr/>
          <p:nvPr/>
        </p:nvSpPr>
        <p:spPr>
          <a:xfrm>
            <a:off x="17100" y="47858505"/>
            <a:ext cx="30146491" cy="1262743"/>
          </a:xfrm>
          <a:prstGeom prst="roundRect">
            <a:avLst/>
          </a:prstGeom>
          <a:solidFill>
            <a:schemeClr val="bg1">
              <a:lumMod val="65000"/>
            </a:schemeClr>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dirty="0">
                <a:effectLst/>
                <a:latin typeface="Times New Roman" panose="02020603050405020304" pitchFamily="18" charset="0"/>
                <a:ea typeface="Times New Roman" panose="02020603050405020304" pitchFamily="18" charset="0"/>
              </a:rPr>
              <a:t>CONCLUSION</a:t>
            </a:r>
          </a:p>
          <a:p>
            <a:pPr>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HR professionals should develop strategies using the PESTLE analysis to identify opportunities and manage challenges. The PESTLE analysis provides important knowledge about the external environment in which the organisation operates, but it should not be the sole basis for decision-making as it is limited to the macro environment. Therefore, it should be used in conjunction with other models, which analyse the industrial environment and internal organisational capability to gain a comprehensive view of the situation. </a:t>
            </a:r>
          </a:p>
        </p:txBody>
      </p:sp>
    </p:spTree>
    <p:extLst>
      <p:ext uri="{BB962C8B-B14F-4D97-AF65-F5344CB8AC3E}">
        <p14:creationId xmlns:p14="http://schemas.microsoft.com/office/powerpoint/2010/main" val="375561213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1804</Words>
  <Application>Microsoft Office PowerPoint</Application>
  <PresentationFormat>Custom</PresentationFormat>
  <Paragraphs>125</Paragraphs>
  <Slides>2</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vt:i4>
      </vt:variant>
    </vt:vector>
  </HeadingPairs>
  <TitlesOfParts>
    <vt:vector size="8" baseType="lpstr">
      <vt:lpstr>Arial</vt:lpstr>
      <vt:lpstr>Calibri</vt:lpstr>
      <vt:lpstr>Calibri Light</vt:lpstr>
      <vt:lpstr>Symbol</vt:lpstr>
      <vt:lpstr>Times New Roman</vt:lpstr>
      <vt:lpstr>Office Theme</vt:lpstr>
      <vt:lpstr>Infographic - Critical analysis of PESTLE tool    Katarzyna Kolowrocka (1805961)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Kate Kolowrocka (1805961)</dc:creator>
  <cp:lastModifiedBy>Kate Kolowrocka (1805961)</cp:lastModifiedBy>
  <cp:revision>51</cp:revision>
  <dcterms:created xsi:type="dcterms:W3CDTF">2022-12-11T17:59:46Z</dcterms:created>
  <dcterms:modified xsi:type="dcterms:W3CDTF">2022-12-23T23:02:11Z</dcterms:modified>
</cp:coreProperties>
</file>