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67" r:id="rId3"/>
    <p:sldId id="277" r:id="rId4"/>
    <p:sldId id="257" r:id="rId5"/>
    <p:sldId id="266" r:id="rId6"/>
    <p:sldId id="276" r:id="rId7"/>
    <p:sldId id="279" r:id="rId8"/>
    <p:sldId id="268" r:id="rId9"/>
    <p:sldId id="258" r:id="rId10"/>
    <p:sldId id="270" r:id="rId11"/>
    <p:sldId id="281" r:id="rId12"/>
    <p:sldId id="269" r:id="rId13"/>
    <p:sldId id="278" r:id="rId14"/>
    <p:sldId id="259" r:id="rId15"/>
    <p:sldId id="280" r:id="rId16"/>
    <p:sldId id="282"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rrietta Bissa" initials="EB" lastIdx="29" clrIdx="0">
    <p:extLst>
      <p:ext uri="{19B8F6BF-5375-455C-9EA6-DF929625EA0E}">
        <p15:presenceInfo xmlns:p15="http://schemas.microsoft.com/office/powerpoint/2012/main" userId="S-1-5-21-809251214-2178901256-4152538893-2741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25" autoAdjust="0"/>
  </p:normalViewPr>
  <p:slideViewPr>
    <p:cSldViewPr snapToGrid="0">
      <p:cViewPr varScale="1">
        <p:scale>
          <a:sx n="62" d="100"/>
          <a:sy n="62" d="100"/>
        </p:scale>
        <p:origin x="8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0CE66-5844-4E53-A2F1-014CA1EB7088}" type="datetimeFigureOut">
              <a:rPr lang="en-GB" smtClean="0"/>
              <a:t>10/12/2019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66F177-5B61-4F55-8F74-47874569E953}" type="slidenum">
              <a:rPr lang="en-GB" smtClean="0"/>
              <a:t>‹#›</a:t>
            </a:fld>
            <a:endParaRPr lang="en-GB"/>
          </a:p>
        </p:txBody>
      </p:sp>
    </p:spTree>
    <p:extLst>
      <p:ext uri="{BB962C8B-B14F-4D97-AF65-F5344CB8AC3E}">
        <p14:creationId xmlns:p14="http://schemas.microsoft.com/office/powerpoint/2010/main" val="191626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sz="1200" dirty="0"/>
              <a:t>Issues of Ownership concerning Cultural Artefacts.</a:t>
            </a:r>
          </a:p>
          <a:p>
            <a:pPr marL="0" lvl="0" indent="0">
              <a:buNone/>
            </a:pPr>
            <a:r>
              <a:rPr lang="en-GB" sz="1200" dirty="0"/>
              <a:t>To discuss at the National and International Laws.</a:t>
            </a:r>
          </a:p>
          <a:p>
            <a:endParaRPr lang="en-GB" dirty="0"/>
          </a:p>
        </p:txBody>
      </p:sp>
      <p:sp>
        <p:nvSpPr>
          <p:cNvPr id="4" name="Slide Number Placeholder 3"/>
          <p:cNvSpPr>
            <a:spLocks noGrp="1"/>
          </p:cNvSpPr>
          <p:nvPr>
            <p:ph type="sldNum" sz="quarter" idx="5"/>
          </p:nvPr>
        </p:nvSpPr>
        <p:spPr/>
        <p:txBody>
          <a:bodyPr/>
          <a:lstStyle/>
          <a:p>
            <a:fld id="{CC66F177-5B61-4F55-8F74-47874569E953}" type="slidenum">
              <a:rPr lang="en-GB" smtClean="0"/>
              <a:t>4</a:t>
            </a:fld>
            <a:endParaRPr lang="en-GB"/>
          </a:p>
        </p:txBody>
      </p:sp>
    </p:spTree>
    <p:extLst>
      <p:ext uri="{BB962C8B-B14F-4D97-AF65-F5344CB8AC3E}">
        <p14:creationId xmlns:p14="http://schemas.microsoft.com/office/powerpoint/2010/main" val="4126888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panther</a:t>
            </a:r>
          </a:p>
        </p:txBody>
      </p:sp>
      <p:sp>
        <p:nvSpPr>
          <p:cNvPr id="4" name="Slide Number Placeholder 3"/>
          <p:cNvSpPr>
            <a:spLocks noGrp="1"/>
          </p:cNvSpPr>
          <p:nvPr>
            <p:ph type="sldNum" sz="quarter" idx="5"/>
          </p:nvPr>
        </p:nvSpPr>
        <p:spPr/>
        <p:txBody>
          <a:bodyPr/>
          <a:lstStyle/>
          <a:p>
            <a:fld id="{CC66F177-5B61-4F55-8F74-47874569E953}" type="slidenum">
              <a:rPr lang="en-GB" smtClean="0"/>
              <a:t>5</a:t>
            </a:fld>
            <a:endParaRPr lang="en-GB"/>
          </a:p>
        </p:txBody>
      </p:sp>
    </p:spTree>
    <p:extLst>
      <p:ext uri="{BB962C8B-B14F-4D97-AF65-F5344CB8AC3E}">
        <p14:creationId xmlns:p14="http://schemas.microsoft.com/office/powerpoint/2010/main" val="3097079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British Museum. (2019). </a:t>
            </a:r>
            <a:r>
              <a:rPr lang="en-GB" sz="1200" b="0" i="1" kern="1200" dirty="0">
                <a:solidFill>
                  <a:schemeClr val="tx1"/>
                </a:solidFill>
                <a:effectLst/>
                <a:latin typeface="+mn-lt"/>
                <a:ea typeface="+mn-ea"/>
                <a:cs typeface="+mn-cs"/>
              </a:rPr>
              <a:t>The British Museum Story</a:t>
            </a:r>
            <a:r>
              <a:rPr lang="en-GB" sz="1200" b="0" i="0" kern="1200" dirty="0">
                <a:solidFill>
                  <a:schemeClr val="tx1"/>
                </a:solidFill>
                <a:effectLst/>
                <a:latin typeface="+mn-lt"/>
                <a:ea typeface="+mn-ea"/>
                <a:cs typeface="+mn-cs"/>
              </a:rPr>
              <a:t>. [online] Available at: https://www.britishmuseum.org/about-us/british-museum-story [Accessed 7 Dec. 2019].</a:t>
            </a:r>
            <a:endParaRPr lang="en-GB" dirty="0"/>
          </a:p>
        </p:txBody>
      </p:sp>
      <p:sp>
        <p:nvSpPr>
          <p:cNvPr id="4" name="Slide Number Placeholder 3"/>
          <p:cNvSpPr>
            <a:spLocks noGrp="1"/>
          </p:cNvSpPr>
          <p:nvPr>
            <p:ph type="sldNum" sz="quarter" idx="5"/>
          </p:nvPr>
        </p:nvSpPr>
        <p:spPr/>
        <p:txBody>
          <a:bodyPr/>
          <a:lstStyle/>
          <a:p>
            <a:fld id="{CC66F177-5B61-4F55-8F74-47874569E953}" type="slidenum">
              <a:rPr lang="en-GB" smtClean="0"/>
              <a:t>9</a:t>
            </a:fld>
            <a:endParaRPr lang="en-GB"/>
          </a:p>
        </p:txBody>
      </p:sp>
    </p:spTree>
    <p:extLst>
      <p:ext uri="{BB962C8B-B14F-4D97-AF65-F5344CB8AC3E}">
        <p14:creationId xmlns:p14="http://schemas.microsoft.com/office/powerpoint/2010/main" val="1630894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Louvre.fr. (2019). </a:t>
            </a:r>
            <a:r>
              <a:rPr lang="en-GB" sz="1200" b="0" i="1" kern="1200" dirty="0">
                <a:solidFill>
                  <a:schemeClr val="tx1"/>
                </a:solidFill>
                <a:effectLst/>
                <a:latin typeface="+mn-lt"/>
                <a:ea typeface="+mn-ea"/>
                <a:cs typeface="+mn-cs"/>
              </a:rPr>
              <a:t>History of the Louvre | Louvre Museum | Paris</a:t>
            </a:r>
            <a:r>
              <a:rPr lang="en-GB" sz="1200" b="0" i="0" kern="1200" dirty="0">
                <a:solidFill>
                  <a:schemeClr val="tx1"/>
                </a:solidFill>
                <a:effectLst/>
                <a:latin typeface="+mn-lt"/>
                <a:ea typeface="+mn-ea"/>
                <a:cs typeface="+mn-cs"/>
              </a:rPr>
              <a:t>. [online] Available at: https://www.louvre.fr/en/histoirelouvres/history-louvre/periode-5#tabs [Accessed 4 Dec. 2019].</a:t>
            </a:r>
          </a:p>
          <a:p>
            <a:r>
              <a:rPr lang="en-GB" sz="1200" b="0" i="0" kern="1200" dirty="0">
                <a:solidFill>
                  <a:schemeClr val="tx1"/>
                </a:solidFill>
                <a:effectLst/>
                <a:latin typeface="+mn-lt"/>
                <a:ea typeface="+mn-ea"/>
                <a:cs typeface="+mn-cs"/>
              </a:rPr>
              <a:t>Louvre. (2019). </a:t>
            </a:r>
            <a:r>
              <a:rPr lang="en-GB" sz="1200" b="0" i="1" kern="1200" dirty="0">
                <a:solidFill>
                  <a:schemeClr val="tx1"/>
                </a:solidFill>
                <a:effectLst/>
                <a:latin typeface="+mn-lt"/>
                <a:ea typeface="+mn-ea"/>
                <a:cs typeface="+mn-cs"/>
              </a:rPr>
              <a:t>10.2 million visitors to the Louvre in 2018 | Louvre</a:t>
            </a:r>
            <a:r>
              <a:rPr lang="en-GB" sz="1200" b="0" i="0" kern="1200" dirty="0">
                <a:solidFill>
                  <a:schemeClr val="tx1"/>
                </a:solidFill>
                <a:effectLst/>
                <a:latin typeface="+mn-lt"/>
                <a:ea typeface="+mn-ea"/>
                <a:cs typeface="+mn-cs"/>
              </a:rPr>
              <a:t>. [online] Available at: https://presse.louvre.fr/10-2-million-visitors-to-the-louvre-in-2018/ [Accessed 4 Dec. 2019].</a:t>
            </a:r>
            <a:endParaRPr lang="en-GB" dirty="0"/>
          </a:p>
        </p:txBody>
      </p:sp>
      <p:sp>
        <p:nvSpPr>
          <p:cNvPr id="4" name="Slide Number Placeholder 3"/>
          <p:cNvSpPr>
            <a:spLocks noGrp="1"/>
          </p:cNvSpPr>
          <p:nvPr>
            <p:ph type="sldNum" sz="quarter" idx="5"/>
          </p:nvPr>
        </p:nvSpPr>
        <p:spPr/>
        <p:txBody>
          <a:bodyPr/>
          <a:lstStyle/>
          <a:p>
            <a:fld id="{CC66F177-5B61-4F55-8F74-47874569E953}" type="slidenum">
              <a:rPr lang="en-GB" smtClean="0"/>
              <a:t>12</a:t>
            </a:fld>
            <a:endParaRPr lang="en-GB"/>
          </a:p>
        </p:txBody>
      </p:sp>
    </p:spTree>
    <p:extLst>
      <p:ext uri="{BB962C8B-B14F-4D97-AF65-F5344CB8AC3E}">
        <p14:creationId xmlns:p14="http://schemas.microsoft.com/office/powerpoint/2010/main" val="1786911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261872" y="758952"/>
            <a:ext cx="9418320" cy="4041648"/>
          </a:xfrm>
        </p:spPr>
        <p:txBody>
          <a:bodyPr/>
          <a:lstStyle>
            <a:lvl1pPr>
              <a:lnSpc>
                <a:spcPct val="85000"/>
              </a:lnSpc>
              <a:defRPr sz="7200">
                <a:solidFill>
                  <a:srgbClr val="FFFFFF"/>
                </a:solidFill>
              </a:defRPr>
            </a:lvl1pPr>
          </a:lstStyle>
          <a:p>
            <a:pPr lvl="0"/>
            <a:r>
              <a:rPr lang="en-US"/>
              <a:t>Click to edit Master title style</a:t>
            </a:r>
          </a:p>
        </p:txBody>
      </p:sp>
      <p:sp>
        <p:nvSpPr>
          <p:cNvPr id="3" name="Subtitle 2"/>
          <p:cNvSpPr txBox="1">
            <a:spLocks noGrp="1"/>
          </p:cNvSpPr>
          <p:nvPr>
            <p:ph type="subTitle" idx="1"/>
          </p:nvPr>
        </p:nvSpPr>
        <p:spPr>
          <a:xfrm>
            <a:off x="1261872" y="4800600"/>
            <a:ext cx="9418320" cy="1691640"/>
          </a:xfrm>
        </p:spPr>
        <p:txBody>
          <a:bodyPr/>
          <a:lstStyle>
            <a:lvl1pPr marL="0" indent="0">
              <a:buNone/>
              <a:defRPr sz="2200">
                <a:solidFill>
                  <a:srgbClr val="BFBFBF"/>
                </a:solidFill>
              </a:defRPr>
            </a:lvl1pPr>
          </a:lstStyle>
          <a:p>
            <a:pPr lvl="0"/>
            <a:r>
              <a:rPr lang="en-US"/>
              <a:t>Click to edit Master subtitle style</a:t>
            </a:r>
          </a:p>
        </p:txBody>
      </p:sp>
      <p:sp>
        <p:nvSpPr>
          <p:cNvPr id="4" name="Date Placeholder 3"/>
          <p:cNvSpPr txBox="1">
            <a:spLocks noGrp="1"/>
          </p:cNvSpPr>
          <p:nvPr>
            <p:ph type="dt" sz="half" idx="7"/>
          </p:nvPr>
        </p:nvSpPr>
        <p:spPr/>
        <p:txBody>
          <a:bodyPr/>
          <a:lstStyle>
            <a:lvl1pPr>
              <a:defRPr>
                <a:solidFill>
                  <a:srgbClr val="7F7F7F"/>
                </a:solidFill>
              </a:defRPr>
            </a:lvl1pPr>
          </a:lstStyle>
          <a:p>
            <a:pPr lvl="0"/>
            <a:fld id="{BAED7208-66C1-4529-9591-3C569CD217F2}" type="datetime1">
              <a:rPr lang="en-GB"/>
              <a:pPr lvl="0"/>
              <a:t>10/12/2019</a:t>
            </a:fld>
            <a:endParaRPr lang="en-GB"/>
          </a:p>
        </p:txBody>
      </p:sp>
      <p:sp>
        <p:nvSpPr>
          <p:cNvPr id="5" name="Footer Placeholder 4"/>
          <p:cNvSpPr txBox="1">
            <a:spLocks noGrp="1"/>
          </p:cNvSpPr>
          <p:nvPr>
            <p:ph type="ftr" sz="quarter" idx="9"/>
          </p:nvPr>
        </p:nvSpPr>
        <p:spPr/>
        <p:txBody>
          <a:bodyPr/>
          <a:lstStyle>
            <a:lvl1pPr>
              <a:defRPr>
                <a:solidFill>
                  <a:srgbClr val="A6A6A6"/>
                </a:solidFill>
              </a:defRPr>
            </a:lvl1pPr>
          </a:lstStyle>
          <a:p>
            <a:pPr lvl="0"/>
            <a:endParaRPr lang="en-GB"/>
          </a:p>
        </p:txBody>
      </p:sp>
      <p:sp>
        <p:nvSpPr>
          <p:cNvPr id="6" name="Slide Number Placeholder 5"/>
          <p:cNvSpPr txBox="1">
            <a:spLocks noGrp="1"/>
          </p:cNvSpPr>
          <p:nvPr>
            <p:ph type="sldNum" sz="quarter" idx="8"/>
          </p:nvPr>
        </p:nvSpPr>
        <p:spPr/>
        <p:txBody>
          <a:bodyPr/>
          <a:lstStyle>
            <a:lvl1pPr>
              <a:defRPr>
                <a:solidFill>
                  <a:srgbClr val="A6A6A6"/>
                </a:solidFill>
              </a:defRPr>
            </a:lvl1pPr>
          </a:lstStyle>
          <a:p>
            <a:pPr lvl="0"/>
            <a:fld id="{6C4C70DF-8159-4059-AD52-FAD7D90FFEA9}" type="slidenum">
              <a:t>‹#›</a:t>
            </a:fld>
            <a:endParaRPr lang="en-GB"/>
          </a:p>
        </p:txBody>
      </p:sp>
      <p:sp>
        <p:nvSpPr>
          <p:cNvPr id="7" name="Rectangle 6"/>
          <p:cNvSpPr/>
          <p:nvPr/>
        </p:nvSpPr>
        <p:spPr>
          <a:xfrm>
            <a:off x="0" y="0"/>
            <a:ext cx="457200" cy="6858000"/>
          </a:xfrm>
          <a:prstGeom prst="rect">
            <a:avLst/>
          </a:prstGeom>
          <a:solidFill>
            <a:srgbClr val="6F6F7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3499537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4A65AFD8-BE95-4995-BEFE-CC8AAC030C52}" type="datetime1">
              <a:rPr lang="en-GB"/>
              <a:pPr lvl="0"/>
              <a:t>10/12/2019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A2A935E7-86D2-48F5-A714-782AE202DAEB}" type="slidenum">
              <a:t>‹#›</a:t>
            </a:fld>
            <a:endParaRPr lang="en-GB"/>
          </a:p>
        </p:txBody>
      </p:sp>
    </p:spTree>
    <p:extLst>
      <p:ext uri="{BB962C8B-B14F-4D97-AF65-F5344CB8AC3E}">
        <p14:creationId xmlns:p14="http://schemas.microsoft.com/office/powerpoint/2010/main" val="394571223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261872" y="758952"/>
            <a:ext cx="9418320" cy="4041648"/>
          </a:xfrm>
        </p:spPr>
        <p:txBody>
          <a:bodyPr/>
          <a:lstStyle>
            <a:lvl1pPr>
              <a:lnSpc>
                <a:spcPct val="85000"/>
              </a:lnSpc>
              <a:defRPr sz="7200"/>
            </a:lvl1pPr>
          </a:lstStyle>
          <a:p>
            <a:pPr lvl="0"/>
            <a:r>
              <a:rPr lang="en-US"/>
              <a:t>Click to edit Master title style</a:t>
            </a:r>
          </a:p>
        </p:txBody>
      </p:sp>
      <p:sp>
        <p:nvSpPr>
          <p:cNvPr id="3" name="Text Placeholder 2"/>
          <p:cNvSpPr txBox="1">
            <a:spLocks noGrp="1"/>
          </p:cNvSpPr>
          <p:nvPr>
            <p:ph type="body" idx="1"/>
          </p:nvPr>
        </p:nvSpPr>
        <p:spPr>
          <a:xfrm>
            <a:off x="1261872" y="4800600"/>
            <a:ext cx="9418320" cy="1691640"/>
          </a:xfrm>
        </p:spPr>
        <p:txBody>
          <a:bodyPr/>
          <a:lstStyle>
            <a:lvl1pPr marL="0" indent="0">
              <a:buNone/>
              <a:defRPr sz="2200">
                <a:solidFill>
                  <a:srgbClr val="595959"/>
                </a:solidFill>
              </a:defRPr>
            </a:lvl1pPr>
          </a:lstStyle>
          <a:p>
            <a:pPr lvl="0"/>
            <a:r>
              <a:rPr lang="en-US"/>
              <a:t>Edit Master text styles</a:t>
            </a:r>
          </a:p>
        </p:txBody>
      </p:sp>
      <p:sp>
        <p:nvSpPr>
          <p:cNvPr id="4" name="Date Placeholder 3"/>
          <p:cNvSpPr txBox="1">
            <a:spLocks noGrp="1"/>
          </p:cNvSpPr>
          <p:nvPr>
            <p:ph type="dt" sz="half" idx="7"/>
          </p:nvPr>
        </p:nvSpPr>
        <p:spPr/>
        <p:txBody>
          <a:bodyPr/>
          <a:lstStyle>
            <a:lvl1pPr>
              <a:defRPr/>
            </a:lvl1pPr>
          </a:lstStyle>
          <a:p>
            <a:pPr lvl="0"/>
            <a:fld id="{7FF60CED-DE1A-4B4D-8DBC-EEF0EBFF7D13}" type="datetime1">
              <a:rPr lang="en-GB"/>
              <a:pPr lvl="0"/>
              <a:t>10/12/2019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9E0DB959-9D87-45B7-8885-7FBF0612E17D}" type="slidenum">
              <a:t>‹#›</a:t>
            </a:fld>
            <a:endParaRPr lang="en-GB"/>
          </a:p>
        </p:txBody>
      </p:sp>
      <p:sp>
        <p:nvSpPr>
          <p:cNvPr id="7" name="Rectangle 6"/>
          <p:cNvSpPr/>
          <p:nvPr/>
        </p:nvSpPr>
        <p:spPr>
          <a:xfrm>
            <a:off x="0" y="0"/>
            <a:ext cx="457200" cy="6858000"/>
          </a:xfrm>
          <a:prstGeom prst="rect">
            <a:avLst/>
          </a:prstGeom>
          <a:solidFill>
            <a:srgbClr val="6F6F7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746608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261872" y="1828800"/>
            <a:ext cx="4480560"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126480" y="1828800"/>
            <a:ext cx="4480560"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F19421B7-E9AD-4326-B6A3-9FBB1906257D}" type="datetime1">
              <a:rPr lang="en-GB"/>
              <a:pPr lvl="0"/>
              <a:t>10/12/2019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46612872-B012-4C1C-865C-D37AF24AC81E}" type="slidenum">
              <a:t>‹#›</a:t>
            </a:fld>
            <a:endParaRPr lang="en-GB"/>
          </a:p>
        </p:txBody>
      </p:sp>
    </p:spTree>
    <p:extLst>
      <p:ext uri="{BB962C8B-B14F-4D97-AF65-F5344CB8AC3E}">
        <p14:creationId xmlns:p14="http://schemas.microsoft.com/office/powerpoint/2010/main" val="2069314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261872" y="1713658"/>
            <a:ext cx="4480560" cy="731520"/>
          </a:xfrm>
        </p:spPr>
        <p:txBody>
          <a:bodyPr anchor="b"/>
          <a:lstStyle>
            <a:lvl1pPr marL="0" indent="0">
              <a:spcBef>
                <a:spcPts val="0"/>
              </a:spcBef>
              <a:buNone/>
              <a:defRPr sz="2000">
                <a:solidFill>
                  <a:srgbClr val="46464A"/>
                </a:solidFill>
              </a:defRPr>
            </a:lvl1pPr>
          </a:lstStyle>
          <a:p>
            <a:pPr lvl="0"/>
            <a:r>
              <a:rPr lang="en-US"/>
              <a:t>Edit Master text styles</a:t>
            </a:r>
          </a:p>
        </p:txBody>
      </p:sp>
      <p:sp>
        <p:nvSpPr>
          <p:cNvPr id="4" name="Content Placeholder 3"/>
          <p:cNvSpPr txBox="1">
            <a:spLocks noGrp="1"/>
          </p:cNvSpPr>
          <p:nvPr>
            <p:ph idx="2"/>
          </p:nvPr>
        </p:nvSpPr>
        <p:spPr>
          <a:xfrm>
            <a:off x="1261872" y="2507549"/>
            <a:ext cx="4480560" cy="366465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126480" y="1713658"/>
            <a:ext cx="4480560" cy="731520"/>
          </a:xfrm>
        </p:spPr>
        <p:txBody>
          <a:bodyPr anchor="b"/>
          <a:lstStyle>
            <a:lvl1pPr marL="0" indent="0">
              <a:lnSpc>
                <a:spcPct val="90000"/>
              </a:lnSpc>
              <a:spcBef>
                <a:spcPts val="2000"/>
              </a:spcBef>
              <a:buNone/>
              <a:defRPr sz="2000">
                <a:solidFill>
                  <a:srgbClr val="46464A"/>
                </a:solidFill>
              </a:defRPr>
            </a:lvl1pPr>
          </a:lstStyle>
          <a:p>
            <a:pPr lvl="0"/>
            <a:r>
              <a:rPr lang="en-US"/>
              <a:t>Edit Master text styles</a:t>
            </a:r>
          </a:p>
        </p:txBody>
      </p:sp>
      <p:sp>
        <p:nvSpPr>
          <p:cNvPr id="6" name="Content Placeholder 5"/>
          <p:cNvSpPr txBox="1">
            <a:spLocks noGrp="1"/>
          </p:cNvSpPr>
          <p:nvPr>
            <p:ph idx="4"/>
          </p:nvPr>
        </p:nvSpPr>
        <p:spPr>
          <a:xfrm>
            <a:off x="6126480" y="2507549"/>
            <a:ext cx="4480560" cy="366465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93EB3E18-31AB-493D-AB2E-6D18FE140C4A}" type="datetime1">
              <a:rPr lang="en-GB"/>
              <a:pPr lvl="0"/>
              <a:t>10/12/2019</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BA5D8453-E113-4D52-8E2F-E50CA7DC9285}" type="slidenum">
              <a:t>‹#›</a:t>
            </a:fld>
            <a:endParaRPr lang="en-GB"/>
          </a:p>
        </p:txBody>
      </p:sp>
    </p:spTree>
    <p:extLst>
      <p:ext uri="{BB962C8B-B14F-4D97-AF65-F5344CB8AC3E}">
        <p14:creationId xmlns:p14="http://schemas.microsoft.com/office/powerpoint/2010/main" val="3076223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5"/>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2AF2DD9E-9207-4018-82D4-4D5F526CECF0}" type="datetime1">
              <a:rPr lang="en-GB"/>
              <a:pPr lvl="0"/>
              <a:t>10/12/2019</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0C916F83-B13B-48FD-A7E5-68B2F56CCCDC}" type="slidenum">
              <a:t>‹#›</a:t>
            </a:fld>
            <a:endParaRPr lang="en-GB"/>
          </a:p>
        </p:txBody>
      </p:sp>
    </p:spTree>
    <p:extLst>
      <p:ext uri="{BB962C8B-B14F-4D97-AF65-F5344CB8AC3E}">
        <p14:creationId xmlns:p14="http://schemas.microsoft.com/office/powerpoint/2010/main" val="94388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B38D1B91-FBBF-4063-8F4C-628218AC25FA}" type="datetime1">
              <a:rPr lang="en-GB"/>
              <a:pPr lvl="0"/>
              <a:t>10/12/2019</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B4E8BC24-DC66-404C-A29A-8EF632B3F3F8}" type="slidenum">
              <a:t>‹#›</a:t>
            </a:fld>
            <a:endParaRPr lang="en-GB"/>
          </a:p>
        </p:txBody>
      </p:sp>
    </p:spTree>
    <p:extLst>
      <p:ext uri="{BB962C8B-B14F-4D97-AF65-F5344CB8AC3E}">
        <p14:creationId xmlns:p14="http://schemas.microsoft.com/office/powerpoint/2010/main" val="83470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41248" y="457200"/>
            <a:ext cx="3200400" cy="1600200"/>
          </a:xfrm>
        </p:spPr>
        <p:txBody>
          <a:bodyPr/>
          <a:lstStyle>
            <a:lvl1pPr>
              <a:defRPr sz="3200"/>
            </a:lvl1pPr>
          </a:lstStyle>
          <a:p>
            <a:pPr lvl="0"/>
            <a:r>
              <a:rPr lang="en-US"/>
              <a:t>Click to edit Master title style</a:t>
            </a:r>
          </a:p>
        </p:txBody>
      </p:sp>
      <p:sp>
        <p:nvSpPr>
          <p:cNvPr id="3" name="Content Placeholder 2"/>
          <p:cNvSpPr txBox="1">
            <a:spLocks noGrp="1"/>
          </p:cNvSpPr>
          <p:nvPr>
            <p:ph idx="1"/>
          </p:nvPr>
        </p:nvSpPr>
        <p:spPr>
          <a:xfrm>
            <a:off x="4504270" y="685800"/>
            <a:ext cx="6079068" cy="5486400"/>
          </a:xfrm>
        </p:spPr>
        <p:txBody>
          <a:bodyPr/>
          <a:lstStyle>
            <a:lvl1pPr>
              <a:defRPr sz="2000"/>
            </a:lvl1pPr>
            <a:lvl2pPr>
              <a:defRPr sz="1800"/>
            </a:lvl2pPr>
            <a:lvl3pPr>
              <a:defRPr sz="1600"/>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841248" y="2099736"/>
            <a:ext cx="3200400" cy="3810003"/>
          </a:xfrm>
        </p:spPr>
        <p:txBody>
          <a:bodyPr/>
          <a:lstStyle>
            <a:lvl1pPr marL="0" indent="0">
              <a:lnSpc>
                <a:spcPct val="114000"/>
              </a:lnSpc>
              <a:spcBef>
                <a:spcPts val="800"/>
              </a:spcBef>
              <a:buNone/>
              <a:defRPr sz="1300"/>
            </a:lvl1pPr>
          </a:lstStyle>
          <a:p>
            <a:pPr lvl="0"/>
            <a:r>
              <a:rPr lang="en-US"/>
              <a:t>Edit Master text styles</a:t>
            </a:r>
          </a:p>
        </p:txBody>
      </p:sp>
      <p:sp>
        <p:nvSpPr>
          <p:cNvPr id="5" name="Date Placeholder 4"/>
          <p:cNvSpPr txBox="1">
            <a:spLocks noGrp="1"/>
          </p:cNvSpPr>
          <p:nvPr>
            <p:ph type="dt" sz="half" idx="7"/>
          </p:nvPr>
        </p:nvSpPr>
        <p:spPr/>
        <p:txBody>
          <a:bodyPr/>
          <a:lstStyle>
            <a:lvl1pPr>
              <a:defRPr/>
            </a:lvl1pPr>
          </a:lstStyle>
          <a:p>
            <a:pPr lvl="0"/>
            <a:fld id="{B964605B-2EB1-4644-B8AB-B6CAA0F3A4AB}" type="datetime1">
              <a:rPr lang="en-GB"/>
              <a:pPr lvl="0"/>
              <a:t>10/12/2019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92FB0E6E-7294-4FF2-97D6-67903C525137}" type="slidenum">
              <a:t>‹#›</a:t>
            </a:fld>
            <a:endParaRPr lang="en-GB"/>
          </a:p>
        </p:txBody>
      </p:sp>
    </p:spTree>
    <p:extLst>
      <p:ext uri="{BB962C8B-B14F-4D97-AF65-F5344CB8AC3E}">
        <p14:creationId xmlns:p14="http://schemas.microsoft.com/office/powerpoint/2010/main" val="391693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Rectangle 7"/>
          <p:cNvSpPr/>
          <p:nvPr/>
        </p:nvSpPr>
        <p:spPr>
          <a:xfrm>
            <a:off x="0" y="5105396"/>
            <a:ext cx="11292840" cy="1752603"/>
          </a:xfrm>
          <a:prstGeom prst="rect">
            <a:avLst/>
          </a:prstGeom>
          <a:solidFill>
            <a:srgbClr val="00000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p:cNvSpPr txBox="1">
            <a:spLocks noGrp="1"/>
          </p:cNvSpPr>
          <p:nvPr>
            <p:ph type="title"/>
          </p:nvPr>
        </p:nvSpPr>
        <p:spPr>
          <a:xfrm>
            <a:off x="914400" y="5257800"/>
            <a:ext cx="9982203" cy="914400"/>
          </a:xfrm>
        </p:spPr>
        <p:txBody>
          <a:bodyPr/>
          <a:lstStyle>
            <a:lvl1pPr>
              <a:defRPr sz="2800">
                <a:solidFill>
                  <a:srgbClr val="FFFFFF"/>
                </a:solidFill>
              </a:defRPr>
            </a:lvl1pPr>
          </a:lstStyle>
          <a:p>
            <a:pPr lvl="0"/>
            <a:r>
              <a:rPr lang="en-US"/>
              <a:t>Click to edit Master title style</a:t>
            </a:r>
          </a:p>
        </p:txBody>
      </p:sp>
      <p:sp>
        <p:nvSpPr>
          <p:cNvPr id="4" name="Picture Placeholder 2"/>
          <p:cNvSpPr txBox="1">
            <a:spLocks noGrp="1"/>
          </p:cNvSpPr>
          <p:nvPr>
            <p:ph type="pic" idx="1"/>
          </p:nvPr>
        </p:nvSpPr>
        <p:spPr>
          <a:xfrm>
            <a:off x="0" y="0"/>
            <a:ext cx="11292840" cy="5128924"/>
          </a:xfrm>
          <a:solidFill>
            <a:srgbClr val="6F6F74"/>
          </a:solidFill>
        </p:spPr>
        <p:txBody>
          <a:bodyPr/>
          <a:lstStyle>
            <a:lvl1pPr marL="0" indent="0">
              <a:buNone/>
              <a:defRPr sz="3200">
                <a:solidFill>
                  <a:srgbClr val="FFFFFF"/>
                </a:solidFill>
              </a:defRPr>
            </a:lvl1pPr>
          </a:lstStyle>
          <a:p>
            <a:pPr lvl="0"/>
            <a:r>
              <a:rPr lang="en-US"/>
              <a:t>Click icon to add picture</a:t>
            </a:r>
          </a:p>
        </p:txBody>
      </p:sp>
      <p:sp>
        <p:nvSpPr>
          <p:cNvPr id="5" name="Text Placeholder 3"/>
          <p:cNvSpPr txBox="1">
            <a:spLocks noGrp="1"/>
          </p:cNvSpPr>
          <p:nvPr>
            <p:ph type="body" idx="2"/>
          </p:nvPr>
        </p:nvSpPr>
        <p:spPr>
          <a:xfrm>
            <a:off x="914400" y="6108585"/>
            <a:ext cx="9982203" cy="597011"/>
          </a:xfrm>
        </p:spPr>
        <p:txBody>
          <a:bodyPr/>
          <a:lstStyle>
            <a:lvl1pPr marL="0" indent="0">
              <a:lnSpc>
                <a:spcPct val="100000"/>
              </a:lnSpc>
              <a:spcBef>
                <a:spcPts val="800"/>
              </a:spcBef>
              <a:buNone/>
              <a:defRPr sz="1300">
                <a:solidFill>
                  <a:srgbClr val="D9D9D9"/>
                </a:solidFill>
              </a:defRPr>
            </a:lvl1pPr>
          </a:lstStyle>
          <a:p>
            <a:pPr lvl="0"/>
            <a:r>
              <a:rPr lang="en-US"/>
              <a:t>Edit Master text styles</a:t>
            </a:r>
          </a:p>
        </p:txBody>
      </p:sp>
      <p:sp>
        <p:nvSpPr>
          <p:cNvPr id="6" name="Date Placeholder 4"/>
          <p:cNvSpPr txBox="1">
            <a:spLocks noGrp="1"/>
          </p:cNvSpPr>
          <p:nvPr>
            <p:ph type="dt" sz="half" idx="7"/>
          </p:nvPr>
        </p:nvSpPr>
        <p:spPr/>
        <p:txBody>
          <a:bodyPr/>
          <a:lstStyle>
            <a:lvl1pPr>
              <a:defRPr/>
            </a:lvl1pPr>
          </a:lstStyle>
          <a:p>
            <a:pPr lvl="0"/>
            <a:fld id="{A553B7C1-56C0-4DF4-8A5A-0AB771B3359B}" type="datetime1">
              <a:rPr lang="en-GB"/>
              <a:pPr lvl="0"/>
              <a:t>10/12/2019</a:t>
            </a:fld>
            <a:endParaRPr lang="en-GB"/>
          </a:p>
        </p:txBody>
      </p:sp>
      <p:sp>
        <p:nvSpPr>
          <p:cNvPr id="7" name="Footer Placeholder 5"/>
          <p:cNvSpPr txBox="1">
            <a:spLocks noGrp="1"/>
          </p:cNvSpPr>
          <p:nvPr>
            <p:ph type="ftr" sz="quarter" idx="9"/>
          </p:nvPr>
        </p:nvSpPr>
        <p:spPr/>
        <p:txBody>
          <a:bodyPr/>
          <a:lstStyle>
            <a:lvl1pPr>
              <a:defRPr/>
            </a:lvl1pPr>
          </a:lstStyle>
          <a:p>
            <a:pPr lvl="0"/>
            <a:endParaRPr lang="en-GB"/>
          </a:p>
        </p:txBody>
      </p:sp>
      <p:sp>
        <p:nvSpPr>
          <p:cNvPr id="8" name="Slide Number Placeholder 6"/>
          <p:cNvSpPr txBox="1">
            <a:spLocks noGrp="1"/>
          </p:cNvSpPr>
          <p:nvPr>
            <p:ph type="sldNum" sz="quarter" idx="8"/>
          </p:nvPr>
        </p:nvSpPr>
        <p:spPr/>
        <p:txBody>
          <a:bodyPr/>
          <a:lstStyle>
            <a:lvl1pPr>
              <a:defRPr/>
            </a:lvl1pPr>
          </a:lstStyle>
          <a:p>
            <a:pPr lvl="0"/>
            <a:fld id="{00687CA5-6835-4E45-850B-7DB91BAA82AA}" type="slidenum">
              <a:t>‹#›</a:t>
            </a:fld>
            <a:endParaRPr lang="en-GB"/>
          </a:p>
        </p:txBody>
      </p:sp>
    </p:spTree>
    <p:extLst>
      <p:ext uri="{BB962C8B-B14F-4D97-AF65-F5344CB8AC3E}">
        <p14:creationId xmlns:p14="http://schemas.microsoft.com/office/powerpoint/2010/main" val="43747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897239DF-D08A-4818-94FA-94437C39D6F0}" type="datetime1">
              <a:rPr lang="en-GB"/>
              <a:pPr lvl="0"/>
              <a:t>10/12/2019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6CF753B-7086-414F-A6B4-E3B056759E9A}" type="slidenum">
              <a:t>‹#›</a:t>
            </a:fld>
            <a:endParaRPr lang="en-GB"/>
          </a:p>
        </p:txBody>
      </p:sp>
    </p:spTree>
    <p:extLst>
      <p:ext uri="{BB962C8B-B14F-4D97-AF65-F5344CB8AC3E}">
        <p14:creationId xmlns:p14="http://schemas.microsoft.com/office/powerpoint/2010/main" val="3750320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648696" y="381003"/>
            <a:ext cx="2476496" cy="5897559"/>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761996" y="381003"/>
            <a:ext cx="7734296" cy="5897559"/>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0CB2A0C9-43FE-4B74-9FED-43A4C2071EE4}" type="datetime1">
              <a:rPr lang="en-GB"/>
              <a:pPr lvl="0"/>
              <a:t>10/12/2019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BFD21F2-1E2B-4D51-900A-CE96CF8C8D48}" type="slidenum">
              <a:t>‹#›</a:t>
            </a:fld>
            <a:endParaRPr lang="en-GB"/>
          </a:p>
        </p:txBody>
      </p:sp>
    </p:spTree>
    <p:extLst>
      <p:ext uri="{BB962C8B-B14F-4D97-AF65-F5344CB8AC3E}">
        <p14:creationId xmlns:p14="http://schemas.microsoft.com/office/powerpoint/2010/main" val="1020791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alpha val="45000"/>
          </a:schemeClr>
        </a:solidFill>
        <a:effectLst/>
      </p:bgPr>
    </p:bg>
    <p:spTree>
      <p:nvGrpSpPr>
        <p:cNvPr id="1" name=""/>
        <p:cNvGrpSpPr/>
        <p:nvPr/>
      </p:nvGrpSpPr>
      <p:grpSpPr>
        <a:xfrm>
          <a:off x="0" y="0"/>
          <a:ext cx="0" cy="0"/>
          <a:chOff x="0" y="0"/>
          <a:chExt cx="0" cy="0"/>
        </a:xfrm>
      </p:grpSpPr>
      <p:sp>
        <p:nvSpPr>
          <p:cNvPr id="2" name="Rectangle 6"/>
          <p:cNvSpPr/>
          <p:nvPr/>
        </p:nvSpPr>
        <p:spPr>
          <a:xfrm>
            <a:off x="11292840" y="0"/>
            <a:ext cx="914400" cy="6858000"/>
          </a:xfrm>
          <a:prstGeom prst="rect">
            <a:avLst/>
          </a:prstGeom>
          <a:solidFill>
            <a:srgbClr val="35353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Placeholder 1"/>
          <p:cNvSpPr txBox="1">
            <a:spLocks noGrp="1"/>
          </p:cNvSpPr>
          <p:nvPr>
            <p:ph type="title"/>
          </p:nvPr>
        </p:nvSpPr>
        <p:spPr>
          <a:xfrm>
            <a:off x="1261872" y="365760"/>
            <a:ext cx="9692640"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p:cNvSpPr txBox="1">
            <a:spLocks noGrp="1"/>
          </p:cNvSpPr>
          <p:nvPr>
            <p:ph type="body" idx="1"/>
          </p:nvPr>
        </p:nvSpPr>
        <p:spPr>
          <a:xfrm>
            <a:off x="1261872" y="1828800"/>
            <a:ext cx="8595360" cy="435133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txBox="1">
            <a:spLocks noGrp="1"/>
          </p:cNvSpPr>
          <p:nvPr>
            <p:ph type="dt" sz="half" idx="2"/>
          </p:nvPr>
        </p:nvSpPr>
        <p:spPr>
          <a:xfrm rot="16200004">
            <a:off x="10797566" y="998534"/>
            <a:ext cx="190499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D9D9DB"/>
                </a:solidFill>
                <a:uFillTx/>
                <a:latin typeface="Century Schoolbook"/>
              </a:defRPr>
            </a:lvl1pPr>
          </a:lstStyle>
          <a:p>
            <a:pPr lvl="0"/>
            <a:fld id="{F6D230D5-E263-402D-9B3D-F8D0818492E3}" type="datetime1">
              <a:rPr lang="en-GB"/>
              <a:pPr lvl="0"/>
              <a:t>10/12/2019</a:t>
            </a:fld>
            <a:endParaRPr lang="en-GB"/>
          </a:p>
        </p:txBody>
      </p:sp>
      <p:sp>
        <p:nvSpPr>
          <p:cNvPr id="6" name="Footer Placeholder 4"/>
          <p:cNvSpPr txBox="1">
            <a:spLocks noGrp="1"/>
          </p:cNvSpPr>
          <p:nvPr>
            <p:ph type="ftr" sz="quarter" idx="3"/>
          </p:nvPr>
        </p:nvSpPr>
        <p:spPr>
          <a:xfrm rot="16200004">
            <a:off x="9959362" y="4046511"/>
            <a:ext cx="3581403"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none" spc="0" baseline="0">
                <a:solidFill>
                  <a:srgbClr val="D9D9DB"/>
                </a:solidFill>
                <a:uFillTx/>
                <a:latin typeface="Century Schoolbook"/>
              </a:defRPr>
            </a:lvl1pPr>
          </a:lstStyle>
          <a:p>
            <a:pPr lvl="0"/>
            <a:endParaRPr lang="en-GB"/>
          </a:p>
        </p:txBody>
      </p:sp>
      <p:sp>
        <p:nvSpPr>
          <p:cNvPr id="7" name="Slide Number Placeholder 5"/>
          <p:cNvSpPr txBox="1">
            <a:spLocks noGrp="1"/>
          </p:cNvSpPr>
          <p:nvPr>
            <p:ph type="sldNum" sz="quarter" idx="4"/>
          </p:nvPr>
        </p:nvSpPr>
        <p:spPr>
          <a:xfrm>
            <a:off x="11292840" y="6172200"/>
            <a:ext cx="914400" cy="593729"/>
          </a:xfrm>
          <a:prstGeom prst="rect">
            <a:avLst/>
          </a:prstGeom>
          <a:noFill/>
          <a:ln>
            <a:noFill/>
          </a:ln>
        </p:spPr>
        <p:txBody>
          <a:bodyPr vert="horz" wrap="square" lIns="45720" tIns="45720" rIns="45720" bIns="45720" anchor="ctr" anchorCtr="1" compatLnSpc="1">
            <a:normAutofit/>
          </a:bodyPr>
          <a:lstStyle>
            <a:lvl1pPr marL="0" marR="0" lvl="0" indent="0" algn="ctr" defTabSz="457200" rtl="0" fontAlgn="auto" hangingPunct="1">
              <a:lnSpc>
                <a:spcPct val="100000"/>
              </a:lnSpc>
              <a:spcBef>
                <a:spcPts val="0"/>
              </a:spcBef>
              <a:spcAft>
                <a:spcPts val="0"/>
              </a:spcAft>
              <a:buNone/>
              <a:tabLst/>
              <a:defRPr lang="en-GB" sz="3600" b="0" i="0" u="none" strike="noStrike" kern="1200" cap="none" spc="0" baseline="0">
                <a:solidFill>
                  <a:srgbClr val="8E8E94"/>
                </a:solidFill>
                <a:uFillTx/>
                <a:latin typeface="Century Schoolbook"/>
              </a:defRPr>
            </a:lvl1pPr>
          </a:lstStyle>
          <a:p>
            <a:pPr lvl="0"/>
            <a:fld id="{CBD46518-EC04-4E2A-8814-90E17AE89F0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50" baseline="0">
          <a:solidFill>
            <a:srgbClr val="000000"/>
          </a:solidFill>
          <a:uFillTx/>
          <a:latin typeface="Century Schoolbook"/>
        </a:defRPr>
      </a:lvl1pPr>
    </p:titleStyle>
    <p:bodyStyle>
      <a:lvl1pPr marL="182880" marR="0" lvl="0" indent="-182880" algn="l" defTabSz="914400" rtl="0" fontAlgn="auto" hangingPunct="1">
        <a:lnSpc>
          <a:spcPct val="95000"/>
        </a:lnSpc>
        <a:spcBef>
          <a:spcPts val="1400"/>
        </a:spcBef>
        <a:spcAft>
          <a:spcPts val="200"/>
        </a:spcAft>
        <a:buClr>
          <a:srgbClr val="6F6F74"/>
        </a:buClr>
        <a:buSzPct val="80000"/>
        <a:buFont typeface="Arial" pitchFamily="34"/>
        <a:buChar char="•"/>
        <a:tabLst/>
        <a:defRPr lang="en-US" sz="1800" b="0" i="0" u="none" strike="noStrike" kern="1200" cap="none" spc="10" baseline="0">
          <a:solidFill>
            <a:srgbClr val="000000"/>
          </a:solidFill>
          <a:uFillTx/>
          <a:latin typeface="Century Schoolbook"/>
        </a:defRPr>
      </a:lvl1pPr>
      <a:lvl2pPr marL="457200" marR="0" lvl="1"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600" b="0" i="0" u="none" strike="noStrike" kern="1200" cap="none" spc="0" baseline="0">
          <a:solidFill>
            <a:srgbClr val="262626"/>
          </a:solidFill>
          <a:uFillTx/>
          <a:latin typeface="Century Schoolbook"/>
        </a:defRPr>
      </a:lvl2pPr>
      <a:lvl3pPr marL="731520" marR="0" lvl="2"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3pPr>
      <a:lvl4pPr marL="1005840" marR="0" lvl="3"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4pPr>
      <a:lvl5pPr marL="1280160" marR="0" lvl="4"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chemeClr val="bg2">
            <a:lumMod val="10000"/>
            <a:alpha val="85000"/>
          </a:schemeClr>
        </a:solidFill>
        <a:effectLst/>
      </p:bgPr>
    </p:bg>
    <p:spTree>
      <p:nvGrpSpPr>
        <p:cNvPr id="1" name=""/>
        <p:cNvGrpSpPr/>
        <p:nvPr/>
      </p:nvGrpSpPr>
      <p:grpSpPr>
        <a:xfrm>
          <a:off x="0" y="0"/>
          <a:ext cx="0" cy="0"/>
          <a:chOff x="0" y="0"/>
          <a:chExt cx="0" cy="0"/>
        </a:xfrm>
      </p:grpSpPr>
      <p:sp>
        <p:nvSpPr>
          <p:cNvPr id="2" name="Title 1"/>
          <p:cNvSpPr txBox="1">
            <a:spLocks noGrp="1"/>
          </p:cNvSpPr>
          <p:nvPr>
            <p:ph type="ctrTitle"/>
          </p:nvPr>
        </p:nvSpPr>
        <p:spPr>
          <a:xfrm>
            <a:off x="1261872" y="1953085"/>
            <a:ext cx="9418320" cy="2723229"/>
          </a:xfrm>
        </p:spPr>
        <p:txBody>
          <a:bodyPr/>
          <a:lstStyle/>
          <a:p>
            <a:pPr lvl="0"/>
            <a:r>
              <a:rPr lang="en-GB" sz="4400" dirty="0"/>
              <a:t>Who do you think you are? </a:t>
            </a:r>
            <a:br>
              <a:rPr lang="en-GB" sz="4400" dirty="0"/>
            </a:br>
            <a:r>
              <a:rPr lang="en-GB" sz="4400" dirty="0"/>
              <a:t>Cultural objects in museums: a critical analysis of arguments of repatriation and the laws.</a:t>
            </a:r>
          </a:p>
        </p:txBody>
      </p:sp>
      <p:sp>
        <p:nvSpPr>
          <p:cNvPr id="3" name="Subtitle 2"/>
          <p:cNvSpPr txBox="1">
            <a:spLocks noGrp="1"/>
          </p:cNvSpPr>
          <p:nvPr>
            <p:ph type="subTitle" idx="1"/>
          </p:nvPr>
        </p:nvSpPr>
        <p:spPr/>
        <p:txBody>
          <a:bodyPr/>
          <a:lstStyle/>
          <a:p>
            <a:pPr lvl="0"/>
            <a:r>
              <a:rPr lang="en-GB"/>
              <a:t>A Dissertation Presentation- Rebecca Carlton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a:solidFill>
                  <a:schemeClr val="tx2">
                    <a:lumMod val="50000"/>
                  </a:schemeClr>
                </a:solidFill>
              </a:rPr>
              <a:t>Overview/ Introduction</a:t>
            </a:r>
          </a:p>
        </p:txBody>
      </p:sp>
      <p:sp>
        <p:nvSpPr>
          <p:cNvPr id="3" name="Content Placeholder 2"/>
          <p:cNvSpPr txBox="1">
            <a:spLocks noGrp="1"/>
          </p:cNvSpPr>
          <p:nvPr>
            <p:ph idx="1"/>
          </p:nvPr>
        </p:nvSpPr>
        <p:spPr>
          <a:xfrm>
            <a:off x="576108" y="1758281"/>
            <a:ext cx="10192506" cy="4368591"/>
          </a:xfrm>
        </p:spPr>
        <p:txBody>
          <a:bodyPr>
            <a:normAutofit fontScale="92500" lnSpcReduction="20000"/>
          </a:bodyPr>
          <a:lstStyle/>
          <a:p>
            <a:pPr lvl="0"/>
            <a:r>
              <a:rPr lang="en-GB" sz="3200" dirty="0">
                <a:solidFill>
                  <a:schemeClr val="tx2">
                    <a:lumMod val="50000"/>
                  </a:schemeClr>
                </a:solidFill>
              </a:rPr>
              <a:t>This dissertation will discuss the largely debated topic of artefacts that have been ‘looted’ from their place of origin, and the context of the situation when these were taken. </a:t>
            </a:r>
          </a:p>
          <a:p>
            <a:pPr lvl="0"/>
            <a:r>
              <a:rPr lang="en-GB" sz="3200" dirty="0">
                <a:solidFill>
                  <a:schemeClr val="tx2">
                    <a:lumMod val="50000"/>
                  </a:schemeClr>
                </a:solidFill>
              </a:rPr>
              <a:t>The dissertation will examine the arguments for repatriation of items considering both sides and according to the nature of goods.</a:t>
            </a:r>
          </a:p>
          <a:p>
            <a:pPr lvl="0"/>
            <a:r>
              <a:rPr lang="en-GB" sz="3200" dirty="0">
                <a:solidFill>
                  <a:schemeClr val="tx2">
                    <a:lumMod val="50000"/>
                  </a:schemeClr>
                </a:solidFill>
              </a:rPr>
              <a:t>I will be arguing about the fact that there is unfair representation of the provenance of artefacts in the media as they give a very one-sided vision of the story and the Museums themselves.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37486-F5C8-4B05-889E-E2BA6FF24C4D}"/>
              </a:ext>
            </a:extLst>
          </p:cNvPr>
          <p:cNvSpPr>
            <a:spLocks noGrp="1"/>
          </p:cNvSpPr>
          <p:nvPr>
            <p:ph type="title"/>
          </p:nvPr>
        </p:nvSpPr>
        <p:spPr/>
        <p:txBody>
          <a:bodyPr/>
          <a:lstStyle/>
          <a:p>
            <a:r>
              <a:rPr lang="en-GB" dirty="0">
                <a:solidFill>
                  <a:schemeClr val="tx2">
                    <a:lumMod val="50000"/>
                  </a:schemeClr>
                </a:solidFill>
              </a:rPr>
              <a:t>Aims</a:t>
            </a:r>
          </a:p>
        </p:txBody>
      </p:sp>
      <p:sp>
        <p:nvSpPr>
          <p:cNvPr id="3" name="Content Placeholder 2">
            <a:extLst>
              <a:ext uri="{FF2B5EF4-FFF2-40B4-BE49-F238E27FC236}">
                <a16:creationId xmlns:a16="http://schemas.microsoft.com/office/drawing/2014/main" id="{F51F622A-E9E9-4BC2-8783-77E36D0AE3E2}"/>
              </a:ext>
            </a:extLst>
          </p:cNvPr>
          <p:cNvSpPr>
            <a:spLocks noGrp="1"/>
          </p:cNvSpPr>
          <p:nvPr>
            <p:ph idx="1"/>
          </p:nvPr>
        </p:nvSpPr>
        <p:spPr>
          <a:xfrm>
            <a:off x="736092" y="1883744"/>
            <a:ext cx="9533375" cy="4319252"/>
          </a:xfrm>
        </p:spPr>
        <p:txBody>
          <a:bodyPr/>
          <a:lstStyle/>
          <a:p>
            <a:r>
              <a:rPr lang="en-GB" dirty="0">
                <a:solidFill>
                  <a:schemeClr val="tx2">
                    <a:lumMod val="50000"/>
                  </a:schemeClr>
                </a:solidFill>
              </a:rPr>
              <a:t> </a:t>
            </a:r>
            <a:r>
              <a:rPr lang="en-GB" sz="3200" dirty="0">
                <a:solidFill>
                  <a:schemeClr val="tx2">
                    <a:lumMod val="50000"/>
                  </a:schemeClr>
                </a:solidFill>
              </a:rPr>
              <a:t>The main aim of the dissertation is to examine and critique how transparent two major National Museums are to the provenance and acquisition of their collections from Ancient Civilisations.</a:t>
            </a:r>
          </a:p>
          <a:p>
            <a:r>
              <a:rPr lang="en-GB" sz="3200" dirty="0">
                <a:solidFill>
                  <a:schemeClr val="tx2">
                    <a:lumMod val="50000"/>
                  </a:schemeClr>
                </a:solidFill>
              </a:rPr>
              <a:t>To make a decision on the repatriation of certain objects according to their context and provenance. </a:t>
            </a:r>
          </a:p>
          <a:p>
            <a:pPr marL="0" indent="0">
              <a:buNone/>
            </a:pPr>
            <a:endParaRPr lang="en-GB" sz="3200" dirty="0">
              <a:solidFill>
                <a:schemeClr val="tx2">
                  <a:lumMod val="50000"/>
                </a:schemeClr>
              </a:solidFill>
            </a:endParaRPr>
          </a:p>
          <a:p>
            <a:endParaRPr lang="en-GB" dirty="0">
              <a:solidFill>
                <a:schemeClr val="tx2">
                  <a:lumMod val="50000"/>
                </a:schemeClr>
              </a:solidFill>
            </a:endParaRPr>
          </a:p>
        </p:txBody>
      </p:sp>
    </p:spTree>
    <p:extLst>
      <p:ext uri="{BB962C8B-B14F-4D97-AF65-F5344CB8AC3E}">
        <p14:creationId xmlns:p14="http://schemas.microsoft.com/office/powerpoint/2010/main" val="234630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a:solidFill>
                  <a:schemeClr val="tx2">
                    <a:lumMod val="50000"/>
                  </a:schemeClr>
                </a:solidFill>
              </a:rPr>
              <a:t>What will this dissertation cover?- Its Objectives</a:t>
            </a:r>
          </a:p>
        </p:txBody>
      </p:sp>
      <p:sp>
        <p:nvSpPr>
          <p:cNvPr id="3" name="Content Placeholder 2"/>
          <p:cNvSpPr txBox="1">
            <a:spLocks noGrp="1"/>
          </p:cNvSpPr>
          <p:nvPr>
            <p:ph idx="1"/>
          </p:nvPr>
        </p:nvSpPr>
        <p:spPr>
          <a:xfrm>
            <a:off x="764253" y="2054477"/>
            <a:ext cx="9977727" cy="4351336"/>
          </a:xfrm>
        </p:spPr>
        <p:txBody>
          <a:bodyPr>
            <a:normAutofit fontScale="92500" lnSpcReduction="20000"/>
          </a:bodyPr>
          <a:lstStyle/>
          <a:p>
            <a:r>
              <a:rPr lang="en-GB" sz="3200" dirty="0">
                <a:solidFill>
                  <a:schemeClr val="tx2">
                    <a:lumMod val="50000"/>
                  </a:schemeClr>
                </a:solidFill>
              </a:rPr>
              <a:t>Highlight two famous Museums (The British Museum and The Louvre) and their collections pertaining to the topic, of items of foreign origin that have been ‘looted’/ taken.</a:t>
            </a:r>
          </a:p>
          <a:p>
            <a:r>
              <a:rPr lang="en-GB" sz="3200" dirty="0">
                <a:solidFill>
                  <a:schemeClr val="tx2">
                    <a:lumMod val="50000"/>
                  </a:schemeClr>
                </a:solidFill>
              </a:rPr>
              <a:t>The context of these artefacts when taken and the situation that they were in.</a:t>
            </a:r>
          </a:p>
          <a:p>
            <a:r>
              <a:rPr lang="en-GB" sz="3200" dirty="0">
                <a:solidFill>
                  <a:schemeClr val="tx2">
                    <a:lumMod val="50000"/>
                  </a:schemeClr>
                </a:solidFill>
              </a:rPr>
              <a:t>To analyse how transparent these Museums are to the provenance of their collections.</a:t>
            </a:r>
          </a:p>
          <a:p>
            <a:r>
              <a:rPr lang="en-GB" sz="3200" dirty="0">
                <a:solidFill>
                  <a:schemeClr val="tx2">
                    <a:lumMod val="50000"/>
                  </a:schemeClr>
                </a:solidFill>
              </a:rPr>
              <a:t>The arguments made by the Museums not to repatriate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a:solidFill>
                  <a:schemeClr val="tx2">
                    <a:lumMod val="50000"/>
                  </a:schemeClr>
                </a:solidFill>
              </a:rPr>
              <a:t>Why its important to look at this?</a:t>
            </a:r>
          </a:p>
        </p:txBody>
      </p:sp>
      <p:sp>
        <p:nvSpPr>
          <p:cNvPr id="3" name="Content Placeholder 2"/>
          <p:cNvSpPr txBox="1">
            <a:spLocks noGrp="1"/>
          </p:cNvSpPr>
          <p:nvPr>
            <p:ph idx="1"/>
          </p:nvPr>
        </p:nvSpPr>
        <p:spPr>
          <a:xfrm>
            <a:off x="646545" y="1995054"/>
            <a:ext cx="9210687" cy="4185081"/>
          </a:xfrm>
        </p:spPr>
        <p:txBody>
          <a:bodyPr>
            <a:normAutofit/>
          </a:bodyPr>
          <a:lstStyle/>
          <a:p>
            <a:r>
              <a:rPr lang="en-GB" sz="2800" dirty="0">
                <a:solidFill>
                  <a:schemeClr val="tx2">
                    <a:lumMod val="50000"/>
                  </a:schemeClr>
                </a:solidFill>
              </a:rPr>
              <a:t>This dissertation offers a different perspective of the argument as it will look at the representation of artefacts in the Museum.</a:t>
            </a:r>
          </a:p>
          <a:p>
            <a:r>
              <a:rPr lang="en-GB" sz="2800" dirty="0">
                <a:solidFill>
                  <a:schemeClr val="tx2">
                    <a:lumMod val="50000"/>
                  </a:schemeClr>
                </a:solidFill>
              </a:rPr>
              <a:t>Debating this topic is important as it deals with the ethics of ownership that we had in the past and the present.</a:t>
            </a:r>
          </a:p>
          <a:p>
            <a:pPr lvl="0"/>
            <a:r>
              <a:rPr lang="en-GB" sz="2800" dirty="0">
                <a:solidFill>
                  <a:schemeClr val="tx2">
                    <a:lumMod val="50000"/>
                  </a:schemeClr>
                </a:solidFill>
              </a:rPr>
              <a:t>Its also a constantly changing topic as new things come to light and new laws are implemented.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p:cNvSpPr txBox="1">
            <a:spLocks noGrp="1"/>
          </p:cNvSpPr>
          <p:nvPr>
            <p:ph type="title"/>
          </p:nvPr>
        </p:nvSpPr>
        <p:spPr>
          <a:xfrm>
            <a:off x="987552" y="125416"/>
            <a:ext cx="9692640" cy="1013455"/>
          </a:xfrm>
        </p:spPr>
        <p:txBody>
          <a:bodyPr/>
          <a:lstStyle/>
          <a:p>
            <a:pPr lvl="0"/>
            <a:r>
              <a:rPr lang="en-GB" dirty="0">
                <a:solidFill>
                  <a:schemeClr val="tx2">
                    <a:lumMod val="50000"/>
                  </a:schemeClr>
                </a:solidFill>
              </a:rPr>
              <a:t>Methodology</a:t>
            </a:r>
          </a:p>
        </p:txBody>
      </p:sp>
      <p:sp>
        <p:nvSpPr>
          <p:cNvPr id="3" name="Content Placeholder 2"/>
          <p:cNvSpPr txBox="1">
            <a:spLocks noGrp="1"/>
          </p:cNvSpPr>
          <p:nvPr>
            <p:ph idx="1"/>
          </p:nvPr>
        </p:nvSpPr>
        <p:spPr>
          <a:xfrm>
            <a:off x="792480" y="1440180"/>
            <a:ext cx="10180320" cy="4777740"/>
          </a:xfrm>
        </p:spPr>
        <p:txBody>
          <a:bodyPr>
            <a:noAutofit/>
          </a:bodyPr>
          <a:lstStyle/>
          <a:p>
            <a:pPr marL="0" indent="0">
              <a:lnSpc>
                <a:spcPct val="100000"/>
              </a:lnSpc>
              <a:buNone/>
            </a:pPr>
            <a:r>
              <a:rPr lang="en-GB" sz="2800" dirty="0">
                <a:solidFill>
                  <a:schemeClr val="tx2">
                    <a:lumMod val="50000"/>
                  </a:schemeClr>
                </a:solidFill>
              </a:rPr>
              <a:t>Primary Research - Visiting two famous museums and looking at the items on display and how their provenance is presented, if presented at all, both with the item and on the museum's website. </a:t>
            </a:r>
          </a:p>
          <a:p>
            <a:pPr marL="0" indent="0">
              <a:lnSpc>
                <a:spcPct val="100000"/>
              </a:lnSpc>
              <a:buNone/>
            </a:pPr>
            <a:r>
              <a:rPr lang="en-GB" sz="2800" dirty="0">
                <a:solidFill>
                  <a:schemeClr val="tx2">
                    <a:lumMod val="50000"/>
                  </a:schemeClr>
                </a:solidFill>
              </a:rPr>
              <a:t>Carrying out secondary research with looking at range of sources from:</a:t>
            </a:r>
          </a:p>
          <a:p>
            <a:pPr lvl="0">
              <a:lnSpc>
                <a:spcPct val="100000"/>
              </a:lnSpc>
              <a:spcBef>
                <a:spcPts val="0"/>
              </a:spcBef>
              <a:spcAft>
                <a:spcPts val="0"/>
              </a:spcAft>
              <a:buFont typeface="Wingdings" pitchFamily="2"/>
              <a:buChar char=""/>
            </a:pPr>
            <a:r>
              <a:rPr lang="en-GB" sz="2800" dirty="0">
                <a:solidFill>
                  <a:schemeClr val="tx2">
                    <a:lumMod val="50000"/>
                  </a:schemeClr>
                </a:solidFill>
              </a:rPr>
              <a:t>Books</a:t>
            </a:r>
          </a:p>
          <a:p>
            <a:pPr lvl="0">
              <a:lnSpc>
                <a:spcPct val="100000"/>
              </a:lnSpc>
              <a:spcBef>
                <a:spcPts val="0"/>
              </a:spcBef>
              <a:spcAft>
                <a:spcPts val="0"/>
              </a:spcAft>
              <a:buFont typeface="Wingdings" pitchFamily="2"/>
              <a:buChar char=""/>
            </a:pPr>
            <a:r>
              <a:rPr lang="en-GB" sz="2800" dirty="0">
                <a:solidFill>
                  <a:schemeClr val="tx2">
                    <a:lumMod val="50000"/>
                  </a:schemeClr>
                </a:solidFill>
              </a:rPr>
              <a:t>Journals </a:t>
            </a:r>
          </a:p>
          <a:p>
            <a:pPr lvl="0">
              <a:lnSpc>
                <a:spcPct val="100000"/>
              </a:lnSpc>
              <a:spcBef>
                <a:spcPts val="0"/>
              </a:spcBef>
              <a:spcAft>
                <a:spcPts val="0"/>
              </a:spcAft>
              <a:buFont typeface="Wingdings" pitchFamily="2"/>
              <a:buChar char=""/>
            </a:pPr>
            <a:r>
              <a:rPr lang="en-GB" sz="2800" dirty="0">
                <a:solidFill>
                  <a:schemeClr val="tx2">
                    <a:lumMod val="50000"/>
                  </a:schemeClr>
                </a:solidFill>
              </a:rPr>
              <a:t>Newspaper Reports</a:t>
            </a:r>
          </a:p>
          <a:p>
            <a:pPr lvl="0">
              <a:lnSpc>
                <a:spcPct val="100000"/>
              </a:lnSpc>
              <a:spcBef>
                <a:spcPts val="0"/>
              </a:spcBef>
              <a:spcAft>
                <a:spcPts val="0"/>
              </a:spcAft>
              <a:buFont typeface="Wingdings" pitchFamily="2"/>
              <a:buChar char=""/>
            </a:pPr>
            <a:r>
              <a:rPr lang="en-GB" sz="2800" dirty="0">
                <a:solidFill>
                  <a:schemeClr val="tx2">
                    <a:lumMod val="50000"/>
                  </a:schemeClr>
                </a:solidFill>
              </a:rPr>
              <a:t>Documentaries and Videos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494F-2721-416E-B17F-8EF904965FF5}"/>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8082446B-4C0A-454C-B439-B235A28334EC}"/>
              </a:ext>
            </a:extLst>
          </p:cNvPr>
          <p:cNvSpPr>
            <a:spLocks noGrp="1"/>
          </p:cNvSpPr>
          <p:nvPr>
            <p:ph idx="1"/>
          </p:nvPr>
        </p:nvSpPr>
        <p:spPr>
          <a:xfrm>
            <a:off x="1261872" y="1828800"/>
            <a:ext cx="9162288" cy="4351336"/>
          </a:xfrm>
        </p:spPr>
        <p:txBody>
          <a:bodyPr/>
          <a:lstStyle/>
          <a:p>
            <a:pPr marL="0" indent="0">
              <a:buNone/>
            </a:pPr>
            <a:r>
              <a:rPr lang="en-GB" sz="2800" dirty="0">
                <a:solidFill>
                  <a:schemeClr val="tx2">
                    <a:lumMod val="50000"/>
                  </a:schemeClr>
                </a:solidFill>
              </a:rPr>
              <a:t>With making judgements concerning the artefacts on repatriation, I will be discussing and analysing the different factor of each case study and justifying an opinion on each one.  With judging I will be using criteria such as: Situation and location of the items, the situation and laws of the country and how the item was obtained. </a:t>
            </a:r>
          </a:p>
          <a:p>
            <a:endParaRPr lang="en-GB" dirty="0"/>
          </a:p>
        </p:txBody>
      </p:sp>
    </p:spTree>
    <p:extLst>
      <p:ext uri="{BB962C8B-B14F-4D97-AF65-F5344CB8AC3E}">
        <p14:creationId xmlns:p14="http://schemas.microsoft.com/office/powerpoint/2010/main" val="4036724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4" name="Picture 14"/>
          <p:cNvPicPr>
            <a:picLocks noChangeAspect="1"/>
          </p:cNvPicPr>
          <p:nvPr/>
        </p:nvPicPr>
        <p:blipFill>
          <a:blip r:embed="rId2"/>
          <a:stretch>
            <a:fillRect/>
          </a:stretch>
        </p:blipFill>
        <p:spPr>
          <a:xfrm>
            <a:off x="1406292" y="603458"/>
            <a:ext cx="3016248" cy="1510479"/>
          </a:xfrm>
          <a:prstGeom prst="rect">
            <a:avLst/>
          </a:prstGeom>
          <a:noFill/>
          <a:ln cap="flat">
            <a:noFill/>
          </a:ln>
        </p:spPr>
      </p:pic>
      <p:pic>
        <p:nvPicPr>
          <p:cNvPr id="5" name="Picture 16"/>
          <p:cNvPicPr>
            <a:picLocks noChangeAspect="1"/>
          </p:cNvPicPr>
          <p:nvPr/>
        </p:nvPicPr>
        <p:blipFill>
          <a:blip r:embed="rId3"/>
          <a:stretch>
            <a:fillRect/>
          </a:stretch>
        </p:blipFill>
        <p:spPr>
          <a:xfrm>
            <a:off x="7347286" y="779919"/>
            <a:ext cx="2993078" cy="904497"/>
          </a:xfrm>
          <a:prstGeom prst="rect">
            <a:avLst/>
          </a:prstGeom>
          <a:noFill/>
          <a:ln cap="flat">
            <a:noFill/>
          </a:ln>
        </p:spPr>
      </p:pic>
      <p:pic>
        <p:nvPicPr>
          <p:cNvPr id="6" name="Picture 5">
            <a:extLst>
              <a:ext uri="{FF2B5EF4-FFF2-40B4-BE49-F238E27FC236}">
                <a16:creationId xmlns:a16="http://schemas.microsoft.com/office/drawing/2014/main" id="{FFB08042-DE81-46AA-9F9C-F62219669A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283" y="2511741"/>
            <a:ext cx="5412784" cy="2378665"/>
          </a:xfrm>
          <a:prstGeom prst="rect">
            <a:avLst/>
          </a:prstGeom>
        </p:spPr>
      </p:pic>
      <p:sp>
        <p:nvSpPr>
          <p:cNvPr id="7" name="Rectangle 6">
            <a:extLst>
              <a:ext uri="{FF2B5EF4-FFF2-40B4-BE49-F238E27FC236}">
                <a16:creationId xmlns:a16="http://schemas.microsoft.com/office/drawing/2014/main" id="{192B2187-1099-4332-BC2B-A814A79CD447}"/>
              </a:ext>
            </a:extLst>
          </p:cNvPr>
          <p:cNvSpPr/>
          <p:nvPr/>
        </p:nvSpPr>
        <p:spPr>
          <a:xfrm>
            <a:off x="1722562" y="5068280"/>
            <a:ext cx="2512226" cy="369332"/>
          </a:xfrm>
          <a:prstGeom prst="rect">
            <a:avLst/>
          </a:prstGeom>
        </p:spPr>
        <p:txBody>
          <a:bodyPr wrap="none">
            <a:spAutoFit/>
          </a:bodyPr>
          <a:lstStyle/>
          <a:p>
            <a:r>
              <a:rPr lang="en-GB" dirty="0">
                <a:solidFill>
                  <a:srgbClr val="000000"/>
                </a:solidFill>
                <a:latin typeface="Open Sans"/>
              </a:rPr>
              <a:t>(British Museum, 2019)</a:t>
            </a:r>
            <a:endParaRPr lang="en-GB" dirty="0"/>
          </a:p>
        </p:txBody>
      </p:sp>
      <p:sp>
        <p:nvSpPr>
          <p:cNvPr id="8" name="Rectangle 7">
            <a:extLst>
              <a:ext uri="{FF2B5EF4-FFF2-40B4-BE49-F238E27FC236}">
                <a16:creationId xmlns:a16="http://schemas.microsoft.com/office/drawing/2014/main" id="{347E0776-DF41-4EAA-A3FE-70335E5AD67A}"/>
              </a:ext>
            </a:extLst>
          </p:cNvPr>
          <p:cNvSpPr/>
          <p:nvPr/>
        </p:nvSpPr>
        <p:spPr>
          <a:xfrm>
            <a:off x="7996509" y="5348400"/>
            <a:ext cx="1694631" cy="369332"/>
          </a:xfrm>
          <a:prstGeom prst="rect">
            <a:avLst/>
          </a:prstGeom>
        </p:spPr>
        <p:txBody>
          <a:bodyPr wrap="none">
            <a:spAutoFit/>
          </a:bodyPr>
          <a:lstStyle/>
          <a:p>
            <a:r>
              <a:rPr lang="en-GB" dirty="0">
                <a:solidFill>
                  <a:srgbClr val="000000"/>
                </a:solidFill>
                <a:latin typeface="Open Sans"/>
              </a:rPr>
              <a:t>(</a:t>
            </a:r>
            <a:r>
              <a:rPr lang="en-GB" dirty="0" err="1">
                <a:solidFill>
                  <a:srgbClr val="000000"/>
                </a:solidFill>
                <a:latin typeface="Open Sans"/>
              </a:rPr>
              <a:t>Pixabay</a:t>
            </a:r>
            <a:r>
              <a:rPr lang="en-GB" dirty="0">
                <a:solidFill>
                  <a:srgbClr val="000000"/>
                </a:solidFill>
                <a:latin typeface="Open Sans"/>
              </a:rPr>
              <a:t>, 2019)</a:t>
            </a:r>
            <a:endParaRPr lang="en-GB" dirty="0"/>
          </a:p>
        </p:txBody>
      </p:sp>
      <p:pic>
        <p:nvPicPr>
          <p:cNvPr id="9" name="Picture 8">
            <a:extLst>
              <a:ext uri="{FF2B5EF4-FFF2-40B4-BE49-F238E27FC236}">
                <a16:creationId xmlns:a16="http://schemas.microsoft.com/office/drawing/2014/main" id="{6669FAB4-81CA-4EC2-B736-B244EBF3502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06935" y="2363068"/>
            <a:ext cx="4337528" cy="28898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331433" y="2125751"/>
            <a:ext cx="5764567" cy="4297816"/>
          </a:xfrm>
        </p:spPr>
        <p:txBody>
          <a:bodyPr>
            <a:normAutofit fontScale="92500"/>
          </a:bodyPr>
          <a:lstStyle/>
          <a:p>
            <a:pPr lvl="0"/>
            <a:r>
              <a:rPr lang="en-GB" sz="2400" dirty="0">
                <a:solidFill>
                  <a:schemeClr val="tx2">
                    <a:lumMod val="50000"/>
                  </a:schemeClr>
                </a:solidFill>
              </a:rPr>
              <a:t>The British Museum was first founded in 1753 and was opened in 1759.</a:t>
            </a:r>
          </a:p>
          <a:p>
            <a:pPr lvl="0"/>
            <a:r>
              <a:rPr lang="en-GB" sz="2400" dirty="0">
                <a:solidFill>
                  <a:schemeClr val="tx2">
                    <a:lumMod val="50000"/>
                  </a:schemeClr>
                </a:solidFill>
              </a:rPr>
              <a:t>The Sir Hans Sloane (an Antiquarian) collection was the founding collection for the Museum; the collection contains more than 71,000 items. </a:t>
            </a:r>
          </a:p>
          <a:p>
            <a:pPr lvl="0"/>
            <a:r>
              <a:rPr lang="en-GB" sz="2400" dirty="0">
                <a:solidFill>
                  <a:schemeClr val="tx2">
                    <a:lumMod val="50000"/>
                  </a:schemeClr>
                </a:solidFill>
              </a:rPr>
              <a:t>Holds over 8 million objects with a wide range of artefacts.</a:t>
            </a:r>
          </a:p>
          <a:p>
            <a:pPr marL="0" lvl="0" indent="0">
              <a:buNone/>
            </a:pPr>
            <a:r>
              <a:rPr lang="en-GB" sz="2200" dirty="0">
                <a:solidFill>
                  <a:schemeClr val="tx2">
                    <a:lumMod val="50000"/>
                  </a:schemeClr>
                </a:solidFill>
              </a:rPr>
              <a:t>(British Museum Department of Greek and, Roman Antiquities 1965) (British Museum, 2019)</a:t>
            </a:r>
          </a:p>
        </p:txBody>
      </p:sp>
      <p:sp>
        <p:nvSpPr>
          <p:cNvPr id="3" name="Title 4"/>
          <p:cNvSpPr txBox="1">
            <a:spLocks noGrp="1"/>
          </p:cNvSpPr>
          <p:nvPr>
            <p:ph type="title"/>
          </p:nvPr>
        </p:nvSpPr>
        <p:spPr>
          <a:xfrm>
            <a:off x="1215915" y="434433"/>
            <a:ext cx="5972636" cy="1310406"/>
          </a:xfrm>
        </p:spPr>
        <p:txBody>
          <a:bodyPr/>
          <a:lstStyle/>
          <a:p>
            <a:pPr lvl="0" algn="ctr"/>
            <a:r>
              <a:rPr lang="en-GB" dirty="0">
                <a:solidFill>
                  <a:schemeClr val="tx2">
                    <a:lumMod val="50000"/>
                  </a:schemeClr>
                </a:solidFill>
              </a:rPr>
              <a:t>About The British Museum</a:t>
            </a:r>
          </a:p>
        </p:txBody>
      </p:sp>
      <p:pic>
        <p:nvPicPr>
          <p:cNvPr id="4" name="Picture 4"/>
          <p:cNvPicPr>
            <a:picLocks noChangeAspect="1"/>
          </p:cNvPicPr>
          <p:nvPr/>
        </p:nvPicPr>
        <p:blipFill>
          <a:blip r:embed="rId3"/>
          <a:stretch>
            <a:fillRect/>
          </a:stretch>
        </p:blipFill>
        <p:spPr>
          <a:xfrm>
            <a:off x="7188550" y="56319"/>
            <a:ext cx="5003450" cy="3519991"/>
          </a:xfrm>
          <a:prstGeom prst="rect">
            <a:avLst/>
          </a:prstGeom>
          <a:noFill/>
          <a:ln cap="flat">
            <a:noFill/>
          </a:ln>
        </p:spPr>
      </p:pic>
      <p:pic>
        <p:nvPicPr>
          <p:cNvPr id="9" name="Picture 8">
            <a:extLst>
              <a:ext uri="{FF2B5EF4-FFF2-40B4-BE49-F238E27FC236}">
                <a16:creationId xmlns:a16="http://schemas.microsoft.com/office/drawing/2014/main" id="{F3D2C61A-E73F-4255-9F92-04EF2AA8A1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7783" y="4274659"/>
            <a:ext cx="5412784" cy="2378665"/>
          </a:xfrm>
          <a:prstGeom prst="rect">
            <a:avLst/>
          </a:prstGeom>
        </p:spPr>
      </p:pic>
      <p:sp>
        <p:nvSpPr>
          <p:cNvPr id="10" name="Rectangle 9">
            <a:extLst>
              <a:ext uri="{FF2B5EF4-FFF2-40B4-BE49-F238E27FC236}">
                <a16:creationId xmlns:a16="http://schemas.microsoft.com/office/drawing/2014/main" id="{A280DEF8-5651-47C2-A62B-D24E84FA8604}"/>
              </a:ext>
            </a:extLst>
          </p:cNvPr>
          <p:cNvSpPr/>
          <p:nvPr/>
        </p:nvSpPr>
        <p:spPr>
          <a:xfrm>
            <a:off x="9481573" y="249767"/>
            <a:ext cx="1494512" cy="369332"/>
          </a:xfrm>
          <a:prstGeom prst="rect">
            <a:avLst/>
          </a:prstGeom>
        </p:spPr>
        <p:txBody>
          <a:bodyPr wrap="none">
            <a:spAutoFit/>
          </a:bodyPr>
          <a:lstStyle/>
          <a:p>
            <a:r>
              <a:rPr lang="en-GB" dirty="0">
                <a:solidFill>
                  <a:schemeClr val="bg1">
                    <a:lumMod val="85000"/>
                  </a:schemeClr>
                </a:solidFill>
                <a:latin typeface="Open Sans"/>
              </a:rPr>
              <a:t>(Awan, 2017)</a:t>
            </a:r>
            <a:endParaRPr lang="en-GB" dirty="0">
              <a:solidFill>
                <a:schemeClr val="bg1">
                  <a:lumMod val="85000"/>
                </a:schemeClr>
              </a:solidFill>
            </a:endParaRPr>
          </a:p>
        </p:txBody>
      </p:sp>
      <p:sp>
        <p:nvSpPr>
          <p:cNvPr id="11" name="Rectangle 10">
            <a:extLst>
              <a:ext uri="{FF2B5EF4-FFF2-40B4-BE49-F238E27FC236}">
                <a16:creationId xmlns:a16="http://schemas.microsoft.com/office/drawing/2014/main" id="{B2531059-13CB-45E4-AC6A-23327D243974}"/>
              </a:ext>
            </a:extLst>
          </p:cNvPr>
          <p:cNvSpPr/>
          <p:nvPr/>
        </p:nvSpPr>
        <p:spPr>
          <a:xfrm>
            <a:off x="8972716" y="4500917"/>
            <a:ext cx="2512226" cy="369332"/>
          </a:xfrm>
          <a:prstGeom prst="rect">
            <a:avLst/>
          </a:prstGeom>
        </p:spPr>
        <p:txBody>
          <a:bodyPr wrap="none">
            <a:spAutoFit/>
          </a:bodyPr>
          <a:lstStyle/>
          <a:p>
            <a:r>
              <a:rPr lang="en-GB" dirty="0">
                <a:solidFill>
                  <a:srgbClr val="000000"/>
                </a:solidFill>
                <a:latin typeface="Open Sans"/>
              </a:rPr>
              <a:t>(British Museum, 2019)</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p:cNvSpPr txBox="1">
            <a:spLocks noGrp="1"/>
          </p:cNvSpPr>
          <p:nvPr>
            <p:ph type="title"/>
          </p:nvPr>
        </p:nvSpPr>
        <p:spPr>
          <a:xfrm>
            <a:off x="1095618" y="166255"/>
            <a:ext cx="9692640" cy="850810"/>
          </a:xfrm>
        </p:spPr>
        <p:txBody>
          <a:bodyPr/>
          <a:lstStyle/>
          <a:p>
            <a:pPr lvl="0"/>
            <a:r>
              <a:rPr lang="en-GB" dirty="0">
                <a:solidFill>
                  <a:schemeClr val="tx2">
                    <a:lumMod val="50000"/>
                  </a:schemeClr>
                </a:solidFill>
              </a:rPr>
              <a:t>Case Studies- The British Museum</a:t>
            </a:r>
          </a:p>
        </p:txBody>
      </p:sp>
      <p:sp>
        <p:nvSpPr>
          <p:cNvPr id="3" name="Content Placeholder 2"/>
          <p:cNvSpPr txBox="1">
            <a:spLocks noGrp="1"/>
          </p:cNvSpPr>
          <p:nvPr>
            <p:ph idx="1"/>
          </p:nvPr>
        </p:nvSpPr>
        <p:spPr>
          <a:xfrm>
            <a:off x="1302593" y="5585652"/>
            <a:ext cx="3277075" cy="726658"/>
          </a:xfrm>
        </p:spPr>
        <p:txBody>
          <a:bodyPr>
            <a:normAutofit fontScale="47500" lnSpcReduction="20000"/>
          </a:bodyPr>
          <a:lstStyle/>
          <a:p>
            <a:pPr marL="0" lvl="0" indent="0">
              <a:buNone/>
            </a:pPr>
            <a:r>
              <a:rPr lang="en-GB" sz="3600" dirty="0">
                <a:solidFill>
                  <a:schemeClr val="tx2">
                    <a:lumMod val="50000"/>
                  </a:schemeClr>
                </a:solidFill>
              </a:rPr>
              <a:t>Elgin Marbles </a:t>
            </a:r>
          </a:p>
          <a:p>
            <a:pPr marL="0" lvl="0" indent="0">
              <a:buNone/>
            </a:pPr>
            <a:r>
              <a:rPr lang="en-GB" sz="3600" dirty="0">
                <a:solidFill>
                  <a:schemeClr val="tx2">
                    <a:lumMod val="50000"/>
                  </a:schemeClr>
                </a:solidFill>
              </a:rPr>
              <a:t>(British Museum, 2019)</a:t>
            </a:r>
          </a:p>
          <a:p>
            <a:pPr lvl="0"/>
            <a:endParaRPr lang="en-GB" dirty="0">
              <a:solidFill>
                <a:schemeClr val="tx2">
                  <a:lumMod val="50000"/>
                </a:schemeClr>
              </a:solidFill>
            </a:endParaRPr>
          </a:p>
        </p:txBody>
      </p:sp>
      <p:sp>
        <p:nvSpPr>
          <p:cNvPr id="7" name="Content Placeholder 2">
            <a:extLst>
              <a:ext uri="{FF2B5EF4-FFF2-40B4-BE49-F238E27FC236}">
                <a16:creationId xmlns:a16="http://schemas.microsoft.com/office/drawing/2014/main" id="{57C32E65-B228-46C5-87E0-B68F836EB3FF}"/>
              </a:ext>
            </a:extLst>
          </p:cNvPr>
          <p:cNvSpPr txBox="1">
            <a:spLocks/>
          </p:cNvSpPr>
          <p:nvPr/>
        </p:nvSpPr>
        <p:spPr>
          <a:xfrm>
            <a:off x="7088031" y="5777690"/>
            <a:ext cx="2972356" cy="777555"/>
          </a:xfrm>
          <a:prstGeom prst="rect">
            <a:avLst/>
          </a:prstGeom>
          <a:noFill/>
          <a:ln>
            <a:noFill/>
          </a:ln>
        </p:spPr>
        <p:txBody>
          <a:bodyPr vert="horz" wrap="square" lIns="91440" tIns="45720" rIns="91440" bIns="45720" anchor="t" anchorCtr="0" compatLnSpc="1">
            <a:normAutofit/>
          </a:bodyPr>
          <a:lstStyle>
            <a:lvl1pPr marL="182880" marR="0" lvl="0" indent="-182880" algn="l" defTabSz="914400" rtl="0" fontAlgn="auto" hangingPunct="1">
              <a:lnSpc>
                <a:spcPct val="95000"/>
              </a:lnSpc>
              <a:spcBef>
                <a:spcPts val="1400"/>
              </a:spcBef>
              <a:spcAft>
                <a:spcPts val="200"/>
              </a:spcAft>
              <a:buClr>
                <a:srgbClr val="6F6F74"/>
              </a:buClr>
              <a:buSzPct val="80000"/>
              <a:buFont typeface="Arial" pitchFamily="34"/>
              <a:buChar char="•"/>
              <a:tabLst/>
              <a:defRPr lang="en-US" sz="1800" b="0" i="0" u="none" strike="noStrike" kern="1200" cap="none" spc="10" baseline="0">
                <a:solidFill>
                  <a:srgbClr val="000000"/>
                </a:solidFill>
                <a:uFillTx/>
                <a:latin typeface="Century Schoolbook"/>
              </a:defRPr>
            </a:lvl1pPr>
            <a:lvl2pPr marL="457200" marR="0" lvl="1"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600" b="0" i="0" u="none" strike="noStrike" kern="1200" cap="none" spc="0" baseline="0">
                <a:solidFill>
                  <a:srgbClr val="262626"/>
                </a:solidFill>
                <a:uFillTx/>
                <a:latin typeface="Century Schoolbook"/>
              </a:defRPr>
            </a:lvl2pPr>
            <a:lvl3pPr marL="731520" marR="0" lvl="2"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3pPr>
            <a:lvl4pPr marL="1005840" marR="0" lvl="3"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4pPr>
            <a:lvl5pPr marL="1280160" marR="0" lvl="4"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75000"/>
              </a:lnSpc>
            </a:pPr>
            <a:endParaRPr lang="en-GB" sz="1400" dirty="0">
              <a:solidFill>
                <a:schemeClr val="tx2">
                  <a:lumMod val="50000"/>
                </a:schemeClr>
              </a:solidFill>
            </a:endParaRPr>
          </a:p>
        </p:txBody>
      </p:sp>
      <p:sp>
        <p:nvSpPr>
          <p:cNvPr id="10" name="Content Placeholder 2">
            <a:extLst>
              <a:ext uri="{FF2B5EF4-FFF2-40B4-BE49-F238E27FC236}">
                <a16:creationId xmlns:a16="http://schemas.microsoft.com/office/drawing/2014/main" id="{A718CE64-D366-4A24-8D87-BE4A393BA76A}"/>
              </a:ext>
            </a:extLst>
          </p:cNvPr>
          <p:cNvSpPr txBox="1">
            <a:spLocks/>
          </p:cNvSpPr>
          <p:nvPr/>
        </p:nvSpPr>
        <p:spPr>
          <a:xfrm>
            <a:off x="7175264" y="5585652"/>
            <a:ext cx="3484230" cy="815148"/>
          </a:xfrm>
          <a:prstGeom prst="rect">
            <a:avLst/>
          </a:prstGeom>
          <a:noFill/>
          <a:ln>
            <a:noFill/>
          </a:ln>
        </p:spPr>
        <p:txBody>
          <a:bodyPr vert="horz" wrap="square" lIns="91440" tIns="45720" rIns="91440" bIns="45720" anchor="t" anchorCtr="0" compatLnSpc="1">
            <a:normAutofit fontScale="47500" lnSpcReduction="20000"/>
          </a:bodyPr>
          <a:lstStyle>
            <a:lvl1pPr marL="182880" marR="0" lvl="0" indent="-182880" algn="l" defTabSz="914400" rtl="0" fontAlgn="auto" hangingPunct="1">
              <a:lnSpc>
                <a:spcPct val="95000"/>
              </a:lnSpc>
              <a:spcBef>
                <a:spcPts val="1400"/>
              </a:spcBef>
              <a:spcAft>
                <a:spcPts val="200"/>
              </a:spcAft>
              <a:buClr>
                <a:srgbClr val="6F6F74"/>
              </a:buClr>
              <a:buSzPct val="80000"/>
              <a:buFont typeface="Arial" pitchFamily="34"/>
              <a:buChar char="•"/>
              <a:tabLst/>
              <a:defRPr lang="en-US" sz="1800" b="0" i="0" u="none" strike="noStrike" kern="1200" cap="none" spc="10" baseline="0">
                <a:solidFill>
                  <a:srgbClr val="000000"/>
                </a:solidFill>
                <a:uFillTx/>
                <a:latin typeface="Century Schoolbook"/>
              </a:defRPr>
            </a:lvl1pPr>
            <a:lvl2pPr marL="457200" marR="0" lvl="1"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600" b="0" i="0" u="none" strike="noStrike" kern="1200" cap="none" spc="0" baseline="0">
                <a:solidFill>
                  <a:srgbClr val="262626"/>
                </a:solidFill>
                <a:uFillTx/>
                <a:latin typeface="Century Schoolbook"/>
              </a:defRPr>
            </a:lvl2pPr>
            <a:lvl3pPr marL="731520" marR="0" lvl="2"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3pPr>
            <a:lvl4pPr marL="1005840" marR="0" lvl="3"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4pPr>
            <a:lvl5pPr marL="1280160" marR="0" lvl="4"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itchFamily="34"/>
              <a:buNone/>
            </a:pPr>
            <a:r>
              <a:rPr lang="en-GB" sz="4000" dirty="0">
                <a:solidFill>
                  <a:schemeClr val="tx2">
                    <a:lumMod val="50000"/>
                  </a:schemeClr>
                </a:solidFill>
              </a:rPr>
              <a:t>Rosetta Stone</a:t>
            </a:r>
          </a:p>
          <a:p>
            <a:pPr marL="0" indent="0">
              <a:buNone/>
            </a:pPr>
            <a:r>
              <a:rPr lang="en-GB" sz="4000" dirty="0">
                <a:solidFill>
                  <a:schemeClr val="tx2">
                    <a:lumMod val="50000"/>
                  </a:schemeClr>
                </a:solidFill>
              </a:rPr>
              <a:t>(British Museum, 2019)</a:t>
            </a:r>
          </a:p>
          <a:p>
            <a:pPr marL="0" indent="0">
              <a:buFont typeface="Arial" pitchFamily="34"/>
              <a:buNone/>
            </a:pPr>
            <a:endParaRPr lang="en-GB" sz="4000" dirty="0">
              <a:solidFill>
                <a:schemeClr val="tx2">
                  <a:lumMod val="50000"/>
                </a:schemeClr>
              </a:solidFill>
            </a:endParaRPr>
          </a:p>
        </p:txBody>
      </p:sp>
      <p:pic>
        <p:nvPicPr>
          <p:cNvPr id="11" name="Picture 10">
            <a:extLst>
              <a:ext uri="{FF2B5EF4-FFF2-40B4-BE49-F238E27FC236}">
                <a16:creationId xmlns:a16="http://schemas.microsoft.com/office/drawing/2014/main" id="{D521FA95-7F72-4923-B22B-01D35DDF16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264" y="1428133"/>
            <a:ext cx="2885123" cy="4103286"/>
          </a:xfrm>
          <a:prstGeom prst="rect">
            <a:avLst/>
          </a:prstGeom>
        </p:spPr>
      </p:pic>
      <p:pic>
        <p:nvPicPr>
          <p:cNvPr id="1028" name="Picture 4" descr="Marble statue from the East pediment of the Parthenon (East pediment D). The East pediment showed the miraculous birth of the goddess Athena from the head of her father Zeus. Many of the figures from the central scene are now fragmentary or entirely lost.  A figure of a naked man reclines on a rock, leaning on his left arm in a relaxed attitude, facing towards the chariot of Helios in the left corner of the pediment. His legs are bent, the left one drawn back behind the right. Over the rock on which the figure rests, a mantle is thrown, under which an animal skin is visible, its claws suggesting that it was a feline. Figure D is the only pediment sculpture to survive with its head intact. Still visible at the rear are traces of two braids across the nape of the neck. Both hands and feet are now missing, although the left foot was still seen and drawn by Carrey in 1674. The right foot was made separately and attached by means of a metal pin. Above the left foot is a hole for a metal attachment, perhaps an anklet.  The statue has been identified as Dionysos, but Herakles and Theseus have also been suggested.">
            <a:extLst>
              <a:ext uri="{FF2B5EF4-FFF2-40B4-BE49-F238E27FC236}">
                <a16:creationId xmlns:a16="http://schemas.microsoft.com/office/drawing/2014/main" id="{7B2F3C8F-8693-4AFA-AAC4-10251FEC45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653" y="1648519"/>
            <a:ext cx="4954956" cy="35609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27257-53C4-4A2E-8FC7-4473619390E2}"/>
              </a:ext>
            </a:extLst>
          </p:cNvPr>
          <p:cNvSpPr>
            <a:spLocks noGrp="1"/>
          </p:cNvSpPr>
          <p:nvPr>
            <p:ph type="title"/>
          </p:nvPr>
        </p:nvSpPr>
        <p:spPr>
          <a:xfrm>
            <a:off x="240584" y="446893"/>
            <a:ext cx="10960816" cy="976053"/>
          </a:xfrm>
        </p:spPr>
        <p:txBody>
          <a:bodyPr>
            <a:normAutofit fontScale="90000"/>
          </a:bodyPr>
          <a:lstStyle/>
          <a:p>
            <a:r>
              <a:rPr lang="en-GB" dirty="0">
                <a:solidFill>
                  <a:schemeClr val="tx2">
                    <a:lumMod val="50000"/>
                  </a:schemeClr>
                </a:solidFill>
              </a:rPr>
              <a:t>Case Studies- The British Museum Continued.</a:t>
            </a:r>
            <a:endParaRPr lang="en-GB" dirty="0"/>
          </a:p>
        </p:txBody>
      </p:sp>
      <p:sp>
        <p:nvSpPr>
          <p:cNvPr id="5" name="Content Placeholder 2">
            <a:extLst>
              <a:ext uri="{FF2B5EF4-FFF2-40B4-BE49-F238E27FC236}">
                <a16:creationId xmlns:a16="http://schemas.microsoft.com/office/drawing/2014/main" id="{21E9AEFE-7346-4559-8721-B620F4210419}"/>
              </a:ext>
            </a:extLst>
          </p:cNvPr>
          <p:cNvSpPr txBox="1">
            <a:spLocks/>
          </p:cNvSpPr>
          <p:nvPr/>
        </p:nvSpPr>
        <p:spPr>
          <a:xfrm>
            <a:off x="7862278" y="5735898"/>
            <a:ext cx="4141892" cy="861547"/>
          </a:xfrm>
          <a:prstGeom prst="rect">
            <a:avLst/>
          </a:prstGeom>
          <a:noFill/>
          <a:ln>
            <a:noFill/>
          </a:ln>
        </p:spPr>
        <p:txBody>
          <a:bodyPr vert="horz" wrap="square" lIns="91440" tIns="45720" rIns="91440" bIns="45720" anchor="t" anchorCtr="0" compatLnSpc="1">
            <a:normAutofit fontScale="55000" lnSpcReduction="20000"/>
          </a:bodyPr>
          <a:lstStyle>
            <a:lvl1pPr marL="182880" marR="0" lvl="0" indent="-182880" algn="l" defTabSz="914400" rtl="0" fontAlgn="auto" hangingPunct="1">
              <a:lnSpc>
                <a:spcPct val="95000"/>
              </a:lnSpc>
              <a:spcBef>
                <a:spcPts val="1400"/>
              </a:spcBef>
              <a:spcAft>
                <a:spcPts val="200"/>
              </a:spcAft>
              <a:buClr>
                <a:srgbClr val="6F6F74"/>
              </a:buClr>
              <a:buSzPct val="80000"/>
              <a:buFont typeface="Arial" pitchFamily="34"/>
              <a:buChar char="•"/>
              <a:tabLst/>
              <a:defRPr lang="en-US" sz="1800" b="0" i="0" u="none" strike="noStrike" kern="1200" cap="none" spc="10" baseline="0">
                <a:solidFill>
                  <a:srgbClr val="000000"/>
                </a:solidFill>
                <a:uFillTx/>
                <a:latin typeface="Century Schoolbook"/>
              </a:defRPr>
            </a:lvl1pPr>
            <a:lvl2pPr marL="457200" marR="0" lvl="1"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600" b="0" i="0" u="none" strike="noStrike" kern="1200" cap="none" spc="0" baseline="0">
                <a:solidFill>
                  <a:srgbClr val="262626"/>
                </a:solidFill>
                <a:uFillTx/>
                <a:latin typeface="Century Schoolbook"/>
              </a:defRPr>
            </a:lvl2pPr>
            <a:lvl3pPr marL="731520" marR="0" lvl="2"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3pPr>
            <a:lvl4pPr marL="1005840" marR="0" lvl="3"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4pPr>
            <a:lvl5pPr marL="1280160" marR="0" lvl="4"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itchFamily="34"/>
              <a:buNone/>
            </a:pPr>
            <a:r>
              <a:rPr lang="en-GB" sz="4000" dirty="0">
                <a:solidFill>
                  <a:schemeClr val="tx2">
                    <a:lumMod val="50000"/>
                  </a:schemeClr>
                </a:solidFill>
              </a:rPr>
              <a:t>Benin Bronzes</a:t>
            </a:r>
          </a:p>
          <a:p>
            <a:pPr marL="0" indent="0">
              <a:buNone/>
            </a:pPr>
            <a:r>
              <a:rPr lang="en-GB" sz="4000" dirty="0">
                <a:solidFill>
                  <a:schemeClr val="tx2">
                    <a:lumMod val="50000"/>
                  </a:schemeClr>
                </a:solidFill>
              </a:rPr>
              <a:t>(British Museum, 2019)</a:t>
            </a:r>
          </a:p>
          <a:p>
            <a:pPr marL="0" indent="0">
              <a:buFont typeface="Arial" pitchFamily="34"/>
              <a:buNone/>
            </a:pPr>
            <a:endParaRPr lang="en-GB" sz="4000" dirty="0">
              <a:solidFill>
                <a:schemeClr val="tx2">
                  <a:lumMod val="50000"/>
                </a:schemeClr>
              </a:solidFill>
            </a:endParaRPr>
          </a:p>
        </p:txBody>
      </p:sp>
      <p:sp>
        <p:nvSpPr>
          <p:cNvPr id="6" name="Content Placeholder 2">
            <a:extLst>
              <a:ext uri="{FF2B5EF4-FFF2-40B4-BE49-F238E27FC236}">
                <a16:creationId xmlns:a16="http://schemas.microsoft.com/office/drawing/2014/main" id="{BCADA6E8-C5AA-4C71-885B-46F4093A76A8}"/>
              </a:ext>
            </a:extLst>
          </p:cNvPr>
          <p:cNvSpPr txBox="1">
            <a:spLocks noGrp="1"/>
          </p:cNvSpPr>
          <p:nvPr>
            <p:ph idx="1"/>
          </p:nvPr>
        </p:nvSpPr>
        <p:spPr>
          <a:xfrm>
            <a:off x="964050" y="5919864"/>
            <a:ext cx="5189488" cy="938136"/>
          </a:xfrm>
        </p:spPr>
        <p:txBody>
          <a:bodyPr>
            <a:normAutofit fontScale="62500" lnSpcReduction="20000"/>
          </a:bodyPr>
          <a:lstStyle/>
          <a:p>
            <a:pPr marL="0" lvl="0" indent="0">
              <a:buNone/>
            </a:pPr>
            <a:r>
              <a:rPr lang="en-GB" sz="4000" dirty="0">
                <a:solidFill>
                  <a:schemeClr val="tx2">
                    <a:lumMod val="50000"/>
                  </a:schemeClr>
                </a:solidFill>
              </a:rPr>
              <a:t>Book/Scroll/Papyrus of Ani</a:t>
            </a:r>
          </a:p>
          <a:p>
            <a:pPr marL="0" indent="0">
              <a:buNone/>
            </a:pPr>
            <a:r>
              <a:rPr lang="en-GB" sz="4000" dirty="0">
                <a:solidFill>
                  <a:schemeClr val="tx2">
                    <a:lumMod val="50000"/>
                  </a:schemeClr>
                </a:solidFill>
              </a:rPr>
              <a:t>(British Museum, 2019)</a:t>
            </a:r>
          </a:p>
          <a:p>
            <a:pPr marL="0" lvl="0" indent="0">
              <a:buNone/>
            </a:pPr>
            <a:endParaRPr lang="en-GB" sz="4000" dirty="0">
              <a:solidFill>
                <a:schemeClr val="tx2">
                  <a:lumMod val="50000"/>
                </a:schemeClr>
              </a:solidFill>
            </a:endParaRPr>
          </a:p>
        </p:txBody>
      </p:sp>
      <p:pic>
        <p:nvPicPr>
          <p:cNvPr id="1026" name="Picture 2" descr="'Book of the Dead', Papyrus of Ani (sheet 3): Ani's Judgment: the scene is the Hall of Judgment. Centrally placed is a balance, holding in its two pans Ani's heart (on the left) and a feather (on the right) representing Maat, the divine personification of truth and order. The crossbar of the balance hangs from a feather-shaped peg attached to the upright support, on the top of which squats a small baboon. This creature is a form of the god Thoth, who acts in a different form and with a different duty elsewhere in this &quot;trial&quot;. The god Anubis, here shown as a jackal-headed, human-bodied, kneeling deity, described as &quot;he who is in the place of embalming,&quot; holds the cord of the right-hand pan, and steadies the plumb bob of the balance. To the right of the balance stands Thoth, here in human form with ibis head; he is the scribe of the gods, and he holds a scribe's palette and a reed brush, ready to note down the results of Ani's interrogation. On a mat behind Thoth sits a monster ready to spring forward to consume Ani's heart if he fails to pass the test. This creature has the head of a crocodile, the forepart of a lion, and the hindquarters of a hippopotamus. At the top of the scene the great gods of Egypt are shown, formally seated on thrones, waiting to deliver judgment: Ra-Horakhty, Atum, Shu, Tefnut, Geb, Nut, Isis and Nephthys, Horus and Hathor, joined by gods personifying the divine word (Hu) and perception (Sia). Other deities observe the proceedings: to the left of the balance, Shay (fate) and, strangely, two birth goddesses, Renenutet and Meskhenet. Ani's soul or 'ba' bird, which will allow him freedom of movement in and out of the tomb after death, perches on a shrine-shaped building, ready to be released if judgment is given in Ani's favor. Into this formidable gathering comes Ani, accompanied by his wife Tutu. They enter from the left, bending forward in proper humility, and Ani mutters the words of Spell 30B of the 'Book of the Dead', which are addressed to his heart in the balance. All, it seems, goes well for Ani; he has qualified for the Afterlife.">
            <a:extLst>
              <a:ext uri="{FF2B5EF4-FFF2-40B4-BE49-F238E27FC236}">
                <a16:creationId xmlns:a16="http://schemas.microsoft.com/office/drawing/2014/main" id="{CD347E85-9256-4469-A950-D584B62FFC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050" y="1895079"/>
            <a:ext cx="5334471" cy="38408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udy of Benin &quot;bronze&quot; (brass) plaque, with relief depiction of two adult males wearing court costume, holding paddle-shaped objects. Plaque broken around edges. Medium: Black and white. Sepia.">
            <a:extLst>
              <a:ext uri="{FF2B5EF4-FFF2-40B4-BE49-F238E27FC236}">
                <a16:creationId xmlns:a16="http://schemas.microsoft.com/office/drawing/2014/main" id="{BC89880E-0258-485A-9C48-805DA0EF1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2278" y="1937855"/>
            <a:ext cx="2895600" cy="346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05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 calcmode="lin" valueType="num">
                                      <p:cBhvr additive="base">
                                        <p:cTn id="25" dur="500" fill="hold"/>
                                        <p:tgtEl>
                                          <p:spTgt spid="1028"/>
                                        </p:tgtEl>
                                        <p:attrNameLst>
                                          <p:attrName>ppt_x</p:attrName>
                                        </p:attrNameLst>
                                      </p:cBhvr>
                                      <p:tavLst>
                                        <p:tav tm="0">
                                          <p:val>
                                            <p:strVal val="#ppt_x"/>
                                          </p:val>
                                        </p:tav>
                                        <p:tav tm="100000">
                                          <p:val>
                                            <p:strVal val="#ppt_x"/>
                                          </p:val>
                                        </p:tav>
                                      </p:tavLst>
                                    </p:anim>
                                    <p:anim calcmode="lin" valueType="num">
                                      <p:cBhvr additive="base">
                                        <p:cTn id="26"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a:t>About the Louvre</a:t>
            </a:r>
          </a:p>
        </p:txBody>
      </p:sp>
      <p:sp>
        <p:nvSpPr>
          <p:cNvPr id="3" name="Content Placeholder 2"/>
          <p:cNvSpPr txBox="1">
            <a:spLocks noGrp="1"/>
          </p:cNvSpPr>
          <p:nvPr>
            <p:ph idx="1"/>
          </p:nvPr>
        </p:nvSpPr>
        <p:spPr>
          <a:xfrm>
            <a:off x="777240" y="1828800"/>
            <a:ext cx="4960620" cy="4351336"/>
          </a:xfrm>
        </p:spPr>
        <p:txBody>
          <a:bodyPr>
            <a:normAutofit lnSpcReduction="10000"/>
          </a:bodyPr>
          <a:lstStyle/>
          <a:p>
            <a:r>
              <a:rPr lang="en-GB" sz="2400" dirty="0">
                <a:solidFill>
                  <a:schemeClr val="tx2">
                    <a:lumMod val="50000"/>
                  </a:schemeClr>
                </a:solidFill>
              </a:rPr>
              <a:t>The Louvre located in Paris, France.</a:t>
            </a:r>
          </a:p>
          <a:p>
            <a:r>
              <a:rPr lang="en-GB" sz="2400" dirty="0">
                <a:solidFill>
                  <a:schemeClr val="tx2">
                    <a:lumMod val="50000"/>
                  </a:schemeClr>
                </a:solidFill>
              </a:rPr>
              <a:t>It is the Largest Art Museum in the World.  They only display about 8% </a:t>
            </a:r>
          </a:p>
          <a:p>
            <a:r>
              <a:rPr lang="en-GB" sz="2400" dirty="0">
                <a:solidFill>
                  <a:schemeClr val="tx2">
                    <a:lumMod val="50000"/>
                  </a:schemeClr>
                </a:solidFill>
              </a:rPr>
              <a:t>Founded in 1793.</a:t>
            </a:r>
          </a:p>
          <a:p>
            <a:r>
              <a:rPr lang="en-GB" sz="2400" dirty="0">
                <a:solidFill>
                  <a:schemeClr val="tx2">
                    <a:lumMod val="50000"/>
                  </a:schemeClr>
                </a:solidFill>
              </a:rPr>
              <a:t>It also holds one of the richest collections of art and artefacts. </a:t>
            </a:r>
          </a:p>
          <a:p>
            <a:r>
              <a:rPr lang="en-GB" sz="2400" dirty="0">
                <a:solidFill>
                  <a:schemeClr val="tx2">
                    <a:lumMod val="50000"/>
                  </a:schemeClr>
                </a:solidFill>
              </a:rPr>
              <a:t>Most visited Museum in the world with 10.2 million visitors in 2018.</a:t>
            </a:r>
          </a:p>
          <a:p>
            <a:endParaRPr lang="en-GB" sz="2400" dirty="0">
              <a:solidFill>
                <a:schemeClr val="tx2">
                  <a:lumMod val="50000"/>
                </a:schemeClr>
              </a:solidFill>
            </a:endParaRPr>
          </a:p>
          <a:p>
            <a:endParaRPr lang="en-GB" sz="2400" dirty="0">
              <a:solidFill>
                <a:schemeClr val="tx2">
                  <a:lumMod val="50000"/>
                </a:schemeClr>
              </a:solidFill>
            </a:endParaRPr>
          </a:p>
          <a:p>
            <a:endParaRPr lang="en-GB" sz="2400" dirty="0">
              <a:solidFill>
                <a:schemeClr val="tx2">
                  <a:lumMod val="50000"/>
                </a:schemeClr>
              </a:solidFill>
            </a:endParaRPr>
          </a:p>
        </p:txBody>
      </p:sp>
      <p:pic>
        <p:nvPicPr>
          <p:cNvPr id="4" name="Picture 3">
            <a:extLst>
              <a:ext uri="{FF2B5EF4-FFF2-40B4-BE49-F238E27FC236}">
                <a16:creationId xmlns:a16="http://schemas.microsoft.com/office/drawing/2014/main" id="{307D759F-6BA7-491B-9DC5-ADD2594BADB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09761" y="1828800"/>
            <a:ext cx="4960620" cy="3305013"/>
          </a:xfrm>
          <a:prstGeom prst="rect">
            <a:avLst/>
          </a:prstGeom>
        </p:spPr>
      </p:pic>
      <p:sp>
        <p:nvSpPr>
          <p:cNvPr id="5" name="Rectangle 4">
            <a:extLst>
              <a:ext uri="{FF2B5EF4-FFF2-40B4-BE49-F238E27FC236}">
                <a16:creationId xmlns:a16="http://schemas.microsoft.com/office/drawing/2014/main" id="{762D3119-ED08-49EC-8EAD-DFF5C90D2B77}"/>
              </a:ext>
            </a:extLst>
          </p:cNvPr>
          <p:cNvSpPr/>
          <p:nvPr/>
        </p:nvSpPr>
        <p:spPr>
          <a:xfrm>
            <a:off x="7996509" y="5348400"/>
            <a:ext cx="1694631" cy="369332"/>
          </a:xfrm>
          <a:prstGeom prst="rect">
            <a:avLst/>
          </a:prstGeom>
        </p:spPr>
        <p:txBody>
          <a:bodyPr wrap="none">
            <a:spAutoFit/>
          </a:bodyPr>
          <a:lstStyle/>
          <a:p>
            <a:r>
              <a:rPr lang="en-GB" dirty="0">
                <a:solidFill>
                  <a:srgbClr val="000000"/>
                </a:solidFill>
                <a:latin typeface="Open Sans"/>
              </a:rPr>
              <a:t>(</a:t>
            </a:r>
            <a:r>
              <a:rPr lang="en-GB" dirty="0" err="1">
                <a:solidFill>
                  <a:srgbClr val="000000"/>
                </a:solidFill>
                <a:latin typeface="Open Sans"/>
              </a:rPr>
              <a:t>Pixabay</a:t>
            </a:r>
            <a:r>
              <a:rPr lang="en-GB" dirty="0">
                <a:solidFill>
                  <a:srgbClr val="000000"/>
                </a:solidFill>
                <a:latin typeface="Open Sans"/>
              </a:rPr>
              <a:t>, 2019)</a:t>
            </a:r>
            <a:endParaRPr lang="en-GB" dirty="0"/>
          </a:p>
        </p:txBody>
      </p:sp>
      <p:sp>
        <p:nvSpPr>
          <p:cNvPr id="6" name="Rectangle 5">
            <a:extLst>
              <a:ext uri="{FF2B5EF4-FFF2-40B4-BE49-F238E27FC236}">
                <a16:creationId xmlns:a16="http://schemas.microsoft.com/office/drawing/2014/main" id="{27E6EC44-FE89-405F-863A-69388AAEB01C}"/>
              </a:ext>
            </a:extLst>
          </p:cNvPr>
          <p:cNvSpPr/>
          <p:nvPr/>
        </p:nvSpPr>
        <p:spPr>
          <a:xfrm>
            <a:off x="777240" y="6180136"/>
            <a:ext cx="1616340" cy="369332"/>
          </a:xfrm>
          <a:prstGeom prst="rect">
            <a:avLst/>
          </a:prstGeom>
        </p:spPr>
        <p:txBody>
          <a:bodyPr wrap="none">
            <a:spAutoFit/>
          </a:bodyPr>
          <a:lstStyle/>
          <a:p>
            <a:r>
              <a:rPr lang="en-GB" dirty="0">
                <a:solidFill>
                  <a:srgbClr val="000000"/>
                </a:solidFill>
                <a:latin typeface="Open Sans"/>
              </a:rPr>
              <a:t>(Louvre, 2019)</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2102B-9F21-423E-BE33-3E0B89DF7DA5}"/>
              </a:ext>
            </a:extLst>
          </p:cNvPr>
          <p:cNvSpPr>
            <a:spLocks noGrp="1"/>
          </p:cNvSpPr>
          <p:nvPr>
            <p:ph type="title"/>
          </p:nvPr>
        </p:nvSpPr>
        <p:spPr>
          <a:xfrm>
            <a:off x="1037283" y="541515"/>
            <a:ext cx="6422296" cy="698500"/>
          </a:xfrm>
        </p:spPr>
        <p:txBody>
          <a:bodyPr>
            <a:normAutofit fontScale="90000"/>
          </a:bodyPr>
          <a:lstStyle/>
          <a:p>
            <a:r>
              <a:rPr lang="en-GB" dirty="0"/>
              <a:t>Case Studies – The Louvre</a:t>
            </a:r>
          </a:p>
        </p:txBody>
      </p:sp>
      <p:sp>
        <p:nvSpPr>
          <p:cNvPr id="3" name="Content Placeholder 2">
            <a:extLst>
              <a:ext uri="{FF2B5EF4-FFF2-40B4-BE49-F238E27FC236}">
                <a16:creationId xmlns:a16="http://schemas.microsoft.com/office/drawing/2014/main" id="{DF169B13-705A-4DA4-9D73-0D07B91147B1}"/>
              </a:ext>
            </a:extLst>
          </p:cNvPr>
          <p:cNvSpPr>
            <a:spLocks noGrp="1"/>
          </p:cNvSpPr>
          <p:nvPr>
            <p:ph idx="1"/>
          </p:nvPr>
        </p:nvSpPr>
        <p:spPr>
          <a:xfrm>
            <a:off x="1168289" y="5565747"/>
            <a:ext cx="4548724" cy="698500"/>
          </a:xfrm>
        </p:spPr>
        <p:txBody>
          <a:bodyPr>
            <a:normAutofit fontScale="70000" lnSpcReduction="20000"/>
          </a:bodyPr>
          <a:lstStyle/>
          <a:p>
            <a:pPr marL="0" indent="0">
              <a:buNone/>
            </a:pPr>
            <a:r>
              <a:rPr lang="en-GB" sz="2400" dirty="0"/>
              <a:t>Zodiac Ceiling of </a:t>
            </a:r>
            <a:r>
              <a:rPr lang="en-GB" sz="2400" dirty="0" err="1"/>
              <a:t>Denderah</a:t>
            </a:r>
            <a:endParaRPr lang="en-GB" sz="2400" dirty="0"/>
          </a:p>
          <a:p>
            <a:pPr marL="0" indent="0">
              <a:buNone/>
            </a:pPr>
            <a:r>
              <a:rPr lang="en-GB" sz="2400" dirty="0"/>
              <a:t>(Louvre, 2019)</a:t>
            </a:r>
          </a:p>
        </p:txBody>
      </p:sp>
      <p:sp>
        <p:nvSpPr>
          <p:cNvPr id="5" name="Content Placeholder 2">
            <a:extLst>
              <a:ext uri="{FF2B5EF4-FFF2-40B4-BE49-F238E27FC236}">
                <a16:creationId xmlns:a16="http://schemas.microsoft.com/office/drawing/2014/main" id="{98170B5F-4465-4AC3-8A1F-472F619C1AAD}"/>
              </a:ext>
            </a:extLst>
          </p:cNvPr>
          <p:cNvSpPr txBox="1">
            <a:spLocks/>
          </p:cNvSpPr>
          <p:nvPr/>
        </p:nvSpPr>
        <p:spPr>
          <a:xfrm>
            <a:off x="6792504" y="5687004"/>
            <a:ext cx="3294086" cy="455985"/>
          </a:xfrm>
          <a:prstGeom prst="rect">
            <a:avLst/>
          </a:prstGeom>
          <a:noFill/>
          <a:ln>
            <a:noFill/>
          </a:ln>
        </p:spPr>
        <p:txBody>
          <a:bodyPr vert="horz" wrap="square" lIns="91440" tIns="45720" rIns="91440" bIns="45720" anchor="t" anchorCtr="0" compatLnSpc="1">
            <a:normAutofit fontScale="25000" lnSpcReduction="20000"/>
          </a:bodyPr>
          <a:lstStyle>
            <a:lvl1pPr marL="182880" marR="0" lvl="0" indent="-182880" algn="l" defTabSz="914400" rtl="0" fontAlgn="auto" hangingPunct="1">
              <a:lnSpc>
                <a:spcPct val="95000"/>
              </a:lnSpc>
              <a:spcBef>
                <a:spcPts val="1400"/>
              </a:spcBef>
              <a:spcAft>
                <a:spcPts val="200"/>
              </a:spcAft>
              <a:buClr>
                <a:srgbClr val="6F6F74"/>
              </a:buClr>
              <a:buSzPct val="80000"/>
              <a:buFont typeface="Arial" pitchFamily="34"/>
              <a:buChar char="•"/>
              <a:tabLst/>
              <a:defRPr lang="en-US" sz="1800" b="0" i="0" u="none" strike="noStrike" kern="1200" cap="none" spc="10" baseline="0">
                <a:solidFill>
                  <a:srgbClr val="000000"/>
                </a:solidFill>
                <a:uFillTx/>
                <a:latin typeface="Century Schoolbook"/>
              </a:defRPr>
            </a:lvl1pPr>
            <a:lvl2pPr marL="457200" marR="0" lvl="1"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600" b="0" i="0" u="none" strike="noStrike" kern="1200" cap="none" spc="0" baseline="0">
                <a:solidFill>
                  <a:srgbClr val="262626"/>
                </a:solidFill>
                <a:uFillTx/>
                <a:latin typeface="Century Schoolbook"/>
              </a:defRPr>
            </a:lvl2pPr>
            <a:lvl3pPr marL="731520" marR="0" lvl="2"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3pPr>
            <a:lvl4pPr marL="1005840" marR="0" lvl="3"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4pPr>
            <a:lvl5pPr marL="1280160" marR="0" lvl="4"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itchFamily="34"/>
              <a:buNone/>
            </a:pPr>
            <a:r>
              <a:rPr lang="en-GB" sz="7200" dirty="0">
                <a:solidFill>
                  <a:schemeClr val="tx2">
                    <a:lumMod val="50000"/>
                  </a:schemeClr>
                </a:solidFill>
              </a:rPr>
              <a:t>Parthenon Marbles</a:t>
            </a:r>
          </a:p>
          <a:p>
            <a:pPr marL="0" indent="0">
              <a:buFont typeface="Arial" pitchFamily="34"/>
              <a:buNone/>
            </a:pPr>
            <a:r>
              <a:rPr lang="en-GB" sz="7200" dirty="0">
                <a:solidFill>
                  <a:schemeClr val="tx2">
                    <a:lumMod val="50000"/>
                  </a:schemeClr>
                </a:solidFill>
              </a:rPr>
              <a:t>(Louvre, 2019</a:t>
            </a:r>
            <a:r>
              <a:rPr lang="en-GB" sz="2400" dirty="0">
                <a:solidFill>
                  <a:schemeClr val="tx2">
                    <a:lumMod val="50000"/>
                  </a:schemeClr>
                </a:solidFill>
              </a:rPr>
              <a:t>) </a:t>
            </a:r>
          </a:p>
        </p:txBody>
      </p:sp>
      <p:pic>
        <p:nvPicPr>
          <p:cNvPr id="7" name="Picture 6">
            <a:extLst>
              <a:ext uri="{FF2B5EF4-FFF2-40B4-BE49-F238E27FC236}">
                <a16:creationId xmlns:a16="http://schemas.microsoft.com/office/drawing/2014/main" id="{0A75D63E-3211-4EB9-BC63-AE3ADDD7B2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3905" y="1477454"/>
            <a:ext cx="3791284" cy="3903091"/>
          </a:xfrm>
          <a:prstGeom prst="rect">
            <a:avLst/>
          </a:prstGeom>
        </p:spPr>
      </p:pic>
      <p:pic>
        <p:nvPicPr>
          <p:cNvPr id="9" name="Picture 8">
            <a:extLst>
              <a:ext uri="{FF2B5EF4-FFF2-40B4-BE49-F238E27FC236}">
                <a16:creationId xmlns:a16="http://schemas.microsoft.com/office/drawing/2014/main" id="{F732EE27-7A05-4269-86DB-FBEEFAFF92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8289" y="1477454"/>
            <a:ext cx="3974720" cy="3638318"/>
          </a:xfrm>
          <a:prstGeom prst="rect">
            <a:avLst/>
          </a:prstGeom>
        </p:spPr>
      </p:pic>
    </p:spTree>
    <p:extLst>
      <p:ext uri="{BB962C8B-B14F-4D97-AF65-F5344CB8AC3E}">
        <p14:creationId xmlns:p14="http://schemas.microsoft.com/office/powerpoint/2010/main" val="216495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1000"/>
                                        <p:tgtEl>
                                          <p:spTgt spid="5">
                                            <p:txEl>
                                              <p:pRg st="0" end="0"/>
                                            </p:txEl>
                                          </p:spTgt>
                                        </p:tgtEl>
                                      </p:cBhvr>
                                    </p:animEffect>
                                    <p:anim calcmode="lin" valueType="num">
                                      <p:cBhvr>
                                        <p:cTn id="3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5">
                                            <p:txEl>
                                              <p:pRg st="1" end="1"/>
                                            </p:txEl>
                                          </p:spTgt>
                                        </p:tgtEl>
                                        <p:attrNameLst>
                                          <p:attrName>style.visibility</p:attrName>
                                        </p:attrNameLst>
                                      </p:cBhvr>
                                      <p:to>
                                        <p:strVal val="visible"/>
                                      </p:to>
                                    </p:set>
                                    <p:animEffect transition="in" filter="fade">
                                      <p:cBhvr>
                                        <p:cTn id="38" dur="1000"/>
                                        <p:tgtEl>
                                          <p:spTgt spid="5">
                                            <p:txEl>
                                              <p:pRg st="1" end="1"/>
                                            </p:txEl>
                                          </p:spTgt>
                                        </p:tgtEl>
                                      </p:cBhvr>
                                    </p:animEffect>
                                    <p:anim calcmode="lin" valueType="num">
                                      <p:cBhvr>
                                        <p:cTn id="3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a:t>Theoretical background</a:t>
            </a:r>
          </a:p>
        </p:txBody>
      </p:sp>
      <p:sp>
        <p:nvSpPr>
          <p:cNvPr id="3" name="Content Placeholder 2"/>
          <p:cNvSpPr txBox="1">
            <a:spLocks noGrp="1"/>
          </p:cNvSpPr>
          <p:nvPr>
            <p:ph idx="1"/>
          </p:nvPr>
        </p:nvSpPr>
        <p:spPr>
          <a:xfrm>
            <a:off x="727364" y="1828800"/>
            <a:ext cx="9129868" cy="4351336"/>
          </a:xfrm>
        </p:spPr>
        <p:txBody>
          <a:bodyPr>
            <a:normAutofit/>
          </a:bodyPr>
          <a:lstStyle/>
          <a:p>
            <a:r>
              <a:rPr lang="en-GB" sz="2800" dirty="0"/>
              <a:t>Materialism- The desire to acquire items is a big reason why artefacts are taken from there country and why both collectors and collections exist.</a:t>
            </a:r>
          </a:p>
          <a:p>
            <a:r>
              <a:rPr lang="en-GB" sz="2800" dirty="0"/>
              <a:t>Post- Colonialism- Used as a form of guilt.  </a:t>
            </a:r>
          </a:p>
          <a:p>
            <a:r>
              <a:rPr lang="en-GB" sz="2800" dirty="0"/>
              <a:t>Agency- Used to attach an identity onto an object to give it a cultural meaning.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5BC9-856F-4B5C-A9F8-EBF34484249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A7CF36-7747-4AED-B64E-C628130A86EE}"/>
              </a:ext>
            </a:extLst>
          </p:cNvPr>
          <p:cNvSpPr>
            <a:spLocks noGrp="1"/>
          </p:cNvSpPr>
          <p:nvPr>
            <p:ph idx="1"/>
          </p:nvPr>
        </p:nvSpPr>
        <p:spPr>
          <a:xfrm>
            <a:off x="713232" y="1691319"/>
            <a:ext cx="10241280" cy="4800921"/>
          </a:xfrm>
        </p:spPr>
        <p:txBody>
          <a:bodyPr>
            <a:normAutofit fontScale="92500" lnSpcReduction="20000"/>
          </a:bodyPr>
          <a:lstStyle/>
          <a:p>
            <a:r>
              <a:rPr lang="en-GB" dirty="0"/>
              <a:t>Awan, S. (2017). </a:t>
            </a:r>
            <a:r>
              <a:rPr lang="en-GB" i="1" dirty="0"/>
              <a:t>The British Museum gleams with stolen riches from its colonial past – but Asian names are too 'confusing' for inclusion</a:t>
            </a:r>
            <a:r>
              <a:rPr lang="en-GB" dirty="0"/>
              <a:t>. [online] The Independent. Available at: https://www.independent.co.uk/voices/british-museum-tweet-twitter-row-asian-names-confusing-curator-colonialism-a7946431.html [Accessed 1 Dec. 2019].</a:t>
            </a:r>
          </a:p>
          <a:p>
            <a:r>
              <a:rPr lang="en-GB" dirty="0"/>
              <a:t>BRITISH MUSEUM DEPARTMENT OF GREEK AND, ROMAN ANTIQUITIES, 1965. </a:t>
            </a:r>
            <a:r>
              <a:rPr lang="en-GB" i="1" dirty="0"/>
              <a:t>An historical guide to the sculptures of the Parthenon. </a:t>
            </a:r>
            <a:r>
              <a:rPr lang="en-GB" dirty="0"/>
              <a:t>Rev. </a:t>
            </a:r>
            <a:r>
              <a:rPr lang="en-GB" dirty="0" err="1"/>
              <a:t>edn</a:t>
            </a:r>
            <a:r>
              <a:rPr lang="en-GB" dirty="0"/>
              <a:t>. London: London : The Trustees.</a:t>
            </a:r>
          </a:p>
          <a:p>
            <a:r>
              <a:rPr lang="en-GB" dirty="0"/>
              <a:t>British Museum (2019). </a:t>
            </a:r>
            <a:r>
              <a:rPr lang="en-GB" i="1" dirty="0"/>
              <a:t>British Museum - Art UK</a:t>
            </a:r>
            <a:r>
              <a:rPr lang="en-GB" dirty="0"/>
              <a:t>. [image] Available at: https://artuk.org/visit/venues/british-museum-7062# [Accessed 4 Dec. 2019].</a:t>
            </a:r>
          </a:p>
          <a:p>
            <a:r>
              <a:rPr lang="en-GB" dirty="0"/>
              <a:t>British Museum (2019). </a:t>
            </a:r>
            <a:r>
              <a:rPr lang="en-GB" i="1" dirty="0"/>
              <a:t>Image of a Benin Bronze</a:t>
            </a:r>
            <a:r>
              <a:rPr lang="en-GB" dirty="0"/>
              <a:t>. [image] Available at: https://research.britishmuseum.org/research/collection_online/collection_object_details.aspx?objectId=1406609&amp;partId=1&amp;searchText=benin+bronzes&amp;page=1 [Accessed 7 Dec. 2019].</a:t>
            </a:r>
          </a:p>
          <a:p>
            <a:r>
              <a:rPr lang="en-GB" dirty="0"/>
              <a:t>British Museum (2019). </a:t>
            </a:r>
            <a:r>
              <a:rPr lang="en-GB" i="1" dirty="0"/>
              <a:t>Image of Rosetta Stone</a:t>
            </a:r>
            <a:r>
              <a:rPr lang="en-GB" dirty="0"/>
              <a:t>. [image] Available at: https://research.britishmuseum.org/research/collection_online/collection_object_details/collection_image_gallery.aspx?assetId=16456004&amp;objectId=117631&amp;partId=1 [Accessed 7 Dec. 2019].</a:t>
            </a:r>
          </a:p>
          <a:p>
            <a:r>
              <a:rPr lang="en-GB" dirty="0"/>
              <a:t>British Museum (2019). </a:t>
            </a:r>
            <a:r>
              <a:rPr lang="en-GB" i="1" dirty="0"/>
              <a:t>Parthenon Sculptures - Marble statue from the East Pediment of the Parthenon</a:t>
            </a:r>
            <a:r>
              <a:rPr lang="en-GB" dirty="0"/>
              <a:t>. [image] Available at: https://research.britishmuseum.org/research/collection_online/collection_object_details/collection_image_gallery.aspx?assetId=1272284001&amp;objectId=461662&amp;partId=1 [Accessed 7 Dec. 2019].</a:t>
            </a:r>
          </a:p>
          <a:p>
            <a:endParaRPr lang="en-GB" dirty="0"/>
          </a:p>
        </p:txBody>
      </p:sp>
    </p:spTree>
    <p:extLst>
      <p:ext uri="{BB962C8B-B14F-4D97-AF65-F5344CB8AC3E}">
        <p14:creationId xmlns:p14="http://schemas.microsoft.com/office/powerpoint/2010/main" val="2519241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E420-1A8D-49C2-8BB0-CDEDFC38787D}"/>
              </a:ext>
            </a:extLst>
          </p:cNvPr>
          <p:cNvSpPr>
            <a:spLocks noGrp="1"/>
          </p:cNvSpPr>
          <p:nvPr>
            <p:ph type="title"/>
          </p:nvPr>
        </p:nvSpPr>
        <p:spPr/>
        <p:txBody>
          <a:bodyPr/>
          <a:lstStyle/>
          <a:p>
            <a:r>
              <a:rPr lang="en-GB" dirty="0"/>
              <a:t>References Contd.</a:t>
            </a:r>
          </a:p>
        </p:txBody>
      </p:sp>
      <p:sp>
        <p:nvSpPr>
          <p:cNvPr id="3" name="Content Placeholder 2">
            <a:extLst>
              <a:ext uri="{FF2B5EF4-FFF2-40B4-BE49-F238E27FC236}">
                <a16:creationId xmlns:a16="http://schemas.microsoft.com/office/drawing/2014/main" id="{FE440D7A-B02E-4259-B30D-5D14BE245B44}"/>
              </a:ext>
            </a:extLst>
          </p:cNvPr>
          <p:cNvSpPr>
            <a:spLocks noGrp="1"/>
          </p:cNvSpPr>
          <p:nvPr>
            <p:ph idx="1"/>
          </p:nvPr>
        </p:nvSpPr>
        <p:spPr>
          <a:xfrm>
            <a:off x="721895" y="1828800"/>
            <a:ext cx="10026316" cy="4539916"/>
          </a:xfrm>
        </p:spPr>
        <p:txBody>
          <a:bodyPr>
            <a:normAutofit fontScale="92500" lnSpcReduction="10000"/>
          </a:bodyPr>
          <a:lstStyle/>
          <a:p>
            <a:pPr marL="144000">
              <a:lnSpc>
                <a:spcPct val="110000"/>
              </a:lnSpc>
              <a:spcBef>
                <a:spcPts val="600"/>
              </a:spcBef>
            </a:pPr>
            <a:r>
              <a:rPr lang="en-GB" sz="1600" dirty="0"/>
              <a:t>British Museum. (2019). [image] Available at: https://research.britishmuseum.org/research/collection_online/collection_object_details/collection_image_gallery.aspx?assetId=684647001&amp;objectId=113335&amp;partId=1 [Accessed 7 Dec. 2019].</a:t>
            </a:r>
          </a:p>
          <a:p>
            <a:pPr marL="144000">
              <a:lnSpc>
                <a:spcPct val="110000"/>
              </a:lnSpc>
              <a:spcBef>
                <a:spcPts val="600"/>
              </a:spcBef>
            </a:pPr>
            <a:r>
              <a:rPr lang="en-GB" sz="1600" dirty="0"/>
              <a:t>Louvre (2019). </a:t>
            </a:r>
            <a:r>
              <a:rPr lang="en-GB" sz="1600" i="1" dirty="0"/>
              <a:t>Image of the Zodiac of </a:t>
            </a:r>
            <a:r>
              <a:rPr lang="en-GB" sz="1600" i="1" dirty="0" err="1"/>
              <a:t>Dendera</a:t>
            </a:r>
            <a:r>
              <a:rPr lang="en-GB" sz="1600" dirty="0"/>
              <a:t>. [image] Available at: https://www.louvre.fr/en/oeuvre-notices/zodiac-dendera [Accessed 7 Dec. 2019].</a:t>
            </a:r>
          </a:p>
          <a:p>
            <a:pPr marL="144000">
              <a:lnSpc>
                <a:spcPct val="110000"/>
              </a:lnSpc>
              <a:spcBef>
                <a:spcPts val="600"/>
              </a:spcBef>
            </a:pPr>
            <a:r>
              <a:rPr lang="en-GB" sz="1600" dirty="0"/>
              <a:t>Louvre (2019). </a:t>
            </a:r>
            <a:r>
              <a:rPr lang="en-GB" sz="1600" i="1" dirty="0"/>
              <a:t>Tenth metope from the south façade of the Parthenon</a:t>
            </a:r>
            <a:r>
              <a:rPr lang="en-GB" sz="1600" dirty="0"/>
              <a:t>. [image] Available at: https://www.louvre.fr/en/oeuvre-notices/tenth-metope-south-facade-parthenon [Accessed 7 Dec. 2019].</a:t>
            </a:r>
          </a:p>
          <a:p>
            <a:pPr marL="144000">
              <a:lnSpc>
                <a:spcPct val="110000"/>
              </a:lnSpc>
              <a:spcBef>
                <a:spcPts val="600"/>
              </a:spcBef>
            </a:pPr>
            <a:r>
              <a:rPr lang="en-GB" sz="1600" dirty="0"/>
              <a:t>Louvre.fr. (2019). </a:t>
            </a:r>
            <a:r>
              <a:rPr lang="en-GB" sz="1600" i="1" dirty="0"/>
              <a:t>History of the Louvre | Louvre Museum | Paris</a:t>
            </a:r>
            <a:r>
              <a:rPr lang="en-GB" sz="1600" dirty="0"/>
              <a:t>. [online] Available at: https://www.louvre.fr/en/histoirelouvres/history-louvre/periode-2 [Accessed 7 Dec. 2019].</a:t>
            </a:r>
          </a:p>
          <a:p>
            <a:pPr marL="144000">
              <a:lnSpc>
                <a:spcPct val="110000"/>
              </a:lnSpc>
              <a:spcBef>
                <a:spcPts val="600"/>
              </a:spcBef>
            </a:pPr>
            <a:r>
              <a:rPr lang="en-GB" sz="1600" dirty="0" err="1"/>
              <a:t>Pixabay</a:t>
            </a:r>
            <a:r>
              <a:rPr lang="en-GB" sz="1600" dirty="0"/>
              <a:t> (2019). </a:t>
            </a:r>
            <a:r>
              <a:rPr lang="en-GB" sz="1600" i="1" dirty="0"/>
              <a:t>Louvre at Night</a:t>
            </a:r>
            <a:r>
              <a:rPr lang="en-GB" sz="1600" dirty="0"/>
              <a:t>. [image] Available at: https://www.pexels.com/photo/france-landmark-lights-night-2363/ [Accessed 7 Dec. 2019].</a:t>
            </a:r>
          </a:p>
          <a:p>
            <a:pPr marL="144000">
              <a:lnSpc>
                <a:spcPct val="110000"/>
              </a:lnSpc>
              <a:spcBef>
                <a:spcPts val="600"/>
              </a:spcBef>
            </a:pPr>
            <a:r>
              <a:rPr lang="en-GB" sz="1600" dirty="0"/>
              <a:t>The British Museum. (2019). </a:t>
            </a:r>
            <a:r>
              <a:rPr lang="en-GB" sz="1600" i="1" dirty="0"/>
              <a:t>The British Museum Story</a:t>
            </a:r>
            <a:r>
              <a:rPr lang="en-GB" sz="1600" dirty="0"/>
              <a:t>. [online] Available at: https://www.britishmuseum.org/about-us/british-museum-story [Accessed 7 Dec. 2019].</a:t>
            </a:r>
          </a:p>
          <a:p>
            <a:pPr marL="144000">
              <a:lnSpc>
                <a:spcPct val="110000"/>
              </a:lnSpc>
              <a:spcBef>
                <a:spcPts val="600"/>
              </a:spcBef>
            </a:pPr>
            <a:r>
              <a:rPr lang="en-GB" sz="1600" dirty="0"/>
              <a:t>The Louvre (2019). </a:t>
            </a:r>
            <a:r>
              <a:rPr lang="en-GB" sz="1600" i="1" dirty="0"/>
              <a:t>The Louvre logo</a:t>
            </a:r>
            <a:r>
              <a:rPr lang="en-GB" sz="1600" dirty="0"/>
              <a:t>. [image] Available at: https://www.louvre.fr/en [Accessed 7 Dec. 2019].</a:t>
            </a:r>
          </a:p>
          <a:p>
            <a:pPr marL="144000">
              <a:lnSpc>
                <a:spcPct val="110000"/>
              </a:lnSpc>
              <a:spcBef>
                <a:spcPts val="600"/>
              </a:spcBef>
            </a:pPr>
            <a:r>
              <a:rPr lang="en-GB" sz="1600" dirty="0"/>
              <a:t>WAXMAN, S., 2008. </a:t>
            </a:r>
            <a:r>
              <a:rPr lang="en-GB" sz="1600" i="1" dirty="0"/>
              <a:t>Loot. </a:t>
            </a:r>
            <a:r>
              <a:rPr lang="en-GB" sz="1600" dirty="0"/>
              <a:t>New York: Times Books.</a:t>
            </a:r>
          </a:p>
        </p:txBody>
      </p:sp>
    </p:spTree>
    <p:extLst>
      <p:ext uri="{BB962C8B-B14F-4D97-AF65-F5344CB8AC3E}">
        <p14:creationId xmlns:p14="http://schemas.microsoft.com/office/powerpoint/2010/main" val="2988658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a:xfrm>
            <a:off x="924988" y="2103440"/>
            <a:ext cx="9692640" cy="1325559"/>
          </a:xfrm>
        </p:spPr>
        <p:txBody>
          <a:bodyPr/>
          <a:lstStyle/>
          <a:p>
            <a:pPr lvl="0"/>
            <a:r>
              <a:rPr lang="en-GB" dirty="0"/>
              <a:t>Thank you for listening </a:t>
            </a:r>
            <a:r>
              <a:rPr lang="en-GB" dirty="0">
                <a:latin typeface="Wingdings" pitchFamily="2"/>
              </a:rPr>
              <a:t></a:t>
            </a:r>
            <a:r>
              <a:rPr lang="en-GB" dirty="0"/>
              <a:t> </a:t>
            </a:r>
          </a:p>
        </p:txBody>
      </p:sp>
    </p:spTree>
  </p:cSld>
  <p:clrMapOvr>
    <a:masterClrMapping/>
  </p:clrMapOvr>
</p:sld>
</file>

<file path=ppt/theme/theme1.xml><?xml version="1.0" encoding="utf-8"?>
<a:theme xmlns:a="http://schemas.openxmlformats.org/drawingml/2006/main" name="View">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1642</TotalTime>
  <Words>1494</Words>
  <Application>Microsoft Office PowerPoint</Application>
  <PresentationFormat>Widescreen</PresentationFormat>
  <Paragraphs>91</Paragraphs>
  <Slides>17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Schoolbook</vt:lpstr>
      <vt:lpstr>Open Sans</vt:lpstr>
      <vt:lpstr>Wingdings</vt:lpstr>
      <vt:lpstr>Wingdings 2</vt:lpstr>
      <vt:lpstr>View</vt:lpstr>
      <vt:lpstr>Who do you think you are?  Cultural objects in museums: a critical analysis of arguments of repatriation and the laws.</vt:lpstr>
      <vt:lpstr>Overview/ Introduction</vt:lpstr>
      <vt:lpstr>Aims</vt:lpstr>
      <vt:lpstr>What will this dissertation cover?- Its Objectives</vt:lpstr>
      <vt:lpstr>Why its important to look at this?</vt:lpstr>
      <vt:lpstr>Methodology</vt:lpstr>
      <vt:lpstr>Methodology</vt:lpstr>
      <vt:lpstr>PowerPoint Presentation</vt:lpstr>
      <vt:lpstr>About The British Museum</vt:lpstr>
      <vt:lpstr>Case Studies- The British Museum</vt:lpstr>
      <vt:lpstr>Case Studies- The British Museum Continued.</vt:lpstr>
      <vt:lpstr>About the Louvre</vt:lpstr>
      <vt:lpstr>Case Studies – The Louvre</vt:lpstr>
      <vt:lpstr>Theoretical background</vt:lpstr>
      <vt:lpstr>References</vt:lpstr>
      <vt:lpstr>References Contd.</vt:lpstr>
      <vt:lpstr>Thank you for listening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 Colonial and Looted Artefacts in Museums</dc:title>
  <dc:creator>Rebecca Ca</dc:creator>
  <cp:lastModifiedBy>Rebecca Ca</cp:lastModifiedBy>
  <cp:revision>75</cp:revision>
  <dcterms:created xsi:type="dcterms:W3CDTF">2019-11-25T13:55:15Z</dcterms:created>
  <dcterms:modified xsi:type="dcterms:W3CDTF">2019-12-10T13:57:58Z</dcterms:modified>
</cp:coreProperties>
</file>