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7" r:id="rId1"/>
  </p:sldMasterIdLst>
  <p:notesMasterIdLst>
    <p:notesMasterId r:id="rId23"/>
  </p:notesMasterIdLst>
  <p:handoutMasterIdLst>
    <p:handoutMasterId r:id="rId24"/>
  </p:handoutMasterIdLst>
  <p:sldIdLst>
    <p:sldId id="256" r:id="rId2"/>
    <p:sldId id="286" r:id="rId3"/>
    <p:sldId id="290" r:id="rId4"/>
    <p:sldId id="291" r:id="rId5"/>
    <p:sldId id="292" r:id="rId6"/>
    <p:sldId id="293" r:id="rId7"/>
    <p:sldId id="294" r:id="rId8"/>
    <p:sldId id="295" r:id="rId9"/>
    <p:sldId id="272" r:id="rId10"/>
    <p:sldId id="273" r:id="rId11"/>
    <p:sldId id="275" r:id="rId12"/>
    <p:sldId id="277" r:id="rId13"/>
    <p:sldId id="296" r:id="rId14"/>
    <p:sldId id="283" r:id="rId15"/>
    <p:sldId id="262" r:id="rId16"/>
    <p:sldId id="259" r:id="rId17"/>
    <p:sldId id="263" r:id="rId18"/>
    <p:sldId id="265" r:id="rId19"/>
    <p:sldId id="268" r:id="rId20"/>
    <p:sldId id="269" r:id="rId21"/>
    <p:sldId id="285" r:id="rId22"/>
  </p:sldIdLst>
  <p:sldSz cx="9144000" cy="6858000" type="screen4x3"/>
  <p:notesSz cx="6724650" cy="9774238"/>
  <p:defaultTextStyle>
    <a:defPPr>
      <a:defRPr lang="en-GB"/>
    </a:defPPr>
    <a:lvl1pPr algn="l" rtl="0" fontAlgn="base">
      <a:spcBef>
        <a:spcPct val="0"/>
      </a:spcBef>
      <a:spcAft>
        <a:spcPct val="0"/>
      </a:spcAft>
      <a:defRPr sz="2400" kern="1200">
        <a:solidFill>
          <a:schemeClr val="tx1"/>
        </a:solidFill>
        <a:latin typeface="Tahoma" pitchFamily="34" charset="0"/>
        <a:ea typeface="+mn-ea"/>
        <a:cs typeface="+mn-cs"/>
      </a:defRPr>
    </a:lvl1pPr>
    <a:lvl2pPr marL="457200" algn="l" rtl="0" fontAlgn="base">
      <a:spcBef>
        <a:spcPct val="0"/>
      </a:spcBef>
      <a:spcAft>
        <a:spcPct val="0"/>
      </a:spcAft>
      <a:defRPr sz="2400" kern="1200">
        <a:solidFill>
          <a:schemeClr val="tx1"/>
        </a:solidFill>
        <a:latin typeface="Tahoma" pitchFamily="34" charset="0"/>
        <a:ea typeface="+mn-ea"/>
        <a:cs typeface="+mn-cs"/>
      </a:defRPr>
    </a:lvl2pPr>
    <a:lvl3pPr marL="914400" algn="l" rtl="0" fontAlgn="base">
      <a:spcBef>
        <a:spcPct val="0"/>
      </a:spcBef>
      <a:spcAft>
        <a:spcPct val="0"/>
      </a:spcAft>
      <a:defRPr sz="2400" kern="1200">
        <a:solidFill>
          <a:schemeClr val="tx1"/>
        </a:solidFill>
        <a:latin typeface="Tahoma" pitchFamily="34" charset="0"/>
        <a:ea typeface="+mn-ea"/>
        <a:cs typeface="+mn-cs"/>
      </a:defRPr>
    </a:lvl3pPr>
    <a:lvl4pPr marL="1371600" algn="l" rtl="0" fontAlgn="base">
      <a:spcBef>
        <a:spcPct val="0"/>
      </a:spcBef>
      <a:spcAft>
        <a:spcPct val="0"/>
      </a:spcAft>
      <a:defRPr sz="2400" kern="1200">
        <a:solidFill>
          <a:schemeClr val="tx1"/>
        </a:solidFill>
        <a:latin typeface="Tahoma" pitchFamily="34" charset="0"/>
        <a:ea typeface="+mn-ea"/>
        <a:cs typeface="+mn-cs"/>
      </a:defRPr>
    </a:lvl4pPr>
    <a:lvl5pPr marL="1828800" algn="l" rtl="0" fontAlgn="base">
      <a:spcBef>
        <a:spcPct val="0"/>
      </a:spcBef>
      <a:spcAft>
        <a:spcPct val="0"/>
      </a:spcAft>
      <a:defRPr sz="2400" kern="1200">
        <a:solidFill>
          <a:schemeClr val="tx1"/>
        </a:solidFill>
        <a:latin typeface="Tahoma" pitchFamily="34" charset="0"/>
        <a:ea typeface="+mn-ea"/>
        <a:cs typeface="+mn-cs"/>
      </a:defRPr>
    </a:lvl5pPr>
    <a:lvl6pPr marL="2286000" algn="l" defTabSz="914400" rtl="0" eaLnBrk="1" latinLnBrk="0" hangingPunct="1">
      <a:defRPr sz="2400" kern="1200">
        <a:solidFill>
          <a:schemeClr val="tx1"/>
        </a:solidFill>
        <a:latin typeface="Tahoma" pitchFamily="34" charset="0"/>
        <a:ea typeface="+mn-ea"/>
        <a:cs typeface="+mn-cs"/>
      </a:defRPr>
    </a:lvl6pPr>
    <a:lvl7pPr marL="2743200" algn="l" defTabSz="914400" rtl="0" eaLnBrk="1" latinLnBrk="0" hangingPunct="1">
      <a:defRPr sz="2400" kern="1200">
        <a:solidFill>
          <a:schemeClr val="tx1"/>
        </a:solidFill>
        <a:latin typeface="Tahoma" pitchFamily="34" charset="0"/>
        <a:ea typeface="+mn-ea"/>
        <a:cs typeface="+mn-cs"/>
      </a:defRPr>
    </a:lvl7pPr>
    <a:lvl8pPr marL="3200400" algn="l" defTabSz="914400" rtl="0" eaLnBrk="1" latinLnBrk="0" hangingPunct="1">
      <a:defRPr sz="2400" kern="1200">
        <a:solidFill>
          <a:schemeClr val="tx1"/>
        </a:solidFill>
        <a:latin typeface="Tahoma" pitchFamily="34" charset="0"/>
        <a:ea typeface="+mn-ea"/>
        <a:cs typeface="+mn-cs"/>
      </a:defRPr>
    </a:lvl8pPr>
    <a:lvl9pPr marL="3657600" algn="l" defTabSz="914400" rtl="0" eaLnBrk="1" latinLnBrk="0" hangingPunct="1">
      <a:defRPr sz="2400"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79" autoAdjust="0"/>
  </p:normalViewPr>
  <p:slideViewPr>
    <p:cSldViewPr>
      <p:cViewPr varScale="1">
        <p:scale>
          <a:sx n="68" d="100"/>
          <a:sy n="68" d="100"/>
        </p:scale>
        <p:origin x="144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defRPr sz="1200">
                <a:latin typeface="Arial" charset="0"/>
              </a:defRPr>
            </a:lvl1pPr>
          </a:lstStyle>
          <a:p>
            <a:endParaRPr lang="en-GB"/>
          </a:p>
        </p:txBody>
      </p:sp>
      <p:sp>
        <p:nvSpPr>
          <p:cNvPr id="136195" name="Rectangle 3"/>
          <p:cNvSpPr>
            <a:spLocks noGrp="1" noChangeArrowheads="1"/>
          </p:cNvSpPr>
          <p:nvPr>
            <p:ph type="dt" sz="quarter" idx="1"/>
          </p:nvPr>
        </p:nvSpPr>
        <p:spPr bwMode="auto">
          <a:xfrm>
            <a:off x="3809079"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lgn="r">
              <a:defRPr sz="1200">
                <a:latin typeface="Arial" charset="0"/>
              </a:defRPr>
            </a:lvl1pPr>
          </a:lstStyle>
          <a:p>
            <a:endParaRPr lang="en-GB"/>
          </a:p>
        </p:txBody>
      </p:sp>
      <p:sp>
        <p:nvSpPr>
          <p:cNvPr id="136196" name="Rectangle 4"/>
          <p:cNvSpPr>
            <a:spLocks noGrp="1" noChangeArrowheads="1"/>
          </p:cNvSpPr>
          <p:nvPr>
            <p:ph type="ftr" sz="quarter" idx="2"/>
          </p:nvPr>
        </p:nvSpPr>
        <p:spPr bwMode="auto">
          <a:xfrm>
            <a:off x="0"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defRPr sz="1200">
                <a:latin typeface="Arial" charset="0"/>
              </a:defRPr>
            </a:lvl1pPr>
          </a:lstStyle>
          <a:p>
            <a:endParaRPr lang="en-GB"/>
          </a:p>
        </p:txBody>
      </p:sp>
      <p:sp>
        <p:nvSpPr>
          <p:cNvPr id="136197" name="Rectangle 5"/>
          <p:cNvSpPr>
            <a:spLocks noGrp="1" noChangeArrowheads="1"/>
          </p:cNvSpPr>
          <p:nvPr>
            <p:ph type="sldNum" sz="quarter" idx="3"/>
          </p:nvPr>
        </p:nvSpPr>
        <p:spPr bwMode="auto">
          <a:xfrm>
            <a:off x="3809079"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lgn="r">
              <a:defRPr sz="1200">
                <a:latin typeface="Arial" charset="0"/>
              </a:defRPr>
            </a:lvl1pPr>
          </a:lstStyle>
          <a:p>
            <a:fld id="{AAA79694-61C9-4140-B18F-E05A2DE5FAB5}" type="slidenum">
              <a:rPr lang="en-GB"/>
              <a:pPr/>
              <a:t>‹#›</a:t>
            </a:fld>
            <a:endParaRPr lang="en-GB"/>
          </a:p>
        </p:txBody>
      </p:sp>
    </p:spTree>
    <p:extLst>
      <p:ext uri="{BB962C8B-B14F-4D97-AF65-F5344CB8AC3E}">
        <p14:creationId xmlns:p14="http://schemas.microsoft.com/office/powerpoint/2010/main" val="590798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7938" name="Rectangle 2"/>
          <p:cNvSpPr>
            <a:spLocks noGrp="1" noChangeArrowheads="1"/>
          </p:cNvSpPr>
          <p:nvPr>
            <p:ph type="hdr" sz="quarter"/>
          </p:nvPr>
        </p:nvSpPr>
        <p:spPr bwMode="auto">
          <a:xfrm>
            <a:off x="0"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defRPr sz="1200">
                <a:latin typeface="Arial" charset="0"/>
              </a:defRPr>
            </a:lvl1pPr>
          </a:lstStyle>
          <a:p>
            <a:endParaRPr lang="en-US"/>
          </a:p>
        </p:txBody>
      </p:sp>
      <p:sp>
        <p:nvSpPr>
          <p:cNvPr id="167939" name="Rectangle 3"/>
          <p:cNvSpPr>
            <a:spLocks noGrp="1" noChangeArrowheads="1"/>
          </p:cNvSpPr>
          <p:nvPr>
            <p:ph type="dt" idx="1"/>
          </p:nvPr>
        </p:nvSpPr>
        <p:spPr bwMode="auto">
          <a:xfrm>
            <a:off x="3809079" y="1"/>
            <a:ext cx="2914015" cy="488792"/>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lvl1pPr algn="r">
              <a:defRPr sz="1200">
                <a:latin typeface="Arial" charset="0"/>
              </a:defRPr>
            </a:lvl1pPr>
          </a:lstStyle>
          <a:p>
            <a:endParaRPr lang="en-US"/>
          </a:p>
        </p:txBody>
      </p:sp>
      <p:sp>
        <p:nvSpPr>
          <p:cNvPr id="16794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p:spPr>
      </p:sp>
      <p:sp>
        <p:nvSpPr>
          <p:cNvPr id="167941" name="Rectangle 5"/>
          <p:cNvSpPr>
            <a:spLocks noGrp="1" noChangeArrowheads="1"/>
          </p:cNvSpPr>
          <p:nvPr>
            <p:ph type="body" sz="quarter" idx="3"/>
          </p:nvPr>
        </p:nvSpPr>
        <p:spPr bwMode="auto">
          <a:xfrm>
            <a:off x="672465" y="4643523"/>
            <a:ext cx="5379720" cy="4397527"/>
          </a:xfrm>
          <a:prstGeom prst="rect">
            <a:avLst/>
          </a:prstGeom>
          <a:noFill/>
          <a:ln w="9525">
            <a:noFill/>
            <a:miter lim="800000"/>
            <a:headEnd/>
            <a:tailEnd/>
          </a:ln>
          <a:effectLst/>
        </p:spPr>
        <p:txBody>
          <a:bodyPr vert="horz" wrap="square" lIns="90280" tIns="45141" rIns="90280" bIns="4514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7942" name="Rectangle 6"/>
          <p:cNvSpPr>
            <a:spLocks noGrp="1" noChangeArrowheads="1"/>
          </p:cNvSpPr>
          <p:nvPr>
            <p:ph type="ftr" sz="quarter" idx="4"/>
          </p:nvPr>
        </p:nvSpPr>
        <p:spPr bwMode="auto">
          <a:xfrm>
            <a:off x="0"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defRPr sz="1200">
                <a:latin typeface="Arial" charset="0"/>
              </a:defRPr>
            </a:lvl1pPr>
          </a:lstStyle>
          <a:p>
            <a:endParaRPr lang="en-US"/>
          </a:p>
        </p:txBody>
      </p:sp>
      <p:sp>
        <p:nvSpPr>
          <p:cNvPr id="167943" name="Rectangle 7"/>
          <p:cNvSpPr>
            <a:spLocks noGrp="1" noChangeArrowheads="1"/>
          </p:cNvSpPr>
          <p:nvPr>
            <p:ph type="sldNum" sz="quarter" idx="5"/>
          </p:nvPr>
        </p:nvSpPr>
        <p:spPr bwMode="auto">
          <a:xfrm>
            <a:off x="3809079" y="9283850"/>
            <a:ext cx="2914015" cy="488792"/>
          </a:xfrm>
          <a:prstGeom prst="rect">
            <a:avLst/>
          </a:prstGeom>
          <a:noFill/>
          <a:ln w="9525">
            <a:noFill/>
            <a:miter lim="800000"/>
            <a:headEnd/>
            <a:tailEnd/>
          </a:ln>
          <a:effectLst/>
        </p:spPr>
        <p:txBody>
          <a:bodyPr vert="horz" wrap="square" lIns="90280" tIns="45141" rIns="90280" bIns="45141" numCol="1" anchor="b" anchorCtr="0" compatLnSpc="1">
            <a:prstTxWarp prst="textNoShape">
              <a:avLst/>
            </a:prstTxWarp>
          </a:bodyPr>
          <a:lstStyle>
            <a:lvl1pPr algn="r">
              <a:defRPr sz="1200">
                <a:latin typeface="Arial" charset="0"/>
              </a:defRPr>
            </a:lvl1pPr>
          </a:lstStyle>
          <a:p>
            <a:fld id="{95D1F1CA-11C1-4EED-B334-BE84EEFC9CB4}" type="slidenum">
              <a:rPr lang="en-US"/>
              <a:pPr/>
              <a:t>‹#›</a:t>
            </a:fld>
            <a:endParaRPr lang="en-US"/>
          </a:p>
        </p:txBody>
      </p:sp>
    </p:spTree>
    <p:extLst>
      <p:ext uri="{BB962C8B-B14F-4D97-AF65-F5344CB8AC3E}">
        <p14:creationId xmlns:p14="http://schemas.microsoft.com/office/powerpoint/2010/main" val="24843916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10E3C-3556-48FD-A5D8-3C23DEC704CC}" type="slidenum">
              <a:rPr lang="en-US"/>
              <a:pPr/>
              <a:t>1</a:t>
            </a:fld>
            <a:endParaRPr lang="en-US"/>
          </a:p>
        </p:txBody>
      </p:sp>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3917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9D50E4-9C06-4BDE-BFF9-F1113ABAE16C}" type="slidenum">
              <a:rPr lang="en-US"/>
              <a:pPr/>
              <a:t>2</a:t>
            </a:fld>
            <a:endParaRPr lang="en-US"/>
          </a:p>
        </p:txBody>
      </p:sp>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496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430D85-DE9F-40CF-9DCC-0FE2B9191ED7}" type="slidenum">
              <a:rPr lang="en-US"/>
              <a:pPr/>
              <a:t>4</a:t>
            </a:fld>
            <a:endParaRPr 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978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00FBD3-589F-4556-B754-F21EADCD3036}" type="slidenum">
              <a:rPr lang="en-US"/>
              <a:pPr/>
              <a:t>5</a:t>
            </a:fld>
            <a:endParaRPr 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95192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43C25-1EED-42BD-9C25-A98F0F75972A}" type="slidenum">
              <a:rPr lang="en-US"/>
              <a:pPr/>
              <a:t>6</a:t>
            </a:fld>
            <a:endParaRPr lang="en-US"/>
          </a:p>
        </p:txBody>
      </p:sp>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1626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0176A2-DA88-4EF0-B12E-21ABEC14E9BE}" type="slidenum">
              <a:rPr lang="en-US"/>
              <a:pPr/>
              <a:t>9</a:t>
            </a:fld>
            <a:endParaRPr lang="en-US"/>
          </a:p>
        </p:txBody>
      </p:sp>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33464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C8A0BA-5C7C-4AE5-8179-C149612A726C}" type="slidenum">
              <a:rPr lang="en-US"/>
              <a:pPr/>
              <a:t>10</a:t>
            </a:fld>
            <a:endParaRPr lang="en-US"/>
          </a:p>
        </p:txBody>
      </p:sp>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0143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BEED67-B3C7-40A6-B2AD-CB0015AB1967}" type="slidenum">
              <a:rPr lang="en-US"/>
              <a:pPr/>
              <a:t>11</a:t>
            </a:fld>
            <a:endParaRPr lang="en-US"/>
          </a:p>
        </p:txBody>
      </p:sp>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74477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1F8E2-7F85-4C28-B543-9D5694620ED2}" type="slidenum">
              <a:rPr lang="en-US"/>
              <a:pPr/>
              <a:t>12</a:t>
            </a:fld>
            <a:endParaRPr 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0970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E3555E33-C083-4B65-BD6E-284FA8DC4F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AEAE999-D7E2-4BC7-A76C-CAF60AD97DF7}" type="slidenum">
              <a:rPr lang="en-US" altLang="en-US" smtClean="0"/>
              <a:pPr>
                <a:spcBef>
                  <a:spcPct val="0"/>
                </a:spcBef>
              </a:pPr>
              <a:t>13</a:t>
            </a:fld>
            <a:endParaRPr lang="en-US" altLang="en-US"/>
          </a:p>
        </p:txBody>
      </p:sp>
      <p:sp>
        <p:nvSpPr>
          <p:cNvPr id="9219" name="Rectangle 2">
            <a:extLst>
              <a:ext uri="{FF2B5EF4-FFF2-40B4-BE49-F238E27FC236}">
                <a16:creationId xmlns:a16="http://schemas.microsoft.com/office/drawing/2014/main" id="{8127E06B-60BA-44A9-9F81-F6D3E533804E}"/>
              </a:ext>
            </a:extLst>
          </p:cNvPr>
          <p:cNvSpPr>
            <a:spLocks noRot="1" noChangeArrowheads="1" noTextEdit="1"/>
          </p:cNvSpPr>
          <p:nvPr>
            <p:ph type="sldImg"/>
          </p:nvPr>
        </p:nvSpPr>
        <p:spPr>
          <a:ln/>
        </p:spPr>
      </p:sp>
      <p:sp>
        <p:nvSpPr>
          <p:cNvPr id="9220" name="Rectangle 3">
            <a:extLst>
              <a:ext uri="{FF2B5EF4-FFF2-40B4-BE49-F238E27FC236}">
                <a16:creationId xmlns:a16="http://schemas.microsoft.com/office/drawing/2014/main" id="{FD76476F-EC2B-4004-AF17-A56FD038EC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The trainer should introduce staff to the concept of ownership and empowerment – explaining that in the UK when there is a problem staff run to get their manager but often they can deal with the problems as they own the issue and can be empowered to find an opportunity to wow the guest with their solution.</a:t>
            </a:r>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27966973-3BC9-4C05-8E3E-37539E2F32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0459F20-1EB1-4BEB-880C-68C336CCE428}" type="slidenum">
              <a:rPr lang="en-US" altLang="en-US" smtClean="0"/>
              <a:pPr>
                <a:spcBef>
                  <a:spcPct val="0"/>
                </a:spcBef>
              </a:pPr>
              <a:t>15</a:t>
            </a:fld>
            <a:endParaRPr lang="en-US" altLang="en-US"/>
          </a:p>
        </p:txBody>
      </p:sp>
      <p:sp>
        <p:nvSpPr>
          <p:cNvPr id="11267" name="Rectangle 2">
            <a:extLst>
              <a:ext uri="{FF2B5EF4-FFF2-40B4-BE49-F238E27FC236}">
                <a16:creationId xmlns:a16="http://schemas.microsoft.com/office/drawing/2014/main" id="{3F9017ED-FA03-46B7-A35E-0897B63A0D61}"/>
              </a:ext>
            </a:extLst>
          </p:cNvPr>
          <p:cNvSpPr>
            <a:spLocks noRot="1" noChangeArrowheads="1" noTextEdit="1"/>
          </p:cNvSpPr>
          <p:nvPr>
            <p:ph type="sldImg"/>
          </p:nvPr>
        </p:nvSpPr>
        <p:spPr>
          <a:ln/>
        </p:spPr>
      </p:sp>
      <p:sp>
        <p:nvSpPr>
          <p:cNvPr id="11268" name="Rectangle 3">
            <a:extLst>
              <a:ext uri="{FF2B5EF4-FFF2-40B4-BE49-F238E27FC236}">
                <a16:creationId xmlns:a16="http://schemas.microsoft.com/office/drawing/2014/main" id="{9F34B6B6-EFAE-4DC4-B6EB-674E77F5B7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6E6532E4-F4A3-4606-8261-2CC1955784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54F9DE2-EF04-4D58-8E69-551F4D33CB5B}" type="slidenum">
              <a:rPr lang="en-US" altLang="en-US" smtClean="0"/>
              <a:pPr>
                <a:spcBef>
                  <a:spcPct val="0"/>
                </a:spcBef>
              </a:pPr>
              <a:t>16</a:t>
            </a:fld>
            <a:endParaRPr lang="en-US" altLang="en-US"/>
          </a:p>
        </p:txBody>
      </p:sp>
      <p:sp>
        <p:nvSpPr>
          <p:cNvPr id="13315" name="Rectangle 2">
            <a:extLst>
              <a:ext uri="{FF2B5EF4-FFF2-40B4-BE49-F238E27FC236}">
                <a16:creationId xmlns:a16="http://schemas.microsoft.com/office/drawing/2014/main" id="{6E6DD630-7ADB-44ED-8792-00C1B7312291}"/>
              </a:ext>
            </a:extLst>
          </p:cNvPr>
          <p:cNvSpPr>
            <a:spLocks noRot="1" noChangeArrowheads="1" noTextEdit="1"/>
          </p:cNvSpPr>
          <p:nvPr>
            <p:ph type="sldImg"/>
          </p:nvPr>
        </p:nvSpPr>
        <p:spPr>
          <a:ln/>
        </p:spPr>
      </p:sp>
      <p:sp>
        <p:nvSpPr>
          <p:cNvPr id="13316" name="Rectangle 3">
            <a:extLst>
              <a:ext uri="{FF2B5EF4-FFF2-40B4-BE49-F238E27FC236}">
                <a16:creationId xmlns:a16="http://schemas.microsoft.com/office/drawing/2014/main" id="{13A3912E-E69D-4971-8E3A-74E5D384926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86027E5F-EB75-4958-8F3C-6B12AB2A56E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BECF6EF-C981-440E-9428-A4DA74BF9E91}" type="slidenum">
              <a:rPr lang="en-US" altLang="en-US" smtClean="0"/>
              <a:pPr>
                <a:spcBef>
                  <a:spcPct val="0"/>
                </a:spcBef>
              </a:pPr>
              <a:t>17</a:t>
            </a:fld>
            <a:endParaRPr lang="en-US" altLang="en-US"/>
          </a:p>
        </p:txBody>
      </p:sp>
      <p:sp>
        <p:nvSpPr>
          <p:cNvPr id="15363" name="Rectangle 2">
            <a:extLst>
              <a:ext uri="{FF2B5EF4-FFF2-40B4-BE49-F238E27FC236}">
                <a16:creationId xmlns:a16="http://schemas.microsoft.com/office/drawing/2014/main" id="{37FDB39A-01A4-4709-AEF7-E1C54E973E0B}"/>
              </a:ext>
            </a:extLst>
          </p:cNvPr>
          <p:cNvSpPr>
            <a:spLocks noRot="1" noChangeArrowheads="1" noTextEdit="1"/>
          </p:cNvSpPr>
          <p:nvPr>
            <p:ph type="sldImg"/>
          </p:nvPr>
        </p:nvSpPr>
        <p:spPr>
          <a:ln/>
        </p:spPr>
      </p:sp>
      <p:sp>
        <p:nvSpPr>
          <p:cNvPr id="15364" name="Rectangle 3">
            <a:extLst>
              <a:ext uri="{FF2B5EF4-FFF2-40B4-BE49-F238E27FC236}">
                <a16:creationId xmlns:a16="http://schemas.microsoft.com/office/drawing/2014/main" id="{7C322936-23E9-4877-AA99-5423279C28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E61572D1-006F-4298-854A-061D84B24A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7C91F2-CCF9-42FA-8A79-C8B3A51C5762}" type="slidenum">
              <a:rPr lang="en-US" altLang="en-US" smtClean="0"/>
              <a:pPr>
                <a:spcBef>
                  <a:spcPct val="0"/>
                </a:spcBef>
              </a:pPr>
              <a:t>18</a:t>
            </a:fld>
            <a:endParaRPr lang="en-US" altLang="en-US"/>
          </a:p>
        </p:txBody>
      </p:sp>
      <p:sp>
        <p:nvSpPr>
          <p:cNvPr id="17411" name="Rectangle 2">
            <a:extLst>
              <a:ext uri="{FF2B5EF4-FFF2-40B4-BE49-F238E27FC236}">
                <a16:creationId xmlns:a16="http://schemas.microsoft.com/office/drawing/2014/main" id="{3B52AE03-61D6-49F4-8266-96B122ED63DB}"/>
              </a:ext>
            </a:extLst>
          </p:cNvPr>
          <p:cNvSpPr>
            <a:spLocks noRot="1" noChangeArrowheads="1" noTextEdit="1"/>
          </p:cNvSpPr>
          <p:nvPr>
            <p:ph type="sldImg"/>
          </p:nvPr>
        </p:nvSpPr>
        <p:spPr>
          <a:ln/>
        </p:spPr>
      </p:sp>
      <p:sp>
        <p:nvSpPr>
          <p:cNvPr id="17412" name="Rectangle 3">
            <a:extLst>
              <a:ext uri="{FF2B5EF4-FFF2-40B4-BE49-F238E27FC236}">
                <a16:creationId xmlns:a16="http://schemas.microsoft.com/office/drawing/2014/main" id="{D6E77CDB-479E-42DF-A301-AB14A256ED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5538" name="Group 2"/>
          <p:cNvGrpSpPr>
            <a:grpSpLocks/>
          </p:cNvGrpSpPr>
          <p:nvPr/>
        </p:nvGrpSpPr>
        <p:grpSpPr bwMode="auto">
          <a:xfrm>
            <a:off x="0" y="2438400"/>
            <a:ext cx="9009063" cy="1052513"/>
            <a:chOff x="0" y="1536"/>
            <a:chExt cx="5675" cy="663"/>
          </a:xfrm>
        </p:grpSpPr>
        <p:grpSp>
          <p:nvGrpSpPr>
            <p:cNvPr id="65539" name="Group 3"/>
            <p:cNvGrpSpPr>
              <a:grpSpLocks/>
            </p:cNvGrpSpPr>
            <p:nvPr/>
          </p:nvGrpSpPr>
          <p:grpSpPr bwMode="auto">
            <a:xfrm>
              <a:off x="183" y="1604"/>
              <a:ext cx="448" cy="299"/>
              <a:chOff x="720" y="336"/>
              <a:chExt cx="624" cy="432"/>
            </a:xfrm>
          </p:grpSpPr>
          <p:sp>
            <p:nvSpPr>
              <p:cNvPr id="65540"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endParaRPr lang="en-GB"/>
              </a:p>
            </p:txBody>
          </p:sp>
          <p:sp>
            <p:nvSpPr>
              <p:cNvPr id="65541"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endParaRPr lang="en-GB"/>
              </a:p>
            </p:txBody>
          </p:sp>
        </p:grpSp>
        <p:grpSp>
          <p:nvGrpSpPr>
            <p:cNvPr id="65542" name="Group 6"/>
            <p:cNvGrpSpPr>
              <a:grpSpLocks/>
            </p:cNvGrpSpPr>
            <p:nvPr/>
          </p:nvGrpSpPr>
          <p:grpSpPr bwMode="auto">
            <a:xfrm>
              <a:off x="261" y="1870"/>
              <a:ext cx="465" cy="299"/>
              <a:chOff x="912" y="2640"/>
              <a:chExt cx="672" cy="432"/>
            </a:xfrm>
          </p:grpSpPr>
          <p:sp>
            <p:nvSpPr>
              <p:cNvPr id="65543"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endParaRPr lang="en-GB"/>
              </a:p>
            </p:txBody>
          </p:sp>
          <p:sp>
            <p:nvSpPr>
              <p:cNvPr id="65544"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endParaRPr lang="en-GB"/>
              </a:p>
            </p:txBody>
          </p:sp>
        </p:grpSp>
        <p:sp>
          <p:nvSpPr>
            <p:cNvPr id="65545"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endParaRPr lang="en-GB"/>
            </a:p>
          </p:txBody>
        </p:sp>
        <p:sp>
          <p:nvSpPr>
            <p:cNvPr id="65546"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endParaRPr lang="en-GB"/>
            </a:p>
          </p:txBody>
        </p:sp>
        <p:sp>
          <p:nvSpPr>
            <p:cNvPr id="65547"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endParaRPr lang="en-GB"/>
            </a:p>
          </p:txBody>
        </p:sp>
      </p:grpSp>
      <p:sp>
        <p:nvSpPr>
          <p:cNvPr id="65548" name="Rectangle 12"/>
          <p:cNvSpPr>
            <a:spLocks noGrp="1" noChangeArrowheads="1"/>
          </p:cNvSpPr>
          <p:nvPr>
            <p:ph type="ctrTitle"/>
          </p:nvPr>
        </p:nvSpPr>
        <p:spPr>
          <a:xfrm>
            <a:off x="990600" y="1828800"/>
            <a:ext cx="7772400" cy="1143000"/>
          </a:xfrm>
        </p:spPr>
        <p:txBody>
          <a:bodyPr/>
          <a:lstStyle>
            <a:lvl1pPr>
              <a:defRPr/>
            </a:lvl1pPr>
          </a:lstStyle>
          <a:p>
            <a:r>
              <a:rPr lang="en-GB"/>
              <a:t>Click to edit Master title style</a:t>
            </a:r>
          </a:p>
        </p:txBody>
      </p:sp>
      <p:sp>
        <p:nvSpPr>
          <p:cNvPr id="65549"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65550"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65551"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endParaRPr lang="en-GB"/>
          </a:p>
        </p:txBody>
      </p:sp>
      <p:sp>
        <p:nvSpPr>
          <p:cNvPr id="65552"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448E970E-A294-4FD8-A6B0-AAACFF91F60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C0A49ED-F34A-42BD-829F-075509AA65D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28C7666-5A49-43AD-A42B-07F874E0FE23}"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7F6DD8-0211-4554-A41B-FED36BC7955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5BA986E3-7B63-404B-BFBB-C2CE88C0ABB5}"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76C97D7-ED13-40FD-8746-3C7D55E1D106}"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7436972-4BD1-4345-81F7-794644A6D991}"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8F6635F-089B-409F-BFDF-E449F4195563}"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8BD8B5D-33D0-4B63-8406-33602BAF422C}"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4F7D00D-C0E8-4AB6-8EDF-D51735A7CD17}"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538"/>
            <a:ext cx="1951038" cy="55149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50938" y="617538"/>
            <a:ext cx="5700712" cy="5514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7C6AD16-98E3-48B4-B038-66670F8DC08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a:endParaRPr kumimoji="1" lang="en-US"/>
          </a:p>
        </p:txBody>
      </p:sp>
      <p:sp>
        <p:nvSpPr>
          <p:cNvPr id="64515"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16" name="Rectangle 4"/>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a:endParaRPr kumimoji="1" lang="en-US"/>
          </a:p>
        </p:txBody>
      </p:sp>
      <p:sp>
        <p:nvSpPr>
          <p:cNvPr id="64517"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18"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endParaRPr kumimoji="1" lang="en-US"/>
          </a:p>
        </p:txBody>
      </p:sp>
      <p:sp>
        <p:nvSpPr>
          <p:cNvPr id="64519" name="Rectangle 7"/>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a:endParaRPr kumimoji="1" lang="en-US"/>
          </a:p>
        </p:txBody>
      </p:sp>
      <p:sp>
        <p:nvSpPr>
          <p:cNvPr id="64520"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endParaRPr kumimoji="1" lang="en-US"/>
          </a:p>
        </p:txBody>
      </p:sp>
      <p:sp>
        <p:nvSpPr>
          <p:cNvPr id="64521" name="Rectangle 9"/>
          <p:cNvSpPr>
            <a:spLocks noGrp="1" noChangeArrowheads="1"/>
          </p:cNvSpPr>
          <p:nvPr>
            <p:ph type="title"/>
          </p:nvPr>
        </p:nvSpPr>
        <p:spPr bwMode="auto">
          <a:xfrm>
            <a:off x="1150938" y="617538"/>
            <a:ext cx="7793037"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64522" name="Rectangle 10"/>
          <p:cNvSpPr>
            <a:spLocks noGrp="1" noChangeArrowheads="1"/>
          </p:cNvSpPr>
          <p:nvPr>
            <p:ph type="body" idx="1"/>
          </p:nvPr>
        </p:nvSpPr>
        <p:spPr bwMode="auto">
          <a:xfrm>
            <a:off x="1182688" y="2017713"/>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4523"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endParaRPr lang="en-GB"/>
          </a:p>
        </p:txBody>
      </p:sp>
      <p:sp>
        <p:nvSpPr>
          <p:cNvPr id="64524"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endParaRPr lang="en-GB"/>
          </a:p>
        </p:txBody>
      </p:sp>
      <p:sp>
        <p:nvSpPr>
          <p:cNvPr id="64525"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7BC72546-3D16-4E9F-B6A3-1A4150E9774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itchFamily="34" charset="0"/>
        </a:defRPr>
      </a:lvl2pPr>
      <a:lvl3pPr algn="l" rtl="0" fontAlgn="base">
        <a:spcBef>
          <a:spcPct val="0"/>
        </a:spcBef>
        <a:spcAft>
          <a:spcPct val="0"/>
        </a:spcAft>
        <a:defRPr sz="4400">
          <a:solidFill>
            <a:schemeClr val="tx2"/>
          </a:solidFill>
          <a:latin typeface="Tahoma" pitchFamily="34" charset="0"/>
        </a:defRPr>
      </a:lvl3pPr>
      <a:lvl4pPr algn="l" rtl="0" fontAlgn="base">
        <a:spcBef>
          <a:spcPct val="0"/>
        </a:spcBef>
        <a:spcAft>
          <a:spcPct val="0"/>
        </a:spcAft>
        <a:defRPr sz="4400">
          <a:solidFill>
            <a:schemeClr val="tx2"/>
          </a:solidFill>
          <a:latin typeface="Tahoma" pitchFamily="34" charset="0"/>
        </a:defRPr>
      </a:lvl4pPr>
      <a:lvl5pPr algn="l" rtl="0" fontAlgn="base">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fontAlgn="base">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fontAlgn="base">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fontAlgn="base">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TbHwnxCGaI" TargetMode="External"/><Relationship Id="rId2" Type="http://schemas.openxmlformats.org/officeDocument/2006/relationships/hyperlink" Target="https://www.youtube.com/watch?v=2C-2v99paQ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ctrTitle"/>
          </p:nvPr>
        </p:nvSpPr>
        <p:spPr/>
        <p:txBody>
          <a:bodyPr/>
          <a:lstStyle/>
          <a:p>
            <a:r>
              <a:rPr lang="en-GB" b="1">
                <a:cs typeface="Times New Roman" pitchFamily="18" charset="0"/>
              </a:rPr>
              <a:t>Customer  </a:t>
            </a:r>
            <a:r>
              <a:rPr lang="en-GB" b="1" dirty="0">
                <a:cs typeface="Times New Roman" pitchFamily="18" charset="0"/>
              </a:rPr>
              <a:t>Relationships</a:t>
            </a:r>
          </a:p>
        </p:txBody>
      </p:sp>
      <p:sp>
        <p:nvSpPr>
          <p:cNvPr id="95235" name="Rectangle 3"/>
          <p:cNvSpPr>
            <a:spLocks noGrp="1" noChangeArrowheads="1"/>
          </p:cNvSpPr>
          <p:nvPr>
            <p:ph type="subTitle" idx="1"/>
          </p:nvPr>
        </p:nvSpPr>
        <p:spPr>
          <a:xfrm>
            <a:off x="1371600" y="3886200"/>
            <a:ext cx="6858000" cy="1752600"/>
          </a:xfrm>
        </p:spPr>
        <p:txBody>
          <a:bodyPr/>
          <a:lstStyle/>
          <a:p>
            <a:r>
              <a:rPr lang="en-GB" sz="2800" dirty="0">
                <a:cs typeface="Times New Roman" pitchFamily="18" charset="0"/>
              </a:rPr>
              <a:t>Implementing the Relationship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100"/>
              <a:t>Implementation through the Marketing Mix</a:t>
            </a:r>
          </a:p>
        </p:txBody>
      </p:sp>
      <p:sp>
        <p:nvSpPr>
          <p:cNvPr id="165891" name="Rectangle 3"/>
          <p:cNvSpPr>
            <a:spLocks noGrp="1" noChangeArrowheads="1"/>
          </p:cNvSpPr>
          <p:nvPr>
            <p:ph type="body" idx="1"/>
          </p:nvPr>
        </p:nvSpPr>
        <p:spPr/>
        <p:txBody>
          <a:bodyPr/>
          <a:lstStyle/>
          <a:p>
            <a:r>
              <a:rPr lang="en-GB"/>
              <a:t>Product</a:t>
            </a:r>
          </a:p>
          <a:p>
            <a:r>
              <a:rPr lang="en-GB"/>
              <a:t>Place </a:t>
            </a:r>
          </a:p>
          <a:p>
            <a:r>
              <a:rPr lang="en-GB"/>
              <a:t>Price</a:t>
            </a:r>
          </a:p>
          <a:p>
            <a:r>
              <a:rPr lang="en-GB"/>
              <a:t>Promotion</a:t>
            </a:r>
          </a:p>
          <a:p>
            <a:r>
              <a:rPr lang="en-GB"/>
              <a:t>People</a:t>
            </a:r>
          </a:p>
          <a:p>
            <a:r>
              <a:rPr lang="en-GB"/>
              <a:t>Physical evidence</a:t>
            </a:r>
          </a:p>
          <a:p>
            <a:r>
              <a:rPr lang="en-GB"/>
              <a:t>Process</a:t>
            </a:r>
          </a:p>
        </p:txBody>
      </p:sp>
    </p:spTree>
    <p:extLst>
      <p:ext uri="{BB962C8B-B14F-4D97-AF65-F5344CB8AC3E}">
        <p14:creationId xmlns:p14="http://schemas.microsoft.com/office/powerpoint/2010/main" val="3381224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1D9C-2177-430C-9550-F7519D3F33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ED097E-014A-4794-8876-A1E8A1B70BA8}"/>
              </a:ext>
            </a:extLst>
          </p:cNvPr>
          <p:cNvSpPr>
            <a:spLocks noGrp="1"/>
          </p:cNvSpPr>
          <p:nvPr>
            <p:ph idx="1"/>
          </p:nvPr>
        </p:nvSpPr>
        <p:spPr/>
        <p:txBody>
          <a:bodyPr/>
          <a:lstStyle/>
          <a:p>
            <a:r>
              <a:rPr lang="en-GB" dirty="0"/>
              <a:t>Product- If we do not offer the product the customer is demanding then the other elements of the marketing mix do not matter.</a:t>
            </a:r>
          </a:p>
        </p:txBody>
      </p:sp>
    </p:spTree>
    <p:extLst>
      <p:ext uri="{BB962C8B-B14F-4D97-AF65-F5344CB8AC3E}">
        <p14:creationId xmlns:p14="http://schemas.microsoft.com/office/powerpoint/2010/main" val="3938593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p:txBody>
          <a:bodyPr/>
          <a:lstStyle/>
          <a:p>
            <a:r>
              <a:rPr lang="en-GB"/>
              <a:t>Some marketing mix issues</a:t>
            </a:r>
            <a:endParaRPr lang="en-US"/>
          </a:p>
        </p:txBody>
      </p:sp>
      <p:sp>
        <p:nvSpPr>
          <p:cNvPr id="207875" name="Rectangle 3"/>
          <p:cNvSpPr>
            <a:spLocks noGrp="1" noChangeArrowheads="1"/>
          </p:cNvSpPr>
          <p:nvPr>
            <p:ph type="body" idx="1"/>
          </p:nvPr>
        </p:nvSpPr>
        <p:spPr>
          <a:xfrm>
            <a:off x="428596" y="2017713"/>
            <a:ext cx="8526492" cy="4114800"/>
          </a:xfrm>
        </p:spPr>
        <p:txBody>
          <a:bodyPr/>
          <a:lstStyle/>
          <a:p>
            <a:r>
              <a:rPr lang="en-GB" b="1" dirty="0"/>
              <a:t>Place</a:t>
            </a:r>
            <a:r>
              <a:rPr lang="en-GB" dirty="0"/>
              <a:t> - Depends on the nature of the product or service.</a:t>
            </a:r>
          </a:p>
          <a:p>
            <a:pPr>
              <a:buNone/>
            </a:pPr>
            <a:endParaRPr lang="en-GB" sz="2000" dirty="0"/>
          </a:p>
          <a:p>
            <a:r>
              <a:rPr lang="en-GB" b="1" dirty="0"/>
              <a:t>Cultural norms - </a:t>
            </a:r>
            <a:r>
              <a:rPr lang="en-GB" dirty="0"/>
              <a:t>Where would you expect to be seen?- Advertising with regard to children.</a:t>
            </a:r>
          </a:p>
          <a:p>
            <a:pPr>
              <a:buNone/>
            </a:pPr>
            <a:endParaRPr lang="en-GB" sz="2000" dirty="0"/>
          </a:p>
          <a:p>
            <a:r>
              <a:rPr lang="en-GB" dirty="0"/>
              <a:t>Can the place add value to the relationship? </a:t>
            </a:r>
            <a:r>
              <a:rPr lang="en-GB" sz="1800" dirty="0"/>
              <a:t>(Time saving of the internet, or prestige of Oxford St in London?)</a:t>
            </a:r>
          </a:p>
          <a:p>
            <a:endParaRPr lang="en-US" dirty="0"/>
          </a:p>
        </p:txBody>
      </p:sp>
    </p:spTree>
    <p:extLst>
      <p:ext uri="{BB962C8B-B14F-4D97-AF65-F5344CB8AC3E}">
        <p14:creationId xmlns:p14="http://schemas.microsoft.com/office/powerpoint/2010/main" val="171171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lstStyle/>
          <a:p>
            <a:r>
              <a:rPr lang="en-GB"/>
              <a:t>Cont…</a:t>
            </a:r>
            <a:endParaRPr lang="en-US"/>
          </a:p>
        </p:txBody>
      </p:sp>
      <p:sp>
        <p:nvSpPr>
          <p:cNvPr id="209923" name="Rectangle 3"/>
          <p:cNvSpPr>
            <a:spLocks noGrp="1" noChangeArrowheads="1"/>
          </p:cNvSpPr>
          <p:nvPr>
            <p:ph type="body" idx="1"/>
          </p:nvPr>
        </p:nvSpPr>
        <p:spPr>
          <a:xfrm>
            <a:off x="359126" y="1916832"/>
            <a:ext cx="8526492" cy="4114800"/>
          </a:xfrm>
        </p:spPr>
        <p:txBody>
          <a:bodyPr/>
          <a:lstStyle/>
          <a:p>
            <a:pPr>
              <a:lnSpc>
                <a:spcPct val="90000"/>
              </a:lnSpc>
            </a:pPr>
            <a:r>
              <a:rPr lang="en-GB" sz="2800" dirty="0"/>
              <a:t>Price - How much is your target market prepared to pay for the product or service?</a:t>
            </a:r>
          </a:p>
          <a:p>
            <a:pPr lvl="1">
              <a:lnSpc>
                <a:spcPct val="90000"/>
              </a:lnSpc>
            </a:pPr>
            <a:r>
              <a:rPr lang="en-GB" sz="2400" dirty="0"/>
              <a:t>Pricing is notoriously hard to decide on</a:t>
            </a:r>
          </a:p>
          <a:p>
            <a:pPr lvl="1">
              <a:lnSpc>
                <a:spcPct val="90000"/>
              </a:lnSpc>
            </a:pPr>
            <a:r>
              <a:rPr lang="en-GB" sz="2400" dirty="0"/>
              <a:t>Pricing strategies </a:t>
            </a:r>
          </a:p>
          <a:p>
            <a:pPr>
              <a:lnSpc>
                <a:spcPct val="90000"/>
              </a:lnSpc>
            </a:pPr>
            <a:r>
              <a:rPr lang="en-GB" sz="2800" dirty="0"/>
              <a:t>How we gain price premiums through relationships?</a:t>
            </a:r>
          </a:p>
          <a:p>
            <a:pPr>
              <a:lnSpc>
                <a:spcPct val="90000"/>
              </a:lnSpc>
            </a:pPr>
            <a:r>
              <a:rPr lang="en-GB" sz="2800" dirty="0"/>
              <a:t>How does this fit with the concept of ‘value’ defined as ‘what I get for what I give?’-</a:t>
            </a:r>
            <a:endParaRPr lang="en-US" sz="2800" dirty="0"/>
          </a:p>
        </p:txBody>
      </p:sp>
    </p:spTree>
    <p:extLst>
      <p:ext uri="{BB962C8B-B14F-4D97-AF65-F5344CB8AC3E}">
        <p14:creationId xmlns:p14="http://schemas.microsoft.com/office/powerpoint/2010/main" val="2047084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Cont…</a:t>
            </a:r>
            <a:endParaRPr lang="en-US"/>
          </a:p>
        </p:txBody>
      </p:sp>
      <p:sp>
        <p:nvSpPr>
          <p:cNvPr id="211971" name="Rectangle 3"/>
          <p:cNvSpPr>
            <a:spLocks noGrp="1" noChangeArrowheads="1"/>
          </p:cNvSpPr>
          <p:nvPr>
            <p:ph type="body" idx="1"/>
          </p:nvPr>
        </p:nvSpPr>
        <p:spPr>
          <a:xfrm>
            <a:off x="714348" y="2017713"/>
            <a:ext cx="8240740" cy="4114800"/>
          </a:xfrm>
        </p:spPr>
        <p:txBody>
          <a:bodyPr/>
          <a:lstStyle/>
          <a:p>
            <a:pPr>
              <a:lnSpc>
                <a:spcPct val="90000"/>
              </a:lnSpc>
            </a:pPr>
            <a:r>
              <a:rPr lang="en-GB" sz="2800" dirty="0"/>
              <a:t>Promotion</a:t>
            </a:r>
            <a:r>
              <a:rPr lang="en-GB" sz="2400" dirty="0"/>
              <a:t> - </a:t>
            </a:r>
            <a:r>
              <a:rPr lang="en-GB" sz="2800" dirty="0"/>
              <a:t>The nature of the audience </a:t>
            </a:r>
            <a:r>
              <a:rPr lang="en-GB" sz="2000" dirty="0"/>
              <a:t>(Who you want to target, how can the message be tailored?)</a:t>
            </a:r>
          </a:p>
          <a:p>
            <a:pPr>
              <a:lnSpc>
                <a:spcPct val="90000"/>
              </a:lnSpc>
              <a:buNone/>
            </a:pPr>
            <a:endParaRPr lang="en-GB" sz="800" dirty="0"/>
          </a:p>
          <a:p>
            <a:pPr>
              <a:lnSpc>
                <a:spcPct val="90000"/>
              </a:lnSpc>
            </a:pPr>
            <a:r>
              <a:rPr lang="en-GB" sz="2800" dirty="0"/>
              <a:t>The short term and long term objectives </a:t>
            </a:r>
            <a:r>
              <a:rPr lang="en-GB" sz="2000" dirty="0"/>
              <a:t>(change opinions, sales, change usage etc…)</a:t>
            </a:r>
          </a:p>
          <a:p>
            <a:pPr>
              <a:lnSpc>
                <a:spcPct val="90000"/>
              </a:lnSpc>
              <a:buNone/>
            </a:pPr>
            <a:endParaRPr lang="en-GB" sz="800" dirty="0"/>
          </a:p>
          <a:p>
            <a:pPr>
              <a:lnSpc>
                <a:spcPct val="90000"/>
              </a:lnSpc>
            </a:pPr>
            <a:r>
              <a:rPr lang="en-GB" sz="2800" dirty="0"/>
              <a:t>The messages that are used </a:t>
            </a:r>
            <a:r>
              <a:rPr lang="en-GB" sz="2000" dirty="0"/>
              <a:t>(what to say, how to say it, who should say it)</a:t>
            </a:r>
          </a:p>
          <a:p>
            <a:pPr>
              <a:lnSpc>
                <a:spcPct val="90000"/>
              </a:lnSpc>
              <a:buNone/>
            </a:pPr>
            <a:endParaRPr lang="en-GB" sz="800" dirty="0"/>
          </a:p>
          <a:p>
            <a:pPr>
              <a:lnSpc>
                <a:spcPct val="90000"/>
              </a:lnSpc>
            </a:pPr>
            <a:r>
              <a:rPr lang="en-GB" sz="2800" dirty="0"/>
              <a:t>The communications that will carry the message</a:t>
            </a:r>
          </a:p>
          <a:p>
            <a:pPr>
              <a:lnSpc>
                <a:spcPct val="90000"/>
              </a:lnSpc>
              <a:buNone/>
            </a:pPr>
            <a:endParaRPr lang="en-GB" sz="800" dirty="0"/>
          </a:p>
          <a:p>
            <a:pPr>
              <a:lnSpc>
                <a:spcPct val="90000"/>
              </a:lnSpc>
            </a:pPr>
            <a:r>
              <a:rPr lang="en-GB" sz="2800" dirty="0"/>
              <a:t>The budget </a:t>
            </a:r>
            <a:r>
              <a:rPr lang="en-GB" sz="2000" dirty="0"/>
              <a:t>(should match the product)</a:t>
            </a:r>
          </a:p>
          <a:p>
            <a:pPr>
              <a:lnSpc>
                <a:spcPct val="90000"/>
              </a:lnSpc>
              <a:buNone/>
            </a:pPr>
            <a:endParaRPr lang="en-GB" sz="800" dirty="0"/>
          </a:p>
          <a:p>
            <a:pPr>
              <a:lnSpc>
                <a:spcPct val="90000"/>
              </a:lnSpc>
            </a:pPr>
            <a:r>
              <a:rPr lang="en-GB" sz="2800" dirty="0"/>
              <a:t>How can results be measured</a:t>
            </a:r>
            <a:endParaRPr lang="en-US" sz="2400" dirty="0"/>
          </a:p>
        </p:txBody>
      </p:sp>
    </p:spTree>
    <p:extLst>
      <p:ext uri="{BB962C8B-B14F-4D97-AF65-F5344CB8AC3E}">
        <p14:creationId xmlns:p14="http://schemas.microsoft.com/office/powerpoint/2010/main" val="332137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D70E-8D8D-47AD-9EAC-83792F0551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9CFBDC-2490-4031-B5F9-31E6B7BE854A}"/>
              </a:ext>
            </a:extLst>
          </p:cNvPr>
          <p:cNvSpPr>
            <a:spLocks noGrp="1"/>
          </p:cNvSpPr>
          <p:nvPr>
            <p:ph idx="1"/>
          </p:nvPr>
        </p:nvSpPr>
        <p:spPr/>
        <p:txBody>
          <a:bodyPr/>
          <a:lstStyle/>
          <a:p>
            <a:r>
              <a:rPr lang="en-GB" dirty="0"/>
              <a:t>People- This is a key element in the marketing mix for an organisation. The selling of the product, delivery of a service and the after sales function is the ‘main’ focus of the relationship the organisation is trying to build, secure or enhance.</a:t>
            </a:r>
          </a:p>
        </p:txBody>
      </p:sp>
    </p:spTree>
    <p:extLst>
      <p:ext uri="{BB962C8B-B14F-4D97-AF65-F5344CB8AC3E}">
        <p14:creationId xmlns:p14="http://schemas.microsoft.com/office/powerpoint/2010/main" val="1996985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33EF3-E9BE-49D1-A839-22456622B4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B1F26A-AE63-4D74-BD32-C76E572071CD}"/>
              </a:ext>
            </a:extLst>
          </p:cNvPr>
          <p:cNvSpPr>
            <a:spLocks noGrp="1"/>
          </p:cNvSpPr>
          <p:nvPr>
            <p:ph idx="1"/>
          </p:nvPr>
        </p:nvSpPr>
        <p:spPr/>
        <p:txBody>
          <a:bodyPr/>
          <a:lstStyle/>
          <a:p>
            <a:r>
              <a:rPr lang="en-GB" dirty="0"/>
              <a:t>Physical Evidence- This can be seen through the store/online site the customer is visiting – Does it enhance the relationship?</a:t>
            </a:r>
          </a:p>
          <a:p>
            <a:r>
              <a:rPr lang="en-GB" dirty="0"/>
              <a:t>Process- How is our buying experience from order to payment to checkout.  Is this a smooth or frustrating element to the buying or service using process.</a:t>
            </a:r>
          </a:p>
        </p:txBody>
      </p:sp>
    </p:spTree>
    <p:extLst>
      <p:ext uri="{BB962C8B-B14F-4D97-AF65-F5344CB8AC3E}">
        <p14:creationId xmlns:p14="http://schemas.microsoft.com/office/powerpoint/2010/main" val="1675970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lstStyle/>
          <a:p>
            <a:r>
              <a:rPr lang="en-GB" sz="4000" dirty="0"/>
              <a:t>McKinsey’s Seven S Framework</a:t>
            </a:r>
            <a:endParaRPr lang="en-US" sz="4000" dirty="0"/>
          </a:p>
        </p:txBody>
      </p:sp>
      <p:sp>
        <p:nvSpPr>
          <p:cNvPr id="183299" name="Rectangle 3"/>
          <p:cNvSpPr>
            <a:spLocks noGrp="1" noChangeArrowheads="1"/>
          </p:cNvSpPr>
          <p:nvPr>
            <p:ph type="body" idx="1"/>
          </p:nvPr>
        </p:nvSpPr>
        <p:spPr>
          <a:xfrm>
            <a:off x="357158" y="2017713"/>
            <a:ext cx="8501122" cy="4579937"/>
          </a:xfrm>
        </p:spPr>
        <p:txBody>
          <a:bodyPr/>
          <a:lstStyle/>
          <a:p>
            <a:pPr>
              <a:lnSpc>
                <a:spcPct val="80000"/>
              </a:lnSpc>
            </a:pPr>
            <a:r>
              <a:rPr lang="en-GB" sz="2000" b="1" dirty="0"/>
              <a:t>Strategy: 		</a:t>
            </a:r>
            <a:r>
              <a:rPr lang="en-GB" sz="1800" dirty="0"/>
              <a:t>senior management’s plan of action devised to 				maintain and build competitive advantage </a:t>
            </a:r>
          </a:p>
          <a:p>
            <a:pPr>
              <a:lnSpc>
                <a:spcPct val="80000"/>
              </a:lnSpc>
              <a:buNone/>
            </a:pPr>
            <a:endParaRPr lang="en-GB" sz="1200" dirty="0"/>
          </a:p>
          <a:p>
            <a:pPr>
              <a:lnSpc>
                <a:spcPct val="80000"/>
              </a:lnSpc>
            </a:pPr>
            <a:r>
              <a:rPr lang="en-GB" sz="2000" b="1" dirty="0"/>
              <a:t>Structure:		</a:t>
            </a:r>
            <a:r>
              <a:rPr lang="en-GB" sz="1800" dirty="0"/>
              <a:t>the way resources and responsibilities are allocated </a:t>
            </a:r>
          </a:p>
          <a:p>
            <a:pPr lvl="1">
              <a:lnSpc>
                <a:spcPct val="80000"/>
              </a:lnSpc>
              <a:buNone/>
            </a:pPr>
            <a:endParaRPr lang="en-GB" sz="1200" b="1" dirty="0"/>
          </a:p>
          <a:p>
            <a:pPr>
              <a:lnSpc>
                <a:spcPct val="80000"/>
              </a:lnSpc>
            </a:pPr>
            <a:r>
              <a:rPr lang="en-GB" sz="2000" b="1" dirty="0"/>
              <a:t>Systems: 		</a:t>
            </a:r>
            <a:r>
              <a:rPr lang="en-GB" sz="1800" dirty="0"/>
              <a:t>mechanisms, procedures and processes by which tasks 			are completed</a:t>
            </a:r>
          </a:p>
          <a:p>
            <a:pPr>
              <a:lnSpc>
                <a:spcPct val="80000"/>
              </a:lnSpc>
              <a:buNone/>
            </a:pPr>
            <a:endParaRPr lang="en-GB" sz="1200" dirty="0"/>
          </a:p>
          <a:p>
            <a:pPr>
              <a:lnSpc>
                <a:spcPct val="80000"/>
              </a:lnSpc>
            </a:pPr>
            <a:r>
              <a:rPr lang="en-GB" sz="2000" b="1" dirty="0"/>
              <a:t>Shared values: 	</a:t>
            </a:r>
            <a:r>
              <a:rPr lang="en-GB" sz="1800" dirty="0"/>
              <a:t>the core values of the company that are evidenced in </a:t>
            </a:r>
          </a:p>
          <a:p>
            <a:pPr>
              <a:lnSpc>
                <a:spcPct val="80000"/>
              </a:lnSpc>
              <a:buNone/>
            </a:pPr>
            <a:r>
              <a:rPr lang="en-GB" sz="1800" dirty="0"/>
              <a:t>				the corporate culture and the general work ethic</a:t>
            </a:r>
          </a:p>
          <a:p>
            <a:pPr>
              <a:lnSpc>
                <a:spcPct val="80000"/>
              </a:lnSpc>
              <a:buNone/>
            </a:pPr>
            <a:endParaRPr lang="en-GB" sz="1200" b="1" dirty="0"/>
          </a:p>
          <a:p>
            <a:pPr>
              <a:lnSpc>
                <a:spcPct val="80000"/>
              </a:lnSpc>
            </a:pPr>
            <a:r>
              <a:rPr lang="en-GB" sz="2000" b="1" dirty="0"/>
              <a:t>Style:		</a:t>
            </a:r>
            <a:r>
              <a:rPr lang="en-GB" sz="1800" dirty="0"/>
              <a:t>organisational culture and management style</a:t>
            </a:r>
          </a:p>
          <a:p>
            <a:pPr>
              <a:lnSpc>
                <a:spcPct val="80000"/>
              </a:lnSpc>
              <a:buNone/>
            </a:pPr>
            <a:endParaRPr lang="en-GB" sz="1200" b="1" dirty="0"/>
          </a:p>
          <a:p>
            <a:pPr>
              <a:lnSpc>
                <a:spcPct val="80000"/>
              </a:lnSpc>
            </a:pPr>
            <a:r>
              <a:rPr lang="en-GB" sz="2000" b="1" dirty="0"/>
              <a:t>Skills:		</a:t>
            </a:r>
            <a:r>
              <a:rPr lang="en-GB" sz="1800" dirty="0"/>
              <a:t>corporate strengths and core competencies of the 				employees working for the company</a:t>
            </a:r>
          </a:p>
          <a:p>
            <a:pPr>
              <a:lnSpc>
                <a:spcPct val="80000"/>
              </a:lnSpc>
              <a:buNone/>
            </a:pPr>
            <a:endParaRPr lang="en-GB" sz="1200" b="1" dirty="0"/>
          </a:p>
          <a:p>
            <a:pPr>
              <a:lnSpc>
                <a:spcPct val="80000"/>
              </a:lnSpc>
            </a:pPr>
            <a:r>
              <a:rPr lang="en-GB" sz="2000" b="1" dirty="0"/>
              <a:t>Staff:		</a:t>
            </a:r>
            <a:r>
              <a:rPr lang="en-GB" sz="1800" dirty="0"/>
              <a:t>human resources and policies by which they are 				managed</a:t>
            </a:r>
            <a:endParaRPr lang="en-GB" sz="1800" b="1" dirty="0"/>
          </a:p>
          <a:p>
            <a:pPr>
              <a:lnSpc>
                <a:spcPct val="80000"/>
              </a:lnSpc>
              <a:buNone/>
            </a:pPr>
            <a:endParaRPr lang="en-GB" sz="1800" dirty="0"/>
          </a:p>
          <a:p>
            <a:pPr lvl="1">
              <a:lnSpc>
                <a:spcPct val="80000"/>
              </a:lnSpc>
            </a:pP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sz="4000"/>
              <a:t>Strategy, structure and systems</a:t>
            </a:r>
            <a:endParaRPr lang="en-US" sz="4000"/>
          </a:p>
        </p:txBody>
      </p:sp>
      <p:sp>
        <p:nvSpPr>
          <p:cNvPr id="185347" name="Rectangle 3"/>
          <p:cNvSpPr>
            <a:spLocks noGrp="1" noChangeArrowheads="1"/>
          </p:cNvSpPr>
          <p:nvPr>
            <p:ph type="body" idx="1"/>
          </p:nvPr>
        </p:nvSpPr>
        <p:spPr>
          <a:xfrm>
            <a:off x="642910" y="1857364"/>
            <a:ext cx="8312178" cy="4114800"/>
          </a:xfrm>
        </p:spPr>
        <p:txBody>
          <a:bodyPr/>
          <a:lstStyle/>
          <a:p>
            <a:pPr>
              <a:buNone/>
            </a:pPr>
            <a:endParaRPr lang="en-GB" sz="800" dirty="0"/>
          </a:p>
          <a:p>
            <a:pPr lvl="1"/>
            <a:r>
              <a:rPr lang="en-GB" dirty="0"/>
              <a:t>Relationships can not simply be initiated by the company – the </a:t>
            </a:r>
            <a:r>
              <a:rPr lang="en-GB" b="1" dirty="0"/>
              <a:t>customer has choice</a:t>
            </a:r>
          </a:p>
          <a:p>
            <a:pPr lvl="1">
              <a:buNone/>
            </a:pPr>
            <a:endParaRPr lang="en-GB" sz="800" b="1" dirty="0"/>
          </a:p>
          <a:p>
            <a:pPr lvl="1"/>
            <a:r>
              <a:rPr lang="en-GB" b="1" dirty="0"/>
              <a:t>Relationships must be maintained </a:t>
            </a:r>
            <a:r>
              <a:rPr lang="en-GB" dirty="0"/>
              <a:t>– this involves commitment, effort and resources</a:t>
            </a:r>
          </a:p>
          <a:p>
            <a:pPr lvl="1">
              <a:buNone/>
            </a:pPr>
            <a:endParaRPr lang="en-GB" sz="800" dirty="0"/>
          </a:p>
          <a:p>
            <a:pPr lvl="1"/>
            <a:r>
              <a:rPr lang="en-GB" b="1" dirty="0"/>
              <a:t>Sometimes relationships end </a:t>
            </a:r>
            <a:r>
              <a:rPr lang="en-GB" dirty="0"/>
              <a:t>– exit strategies may also need to be considered</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p:txBody>
          <a:bodyPr/>
          <a:lstStyle/>
          <a:p>
            <a:r>
              <a:rPr lang="en-GB" sz="4000"/>
              <a:t>Style, skills, staff &amp; shared values</a:t>
            </a:r>
            <a:endParaRPr lang="en-US" sz="4000"/>
          </a:p>
        </p:txBody>
      </p:sp>
      <p:sp>
        <p:nvSpPr>
          <p:cNvPr id="193539" name="Rectangle 3"/>
          <p:cNvSpPr>
            <a:spLocks noGrp="1" noChangeArrowheads="1"/>
          </p:cNvSpPr>
          <p:nvPr>
            <p:ph type="body" idx="1"/>
          </p:nvPr>
        </p:nvSpPr>
        <p:spPr>
          <a:xfrm>
            <a:off x="714348" y="2017713"/>
            <a:ext cx="8240740" cy="4114800"/>
          </a:xfrm>
        </p:spPr>
        <p:txBody>
          <a:bodyPr/>
          <a:lstStyle/>
          <a:p>
            <a:pPr lvl="1"/>
            <a:r>
              <a:rPr lang="en-GB" b="1" dirty="0"/>
              <a:t>Internal communication </a:t>
            </a:r>
            <a:r>
              <a:rPr lang="en-GB" dirty="0"/>
              <a:t>is vital</a:t>
            </a:r>
          </a:p>
          <a:p>
            <a:pPr lvl="1"/>
            <a:r>
              <a:rPr lang="en-GB" b="1" dirty="0"/>
              <a:t>Attention to service quality </a:t>
            </a:r>
            <a:r>
              <a:rPr lang="en-GB" dirty="0"/>
              <a:t>is vital</a:t>
            </a:r>
          </a:p>
          <a:p>
            <a:pPr lvl="1"/>
            <a:r>
              <a:rPr lang="en-GB" dirty="0"/>
              <a:t>Sometimes </a:t>
            </a:r>
            <a:r>
              <a:rPr lang="en-GB" b="1" dirty="0"/>
              <a:t>service quality fails</a:t>
            </a:r>
            <a:endParaRPr lang="en-US"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t>The importance of skills</a:t>
            </a:r>
            <a:endParaRPr lang="en-US"/>
          </a:p>
        </p:txBody>
      </p:sp>
      <p:sp>
        <p:nvSpPr>
          <p:cNvPr id="197635" name="Rectangle 3"/>
          <p:cNvSpPr>
            <a:spLocks noGrp="1" noChangeArrowheads="1"/>
          </p:cNvSpPr>
          <p:nvPr>
            <p:ph type="body" idx="1"/>
          </p:nvPr>
        </p:nvSpPr>
        <p:spPr>
          <a:xfrm>
            <a:off x="714348" y="2017713"/>
            <a:ext cx="8240740" cy="4114800"/>
          </a:xfrm>
        </p:spPr>
        <p:txBody>
          <a:bodyPr/>
          <a:lstStyle/>
          <a:p>
            <a:r>
              <a:rPr lang="en-GB" dirty="0"/>
              <a:t>Service failure may be </a:t>
            </a:r>
            <a:r>
              <a:rPr lang="en-GB" b="1" dirty="0"/>
              <a:t>minimised by effective recruitment and training of the organisation’s human resources</a:t>
            </a:r>
          </a:p>
          <a:p>
            <a:pPr>
              <a:buNone/>
            </a:pPr>
            <a:endParaRPr lang="en-GB" sz="2000" dirty="0"/>
          </a:p>
          <a:p>
            <a:r>
              <a:rPr lang="en-GB" b="1" dirty="0"/>
              <a:t>Everyone</a:t>
            </a:r>
            <a:r>
              <a:rPr lang="en-GB" dirty="0"/>
              <a:t> markets – </a:t>
            </a:r>
            <a:r>
              <a:rPr lang="en-GB" b="1" dirty="0"/>
              <a:t>not</a:t>
            </a:r>
            <a:r>
              <a:rPr lang="en-GB" dirty="0"/>
              <a:t> just the marketing department- Linked to McKinsey 7S</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29F53BE-4DE5-4982-9A5E-52635EEFA2EF}"/>
              </a:ext>
            </a:extLst>
          </p:cNvPr>
          <p:cNvSpPr>
            <a:spLocks noGrp="1" noChangeArrowheads="1"/>
          </p:cNvSpPr>
          <p:nvPr>
            <p:ph type="ctrTitle"/>
          </p:nvPr>
        </p:nvSpPr>
        <p:spPr/>
        <p:txBody>
          <a:bodyPr/>
          <a:lstStyle/>
          <a:p>
            <a:pPr eaLnBrk="1" hangingPunct="1">
              <a:defRPr/>
            </a:pPr>
            <a:r>
              <a:rPr lang="en-GB" dirty="0"/>
              <a:t>Customer  Service Attitude</a:t>
            </a:r>
            <a:br>
              <a:rPr lang="en-GB" dirty="0"/>
            </a:br>
            <a:r>
              <a:rPr lang="en-GB" dirty="0"/>
              <a:t>Keep and Build </a:t>
            </a:r>
            <a:r>
              <a:rPr lang="en-GB"/>
              <a:t>the Relationship</a:t>
            </a:r>
            <a:endParaRPr lang="en-US" dirty="0"/>
          </a:p>
        </p:txBody>
      </p:sp>
      <p:sp>
        <p:nvSpPr>
          <p:cNvPr id="2051" name="Rectangle 3">
            <a:extLst>
              <a:ext uri="{FF2B5EF4-FFF2-40B4-BE49-F238E27FC236}">
                <a16:creationId xmlns:a16="http://schemas.microsoft.com/office/drawing/2014/main" id="{E5B2CB06-E759-43B4-AF45-A22D52995555}"/>
              </a:ext>
            </a:extLst>
          </p:cNvPr>
          <p:cNvSpPr>
            <a:spLocks noGrp="1" noChangeArrowheads="1"/>
          </p:cNvSpPr>
          <p:nvPr>
            <p:ph type="subTitle" idx="1"/>
          </p:nvPr>
        </p:nvSpPr>
        <p:spPr/>
        <p:txBody>
          <a:bodyPr/>
          <a:lstStyle/>
          <a:p>
            <a:pPr eaLnBrk="1" hangingPunct="1">
              <a:defRPr/>
            </a:pPr>
            <a:r>
              <a:rPr lang="en-GB"/>
              <a:t>OWNERSHIP and EMPOWERMENT</a:t>
            </a: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 failure</a:t>
            </a:r>
          </a:p>
        </p:txBody>
      </p:sp>
      <p:sp>
        <p:nvSpPr>
          <p:cNvPr id="3" name="Content Placeholder 2"/>
          <p:cNvSpPr>
            <a:spLocks noGrp="1"/>
          </p:cNvSpPr>
          <p:nvPr>
            <p:ph idx="1"/>
          </p:nvPr>
        </p:nvSpPr>
        <p:spPr>
          <a:xfrm>
            <a:off x="785786" y="2017713"/>
            <a:ext cx="8169302" cy="4114800"/>
          </a:xfrm>
        </p:spPr>
        <p:txBody>
          <a:bodyPr/>
          <a:lstStyle/>
          <a:p>
            <a:pPr>
              <a:lnSpc>
                <a:spcPct val="80000"/>
              </a:lnSpc>
            </a:pPr>
            <a:r>
              <a:rPr lang="en-GB" sz="2000" dirty="0"/>
              <a:t>An average consumer who has a complaint </a:t>
            </a:r>
            <a:r>
              <a:rPr lang="en-GB" sz="2000" b="1" dirty="0"/>
              <a:t>tells 9 or 10 individuals about it</a:t>
            </a:r>
            <a:r>
              <a:rPr lang="en-GB" sz="2000" dirty="0"/>
              <a:t>; however, those </a:t>
            </a:r>
            <a:r>
              <a:rPr lang="en-GB" sz="2000" b="1" dirty="0"/>
              <a:t>whose complaints are resolved satisfactorily tell only 5 other people.</a:t>
            </a:r>
          </a:p>
          <a:p>
            <a:pPr>
              <a:lnSpc>
                <a:spcPct val="80000"/>
              </a:lnSpc>
              <a:buNone/>
            </a:pPr>
            <a:endParaRPr lang="en-GB" sz="2000" dirty="0"/>
          </a:p>
          <a:p>
            <a:pPr>
              <a:lnSpc>
                <a:spcPct val="80000"/>
              </a:lnSpc>
            </a:pPr>
            <a:r>
              <a:rPr lang="en-GB" sz="2000" dirty="0"/>
              <a:t>Most organisations spend </a:t>
            </a:r>
            <a:r>
              <a:rPr lang="en-GB" sz="2000" b="1" dirty="0"/>
              <a:t>95% of service time redressing problems and only 5% trying to figure out what went wrong to make people angry in the first place.</a:t>
            </a:r>
          </a:p>
          <a:p>
            <a:pPr>
              <a:lnSpc>
                <a:spcPct val="80000"/>
              </a:lnSpc>
              <a:buNone/>
            </a:pPr>
            <a:endParaRPr lang="en-GB" sz="2000" dirty="0"/>
          </a:p>
          <a:p>
            <a:pPr>
              <a:lnSpc>
                <a:spcPct val="80000"/>
              </a:lnSpc>
            </a:pPr>
            <a:r>
              <a:rPr lang="en-GB" sz="2000" dirty="0"/>
              <a:t>For those organisations that do try to do something about their consumers’ anger, </a:t>
            </a:r>
            <a:r>
              <a:rPr lang="en-GB" sz="2000" b="1" dirty="0"/>
              <a:t>more than half of all efforts to respond to complaints actually reinforce negative reactions, making the consumer even more dissatisfied.</a:t>
            </a:r>
            <a:endParaRPr lang="en-US" sz="2000" b="1" dirty="0"/>
          </a:p>
          <a:p>
            <a:endParaRPr lang="en-GB" dirty="0"/>
          </a:p>
        </p:txBody>
      </p:sp>
    </p:spTree>
    <p:extLst>
      <p:ext uri="{BB962C8B-B14F-4D97-AF65-F5344CB8AC3E}">
        <p14:creationId xmlns:p14="http://schemas.microsoft.com/office/powerpoint/2010/main" val="1940231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89687C9-9D8C-46BD-BA45-C212930A52DE}"/>
              </a:ext>
            </a:extLst>
          </p:cNvPr>
          <p:cNvSpPr>
            <a:spLocks noGrp="1" noChangeArrowheads="1"/>
          </p:cNvSpPr>
          <p:nvPr>
            <p:ph type="title"/>
          </p:nvPr>
        </p:nvSpPr>
        <p:spPr/>
        <p:txBody>
          <a:bodyPr/>
          <a:lstStyle/>
          <a:p>
            <a:pPr eaLnBrk="1" hangingPunct="1">
              <a:defRPr/>
            </a:pPr>
            <a:r>
              <a:rPr lang="en-GB" dirty="0"/>
              <a:t>Customer Issues</a:t>
            </a:r>
            <a:endParaRPr lang="en-US" dirty="0"/>
          </a:p>
        </p:txBody>
      </p:sp>
      <p:sp>
        <p:nvSpPr>
          <p:cNvPr id="8195" name="Rectangle 3">
            <a:extLst>
              <a:ext uri="{FF2B5EF4-FFF2-40B4-BE49-F238E27FC236}">
                <a16:creationId xmlns:a16="http://schemas.microsoft.com/office/drawing/2014/main" id="{597FDA9D-F6B7-4FCF-9A2F-3DBAD4868E87}"/>
              </a:ext>
            </a:extLst>
          </p:cNvPr>
          <p:cNvSpPr>
            <a:spLocks noGrp="1" noChangeArrowheads="1"/>
          </p:cNvSpPr>
          <p:nvPr>
            <p:ph type="body" idx="1"/>
          </p:nvPr>
        </p:nvSpPr>
        <p:spPr>
          <a:xfrm>
            <a:off x="457200" y="1557338"/>
            <a:ext cx="8229600" cy="4538662"/>
          </a:xfrm>
        </p:spPr>
        <p:txBody>
          <a:bodyPr/>
          <a:lstStyle/>
          <a:p>
            <a:pPr eaLnBrk="1" hangingPunct="1">
              <a:defRPr/>
            </a:pPr>
            <a:r>
              <a:rPr lang="en-GB" dirty="0"/>
              <a:t>Customers do not have problems or complaints, they have issues……….</a:t>
            </a:r>
          </a:p>
          <a:p>
            <a:pPr eaLnBrk="1" hangingPunct="1">
              <a:defRPr/>
            </a:pPr>
            <a:r>
              <a:rPr lang="en-GB" dirty="0"/>
              <a:t>Every customer issue is an opportunity for us to use our excellent customer service skills to WOW the customer by exceeding their expectations</a:t>
            </a:r>
          </a:p>
          <a:p>
            <a:pPr eaLnBrk="1" hangingPunct="1">
              <a:defRPr/>
            </a:pPr>
            <a:r>
              <a:rPr lang="en-GB" dirty="0"/>
              <a:t>3 stages – Customer Issue, Opportunity, Excellence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8F57A16-CB83-4351-8C0A-B2101B0E874E}"/>
              </a:ext>
            </a:extLst>
          </p:cNvPr>
          <p:cNvSpPr>
            <a:spLocks noGrp="1" noChangeArrowheads="1"/>
          </p:cNvSpPr>
          <p:nvPr>
            <p:ph type="title"/>
          </p:nvPr>
        </p:nvSpPr>
        <p:spPr>
          <a:xfrm>
            <a:off x="457200" y="381000"/>
            <a:ext cx="8229600" cy="1031875"/>
          </a:xfrm>
        </p:spPr>
        <p:txBody>
          <a:bodyPr/>
          <a:lstStyle/>
          <a:p>
            <a:pPr eaLnBrk="1" hangingPunct="1">
              <a:defRPr/>
            </a:pPr>
            <a:r>
              <a:rPr lang="en-GB"/>
              <a:t>Ownership is empowerment</a:t>
            </a:r>
            <a:endParaRPr lang="en-US"/>
          </a:p>
        </p:txBody>
      </p:sp>
      <p:sp>
        <p:nvSpPr>
          <p:cNvPr id="5123" name="Rectangle 3">
            <a:extLst>
              <a:ext uri="{FF2B5EF4-FFF2-40B4-BE49-F238E27FC236}">
                <a16:creationId xmlns:a16="http://schemas.microsoft.com/office/drawing/2014/main" id="{29433BFC-B830-4D26-8126-5B6CD39850E8}"/>
              </a:ext>
            </a:extLst>
          </p:cNvPr>
          <p:cNvSpPr>
            <a:spLocks noGrp="1" noChangeArrowheads="1"/>
          </p:cNvSpPr>
          <p:nvPr>
            <p:ph type="body" idx="1"/>
          </p:nvPr>
        </p:nvSpPr>
        <p:spPr>
          <a:xfrm>
            <a:off x="323850" y="476250"/>
            <a:ext cx="8229600" cy="5689600"/>
          </a:xfrm>
        </p:spPr>
        <p:txBody>
          <a:bodyPr/>
          <a:lstStyle/>
          <a:p>
            <a:pPr eaLnBrk="1" hangingPunct="1">
              <a:buFont typeface="Wingdings" panose="05000000000000000000" pitchFamily="2" charset="2"/>
              <a:buNone/>
              <a:defRPr/>
            </a:pPr>
            <a:endParaRPr lang="en-GB" sz="2800" dirty="0"/>
          </a:p>
          <a:p>
            <a:pPr eaLnBrk="1" hangingPunct="1">
              <a:buFont typeface="Wingdings" panose="05000000000000000000" pitchFamily="2" charset="2"/>
              <a:buNone/>
              <a:defRPr/>
            </a:pPr>
            <a:endParaRPr lang="en-GB" sz="2800" dirty="0"/>
          </a:p>
          <a:p>
            <a:pPr eaLnBrk="1" hangingPunct="1">
              <a:defRPr/>
            </a:pPr>
            <a:r>
              <a:rPr lang="en-GB" sz="2400" dirty="0"/>
              <a:t>We own a customer issue</a:t>
            </a:r>
          </a:p>
          <a:p>
            <a:pPr eaLnBrk="1" hangingPunct="1">
              <a:defRPr/>
            </a:pPr>
            <a:r>
              <a:rPr lang="en-GB" sz="2400" dirty="0"/>
              <a:t>We are empowered</a:t>
            </a:r>
          </a:p>
          <a:p>
            <a:pPr eaLnBrk="1" hangingPunct="1">
              <a:defRPr/>
            </a:pPr>
            <a:r>
              <a:rPr lang="en-GB" sz="2400" dirty="0"/>
              <a:t>We are innovative and creative in our approach</a:t>
            </a:r>
          </a:p>
          <a:p>
            <a:pPr eaLnBrk="1" hangingPunct="1">
              <a:defRPr/>
            </a:pPr>
            <a:r>
              <a:rPr lang="en-GB" sz="2400" dirty="0"/>
              <a:t>We look for solutions </a:t>
            </a:r>
          </a:p>
          <a:p>
            <a:pPr eaLnBrk="1" hangingPunct="1">
              <a:defRPr/>
            </a:pPr>
            <a:r>
              <a:rPr lang="en-GB" sz="2400" dirty="0"/>
              <a:t>We consider the financial implications</a:t>
            </a:r>
          </a:p>
          <a:p>
            <a:pPr eaLnBrk="1" hangingPunct="1">
              <a:defRPr/>
            </a:pPr>
            <a:r>
              <a:rPr lang="en-GB" sz="2400" dirty="0"/>
              <a:t>We look for secondary spend</a:t>
            </a:r>
          </a:p>
          <a:p>
            <a:pPr eaLnBrk="1" hangingPunct="1">
              <a:defRPr/>
            </a:pPr>
            <a:r>
              <a:rPr lang="en-GB" sz="2400" dirty="0"/>
              <a:t>We identify opportunities to upsell</a:t>
            </a:r>
          </a:p>
          <a:p>
            <a:pPr eaLnBrk="1" hangingPunct="1">
              <a:defRPr/>
            </a:pPr>
            <a:r>
              <a:rPr lang="en-GB" sz="2400" dirty="0"/>
              <a:t>We look to provide added value</a:t>
            </a:r>
          </a:p>
          <a:p>
            <a:pPr eaLnBrk="1" hangingPunct="1">
              <a:defRPr/>
            </a:pPr>
            <a:r>
              <a:rPr lang="en-GB" sz="2400" dirty="0"/>
              <a:t>We look to provide what money cannot buy</a:t>
            </a:r>
          </a:p>
          <a:p>
            <a:pPr eaLnBrk="1" hangingPunct="1">
              <a:defRPr/>
            </a:pPr>
            <a:r>
              <a:rPr lang="en-GB" sz="2400" dirty="0"/>
              <a:t>We look to exceed expectation and create loyalty</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3EA2C4A-A72E-48B6-A0D2-65B325AB6F5F}"/>
              </a:ext>
            </a:extLst>
          </p:cNvPr>
          <p:cNvSpPr>
            <a:spLocks noGrp="1" noChangeArrowheads="1"/>
          </p:cNvSpPr>
          <p:nvPr>
            <p:ph type="title"/>
          </p:nvPr>
        </p:nvSpPr>
        <p:spPr/>
        <p:txBody>
          <a:bodyPr/>
          <a:lstStyle/>
          <a:p>
            <a:pPr eaLnBrk="1" hangingPunct="1">
              <a:defRPr/>
            </a:pPr>
            <a:r>
              <a:rPr lang="en-US" dirty="0"/>
              <a:t>Developing a Relationship</a:t>
            </a:r>
          </a:p>
        </p:txBody>
      </p:sp>
      <p:sp>
        <p:nvSpPr>
          <p:cNvPr id="9219" name="Rectangle 3">
            <a:extLst>
              <a:ext uri="{FF2B5EF4-FFF2-40B4-BE49-F238E27FC236}">
                <a16:creationId xmlns:a16="http://schemas.microsoft.com/office/drawing/2014/main" id="{9CAD6AC8-6EF6-4BFC-A1DA-F80628DBD52A}"/>
              </a:ext>
            </a:extLst>
          </p:cNvPr>
          <p:cNvSpPr>
            <a:spLocks noGrp="1" noChangeArrowheads="1"/>
          </p:cNvSpPr>
          <p:nvPr>
            <p:ph type="body" idx="1"/>
          </p:nvPr>
        </p:nvSpPr>
        <p:spPr/>
        <p:txBody>
          <a:bodyPr/>
          <a:lstStyle/>
          <a:p>
            <a:pPr eaLnBrk="1" hangingPunct="1">
              <a:lnSpc>
                <a:spcPct val="80000"/>
              </a:lnSpc>
              <a:defRPr/>
            </a:pPr>
            <a:r>
              <a:rPr lang="en-GB" sz="2400" dirty="0"/>
              <a:t>READ THE CUSTOMER</a:t>
            </a:r>
          </a:p>
          <a:p>
            <a:pPr eaLnBrk="1" hangingPunct="1">
              <a:lnSpc>
                <a:spcPct val="80000"/>
              </a:lnSpc>
              <a:defRPr/>
            </a:pPr>
            <a:r>
              <a:rPr lang="en-GB" sz="2400" dirty="0"/>
              <a:t>QUESTION</a:t>
            </a:r>
          </a:p>
          <a:p>
            <a:pPr eaLnBrk="1" hangingPunct="1">
              <a:lnSpc>
                <a:spcPct val="80000"/>
              </a:lnSpc>
              <a:defRPr/>
            </a:pPr>
            <a:r>
              <a:rPr lang="en-GB" sz="2400" dirty="0"/>
              <a:t>LISTEN</a:t>
            </a:r>
          </a:p>
          <a:p>
            <a:pPr eaLnBrk="1" hangingPunct="1">
              <a:lnSpc>
                <a:spcPct val="80000"/>
              </a:lnSpc>
              <a:defRPr/>
            </a:pPr>
            <a:r>
              <a:rPr lang="en-GB" sz="2400" dirty="0"/>
              <a:t>CHECK SATISFACTION</a:t>
            </a:r>
          </a:p>
          <a:p>
            <a:pPr eaLnBrk="1" hangingPunct="1">
              <a:lnSpc>
                <a:spcPct val="80000"/>
              </a:lnSpc>
              <a:defRPr/>
            </a:pPr>
            <a:r>
              <a:rPr lang="en-GB" sz="2400" dirty="0"/>
              <a:t>MAKE REALISTIC PROMISES</a:t>
            </a:r>
          </a:p>
          <a:p>
            <a:pPr eaLnBrk="1" hangingPunct="1">
              <a:lnSpc>
                <a:spcPct val="80000"/>
              </a:lnSpc>
              <a:defRPr/>
            </a:pPr>
            <a:r>
              <a:rPr lang="en-GB" sz="2400" dirty="0"/>
              <a:t>LOOK FOR OPPORTUNITIES</a:t>
            </a:r>
          </a:p>
          <a:p>
            <a:pPr eaLnBrk="1" hangingPunct="1">
              <a:lnSpc>
                <a:spcPct val="80000"/>
              </a:lnSpc>
              <a:defRPr/>
            </a:pPr>
            <a:r>
              <a:rPr lang="en-GB" sz="2400" dirty="0"/>
              <a:t>USE YOUR CREATIVITY</a:t>
            </a:r>
          </a:p>
          <a:p>
            <a:pPr eaLnBrk="1" hangingPunct="1">
              <a:lnSpc>
                <a:spcPct val="80000"/>
              </a:lnSpc>
              <a:defRPr/>
            </a:pPr>
            <a:r>
              <a:rPr lang="en-GB" sz="2400" dirty="0"/>
              <a:t>EXCEED EXPECTATIONS</a:t>
            </a:r>
          </a:p>
          <a:p>
            <a:pPr eaLnBrk="1" hangingPunct="1">
              <a:lnSpc>
                <a:spcPct val="80000"/>
              </a:lnSpc>
              <a:defRPr/>
            </a:pPr>
            <a:r>
              <a:rPr lang="en-GB" sz="2400" dirty="0"/>
              <a:t>CONSIDER COSTS</a:t>
            </a:r>
          </a:p>
          <a:p>
            <a:pPr eaLnBrk="1" hangingPunct="1">
              <a:lnSpc>
                <a:spcPct val="80000"/>
              </a:lnSpc>
              <a:defRPr/>
            </a:pPr>
            <a:r>
              <a:rPr lang="en-GB" sz="2400" dirty="0"/>
              <a:t>THINK SHORT AND LONG TERM</a:t>
            </a:r>
          </a:p>
          <a:p>
            <a:pPr eaLnBrk="1" hangingPunct="1">
              <a:lnSpc>
                <a:spcPct val="80000"/>
              </a:lnSpc>
              <a:defRPr/>
            </a:pPr>
            <a:endParaRPr lang="en-GB" sz="2800" dirty="0"/>
          </a:p>
          <a:p>
            <a:pPr eaLnBrk="1" hangingPunct="1">
              <a:lnSpc>
                <a:spcPct val="80000"/>
              </a:lnSpc>
              <a:defRPr/>
            </a:pPr>
            <a:endParaRPr 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6932718-3D95-4C9C-BF48-ABF5398C4BF3}"/>
              </a:ext>
            </a:extLst>
          </p:cNvPr>
          <p:cNvSpPr>
            <a:spLocks noGrp="1" noChangeArrowheads="1"/>
          </p:cNvSpPr>
          <p:nvPr>
            <p:ph type="title"/>
          </p:nvPr>
        </p:nvSpPr>
        <p:spPr/>
        <p:txBody>
          <a:bodyPr/>
          <a:lstStyle/>
          <a:p>
            <a:pPr eaLnBrk="1" hangingPunct="1">
              <a:defRPr/>
            </a:pPr>
            <a:r>
              <a:rPr lang="en-GB" sz="4000" dirty="0"/>
              <a:t>FOLLOW UP ON CUSTOMER  OPPORTUNITIES</a:t>
            </a:r>
            <a:endParaRPr lang="en-US" sz="4000" dirty="0"/>
          </a:p>
        </p:txBody>
      </p:sp>
      <p:sp>
        <p:nvSpPr>
          <p:cNvPr id="11267" name="Rectangle 3">
            <a:extLst>
              <a:ext uri="{FF2B5EF4-FFF2-40B4-BE49-F238E27FC236}">
                <a16:creationId xmlns:a16="http://schemas.microsoft.com/office/drawing/2014/main" id="{4DB007B7-CFFF-443A-9F4C-642D906A4C5F}"/>
              </a:ext>
            </a:extLst>
          </p:cNvPr>
          <p:cNvSpPr>
            <a:spLocks noGrp="1" noChangeArrowheads="1"/>
          </p:cNvSpPr>
          <p:nvPr>
            <p:ph type="body" idx="1"/>
          </p:nvPr>
        </p:nvSpPr>
        <p:spPr/>
        <p:txBody>
          <a:bodyPr/>
          <a:lstStyle/>
          <a:p>
            <a:pPr eaLnBrk="1" hangingPunct="1">
              <a:lnSpc>
                <a:spcPct val="90000"/>
              </a:lnSpc>
              <a:defRPr/>
            </a:pPr>
            <a:r>
              <a:rPr lang="en-GB" sz="2400" dirty="0"/>
              <a:t>ACT ON FEEDBACK</a:t>
            </a:r>
          </a:p>
          <a:p>
            <a:pPr eaLnBrk="1" hangingPunct="1">
              <a:lnSpc>
                <a:spcPct val="90000"/>
              </a:lnSpc>
              <a:defRPr/>
            </a:pPr>
            <a:r>
              <a:rPr lang="en-GB" sz="2400" dirty="0"/>
              <a:t>RECORD DATA</a:t>
            </a:r>
          </a:p>
          <a:p>
            <a:pPr eaLnBrk="1" hangingPunct="1">
              <a:lnSpc>
                <a:spcPct val="90000"/>
              </a:lnSpc>
              <a:defRPr/>
            </a:pPr>
            <a:r>
              <a:rPr lang="en-GB" sz="2400" dirty="0"/>
              <a:t> IDENTIFY ANY ONGOING ISSUES</a:t>
            </a:r>
          </a:p>
          <a:p>
            <a:pPr eaLnBrk="1" hangingPunct="1">
              <a:lnSpc>
                <a:spcPct val="90000"/>
              </a:lnSpc>
              <a:defRPr/>
            </a:pPr>
            <a:r>
              <a:rPr lang="en-GB" sz="2400" dirty="0"/>
              <a:t>LOOK FOR LONG TERM SOLUTIONS</a:t>
            </a:r>
          </a:p>
          <a:p>
            <a:pPr eaLnBrk="1" hangingPunct="1">
              <a:lnSpc>
                <a:spcPct val="90000"/>
              </a:lnSpc>
              <a:defRPr/>
            </a:pPr>
            <a:r>
              <a:rPr lang="en-GB" sz="2400" dirty="0"/>
              <a:t>SHARE GOOD PRACTICE WITHIN THE ORGANISATION- REMEMBER </a:t>
            </a:r>
            <a:r>
              <a:rPr lang="en-GB" sz="2400" dirty="0" err="1"/>
              <a:t>McKINSEY</a:t>
            </a:r>
            <a:r>
              <a:rPr lang="en-GB" sz="2400" dirty="0"/>
              <a:t> 7’s</a:t>
            </a:r>
          </a:p>
          <a:p>
            <a:pPr eaLnBrk="1" hangingPunct="1">
              <a:lnSpc>
                <a:spcPct val="90000"/>
              </a:lnSpc>
              <a:defRPr/>
            </a:pPr>
            <a:endParaRPr lang="en-GB" sz="2400" dirty="0"/>
          </a:p>
          <a:p>
            <a:pPr eaLnBrk="1" hangingPunct="1">
              <a:lnSpc>
                <a:spcPct val="90000"/>
              </a:lnSpc>
              <a:defRPr/>
            </a:pP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17A19C13-FDEE-4761-8BC8-A025624832AA}"/>
              </a:ext>
            </a:extLst>
          </p:cNvPr>
          <p:cNvSpPr>
            <a:spLocks noGrp="1" noChangeArrowheads="1"/>
          </p:cNvSpPr>
          <p:nvPr>
            <p:ph type="title"/>
          </p:nvPr>
        </p:nvSpPr>
        <p:spPr/>
        <p:txBody>
          <a:bodyPr/>
          <a:lstStyle/>
          <a:p>
            <a:pPr eaLnBrk="1" hangingPunct="1">
              <a:defRPr/>
            </a:pPr>
            <a:r>
              <a:rPr lang="en-GB" dirty="0"/>
              <a:t>The customer wants- RAVE!</a:t>
            </a:r>
          </a:p>
        </p:txBody>
      </p:sp>
      <p:sp>
        <p:nvSpPr>
          <p:cNvPr id="39939" name="Rectangle 3">
            <a:extLst>
              <a:ext uri="{FF2B5EF4-FFF2-40B4-BE49-F238E27FC236}">
                <a16:creationId xmlns:a16="http://schemas.microsoft.com/office/drawing/2014/main" id="{5F283D8A-2C29-4498-9367-C052E5C7F486}"/>
              </a:ext>
            </a:extLst>
          </p:cNvPr>
          <p:cNvSpPr>
            <a:spLocks noGrp="1" noChangeArrowheads="1"/>
          </p:cNvSpPr>
          <p:nvPr>
            <p:ph type="body" idx="1"/>
          </p:nvPr>
        </p:nvSpPr>
        <p:spPr/>
        <p:txBody>
          <a:bodyPr/>
          <a:lstStyle/>
          <a:p>
            <a:pPr eaLnBrk="1" hangingPunct="1">
              <a:defRPr/>
            </a:pPr>
            <a:r>
              <a:rPr lang="en-GB"/>
              <a:t>RESPECT</a:t>
            </a:r>
          </a:p>
          <a:p>
            <a:pPr eaLnBrk="1" hangingPunct="1">
              <a:defRPr/>
            </a:pPr>
            <a:r>
              <a:rPr lang="en-GB"/>
              <a:t>APPRECIATE</a:t>
            </a:r>
          </a:p>
          <a:p>
            <a:pPr eaLnBrk="1" hangingPunct="1">
              <a:defRPr/>
            </a:pPr>
            <a:r>
              <a:rPr lang="en-GB"/>
              <a:t>VALUE</a:t>
            </a:r>
          </a:p>
          <a:p>
            <a:pPr eaLnBrk="1" hangingPunct="1">
              <a:defRPr/>
            </a:pPr>
            <a:r>
              <a:rPr lang="en-GB"/>
              <a:t>EVERYONE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EAAC17F-A157-4A83-A5A7-36467548E9DB}"/>
              </a:ext>
            </a:extLst>
          </p:cNvPr>
          <p:cNvSpPr>
            <a:spLocks noGrp="1" noChangeArrowheads="1"/>
          </p:cNvSpPr>
          <p:nvPr>
            <p:ph type="title"/>
          </p:nvPr>
        </p:nvSpPr>
        <p:spPr/>
        <p:txBody>
          <a:bodyPr/>
          <a:lstStyle/>
          <a:p>
            <a:pPr eaLnBrk="1" hangingPunct="1">
              <a:defRPr/>
            </a:pPr>
            <a:r>
              <a:rPr lang="en-GB" dirty="0"/>
              <a:t>The Organisation </a:t>
            </a:r>
            <a:r>
              <a:rPr lang="en-GB"/>
              <a:t>needs to - PECA</a:t>
            </a:r>
            <a:endParaRPr lang="en-GB" dirty="0"/>
          </a:p>
        </p:txBody>
      </p:sp>
      <p:sp>
        <p:nvSpPr>
          <p:cNvPr id="40963" name="Rectangle 3">
            <a:extLst>
              <a:ext uri="{FF2B5EF4-FFF2-40B4-BE49-F238E27FC236}">
                <a16:creationId xmlns:a16="http://schemas.microsoft.com/office/drawing/2014/main" id="{982E78E1-B208-477F-A4CE-4B09A1EA5E8A}"/>
              </a:ext>
            </a:extLst>
          </p:cNvPr>
          <p:cNvSpPr>
            <a:spLocks noGrp="1" noChangeArrowheads="1"/>
          </p:cNvSpPr>
          <p:nvPr>
            <p:ph type="body" idx="1"/>
          </p:nvPr>
        </p:nvSpPr>
        <p:spPr>
          <a:xfrm>
            <a:off x="0" y="1981200"/>
            <a:ext cx="8686800" cy="4114800"/>
          </a:xfrm>
        </p:spPr>
        <p:txBody>
          <a:bodyPr/>
          <a:lstStyle/>
          <a:p>
            <a:pPr eaLnBrk="1" hangingPunct="1">
              <a:defRPr/>
            </a:pPr>
            <a:r>
              <a:rPr lang="en-GB"/>
              <a:t>Keep up your PECA when dealing with issues</a:t>
            </a:r>
          </a:p>
          <a:p>
            <a:pPr eaLnBrk="1" hangingPunct="1">
              <a:defRPr/>
            </a:pPr>
            <a:endParaRPr lang="en-GB"/>
          </a:p>
          <a:p>
            <a:pPr eaLnBrk="1" hangingPunct="1">
              <a:defRPr/>
            </a:pPr>
            <a:r>
              <a:rPr lang="en-GB"/>
              <a:t>Pay attention</a:t>
            </a:r>
          </a:p>
          <a:p>
            <a:pPr eaLnBrk="1" hangingPunct="1">
              <a:defRPr/>
            </a:pPr>
            <a:r>
              <a:rPr lang="en-GB"/>
              <a:t>Empathy</a:t>
            </a:r>
          </a:p>
          <a:p>
            <a:pPr eaLnBrk="1" hangingPunct="1">
              <a:defRPr/>
            </a:pPr>
            <a:r>
              <a:rPr lang="en-GB"/>
              <a:t>Clarify</a:t>
            </a:r>
          </a:p>
          <a:p>
            <a:pPr eaLnBrk="1" hangingPunct="1">
              <a:defRPr/>
            </a:pPr>
            <a:r>
              <a:rPr lang="en-GB"/>
              <a:t>Act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https://www.youtube.com/watch?v=2C-2v99paQM</a:t>
            </a:r>
            <a:endParaRPr lang="en-GB" dirty="0"/>
          </a:p>
          <a:p>
            <a:endParaRPr lang="en-GB" dirty="0"/>
          </a:p>
          <a:p>
            <a:r>
              <a:rPr lang="en-GB" dirty="0">
                <a:hlinkClick r:id="rId3"/>
              </a:rPr>
              <a:t>https://www.youtube.com/watch?v=bTbHwnxCGaI</a:t>
            </a:r>
            <a:endParaRPr lang="en-GB" dirty="0"/>
          </a:p>
          <a:p>
            <a:endParaRPr lang="en-GB" dirty="0"/>
          </a:p>
          <a:p>
            <a:endParaRPr lang="en-GB" dirty="0"/>
          </a:p>
        </p:txBody>
      </p:sp>
    </p:spTree>
    <p:extLst>
      <p:ext uri="{BB962C8B-B14F-4D97-AF65-F5344CB8AC3E}">
        <p14:creationId xmlns:p14="http://schemas.microsoft.com/office/powerpoint/2010/main" val="1696974744"/>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1227</TotalTime>
  <Words>832</Words>
  <Application>Microsoft Office PowerPoint</Application>
  <PresentationFormat>On-screen Show (4:3)</PresentationFormat>
  <Paragraphs>140</Paragraphs>
  <Slides>21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Tahoma</vt:lpstr>
      <vt:lpstr>Wingdings</vt:lpstr>
      <vt:lpstr>Blends</vt:lpstr>
      <vt:lpstr>Customer  Relationships</vt:lpstr>
      <vt:lpstr>Implementation through the Marketing Mix</vt:lpstr>
      <vt:lpstr>PowerPoint Presentation</vt:lpstr>
      <vt:lpstr>Some marketing mix issues</vt:lpstr>
      <vt:lpstr>Cont…</vt:lpstr>
      <vt:lpstr>Cont…</vt:lpstr>
      <vt:lpstr>PowerPoint Presentation</vt:lpstr>
      <vt:lpstr>PowerPoint Presentation</vt:lpstr>
      <vt:lpstr>McKinsey’s Seven S Framework</vt:lpstr>
      <vt:lpstr>Strategy, structure and systems</vt:lpstr>
      <vt:lpstr>Style, skills, staff &amp; shared values</vt:lpstr>
      <vt:lpstr>The importance of skills</vt:lpstr>
      <vt:lpstr>Customer  Service Attitude Keep and Build the Relationship</vt:lpstr>
      <vt:lpstr>Service failure</vt:lpstr>
      <vt:lpstr>Customer Issues</vt:lpstr>
      <vt:lpstr>Ownership is empowerment</vt:lpstr>
      <vt:lpstr>Developing a Relationship</vt:lpstr>
      <vt:lpstr>FOLLOW UP ON CUSTOMER  OPPORTUNITIES</vt:lpstr>
      <vt:lpstr>The customer wants- RAVE!</vt:lpstr>
      <vt:lpstr>The Organisation needs to - PECA</vt:lpstr>
      <vt:lpstr>PowerPoint Presentation</vt:lpstr>
    </vt:vector>
  </TitlesOfParts>
  <Company>Dash Training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1: Analysis and Planning</dc:title>
  <dc:creator>Diane Prosser</dc:creator>
  <cp:lastModifiedBy>Maria Heffernan</cp:lastModifiedBy>
  <cp:revision>47</cp:revision>
  <cp:lastPrinted>2019-05-14T11:31:12Z</cp:lastPrinted>
  <dcterms:created xsi:type="dcterms:W3CDTF">2001-08-15T11:05:44Z</dcterms:created>
  <dcterms:modified xsi:type="dcterms:W3CDTF">2020-05-19T16:05:21Z</dcterms:modified>
</cp:coreProperties>
</file>