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81" r:id="rId2"/>
    <p:sldId id="301" r:id="rId3"/>
    <p:sldId id="287" r:id="rId4"/>
    <p:sldId id="277" r:id="rId5"/>
    <p:sldId id="260" r:id="rId6"/>
    <p:sldId id="257" r:id="rId7"/>
    <p:sldId id="283" r:id="rId8"/>
    <p:sldId id="289" r:id="rId9"/>
    <p:sldId id="298" r:id="rId10"/>
    <p:sldId id="299"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CDCC"/>
    <a:srgbClr val="731F1C"/>
    <a:srgbClr val="0D3047"/>
    <a:srgbClr val="0B2B41"/>
    <a:srgbClr val="114263"/>
    <a:srgbClr val="401918"/>
    <a:srgbClr val="AB678E"/>
    <a:srgbClr val="B2606E"/>
    <a:srgbClr val="CA929B"/>
    <a:srgbClr val="248C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93300" autoAdjust="0"/>
  </p:normalViewPr>
  <p:slideViewPr>
    <p:cSldViewPr snapToGrid="0">
      <p:cViewPr varScale="1">
        <p:scale>
          <a:sx n="59" d="100"/>
          <a:sy n="59" d="100"/>
        </p:scale>
        <p:origin x="84" y="552"/>
      </p:cViewPr>
      <p:guideLst>
        <p:guide orient="horz" pos="2160"/>
        <p:guide pos="3864"/>
        <p:guide pos="408"/>
        <p:guide orient="horz" pos="432"/>
        <p:guide pos="7272"/>
      </p:guideLst>
    </p:cSldViewPr>
  </p:slideViewPr>
  <p:notesTextViewPr>
    <p:cViewPr>
      <p:scale>
        <a:sx n="1" d="1"/>
        <a:sy n="1" d="1"/>
      </p:scale>
      <p:origin x="0" y="0"/>
    </p:cViewPr>
  </p:notesTextViewPr>
  <p:notesViewPr>
    <p:cSldViewPr snapToGrid="0">
      <p:cViewPr varScale="1">
        <p:scale>
          <a:sx n="86" d="100"/>
          <a:sy n="86" d="100"/>
        </p:scale>
        <p:origin x="3114"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D1D01A-5516-4E1C-9A6D-D9EF8C203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B0087A2D-9F8F-45E9-B127-C2407E79536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66A0256-B740-45FA-83CB-FA22C803897D}" type="datetime1">
              <a:rPr lang="en-GB" smtClean="0"/>
              <a:pPr rtl="0"/>
              <a:t>22/02/2024</a:t>
            </a:fld>
            <a:endParaRPr lang="en-GB"/>
          </a:p>
        </p:txBody>
      </p:sp>
      <p:sp>
        <p:nvSpPr>
          <p:cNvPr id="4" name="Footer Placeholder 3">
            <a:extLst>
              <a:ext uri="{FF2B5EF4-FFF2-40B4-BE49-F238E27FC236}">
                <a16:creationId xmlns:a16="http://schemas.microsoft.com/office/drawing/2014/main" id="{60515058-9F03-4AC5-A723-3D23E277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986E583C-77B5-479A-A9CA-17DC816BC6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F3D57C9-54A6-4BAA-A5CD-C535F9370C4B}" type="slidenum">
              <a:rPr lang="en-GB" smtClean="0"/>
              <a:pPr rtl="0"/>
              <a:t>‹#›</a:t>
            </a:fld>
            <a:endParaRPr lang="en-GB"/>
          </a:p>
        </p:txBody>
      </p:sp>
    </p:spTree>
    <p:extLst>
      <p:ext uri="{BB962C8B-B14F-4D97-AF65-F5344CB8AC3E}">
        <p14:creationId xmlns:p14="http://schemas.microsoft.com/office/powerpoint/2010/main" val="212036552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5FC3228-15CC-4646-AD18-517970790646}" type="datetime1">
              <a:rPr lang="en-GB" noProof="0" smtClean="0"/>
              <a:pPr rtl="0"/>
              <a:t>22/02/2024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BF82289-BCFD-4053-9D06-A9140C63A457}" type="slidenum">
              <a:rPr lang="en-GB" noProof="0" smtClean="0"/>
              <a:pPr rtl="0"/>
              <a:t>‹#›</a:t>
            </a:fld>
            <a:endParaRPr lang="en-GB" noProof="0"/>
          </a:p>
        </p:txBody>
      </p:sp>
    </p:spTree>
    <p:extLst>
      <p:ext uri="{BB962C8B-B14F-4D97-AF65-F5344CB8AC3E}">
        <p14:creationId xmlns:p14="http://schemas.microsoft.com/office/powerpoint/2010/main" val="14494750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pPr rtl="0"/>
              <a:t>1</a:t>
            </a:fld>
            <a:endParaRPr lang="en-GB"/>
          </a:p>
        </p:txBody>
      </p:sp>
    </p:spTree>
    <p:extLst>
      <p:ext uri="{BB962C8B-B14F-4D97-AF65-F5344CB8AC3E}">
        <p14:creationId xmlns:p14="http://schemas.microsoft.com/office/powerpoint/2010/main" val="4119134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pPr rtl="0"/>
              <a:t>3</a:t>
            </a:fld>
            <a:endParaRPr lang="en-GB"/>
          </a:p>
        </p:txBody>
      </p:sp>
    </p:spTree>
    <p:extLst>
      <p:ext uri="{BB962C8B-B14F-4D97-AF65-F5344CB8AC3E}">
        <p14:creationId xmlns:p14="http://schemas.microsoft.com/office/powerpoint/2010/main" val="4057657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6BF82289-BCFD-4053-9D06-A9140C63A457}" type="slidenum">
              <a:rPr lang="en-GB" smtClean="0"/>
              <a:pPr rtl="0"/>
              <a:t>4</a:t>
            </a:fld>
            <a:endParaRPr lang="en-GB"/>
          </a:p>
        </p:txBody>
      </p:sp>
    </p:spTree>
    <p:extLst>
      <p:ext uri="{BB962C8B-B14F-4D97-AF65-F5344CB8AC3E}">
        <p14:creationId xmlns:p14="http://schemas.microsoft.com/office/powerpoint/2010/main" val="1675616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Training employees for better management of employees and teaching them proper means of tackling situations concerning PPE can help them abide by safety protocols. With the proper understanding of regular wearing and removal of the PPE kits, employees can be able to minimise risks of contamination.</a:t>
            </a:r>
            <a:endParaRPr lang="en-GB" dirty="0"/>
          </a:p>
        </p:txBody>
      </p:sp>
      <p:sp>
        <p:nvSpPr>
          <p:cNvPr id="4" name="Slide Number Placeholder 3"/>
          <p:cNvSpPr>
            <a:spLocks noGrp="1"/>
          </p:cNvSpPr>
          <p:nvPr>
            <p:ph type="sldNum" sz="quarter" idx="5"/>
          </p:nvPr>
        </p:nvSpPr>
        <p:spPr/>
        <p:txBody>
          <a:bodyPr/>
          <a:lstStyle/>
          <a:p>
            <a:pPr rtl="0"/>
            <a:fld id="{6BF82289-BCFD-4053-9D06-A9140C63A457}" type="slidenum">
              <a:rPr lang="en-GB" smtClean="0"/>
              <a:pPr rtl="0"/>
              <a:t>5</a:t>
            </a:fld>
            <a:endParaRPr lang="en-GB"/>
          </a:p>
        </p:txBody>
      </p:sp>
    </p:spTree>
    <p:extLst>
      <p:ext uri="{BB962C8B-B14F-4D97-AF65-F5344CB8AC3E}">
        <p14:creationId xmlns:p14="http://schemas.microsoft.com/office/powerpoint/2010/main" val="381066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Arial" panose="020B0604020202020204" pitchFamily="34" charset="0"/>
              </a:rPr>
              <a:t>Proper procedures have to be ensured to make sure that the staff is safe and that all the protocols are being followed when using chemical solutions for cleaning purposes.</a:t>
            </a:r>
          </a:p>
          <a:p>
            <a:endParaRPr lang="en-GB" dirty="0"/>
          </a:p>
        </p:txBody>
      </p:sp>
      <p:sp>
        <p:nvSpPr>
          <p:cNvPr id="4" name="Slide Number Placeholder 3"/>
          <p:cNvSpPr>
            <a:spLocks noGrp="1"/>
          </p:cNvSpPr>
          <p:nvPr>
            <p:ph type="sldNum" sz="quarter" idx="5"/>
          </p:nvPr>
        </p:nvSpPr>
        <p:spPr/>
        <p:txBody>
          <a:bodyPr/>
          <a:lstStyle/>
          <a:p>
            <a:pPr rtl="0"/>
            <a:fld id="{6BF82289-BCFD-4053-9D06-A9140C63A457}" type="slidenum">
              <a:rPr lang="en-GB" smtClean="0"/>
              <a:pPr rtl="0"/>
              <a:t>6</a:t>
            </a:fld>
            <a:endParaRPr lang="en-GB"/>
          </a:p>
        </p:txBody>
      </p:sp>
    </p:spTree>
    <p:extLst>
      <p:ext uri="{BB962C8B-B14F-4D97-AF65-F5344CB8AC3E}">
        <p14:creationId xmlns:p14="http://schemas.microsoft.com/office/powerpoint/2010/main" val="170211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Arial" panose="020B0604020202020204" pitchFamily="34" charset="0"/>
              </a:rPr>
              <a:t>Benefits of incorporating stretching exercises for improving flexibility and reduction of risk of musculoskeletal strain as well as promoting awareness of ergonomics can help in empowering staff members to prioritise their safety and well-being while performing their physical tasks (Nur </a:t>
            </a:r>
            <a:r>
              <a:rPr lang="en-GB" sz="1800" i="1" kern="100" dirty="0">
                <a:effectLst/>
                <a:latin typeface="Arial" panose="020B0604020202020204" pitchFamily="34" charset="0"/>
                <a:ea typeface="Calibri" panose="020F0502020204030204" pitchFamily="34" charset="0"/>
                <a:cs typeface="Arial" panose="020B0604020202020204" pitchFamily="34" charset="0"/>
              </a:rPr>
              <a:t>et al.</a:t>
            </a:r>
            <a:r>
              <a:rPr lang="en-GB" sz="1800" kern="100" dirty="0">
                <a:effectLst/>
                <a:latin typeface="Arial" panose="020B0604020202020204" pitchFamily="34" charset="0"/>
                <a:ea typeface="Calibri" panose="020F0502020204030204" pitchFamily="34" charset="0"/>
                <a:cs typeface="Arial" panose="020B0604020202020204" pitchFamily="34" charset="0"/>
              </a:rPr>
              <a:t>, 2023).</a:t>
            </a:r>
          </a:p>
          <a:p>
            <a:endParaRPr lang="en-GB" dirty="0"/>
          </a:p>
        </p:txBody>
      </p:sp>
      <p:sp>
        <p:nvSpPr>
          <p:cNvPr id="4" name="Slide Number Placeholder 3"/>
          <p:cNvSpPr>
            <a:spLocks noGrp="1"/>
          </p:cNvSpPr>
          <p:nvPr>
            <p:ph type="sldNum" sz="quarter" idx="5"/>
          </p:nvPr>
        </p:nvSpPr>
        <p:spPr/>
        <p:txBody>
          <a:bodyPr/>
          <a:lstStyle/>
          <a:p>
            <a:pPr rtl="0"/>
            <a:fld id="{6BF82289-BCFD-4053-9D06-A9140C63A457}" type="slidenum">
              <a:rPr lang="en-GB" smtClean="0"/>
              <a:pPr rtl="0"/>
              <a:t>7</a:t>
            </a:fld>
            <a:endParaRPr lang="en-GB"/>
          </a:p>
        </p:txBody>
      </p:sp>
    </p:spTree>
    <p:extLst>
      <p:ext uri="{BB962C8B-B14F-4D97-AF65-F5344CB8AC3E}">
        <p14:creationId xmlns:p14="http://schemas.microsoft.com/office/powerpoint/2010/main" val="93718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Arial" panose="020B0604020202020204" pitchFamily="34" charset="0"/>
              </a:rPr>
              <a:t>Extra oversight of emergency response plans for spills or accidents beyond unanticipated events can guarantee that employees who are adequately trained and equipped to handle such unclear circumstances can reap the benefits.</a:t>
            </a:r>
          </a:p>
        </p:txBody>
      </p:sp>
      <p:sp>
        <p:nvSpPr>
          <p:cNvPr id="4" name="Slide Number Placeholder 3"/>
          <p:cNvSpPr>
            <a:spLocks noGrp="1"/>
          </p:cNvSpPr>
          <p:nvPr>
            <p:ph type="sldNum" sz="quarter" idx="5"/>
          </p:nvPr>
        </p:nvSpPr>
        <p:spPr/>
        <p:txBody>
          <a:bodyPr/>
          <a:lstStyle/>
          <a:p>
            <a:pPr rtl="0"/>
            <a:fld id="{6BF82289-BCFD-4053-9D06-A9140C63A457}" type="slidenum">
              <a:rPr lang="en-GB" smtClean="0"/>
              <a:pPr rtl="0"/>
              <a:t>8</a:t>
            </a:fld>
            <a:endParaRPr lang="en-GB"/>
          </a:p>
        </p:txBody>
      </p:sp>
    </p:spTree>
    <p:extLst>
      <p:ext uri="{BB962C8B-B14F-4D97-AF65-F5344CB8AC3E}">
        <p14:creationId xmlns:p14="http://schemas.microsoft.com/office/powerpoint/2010/main" val="102360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12420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spTree>
    <p:extLst>
      <p:ext uri="{BB962C8B-B14F-4D97-AF65-F5344CB8AC3E}">
        <p14:creationId xmlns:p14="http://schemas.microsoft.com/office/powerpoint/2010/main" val="12708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rtl="0"/>
            <a:r>
              <a:rPr lang="en-GB" noProof="0"/>
              <a:t>Subtitle</a:t>
            </a:r>
          </a:p>
        </p:txBody>
      </p:sp>
    </p:spTree>
    <p:extLst>
      <p:ext uri="{BB962C8B-B14F-4D97-AF65-F5344CB8AC3E}">
        <p14:creationId xmlns:p14="http://schemas.microsoft.com/office/powerpoint/2010/main" val="347717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rtlCol="0" anchor="ctr" anchorCtr="1">
            <a:normAutofit/>
          </a:bodyPr>
          <a:lstStyle>
            <a:lvl1pPr marL="0" indent="0">
              <a:buNone/>
              <a:defRPr sz="2400">
                <a:solidFill>
                  <a:schemeClr val="tx1"/>
                </a:solidFill>
              </a:defRPr>
            </a:lvl1pPr>
          </a:lstStyle>
          <a:p>
            <a:pPr rtl="0"/>
            <a:r>
              <a:rPr lang="en-GB" noProof="0"/>
              <a:t>Insert Image</a:t>
            </a:r>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rtl="0"/>
            <a:r>
              <a:rPr lang="en-GB" noProof="0"/>
              <a:t>Click to edit Master title style</a:t>
            </a:r>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rtl="0"/>
            <a:r>
              <a:rPr lang="en-GB" noProof="0"/>
              <a:t>Click to edit Master text styles</a:t>
            </a:r>
          </a:p>
        </p:txBody>
      </p:sp>
    </p:spTree>
    <p:extLst>
      <p:ext uri="{BB962C8B-B14F-4D97-AF65-F5344CB8AC3E}">
        <p14:creationId xmlns:p14="http://schemas.microsoft.com/office/powerpoint/2010/main" val="341130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rtl="0">
              <a:lnSpc>
                <a:spcPct val="100000"/>
              </a:lnSpc>
              <a:spcBef>
                <a:spcPct val="0"/>
              </a:spcBef>
            </a:pPr>
            <a:r>
              <a:rPr lang="en-GB"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rtl="0">
              <a:lnSpc>
                <a:spcPct val="100000"/>
              </a:lnSpc>
              <a:spcBef>
                <a:spcPct val="0"/>
              </a:spcBef>
            </a:pPr>
            <a:r>
              <a:rPr lang="en-GB"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rtl="0">
              <a:lnSpc>
                <a:spcPct val="100000"/>
              </a:lnSpc>
            </a:pPr>
            <a:r>
              <a:rPr lang="en-GB"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rtlCol="0" anchor="ctr">
            <a:noAutofit/>
          </a:bodyPr>
          <a:lstStyle>
            <a:lvl1pPr marL="0" indent="0" algn="ctr">
              <a:buNone/>
              <a:defRPr sz="1400"/>
            </a:lvl1pPr>
          </a:lstStyle>
          <a:p>
            <a:pPr lvl="0" rtl="0"/>
            <a:r>
              <a:rPr lang="en-GB"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rtlCol="0" anchor="ctr">
            <a:noAutofit/>
          </a:bodyPr>
          <a:lstStyle>
            <a:lvl1pPr marL="0" indent="0" algn="ctr">
              <a:buNone/>
              <a:defRPr sz="1400"/>
            </a:lvl1pPr>
          </a:lstStyle>
          <a:p>
            <a:pPr lvl="0" rtl="0"/>
            <a:r>
              <a:rPr lang="en-GB" noProof="0"/>
              <a:t>Icon</a:t>
            </a:r>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rtl="0"/>
              <a:t>‹#›</a:t>
            </a:fld>
            <a:endParaRPr lang="en-GB" noProof="0"/>
          </a:p>
        </p:txBody>
      </p:sp>
    </p:spTree>
    <p:extLst>
      <p:ext uri="{BB962C8B-B14F-4D97-AF65-F5344CB8AC3E}">
        <p14:creationId xmlns:p14="http://schemas.microsoft.com/office/powerpoint/2010/main" val="277204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GB"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GB"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GB"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GB" noProof="0"/>
              <a:t>Click to 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rtl="0"/>
              <a:t>‹#›</a:t>
            </a:fld>
            <a:endParaRPr lang="en-GB" noProof="0"/>
          </a:p>
        </p:txBody>
      </p:sp>
    </p:spTree>
    <p:extLst>
      <p:ext uri="{BB962C8B-B14F-4D97-AF65-F5344CB8AC3E}">
        <p14:creationId xmlns:p14="http://schemas.microsoft.com/office/powerpoint/2010/main" val="105480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GB"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GB"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GB" noProof="0"/>
              <a:t>Click to 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rtl="0"/>
              <a:t>‹#›</a:t>
            </a:fld>
            <a:endParaRPr lang="en-GB" noProof="0"/>
          </a:p>
        </p:txBody>
      </p:sp>
    </p:spTree>
    <p:extLst>
      <p:ext uri="{BB962C8B-B14F-4D97-AF65-F5344CB8AC3E}">
        <p14:creationId xmlns:p14="http://schemas.microsoft.com/office/powerpoint/2010/main" val="244719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GB"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GB"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rtl="0"/>
              <a:t>‹#›</a:t>
            </a:fld>
            <a:endParaRPr lang="en-GB" noProof="0"/>
          </a:p>
        </p:txBody>
      </p:sp>
    </p:spTree>
    <p:extLst>
      <p:ext uri="{BB962C8B-B14F-4D97-AF65-F5344CB8AC3E}">
        <p14:creationId xmlns:p14="http://schemas.microsoft.com/office/powerpoint/2010/main" val="221597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rtl="0">
              <a:lnSpc>
                <a:spcPct val="100000"/>
              </a:lnSpc>
              <a:spcBef>
                <a:spcPct val="0"/>
              </a:spcBef>
              <a:buNone/>
            </a:pPr>
            <a:r>
              <a:rPr lang="en-GB"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GB"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rtlCol="0" anchor="ctr">
            <a:noAutofit/>
          </a:bodyPr>
          <a:lstStyle>
            <a:lvl1pPr marL="0" indent="0" algn="ctr">
              <a:buNone/>
              <a:defRPr sz="1400">
                <a:solidFill>
                  <a:schemeClr val="tx1"/>
                </a:solidFill>
              </a:defRPr>
            </a:lvl1pPr>
          </a:lstStyle>
          <a:p>
            <a:pPr lvl="0" rtl="0"/>
            <a:r>
              <a:rPr lang="en-GB" noProof="0"/>
              <a:t>Icon</a:t>
            </a:r>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rtl="0"/>
              <a:t>‹#›</a:t>
            </a:fld>
            <a:endParaRPr lang="en-GB" sz="1200" noProof="0">
              <a:solidFill>
                <a:schemeClr val="bg1"/>
              </a:solidFill>
            </a:endParaRPr>
          </a:p>
        </p:txBody>
      </p:sp>
    </p:spTree>
    <p:extLst>
      <p:ext uri="{BB962C8B-B14F-4D97-AF65-F5344CB8AC3E}">
        <p14:creationId xmlns:p14="http://schemas.microsoft.com/office/powerpoint/2010/main" val="183065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GB"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rtl="0"/>
              <a:t>‹#›</a:t>
            </a:fld>
            <a:endParaRPr lang="en-GB" sz="1200" noProof="0">
              <a:solidFill>
                <a:schemeClr val="bg1"/>
              </a:solidFill>
            </a:endParaRPr>
          </a:p>
        </p:txBody>
      </p:sp>
    </p:spTree>
    <p:extLst>
      <p:ext uri="{BB962C8B-B14F-4D97-AF65-F5344CB8AC3E}">
        <p14:creationId xmlns:p14="http://schemas.microsoft.com/office/powerpoint/2010/main" val="15080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rtlCol="0"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GB" noProof="0"/>
              <a:t>Insert Image</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rtl="0">
              <a:lnSpc>
                <a:spcPct val="100000"/>
              </a:lnSpc>
            </a:pPr>
            <a:r>
              <a:rPr lang="en-GB" noProof="0"/>
              <a:t>Click to edit Master title style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rtl="0">
              <a:lnSpc>
                <a:spcPct val="100000"/>
              </a:lnSpc>
              <a:spcBef>
                <a:spcPct val="0"/>
              </a:spcBef>
            </a:pPr>
            <a:r>
              <a:rPr lang="en-GB" noProof="0"/>
              <a:t>Click to edit Master text styles</a:t>
            </a:r>
          </a:p>
        </p:txBody>
      </p:sp>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rtl="0"/>
            <a:r>
              <a:rPr lang="en-GB" noProof="0"/>
              <a:t>Insert Image</a:t>
            </a:r>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rtl="0"/>
              <a:t>‹#›</a:t>
            </a:fld>
            <a:endParaRPr lang="en-GB" noProof="0"/>
          </a:p>
        </p:txBody>
      </p:sp>
    </p:spTree>
    <p:extLst>
      <p:ext uri="{BB962C8B-B14F-4D97-AF65-F5344CB8AC3E}">
        <p14:creationId xmlns:p14="http://schemas.microsoft.com/office/powerpoint/2010/main" val="79141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rtl="0"/>
              <a:t>‹#›</a:t>
            </a:fld>
            <a:endParaRPr lang="en-GB" noProof="0"/>
          </a:p>
        </p:txBody>
      </p:sp>
    </p:spTree>
    <p:extLst>
      <p:ext uri="{BB962C8B-B14F-4D97-AF65-F5344CB8AC3E}">
        <p14:creationId xmlns:p14="http://schemas.microsoft.com/office/powerpoint/2010/main" val="54037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rtl="0"/>
            <a:r>
              <a:rPr lang="en-GB" noProof="0"/>
              <a:t>TITLE</a:t>
            </a:r>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Tree>
    <p:extLst>
      <p:ext uri="{BB962C8B-B14F-4D97-AF65-F5344CB8AC3E}">
        <p14:creationId xmlns:p14="http://schemas.microsoft.com/office/powerpoint/2010/main" val="4169354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4667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387349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GB"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rtl="0"/>
              <a:t>‹#›</a:t>
            </a:fld>
            <a:endParaRPr lang="en-GB" sz="1200" noProof="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0100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GB"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rtl="0"/>
              <a:t>‹#›</a:t>
            </a:fld>
            <a:endParaRPr lang="en-GB" sz="1200" noProof="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051069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GB"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rtl="0"/>
              <a:t>‹#›</a:t>
            </a:fld>
            <a:endParaRPr lang="en-GB" sz="1200" noProof="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94907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rtl="0"/>
              <a:t>‹#›</a:t>
            </a:fld>
            <a:endParaRPr lang="en-GB" sz="1200" noProof="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Tree>
    <p:extLst>
      <p:ext uri="{BB962C8B-B14F-4D97-AF65-F5344CB8AC3E}">
        <p14:creationId xmlns:p14="http://schemas.microsoft.com/office/powerpoint/2010/main" val="3976986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rtl="0"/>
              <a:t>‹#›</a:t>
            </a:fld>
            <a:endParaRPr lang="en-GB" sz="1200" noProof="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Tree>
    <p:extLst>
      <p:ext uri="{BB962C8B-B14F-4D97-AF65-F5344CB8AC3E}">
        <p14:creationId xmlns:p14="http://schemas.microsoft.com/office/powerpoint/2010/main" val="429434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rtl="0"/>
            <a:fld id="{817179DE-9BF3-494C-804F-0C7C90AC8700}" type="slidenum">
              <a:rPr lang="en-GB" noProof="0" smtClean="0"/>
              <a:pPr algn="ctr" rtl="0"/>
              <a:t>‹#›</a:t>
            </a:fld>
            <a:endParaRPr lang="en-GB" noProof="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2.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7288495" y="2299601"/>
            <a:ext cx="4379976" cy="2258798"/>
          </a:xfrm>
        </p:spPr>
        <p:txBody>
          <a:bodyPr rtlCol="0"/>
          <a:lstStyle/>
          <a:p>
            <a:pPr algn="ctr" rtl="0"/>
            <a:r>
              <a:rPr lang="en-GB" sz="4800" b="1" dirty="0">
                <a:solidFill>
                  <a:srgbClr val="731F1C"/>
                </a:solidFill>
                <a:latin typeface="Arial" panose="020B0604020202020204" pitchFamily="34" charset="0"/>
                <a:cs typeface="Arial" panose="020B0604020202020204" pitchFamily="34" charset="0"/>
              </a:rPr>
              <a:t>Health and Safety Guide</a:t>
            </a:r>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p:txBody>
          <a:bodyPr rtlCol="0"/>
          <a:lstStyle/>
          <a:p>
            <a:pPr rtl="0"/>
            <a:r>
              <a:rPr lang="en-GB" sz="2000" b="1" dirty="0">
                <a:solidFill>
                  <a:srgbClr val="731F1C"/>
                </a:solidFill>
                <a:latin typeface="Arial" panose="020B0604020202020204" pitchFamily="34" charset="0"/>
                <a:cs typeface="Arial" panose="020B0604020202020204" pitchFamily="34" charset="0"/>
              </a:rPr>
              <a:t>By Ioana Elisa Bucura</a:t>
            </a:r>
          </a:p>
        </p:txBody>
      </p:sp>
      <p:pic>
        <p:nvPicPr>
          <p:cNvPr id="14" name="Picture Placeholder 13" descr="Three people sitting at picnic table">
            <a:extLst>
              <a:ext uri="{FF2B5EF4-FFF2-40B4-BE49-F238E27FC236}">
                <a16:creationId xmlns:a16="http://schemas.microsoft.com/office/drawing/2014/main" id="{0B90EB26-97FD-4B8B-86E0-B00589E0946D}"/>
              </a:ext>
            </a:extLst>
          </p:cNvPr>
          <p:cNvPicPr>
            <a:picLocks noGrp="1" noChangeAspect="1"/>
          </p:cNvPicPr>
          <p:nvPr>
            <p:ph type="pic" sz="quarter" idx="10"/>
          </p:nvPr>
        </p:nvPicPr>
        <p:blipFill rotWithShape="1">
          <a:blip r:embed="rId3" cstate="email">
            <a:extLst>
              <a:ext uri="{28A0092B-C50C-407E-A947-70E740481C1C}">
                <a14:useLocalDpi xmlns:a14="http://schemas.microsoft.com/office/drawing/2010/main"/>
              </a:ext>
            </a:extLst>
          </a:blip>
          <a:srcRect/>
          <a:stretch/>
        </p:blipFill>
        <p:spPr>
          <a:xfrm>
            <a:off x="-1" y="0"/>
            <a:ext cx="6676568" cy="6858000"/>
          </a:xfrm>
        </p:spPr>
      </p:pic>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pic>
        <p:nvPicPr>
          <p:cNvPr id="1026" name="Picture 2" descr="Novotel Logo and symbol, meaning, history, PNG, brand">
            <a:extLst>
              <a:ext uri="{FF2B5EF4-FFF2-40B4-BE49-F238E27FC236}">
                <a16:creationId xmlns:a16="http://schemas.microsoft.com/office/drawing/2014/main" id="{23AC8875-CFDC-774F-B041-A4A1ADACCF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4601" y="137496"/>
            <a:ext cx="5167764" cy="19030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5568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033C608C-F5CF-E96C-CD2C-12E5A456A438}"/>
              </a:ext>
            </a:extLst>
          </p:cNvPr>
          <p:cNvSpPr txBox="1">
            <a:spLocks/>
          </p:cNvSpPr>
          <p:nvPr/>
        </p:nvSpPr>
        <p:spPr>
          <a:xfrm>
            <a:off x="647700" y="549803"/>
            <a:ext cx="10815864" cy="830997"/>
          </a:xfrm>
          <a:prstGeom prst="rect">
            <a:avLst/>
          </a:prstGeom>
        </p:spPr>
        <p:txBody>
          <a:bodyPr vert="horz" wrap="square" lIns="0" tIns="45720" rIns="91440" bIns="45720" rtlCol="0" anchor="t">
            <a:noAutofit/>
          </a:bodyPr>
          <a:lstStyle>
            <a:lvl1pPr marL="0" indent="0" algn="l" defTabSz="914400" rtl="0" eaLnBrk="1" latinLnBrk="0" hangingPunct="1">
              <a:lnSpc>
                <a:spcPct val="90000"/>
              </a:lnSpc>
              <a:spcBef>
                <a:spcPct val="0"/>
              </a:spcBef>
              <a:buFont typeface="Arial" panose="020B0604020202020204" pitchFamily="34" charset="0"/>
              <a:buNone/>
              <a:defRPr lang="en-GB" sz="2400" kern="1200" dirty="0">
                <a:solidFill>
                  <a:schemeClr val="tx1"/>
                </a:solidFill>
                <a:latin typeface="Corbel" panose="020B0503020204020204" pitchFamily="34" charset="0"/>
                <a:ea typeface="+mj-ea"/>
                <a:cs typeface="+mj-cs"/>
              </a:defRPr>
            </a:lvl1pPr>
          </a:lstStyle>
          <a:p>
            <a:r>
              <a:rPr lang="en-GB" sz="4800" b="1">
                <a:solidFill>
                  <a:srgbClr val="731F1C"/>
                </a:solidFill>
                <a:latin typeface="Arial" panose="020B0604020202020204" pitchFamily="34" charset="0"/>
                <a:cs typeface="Arial" panose="020B0604020202020204" pitchFamily="34" charset="0"/>
              </a:rPr>
              <a:t>Contents</a:t>
            </a:r>
            <a:r>
              <a:rPr lang="en-GB"/>
              <a:t> </a:t>
            </a:r>
            <a:r>
              <a:rPr lang="en-GB" sz="4800" b="1">
                <a:solidFill>
                  <a:srgbClr val="731F1C"/>
                </a:solidFill>
                <a:latin typeface="Arial" panose="020B0604020202020204" pitchFamily="34" charset="0"/>
                <a:cs typeface="Arial" panose="020B0604020202020204" pitchFamily="34" charset="0"/>
              </a:rPr>
              <a:t>Table</a:t>
            </a:r>
          </a:p>
        </p:txBody>
      </p:sp>
      <p:sp>
        <p:nvSpPr>
          <p:cNvPr id="5" name="Text Placeholder 1">
            <a:extLst>
              <a:ext uri="{FF2B5EF4-FFF2-40B4-BE49-F238E27FC236}">
                <a16:creationId xmlns:a16="http://schemas.microsoft.com/office/drawing/2014/main" id="{1612A37C-C295-0F1C-0BC3-D5D81A1A61BD}"/>
              </a:ext>
            </a:extLst>
          </p:cNvPr>
          <p:cNvSpPr>
            <a:spLocks noGrp="1"/>
          </p:cNvSpPr>
          <p:nvPr>
            <p:ph type="body" sz="quarter" idx="11"/>
          </p:nvPr>
        </p:nvSpPr>
        <p:spPr>
          <a:xfrm>
            <a:off x="1510852" y="1733627"/>
            <a:ext cx="8534400" cy="4248073"/>
          </a:xfrm>
        </p:spPr>
        <p:txBody>
          <a:bodyPr/>
          <a:lstStyle/>
          <a:p>
            <a:r>
              <a:rPr lang="en-GB" sz="2400" b="1" dirty="0">
                <a:latin typeface="Arial" panose="020B0604020202020204" pitchFamily="34" charset="0"/>
                <a:cs typeface="Arial" panose="020B0604020202020204" pitchFamily="34" charset="0"/>
              </a:rPr>
              <a:t>Summary </a:t>
            </a:r>
          </a:p>
          <a:p>
            <a:r>
              <a:rPr lang="en-GB" sz="24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Understanding Hazards</a:t>
            </a:r>
          </a:p>
          <a:p>
            <a:r>
              <a:rPr lang="en-GB" sz="24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Personal Protective Equipment (PPE) &amp; Equipment Safety</a:t>
            </a:r>
          </a:p>
          <a:p>
            <a:r>
              <a:rPr lang="en-GB" sz="2400" b="1" dirty="0">
                <a:effectLst/>
                <a:latin typeface="Arial" panose="020B0604020202020204" pitchFamily="34" charset="0"/>
                <a:ea typeface="Calibri" panose="020F0502020204030204" pitchFamily="34" charset="0"/>
                <a:cs typeface="Arial" panose="020B0604020202020204" pitchFamily="34" charset="0"/>
              </a:rPr>
              <a:t>Safe Chemical Handling </a:t>
            </a:r>
          </a:p>
          <a:p>
            <a:r>
              <a:rPr lang="en-GB" sz="2400" b="1" dirty="0">
                <a:effectLst/>
                <a:latin typeface="Arial" panose="020B0604020202020204" pitchFamily="34" charset="0"/>
                <a:ea typeface="Calibri" panose="020F0502020204030204" pitchFamily="34" charset="0"/>
                <a:cs typeface="Arial" panose="020B0604020202020204" pitchFamily="34" charset="0"/>
              </a:rPr>
              <a:t>Safe </a:t>
            </a:r>
            <a:r>
              <a:rPr lang="en-GB" sz="2400" b="1" dirty="0">
                <a:latin typeface="Arial" panose="020B0604020202020204" pitchFamily="34" charset="0"/>
                <a:ea typeface="Calibri" panose="020F0502020204030204" pitchFamily="34" charset="0"/>
                <a:cs typeface="Arial" panose="020B0604020202020204" pitchFamily="34" charset="0"/>
              </a:rPr>
              <a:t>L</a:t>
            </a:r>
            <a:r>
              <a:rPr lang="en-GB" sz="2400" b="1" dirty="0">
                <a:effectLst/>
                <a:latin typeface="Arial" panose="020B0604020202020204" pitchFamily="34" charset="0"/>
                <a:ea typeface="Calibri" panose="020F0502020204030204" pitchFamily="34" charset="0"/>
                <a:cs typeface="Arial" panose="020B0604020202020204" pitchFamily="34" charset="0"/>
              </a:rPr>
              <a:t>ifting &amp; Falls prevention</a:t>
            </a:r>
          </a:p>
          <a:p>
            <a:r>
              <a:rPr lang="en-GB" sz="2400" b="1" dirty="0">
                <a:effectLst/>
                <a:latin typeface="Arial" panose="020B0604020202020204" pitchFamily="34" charset="0"/>
                <a:ea typeface="Calibri" panose="020F0502020204030204" pitchFamily="34" charset="0"/>
                <a:cs typeface="Arial" panose="020B0604020202020204" pitchFamily="34" charset="0"/>
              </a:rPr>
              <a:t>Emergency </a:t>
            </a:r>
            <a:r>
              <a:rPr lang="en-GB" sz="2400" b="1" dirty="0">
                <a:latin typeface="Arial" panose="020B0604020202020204" pitchFamily="34" charset="0"/>
                <a:ea typeface="Calibri" panose="020F0502020204030204" pitchFamily="34" charset="0"/>
                <a:cs typeface="Arial" panose="020B0604020202020204" pitchFamily="34" charset="0"/>
              </a:rPr>
              <a:t>P</a:t>
            </a:r>
            <a:r>
              <a:rPr lang="en-GB" sz="2400" b="1" dirty="0">
                <a:effectLst/>
                <a:latin typeface="Arial" panose="020B0604020202020204" pitchFamily="34" charset="0"/>
                <a:ea typeface="Calibri" panose="020F0502020204030204" pitchFamily="34" charset="0"/>
                <a:cs typeface="Arial" panose="020B0604020202020204" pitchFamily="34" charset="0"/>
              </a:rPr>
              <a:t>rocedures </a:t>
            </a:r>
          </a:p>
          <a:p>
            <a:r>
              <a:rPr lang="en-GB" sz="2400" b="1" dirty="0">
                <a:latin typeface="Arial" panose="020B0604020202020204" pitchFamily="34" charset="0"/>
                <a:cs typeface="Arial" panose="020B0604020202020204" pitchFamily="34" charset="0"/>
              </a:rPr>
              <a:t>Conclusion</a:t>
            </a:r>
          </a:p>
          <a:p>
            <a:r>
              <a:rPr lang="en-GB" sz="24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References</a:t>
            </a:r>
          </a:p>
          <a:p>
            <a:endParaRPr lang="en-GB" dirty="0"/>
          </a:p>
          <a:p>
            <a:endParaRPr lang="en-GB" dirty="0"/>
          </a:p>
        </p:txBody>
      </p:sp>
      <p:pic>
        <p:nvPicPr>
          <p:cNvPr id="6" name="Content Placeholder 6" descr="Clipboard Checked outline">
            <a:extLst>
              <a:ext uri="{FF2B5EF4-FFF2-40B4-BE49-F238E27FC236}">
                <a16:creationId xmlns:a16="http://schemas.microsoft.com/office/drawing/2014/main" id="{A147CB0D-5436-042F-6401-28D0D1C9CE7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7700" y="1733627"/>
            <a:ext cx="548640" cy="54864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pic>
      <p:grpSp>
        <p:nvGrpSpPr>
          <p:cNvPr id="9" name="Group 8" descr="maid icon">
            <a:extLst>
              <a:ext uri="{FF2B5EF4-FFF2-40B4-BE49-F238E27FC236}">
                <a16:creationId xmlns:a16="http://schemas.microsoft.com/office/drawing/2014/main" id="{86D9D260-B339-52CF-336A-33C7AB7381B1}"/>
              </a:ext>
            </a:extLst>
          </p:cNvPr>
          <p:cNvGrpSpPr/>
          <p:nvPr/>
        </p:nvGrpSpPr>
        <p:grpSpPr>
          <a:xfrm>
            <a:off x="9366182" y="693784"/>
            <a:ext cx="1783081" cy="1938199"/>
            <a:chOff x="3079846" y="5340350"/>
            <a:chExt cx="663474" cy="676275"/>
          </a:xfrm>
          <a:solidFill>
            <a:schemeClr val="tx1"/>
          </a:solidFill>
        </p:grpSpPr>
        <p:sp>
          <p:nvSpPr>
            <p:cNvPr id="10" name="Freeform 107">
              <a:extLst>
                <a:ext uri="{FF2B5EF4-FFF2-40B4-BE49-F238E27FC236}">
                  <a16:creationId xmlns:a16="http://schemas.microsoft.com/office/drawing/2014/main" id="{5922F674-FC8C-1F95-8CA8-9EF3C401D4A1}"/>
                </a:ext>
              </a:extLst>
            </p:cNvPr>
            <p:cNvSpPr>
              <a:spLocks noEditPoints="1"/>
            </p:cNvSpPr>
            <p:nvPr/>
          </p:nvSpPr>
          <p:spPr bwMode="auto">
            <a:xfrm>
              <a:off x="3079846" y="5340350"/>
              <a:ext cx="663474" cy="676275"/>
            </a:xfrm>
            <a:custGeom>
              <a:avLst/>
              <a:gdLst>
                <a:gd name="T0" fmla="*/ 182 w 209"/>
                <a:gd name="T1" fmla="*/ 31 h 212"/>
                <a:gd name="T2" fmla="*/ 161 w 209"/>
                <a:gd name="T3" fmla="*/ 130 h 212"/>
                <a:gd name="T4" fmla="*/ 147 w 209"/>
                <a:gd name="T5" fmla="*/ 93 h 212"/>
                <a:gd name="T6" fmla="*/ 25 w 209"/>
                <a:gd name="T7" fmla="*/ 62 h 212"/>
                <a:gd name="T8" fmla="*/ 11 w 209"/>
                <a:gd name="T9" fmla="*/ 176 h 212"/>
                <a:gd name="T10" fmla="*/ 137 w 209"/>
                <a:gd name="T11" fmla="*/ 212 h 212"/>
                <a:gd name="T12" fmla="*/ 192 w 209"/>
                <a:gd name="T13" fmla="*/ 130 h 212"/>
                <a:gd name="T14" fmla="*/ 175 w 209"/>
                <a:gd name="T15" fmla="*/ 116 h 212"/>
                <a:gd name="T16" fmla="*/ 171 w 209"/>
                <a:gd name="T17" fmla="*/ 28 h 212"/>
                <a:gd name="T18" fmla="*/ 175 w 209"/>
                <a:gd name="T19" fmla="*/ 130 h 212"/>
                <a:gd name="T20" fmla="*/ 192 w 209"/>
                <a:gd name="T21" fmla="*/ 137 h 212"/>
                <a:gd name="T22" fmla="*/ 141 w 209"/>
                <a:gd name="T23" fmla="*/ 150 h 212"/>
                <a:gd name="T24" fmla="*/ 192 w 209"/>
                <a:gd name="T25" fmla="*/ 137 h 212"/>
                <a:gd name="T26" fmla="*/ 128 w 209"/>
                <a:gd name="T27" fmla="*/ 147 h 212"/>
                <a:gd name="T28" fmla="*/ 133 w 209"/>
                <a:gd name="T29" fmla="*/ 109 h 212"/>
                <a:gd name="T30" fmla="*/ 134 w 209"/>
                <a:gd name="T31" fmla="*/ 147 h 212"/>
                <a:gd name="T32" fmla="*/ 127 w 209"/>
                <a:gd name="T33" fmla="*/ 99 h 212"/>
                <a:gd name="T34" fmla="*/ 45 w 209"/>
                <a:gd name="T35" fmla="*/ 72 h 212"/>
                <a:gd name="T36" fmla="*/ 69 w 209"/>
                <a:gd name="T37" fmla="*/ 144 h 212"/>
                <a:gd name="T38" fmla="*/ 103 w 209"/>
                <a:gd name="T39" fmla="*/ 147 h 212"/>
                <a:gd name="T40" fmla="*/ 81 w 209"/>
                <a:gd name="T41" fmla="*/ 164 h 212"/>
                <a:gd name="T42" fmla="*/ 64 w 209"/>
                <a:gd name="T43" fmla="*/ 170 h 212"/>
                <a:gd name="T44" fmla="*/ 63 w 209"/>
                <a:gd name="T45" fmla="*/ 151 h 212"/>
                <a:gd name="T46" fmla="*/ 117 w 209"/>
                <a:gd name="T47" fmla="*/ 159 h 212"/>
                <a:gd name="T48" fmla="*/ 91 w 209"/>
                <a:gd name="T49" fmla="*/ 164 h 212"/>
                <a:gd name="T50" fmla="*/ 134 w 209"/>
                <a:gd name="T51" fmla="*/ 102 h 212"/>
                <a:gd name="T52" fmla="*/ 141 w 209"/>
                <a:gd name="T53" fmla="*/ 93 h 212"/>
                <a:gd name="T54" fmla="*/ 141 w 209"/>
                <a:gd name="T55" fmla="*/ 62 h 212"/>
                <a:gd name="T56" fmla="*/ 134 w 209"/>
                <a:gd name="T57" fmla="*/ 65 h 212"/>
                <a:gd name="T58" fmla="*/ 45 w 209"/>
                <a:gd name="T59" fmla="*/ 65 h 212"/>
                <a:gd name="T60" fmla="*/ 38 w 209"/>
                <a:gd name="T61" fmla="*/ 76 h 212"/>
                <a:gd name="T62" fmla="*/ 86 w 209"/>
                <a:gd name="T63" fmla="*/ 7 h 212"/>
                <a:gd name="T64" fmla="*/ 38 w 209"/>
                <a:gd name="T65" fmla="*/ 102 h 212"/>
                <a:gd name="T66" fmla="*/ 31 w 209"/>
                <a:gd name="T67" fmla="*/ 106 h 212"/>
                <a:gd name="T68" fmla="*/ 62 w 209"/>
                <a:gd name="T69" fmla="*/ 144 h 212"/>
                <a:gd name="T70" fmla="*/ 31 w 209"/>
                <a:gd name="T71" fmla="*/ 106 h 212"/>
                <a:gd name="T72" fmla="*/ 39 w 209"/>
                <a:gd name="T73" fmla="*/ 176 h 212"/>
                <a:gd name="T74" fmla="*/ 17 w 209"/>
                <a:gd name="T75" fmla="*/ 178 h 212"/>
                <a:gd name="T76" fmla="*/ 49 w 209"/>
                <a:gd name="T77" fmla="*/ 161 h 212"/>
                <a:gd name="T78" fmla="*/ 79 w 209"/>
                <a:gd name="T79" fmla="*/ 177 h 212"/>
                <a:gd name="T80" fmla="*/ 102 w 209"/>
                <a:gd name="T81" fmla="*/ 179 h 212"/>
                <a:gd name="T82" fmla="*/ 126 w 209"/>
                <a:gd name="T83" fmla="*/ 154 h 212"/>
                <a:gd name="T84" fmla="*/ 134 w 209"/>
                <a:gd name="T85" fmla="*/ 177 h 212"/>
                <a:gd name="T86" fmla="*/ 134 w 209"/>
                <a:gd name="T87" fmla="*/ 193 h 212"/>
                <a:gd name="T88" fmla="*/ 195 w 209"/>
                <a:gd name="T89" fmla="*/ 205 h 212"/>
                <a:gd name="T90" fmla="*/ 188 w 209"/>
                <a:gd name="T91" fmla="*/ 205 h 212"/>
                <a:gd name="T92" fmla="*/ 175 w 209"/>
                <a:gd name="T93" fmla="*/ 174 h 212"/>
                <a:gd name="T94" fmla="*/ 168 w 209"/>
                <a:gd name="T95" fmla="*/ 174 h 212"/>
                <a:gd name="T96" fmla="*/ 154 w 209"/>
                <a:gd name="T97" fmla="*/ 205 h 212"/>
                <a:gd name="T98" fmla="*/ 147 w 209"/>
                <a:gd name="T99" fmla="*/ 205 h 212"/>
                <a:gd name="T100" fmla="*/ 202 w 209"/>
                <a:gd name="T101" fmla="*/ 157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09" h="212">
                  <a:moveTo>
                    <a:pt x="192" y="130"/>
                  </a:moveTo>
                  <a:cubicBezTo>
                    <a:pt x="182" y="130"/>
                    <a:pt x="182" y="130"/>
                    <a:pt x="182" y="130"/>
                  </a:cubicBezTo>
                  <a:cubicBezTo>
                    <a:pt x="182" y="31"/>
                    <a:pt x="182" y="31"/>
                    <a:pt x="182" y="31"/>
                  </a:cubicBezTo>
                  <a:cubicBezTo>
                    <a:pt x="182" y="25"/>
                    <a:pt x="177" y="21"/>
                    <a:pt x="171" y="21"/>
                  </a:cubicBezTo>
                  <a:cubicBezTo>
                    <a:pt x="166" y="21"/>
                    <a:pt x="161" y="25"/>
                    <a:pt x="161" y="31"/>
                  </a:cubicBezTo>
                  <a:cubicBezTo>
                    <a:pt x="161" y="130"/>
                    <a:pt x="161" y="130"/>
                    <a:pt x="161" y="130"/>
                  </a:cubicBezTo>
                  <a:cubicBezTo>
                    <a:pt x="151" y="130"/>
                    <a:pt x="151" y="130"/>
                    <a:pt x="151" y="130"/>
                  </a:cubicBezTo>
                  <a:cubicBezTo>
                    <a:pt x="150" y="130"/>
                    <a:pt x="149" y="130"/>
                    <a:pt x="147" y="130"/>
                  </a:cubicBezTo>
                  <a:cubicBezTo>
                    <a:pt x="147" y="93"/>
                    <a:pt x="147" y="93"/>
                    <a:pt x="147" y="93"/>
                  </a:cubicBezTo>
                  <a:cubicBezTo>
                    <a:pt x="147" y="62"/>
                    <a:pt x="147" y="62"/>
                    <a:pt x="147" y="62"/>
                  </a:cubicBezTo>
                  <a:cubicBezTo>
                    <a:pt x="147" y="28"/>
                    <a:pt x="120" y="0"/>
                    <a:pt x="86" y="0"/>
                  </a:cubicBezTo>
                  <a:cubicBezTo>
                    <a:pt x="52" y="0"/>
                    <a:pt x="25" y="28"/>
                    <a:pt x="25" y="62"/>
                  </a:cubicBezTo>
                  <a:cubicBezTo>
                    <a:pt x="25" y="93"/>
                    <a:pt x="25" y="93"/>
                    <a:pt x="25" y="93"/>
                  </a:cubicBezTo>
                  <a:cubicBezTo>
                    <a:pt x="25" y="156"/>
                    <a:pt x="25" y="156"/>
                    <a:pt x="25" y="156"/>
                  </a:cubicBezTo>
                  <a:cubicBezTo>
                    <a:pt x="18" y="161"/>
                    <a:pt x="13" y="168"/>
                    <a:pt x="11" y="176"/>
                  </a:cubicBezTo>
                  <a:cubicBezTo>
                    <a:pt x="0" y="212"/>
                    <a:pt x="0" y="212"/>
                    <a:pt x="0" y="212"/>
                  </a:cubicBezTo>
                  <a:cubicBezTo>
                    <a:pt x="134" y="212"/>
                    <a:pt x="134" y="212"/>
                    <a:pt x="134" y="212"/>
                  </a:cubicBezTo>
                  <a:cubicBezTo>
                    <a:pt x="137" y="212"/>
                    <a:pt x="137" y="212"/>
                    <a:pt x="137" y="212"/>
                  </a:cubicBezTo>
                  <a:cubicBezTo>
                    <a:pt x="209" y="212"/>
                    <a:pt x="209" y="212"/>
                    <a:pt x="209" y="212"/>
                  </a:cubicBezTo>
                  <a:cubicBezTo>
                    <a:pt x="209" y="147"/>
                    <a:pt x="209" y="147"/>
                    <a:pt x="209" y="147"/>
                  </a:cubicBezTo>
                  <a:cubicBezTo>
                    <a:pt x="209" y="138"/>
                    <a:pt x="201" y="130"/>
                    <a:pt x="192" y="130"/>
                  </a:cubicBezTo>
                  <a:close/>
                  <a:moveTo>
                    <a:pt x="171" y="28"/>
                  </a:moveTo>
                  <a:cubicBezTo>
                    <a:pt x="173" y="28"/>
                    <a:pt x="175" y="29"/>
                    <a:pt x="175" y="31"/>
                  </a:cubicBezTo>
                  <a:cubicBezTo>
                    <a:pt x="175" y="116"/>
                    <a:pt x="175" y="116"/>
                    <a:pt x="175" y="116"/>
                  </a:cubicBezTo>
                  <a:cubicBezTo>
                    <a:pt x="168" y="116"/>
                    <a:pt x="168" y="116"/>
                    <a:pt x="168" y="116"/>
                  </a:cubicBezTo>
                  <a:cubicBezTo>
                    <a:pt x="168" y="31"/>
                    <a:pt x="168" y="31"/>
                    <a:pt x="168" y="31"/>
                  </a:cubicBezTo>
                  <a:cubicBezTo>
                    <a:pt x="168" y="29"/>
                    <a:pt x="169" y="28"/>
                    <a:pt x="171" y="28"/>
                  </a:cubicBezTo>
                  <a:close/>
                  <a:moveTo>
                    <a:pt x="168" y="123"/>
                  </a:moveTo>
                  <a:cubicBezTo>
                    <a:pt x="175" y="123"/>
                    <a:pt x="175" y="123"/>
                    <a:pt x="175" y="123"/>
                  </a:cubicBezTo>
                  <a:cubicBezTo>
                    <a:pt x="175" y="130"/>
                    <a:pt x="175" y="130"/>
                    <a:pt x="175" y="130"/>
                  </a:cubicBezTo>
                  <a:cubicBezTo>
                    <a:pt x="168" y="130"/>
                    <a:pt x="168" y="130"/>
                    <a:pt x="168" y="130"/>
                  </a:cubicBezTo>
                  <a:lnTo>
                    <a:pt x="168" y="123"/>
                  </a:lnTo>
                  <a:close/>
                  <a:moveTo>
                    <a:pt x="192" y="137"/>
                  </a:moveTo>
                  <a:cubicBezTo>
                    <a:pt x="197" y="137"/>
                    <a:pt x="202" y="141"/>
                    <a:pt x="202" y="147"/>
                  </a:cubicBezTo>
                  <a:cubicBezTo>
                    <a:pt x="202" y="150"/>
                    <a:pt x="202" y="150"/>
                    <a:pt x="202" y="150"/>
                  </a:cubicBezTo>
                  <a:cubicBezTo>
                    <a:pt x="141" y="150"/>
                    <a:pt x="141" y="150"/>
                    <a:pt x="141" y="150"/>
                  </a:cubicBezTo>
                  <a:cubicBezTo>
                    <a:pt x="141" y="147"/>
                    <a:pt x="141" y="147"/>
                    <a:pt x="141" y="147"/>
                  </a:cubicBezTo>
                  <a:cubicBezTo>
                    <a:pt x="141" y="141"/>
                    <a:pt x="145" y="137"/>
                    <a:pt x="151" y="137"/>
                  </a:cubicBezTo>
                  <a:lnTo>
                    <a:pt x="192" y="137"/>
                  </a:lnTo>
                  <a:close/>
                  <a:moveTo>
                    <a:pt x="134" y="147"/>
                  </a:moveTo>
                  <a:cubicBezTo>
                    <a:pt x="134" y="148"/>
                    <a:pt x="134" y="148"/>
                    <a:pt x="134" y="148"/>
                  </a:cubicBezTo>
                  <a:cubicBezTo>
                    <a:pt x="132" y="148"/>
                    <a:pt x="130" y="147"/>
                    <a:pt x="128" y="147"/>
                  </a:cubicBezTo>
                  <a:cubicBezTo>
                    <a:pt x="110" y="144"/>
                    <a:pt x="110" y="144"/>
                    <a:pt x="110" y="144"/>
                  </a:cubicBezTo>
                  <a:cubicBezTo>
                    <a:pt x="110" y="141"/>
                    <a:pt x="110" y="141"/>
                    <a:pt x="110" y="141"/>
                  </a:cubicBezTo>
                  <a:cubicBezTo>
                    <a:pt x="121" y="134"/>
                    <a:pt x="130" y="123"/>
                    <a:pt x="133" y="109"/>
                  </a:cubicBezTo>
                  <a:cubicBezTo>
                    <a:pt x="136" y="109"/>
                    <a:pt x="138" y="108"/>
                    <a:pt x="141" y="106"/>
                  </a:cubicBezTo>
                  <a:cubicBezTo>
                    <a:pt x="141" y="134"/>
                    <a:pt x="141" y="134"/>
                    <a:pt x="141" y="134"/>
                  </a:cubicBezTo>
                  <a:cubicBezTo>
                    <a:pt x="136" y="137"/>
                    <a:pt x="134" y="142"/>
                    <a:pt x="134" y="147"/>
                  </a:cubicBezTo>
                  <a:close/>
                  <a:moveTo>
                    <a:pt x="45" y="72"/>
                  </a:moveTo>
                  <a:cubicBezTo>
                    <a:pt x="127" y="72"/>
                    <a:pt x="127" y="72"/>
                    <a:pt x="127" y="72"/>
                  </a:cubicBezTo>
                  <a:cubicBezTo>
                    <a:pt x="127" y="99"/>
                    <a:pt x="127" y="99"/>
                    <a:pt x="127" y="99"/>
                  </a:cubicBezTo>
                  <a:cubicBezTo>
                    <a:pt x="127" y="122"/>
                    <a:pt x="109" y="140"/>
                    <a:pt x="86" y="140"/>
                  </a:cubicBezTo>
                  <a:cubicBezTo>
                    <a:pt x="63" y="140"/>
                    <a:pt x="45" y="122"/>
                    <a:pt x="45" y="99"/>
                  </a:cubicBezTo>
                  <a:lnTo>
                    <a:pt x="45" y="72"/>
                  </a:lnTo>
                  <a:close/>
                  <a:moveTo>
                    <a:pt x="86" y="157"/>
                  </a:moveTo>
                  <a:cubicBezTo>
                    <a:pt x="73" y="157"/>
                    <a:pt x="70" y="148"/>
                    <a:pt x="69" y="147"/>
                  </a:cubicBezTo>
                  <a:cubicBezTo>
                    <a:pt x="69" y="144"/>
                    <a:pt x="69" y="144"/>
                    <a:pt x="69" y="144"/>
                  </a:cubicBezTo>
                  <a:cubicBezTo>
                    <a:pt x="74" y="146"/>
                    <a:pt x="80" y="147"/>
                    <a:pt x="86" y="147"/>
                  </a:cubicBezTo>
                  <a:cubicBezTo>
                    <a:pt x="92" y="147"/>
                    <a:pt x="98" y="146"/>
                    <a:pt x="103" y="144"/>
                  </a:cubicBezTo>
                  <a:cubicBezTo>
                    <a:pt x="103" y="147"/>
                    <a:pt x="103" y="147"/>
                    <a:pt x="103" y="147"/>
                  </a:cubicBezTo>
                  <a:cubicBezTo>
                    <a:pt x="103" y="148"/>
                    <a:pt x="99" y="157"/>
                    <a:pt x="86" y="157"/>
                  </a:cubicBezTo>
                  <a:close/>
                  <a:moveTo>
                    <a:pt x="63" y="151"/>
                  </a:moveTo>
                  <a:cubicBezTo>
                    <a:pt x="66" y="156"/>
                    <a:pt x="71" y="162"/>
                    <a:pt x="81" y="164"/>
                  </a:cubicBezTo>
                  <a:cubicBezTo>
                    <a:pt x="81" y="164"/>
                    <a:pt x="81" y="164"/>
                    <a:pt x="81" y="164"/>
                  </a:cubicBezTo>
                  <a:cubicBezTo>
                    <a:pt x="80" y="167"/>
                    <a:pt x="78" y="169"/>
                    <a:pt x="76" y="171"/>
                  </a:cubicBezTo>
                  <a:cubicBezTo>
                    <a:pt x="72" y="173"/>
                    <a:pt x="67" y="172"/>
                    <a:pt x="64" y="170"/>
                  </a:cubicBezTo>
                  <a:cubicBezTo>
                    <a:pt x="60" y="167"/>
                    <a:pt x="57" y="163"/>
                    <a:pt x="56" y="159"/>
                  </a:cubicBezTo>
                  <a:cubicBezTo>
                    <a:pt x="53" y="152"/>
                    <a:pt x="53" y="152"/>
                    <a:pt x="53" y="152"/>
                  </a:cubicBezTo>
                  <a:lnTo>
                    <a:pt x="63" y="151"/>
                  </a:lnTo>
                  <a:close/>
                  <a:moveTo>
                    <a:pt x="109" y="151"/>
                  </a:moveTo>
                  <a:cubicBezTo>
                    <a:pt x="119" y="152"/>
                    <a:pt x="119" y="152"/>
                    <a:pt x="119" y="152"/>
                  </a:cubicBezTo>
                  <a:cubicBezTo>
                    <a:pt x="117" y="159"/>
                    <a:pt x="117" y="159"/>
                    <a:pt x="117" y="159"/>
                  </a:cubicBezTo>
                  <a:cubicBezTo>
                    <a:pt x="115" y="163"/>
                    <a:pt x="112" y="167"/>
                    <a:pt x="108" y="170"/>
                  </a:cubicBezTo>
                  <a:cubicBezTo>
                    <a:pt x="105" y="172"/>
                    <a:pt x="100" y="173"/>
                    <a:pt x="96" y="171"/>
                  </a:cubicBezTo>
                  <a:cubicBezTo>
                    <a:pt x="94" y="169"/>
                    <a:pt x="92" y="167"/>
                    <a:pt x="91" y="164"/>
                  </a:cubicBezTo>
                  <a:cubicBezTo>
                    <a:pt x="91" y="164"/>
                    <a:pt x="91" y="164"/>
                    <a:pt x="91" y="164"/>
                  </a:cubicBezTo>
                  <a:cubicBezTo>
                    <a:pt x="101" y="162"/>
                    <a:pt x="106" y="156"/>
                    <a:pt x="109" y="151"/>
                  </a:cubicBezTo>
                  <a:close/>
                  <a:moveTo>
                    <a:pt x="134" y="102"/>
                  </a:moveTo>
                  <a:cubicBezTo>
                    <a:pt x="134" y="101"/>
                    <a:pt x="134" y="100"/>
                    <a:pt x="134" y="99"/>
                  </a:cubicBezTo>
                  <a:cubicBezTo>
                    <a:pt x="134" y="83"/>
                    <a:pt x="134" y="83"/>
                    <a:pt x="134" y="83"/>
                  </a:cubicBezTo>
                  <a:cubicBezTo>
                    <a:pt x="138" y="84"/>
                    <a:pt x="141" y="88"/>
                    <a:pt x="141" y="93"/>
                  </a:cubicBezTo>
                  <a:cubicBezTo>
                    <a:pt x="141" y="97"/>
                    <a:pt x="138" y="101"/>
                    <a:pt x="134" y="102"/>
                  </a:cubicBezTo>
                  <a:close/>
                  <a:moveTo>
                    <a:pt x="86" y="7"/>
                  </a:moveTo>
                  <a:cubicBezTo>
                    <a:pt x="116" y="7"/>
                    <a:pt x="141" y="32"/>
                    <a:pt x="141" y="62"/>
                  </a:cubicBezTo>
                  <a:cubicBezTo>
                    <a:pt x="141" y="79"/>
                    <a:pt x="141" y="79"/>
                    <a:pt x="141" y="79"/>
                  </a:cubicBezTo>
                  <a:cubicBezTo>
                    <a:pt x="139" y="77"/>
                    <a:pt x="136" y="76"/>
                    <a:pt x="134" y="76"/>
                  </a:cubicBezTo>
                  <a:cubicBezTo>
                    <a:pt x="134" y="65"/>
                    <a:pt x="134" y="65"/>
                    <a:pt x="134" y="65"/>
                  </a:cubicBezTo>
                  <a:cubicBezTo>
                    <a:pt x="130" y="65"/>
                    <a:pt x="130" y="65"/>
                    <a:pt x="130" y="65"/>
                  </a:cubicBezTo>
                  <a:cubicBezTo>
                    <a:pt x="127" y="65"/>
                    <a:pt x="127" y="65"/>
                    <a:pt x="127" y="65"/>
                  </a:cubicBezTo>
                  <a:cubicBezTo>
                    <a:pt x="45" y="65"/>
                    <a:pt x="45" y="65"/>
                    <a:pt x="45" y="65"/>
                  </a:cubicBezTo>
                  <a:cubicBezTo>
                    <a:pt x="42" y="65"/>
                    <a:pt x="42" y="65"/>
                    <a:pt x="42" y="65"/>
                  </a:cubicBezTo>
                  <a:cubicBezTo>
                    <a:pt x="38" y="65"/>
                    <a:pt x="38" y="65"/>
                    <a:pt x="38" y="65"/>
                  </a:cubicBezTo>
                  <a:cubicBezTo>
                    <a:pt x="38" y="76"/>
                    <a:pt x="38" y="76"/>
                    <a:pt x="38" y="76"/>
                  </a:cubicBezTo>
                  <a:cubicBezTo>
                    <a:pt x="36" y="76"/>
                    <a:pt x="33" y="77"/>
                    <a:pt x="31" y="79"/>
                  </a:cubicBezTo>
                  <a:cubicBezTo>
                    <a:pt x="31" y="62"/>
                    <a:pt x="31" y="62"/>
                    <a:pt x="31" y="62"/>
                  </a:cubicBezTo>
                  <a:cubicBezTo>
                    <a:pt x="31" y="32"/>
                    <a:pt x="56" y="7"/>
                    <a:pt x="86" y="7"/>
                  </a:cubicBezTo>
                  <a:close/>
                  <a:moveTo>
                    <a:pt x="38" y="83"/>
                  </a:moveTo>
                  <a:cubicBezTo>
                    <a:pt x="38" y="99"/>
                    <a:pt x="38" y="99"/>
                    <a:pt x="38" y="99"/>
                  </a:cubicBezTo>
                  <a:cubicBezTo>
                    <a:pt x="38" y="100"/>
                    <a:pt x="38" y="101"/>
                    <a:pt x="38" y="102"/>
                  </a:cubicBezTo>
                  <a:cubicBezTo>
                    <a:pt x="34" y="101"/>
                    <a:pt x="31" y="97"/>
                    <a:pt x="31" y="93"/>
                  </a:cubicBezTo>
                  <a:cubicBezTo>
                    <a:pt x="31" y="88"/>
                    <a:pt x="34" y="84"/>
                    <a:pt x="38" y="83"/>
                  </a:cubicBezTo>
                  <a:close/>
                  <a:moveTo>
                    <a:pt x="31" y="106"/>
                  </a:moveTo>
                  <a:cubicBezTo>
                    <a:pt x="34" y="108"/>
                    <a:pt x="36" y="109"/>
                    <a:pt x="39" y="109"/>
                  </a:cubicBezTo>
                  <a:cubicBezTo>
                    <a:pt x="42" y="123"/>
                    <a:pt x="51" y="134"/>
                    <a:pt x="62" y="141"/>
                  </a:cubicBezTo>
                  <a:cubicBezTo>
                    <a:pt x="62" y="144"/>
                    <a:pt x="62" y="144"/>
                    <a:pt x="62" y="144"/>
                  </a:cubicBezTo>
                  <a:cubicBezTo>
                    <a:pt x="45" y="147"/>
                    <a:pt x="45" y="147"/>
                    <a:pt x="45" y="147"/>
                  </a:cubicBezTo>
                  <a:cubicBezTo>
                    <a:pt x="40" y="148"/>
                    <a:pt x="36" y="149"/>
                    <a:pt x="31" y="151"/>
                  </a:cubicBezTo>
                  <a:lnTo>
                    <a:pt x="31" y="106"/>
                  </a:lnTo>
                  <a:close/>
                  <a:moveTo>
                    <a:pt x="38" y="205"/>
                  </a:moveTo>
                  <a:cubicBezTo>
                    <a:pt x="36" y="196"/>
                    <a:pt x="39" y="187"/>
                    <a:pt x="44" y="180"/>
                  </a:cubicBezTo>
                  <a:cubicBezTo>
                    <a:pt x="39" y="176"/>
                    <a:pt x="39" y="176"/>
                    <a:pt x="39" y="176"/>
                  </a:cubicBezTo>
                  <a:cubicBezTo>
                    <a:pt x="32" y="184"/>
                    <a:pt x="30" y="195"/>
                    <a:pt x="31" y="205"/>
                  </a:cubicBezTo>
                  <a:cubicBezTo>
                    <a:pt x="9" y="205"/>
                    <a:pt x="9" y="205"/>
                    <a:pt x="9" y="205"/>
                  </a:cubicBezTo>
                  <a:cubicBezTo>
                    <a:pt x="17" y="178"/>
                    <a:pt x="17" y="178"/>
                    <a:pt x="17" y="178"/>
                  </a:cubicBezTo>
                  <a:cubicBezTo>
                    <a:pt x="21" y="165"/>
                    <a:pt x="32" y="156"/>
                    <a:pt x="46" y="154"/>
                  </a:cubicBezTo>
                  <a:cubicBezTo>
                    <a:pt x="46" y="154"/>
                    <a:pt x="46" y="154"/>
                    <a:pt x="46" y="154"/>
                  </a:cubicBezTo>
                  <a:cubicBezTo>
                    <a:pt x="49" y="161"/>
                    <a:pt x="49" y="161"/>
                    <a:pt x="49" y="161"/>
                  </a:cubicBezTo>
                  <a:cubicBezTo>
                    <a:pt x="51" y="167"/>
                    <a:pt x="55" y="172"/>
                    <a:pt x="60" y="175"/>
                  </a:cubicBezTo>
                  <a:cubicBezTo>
                    <a:pt x="63" y="177"/>
                    <a:pt x="67" y="179"/>
                    <a:pt x="71" y="179"/>
                  </a:cubicBezTo>
                  <a:cubicBezTo>
                    <a:pt x="73" y="179"/>
                    <a:pt x="76" y="178"/>
                    <a:pt x="79" y="177"/>
                  </a:cubicBezTo>
                  <a:cubicBezTo>
                    <a:pt x="82" y="175"/>
                    <a:pt x="84" y="173"/>
                    <a:pt x="86" y="170"/>
                  </a:cubicBezTo>
                  <a:cubicBezTo>
                    <a:pt x="88" y="173"/>
                    <a:pt x="90" y="175"/>
                    <a:pt x="93" y="177"/>
                  </a:cubicBezTo>
                  <a:cubicBezTo>
                    <a:pt x="96" y="178"/>
                    <a:pt x="99" y="179"/>
                    <a:pt x="102" y="179"/>
                  </a:cubicBezTo>
                  <a:cubicBezTo>
                    <a:pt x="105" y="179"/>
                    <a:pt x="109" y="177"/>
                    <a:pt x="112" y="175"/>
                  </a:cubicBezTo>
                  <a:cubicBezTo>
                    <a:pt x="117" y="172"/>
                    <a:pt x="121" y="167"/>
                    <a:pt x="123" y="161"/>
                  </a:cubicBezTo>
                  <a:cubicBezTo>
                    <a:pt x="126" y="154"/>
                    <a:pt x="126" y="154"/>
                    <a:pt x="126" y="154"/>
                  </a:cubicBezTo>
                  <a:cubicBezTo>
                    <a:pt x="126" y="154"/>
                    <a:pt x="126" y="154"/>
                    <a:pt x="126" y="154"/>
                  </a:cubicBezTo>
                  <a:cubicBezTo>
                    <a:pt x="129" y="154"/>
                    <a:pt x="131" y="155"/>
                    <a:pt x="134" y="156"/>
                  </a:cubicBezTo>
                  <a:cubicBezTo>
                    <a:pt x="134" y="177"/>
                    <a:pt x="134" y="177"/>
                    <a:pt x="134" y="177"/>
                  </a:cubicBezTo>
                  <a:cubicBezTo>
                    <a:pt x="133" y="176"/>
                    <a:pt x="133" y="176"/>
                    <a:pt x="133" y="176"/>
                  </a:cubicBezTo>
                  <a:cubicBezTo>
                    <a:pt x="128" y="180"/>
                    <a:pt x="128" y="180"/>
                    <a:pt x="128" y="180"/>
                  </a:cubicBezTo>
                  <a:cubicBezTo>
                    <a:pt x="131" y="184"/>
                    <a:pt x="133" y="188"/>
                    <a:pt x="134" y="193"/>
                  </a:cubicBezTo>
                  <a:cubicBezTo>
                    <a:pt x="134" y="205"/>
                    <a:pt x="134" y="205"/>
                    <a:pt x="134" y="205"/>
                  </a:cubicBezTo>
                  <a:lnTo>
                    <a:pt x="38" y="205"/>
                  </a:lnTo>
                  <a:close/>
                  <a:moveTo>
                    <a:pt x="195" y="205"/>
                  </a:moveTo>
                  <a:cubicBezTo>
                    <a:pt x="195" y="188"/>
                    <a:pt x="195" y="188"/>
                    <a:pt x="195" y="188"/>
                  </a:cubicBezTo>
                  <a:cubicBezTo>
                    <a:pt x="188" y="188"/>
                    <a:pt x="188" y="188"/>
                    <a:pt x="188" y="188"/>
                  </a:cubicBezTo>
                  <a:cubicBezTo>
                    <a:pt x="188" y="205"/>
                    <a:pt x="188" y="205"/>
                    <a:pt x="188" y="205"/>
                  </a:cubicBezTo>
                  <a:cubicBezTo>
                    <a:pt x="182" y="205"/>
                    <a:pt x="182" y="205"/>
                    <a:pt x="182" y="205"/>
                  </a:cubicBezTo>
                  <a:cubicBezTo>
                    <a:pt x="182" y="174"/>
                    <a:pt x="182" y="174"/>
                    <a:pt x="182" y="174"/>
                  </a:cubicBezTo>
                  <a:cubicBezTo>
                    <a:pt x="175" y="174"/>
                    <a:pt x="175" y="174"/>
                    <a:pt x="175" y="174"/>
                  </a:cubicBezTo>
                  <a:cubicBezTo>
                    <a:pt x="175" y="205"/>
                    <a:pt x="175" y="205"/>
                    <a:pt x="175" y="205"/>
                  </a:cubicBezTo>
                  <a:cubicBezTo>
                    <a:pt x="168" y="205"/>
                    <a:pt x="168" y="205"/>
                    <a:pt x="168" y="205"/>
                  </a:cubicBezTo>
                  <a:cubicBezTo>
                    <a:pt x="168" y="174"/>
                    <a:pt x="168" y="174"/>
                    <a:pt x="168" y="174"/>
                  </a:cubicBezTo>
                  <a:cubicBezTo>
                    <a:pt x="161" y="174"/>
                    <a:pt x="161" y="174"/>
                    <a:pt x="161" y="174"/>
                  </a:cubicBezTo>
                  <a:cubicBezTo>
                    <a:pt x="161" y="205"/>
                    <a:pt x="161" y="205"/>
                    <a:pt x="161" y="205"/>
                  </a:cubicBezTo>
                  <a:cubicBezTo>
                    <a:pt x="154" y="205"/>
                    <a:pt x="154" y="205"/>
                    <a:pt x="154" y="205"/>
                  </a:cubicBezTo>
                  <a:cubicBezTo>
                    <a:pt x="154" y="198"/>
                    <a:pt x="154" y="198"/>
                    <a:pt x="154" y="198"/>
                  </a:cubicBezTo>
                  <a:cubicBezTo>
                    <a:pt x="147" y="198"/>
                    <a:pt x="147" y="198"/>
                    <a:pt x="147" y="198"/>
                  </a:cubicBezTo>
                  <a:cubicBezTo>
                    <a:pt x="147" y="205"/>
                    <a:pt x="147" y="205"/>
                    <a:pt x="147" y="205"/>
                  </a:cubicBezTo>
                  <a:cubicBezTo>
                    <a:pt x="141" y="205"/>
                    <a:pt x="141" y="205"/>
                    <a:pt x="141" y="205"/>
                  </a:cubicBezTo>
                  <a:cubicBezTo>
                    <a:pt x="141" y="157"/>
                    <a:pt x="141" y="157"/>
                    <a:pt x="141" y="157"/>
                  </a:cubicBezTo>
                  <a:cubicBezTo>
                    <a:pt x="202" y="157"/>
                    <a:pt x="202" y="157"/>
                    <a:pt x="202" y="157"/>
                  </a:cubicBezTo>
                  <a:cubicBezTo>
                    <a:pt x="202" y="205"/>
                    <a:pt x="202" y="205"/>
                    <a:pt x="202" y="205"/>
                  </a:cubicBezTo>
                  <a:lnTo>
                    <a:pt x="195" y="205"/>
                  </a:lnTo>
                  <a:close/>
                </a:path>
              </a:pathLst>
            </a:custGeom>
            <a:grpFill/>
            <a:ln w="9525">
              <a:solidFill>
                <a:srgbClr val="000000"/>
              </a:solidFill>
              <a:round/>
              <a:headEnd/>
              <a:tailEnd/>
            </a:ln>
          </p:spPr>
          <p:txBody>
            <a:bodyPr vert="horz" wrap="square" lIns="91440" tIns="45720" rIns="91440" bIns="45720" numCol="1" rtlCol="0" anchor="t" anchorCtr="0" compatLnSpc="1">
              <a:prstTxWarp prst="textNoShape">
                <a:avLst/>
              </a:prstTxWarp>
            </a:bodyPr>
            <a:lstStyle/>
            <a:p>
              <a:pPr rtl="0"/>
              <a:endParaRPr lang="en-GB" dirty="0"/>
            </a:p>
          </p:txBody>
        </p:sp>
        <p:sp>
          <p:nvSpPr>
            <p:cNvPr id="11" name="Rectangle 108">
              <a:extLst>
                <a:ext uri="{FF2B5EF4-FFF2-40B4-BE49-F238E27FC236}">
                  <a16:creationId xmlns:a16="http://schemas.microsoft.com/office/drawing/2014/main" id="{51C8CE3F-03FA-0ACA-E9E0-D1DA69E58871}"/>
                </a:ext>
              </a:extLst>
            </p:cNvPr>
            <p:cNvSpPr>
              <a:spLocks noChangeArrowheads="1"/>
            </p:cNvSpPr>
            <p:nvPr/>
          </p:nvSpPr>
          <p:spPr bwMode="auto">
            <a:xfrm>
              <a:off x="3676812" y="5894388"/>
              <a:ext cx="22169" cy="22225"/>
            </a:xfrm>
            <a:prstGeom prst="rect">
              <a:avLst/>
            </a:prstGeom>
            <a:grpFill/>
            <a:ln w="9525">
              <a:solidFill>
                <a:srgbClr val="000000"/>
              </a:solidFill>
              <a:miter lim="800000"/>
              <a:headEnd/>
              <a:tailEnd/>
            </a:ln>
          </p:spPr>
          <p:txBody>
            <a:bodyPr vert="horz" wrap="square" lIns="91440" tIns="45720" rIns="91440" bIns="45720" numCol="1" rtlCol="0" anchor="t" anchorCtr="0" compatLnSpc="1">
              <a:prstTxWarp prst="textNoShape">
                <a:avLst/>
              </a:prstTxWarp>
            </a:bodyPr>
            <a:lstStyle/>
            <a:p>
              <a:pPr rtl="0"/>
              <a:endParaRPr lang="en-GB" dirty="0"/>
            </a:p>
          </p:txBody>
        </p:sp>
        <p:sp>
          <p:nvSpPr>
            <p:cNvPr id="12" name="Rectangle 109">
              <a:extLst>
                <a:ext uri="{FF2B5EF4-FFF2-40B4-BE49-F238E27FC236}">
                  <a16:creationId xmlns:a16="http://schemas.microsoft.com/office/drawing/2014/main" id="{DE081CE4-F92C-25D9-C4CB-E33394B32673}"/>
                </a:ext>
              </a:extLst>
            </p:cNvPr>
            <p:cNvSpPr>
              <a:spLocks noChangeArrowheads="1"/>
            </p:cNvSpPr>
            <p:nvPr/>
          </p:nvSpPr>
          <p:spPr bwMode="auto">
            <a:xfrm>
              <a:off x="3546968" y="5894388"/>
              <a:ext cx="22169" cy="53975"/>
            </a:xfrm>
            <a:prstGeom prst="rect">
              <a:avLst/>
            </a:prstGeom>
            <a:grpFill/>
            <a:ln w="9525">
              <a:solidFill>
                <a:srgbClr val="000000"/>
              </a:solidFill>
              <a:miter lim="800000"/>
              <a:headEnd/>
              <a:tailEnd/>
            </a:ln>
          </p:spPr>
          <p:txBody>
            <a:bodyPr vert="horz" wrap="square" lIns="91440" tIns="45720" rIns="91440" bIns="45720" numCol="1" rtlCol="0" anchor="t" anchorCtr="0" compatLnSpc="1">
              <a:prstTxWarp prst="textNoShape">
                <a:avLst/>
              </a:prstTxWarp>
            </a:bodyPr>
            <a:lstStyle/>
            <a:p>
              <a:pPr rtl="0"/>
              <a:endParaRPr lang="en-GB" dirty="0"/>
            </a:p>
          </p:txBody>
        </p:sp>
        <p:sp>
          <p:nvSpPr>
            <p:cNvPr id="13" name="Freeform 110">
              <a:extLst>
                <a:ext uri="{FF2B5EF4-FFF2-40B4-BE49-F238E27FC236}">
                  <a16:creationId xmlns:a16="http://schemas.microsoft.com/office/drawing/2014/main" id="{296F4794-4D26-3996-125A-8BF253304AD9}"/>
                </a:ext>
              </a:extLst>
            </p:cNvPr>
            <p:cNvSpPr>
              <a:spLocks noEditPoints="1"/>
            </p:cNvSpPr>
            <p:nvPr/>
          </p:nvSpPr>
          <p:spPr bwMode="auto">
            <a:xfrm>
              <a:off x="3254027" y="5580063"/>
              <a:ext cx="53838" cy="57150"/>
            </a:xfrm>
            <a:custGeom>
              <a:avLst/>
              <a:gdLst>
                <a:gd name="T0" fmla="*/ 9 w 17"/>
                <a:gd name="T1" fmla="*/ 18 h 18"/>
                <a:gd name="T2" fmla="*/ 17 w 17"/>
                <a:gd name="T3" fmla="*/ 9 h 18"/>
                <a:gd name="T4" fmla="*/ 9 w 17"/>
                <a:gd name="T5" fmla="*/ 0 h 18"/>
                <a:gd name="T6" fmla="*/ 0 w 17"/>
                <a:gd name="T7" fmla="*/ 9 h 18"/>
                <a:gd name="T8" fmla="*/ 9 w 17"/>
                <a:gd name="T9" fmla="*/ 18 h 18"/>
                <a:gd name="T10" fmla="*/ 9 w 17"/>
                <a:gd name="T11" fmla="*/ 7 h 18"/>
                <a:gd name="T12" fmla="*/ 11 w 17"/>
                <a:gd name="T13" fmla="*/ 9 h 18"/>
                <a:gd name="T14" fmla="*/ 9 w 17"/>
                <a:gd name="T15" fmla="*/ 11 h 18"/>
                <a:gd name="T16" fmla="*/ 7 w 17"/>
                <a:gd name="T17" fmla="*/ 9 h 18"/>
                <a:gd name="T18" fmla="*/ 9 w 17"/>
                <a:gd name="T19" fmla="*/ 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 h="18">
                  <a:moveTo>
                    <a:pt x="9" y="18"/>
                  </a:moveTo>
                  <a:cubicBezTo>
                    <a:pt x="14" y="18"/>
                    <a:pt x="17" y="14"/>
                    <a:pt x="17" y="9"/>
                  </a:cubicBezTo>
                  <a:cubicBezTo>
                    <a:pt x="17" y="4"/>
                    <a:pt x="14" y="0"/>
                    <a:pt x="9" y="0"/>
                  </a:cubicBezTo>
                  <a:cubicBezTo>
                    <a:pt x="4" y="0"/>
                    <a:pt x="0" y="4"/>
                    <a:pt x="0" y="9"/>
                  </a:cubicBezTo>
                  <a:cubicBezTo>
                    <a:pt x="0" y="14"/>
                    <a:pt x="4" y="18"/>
                    <a:pt x="9" y="18"/>
                  </a:cubicBezTo>
                  <a:close/>
                  <a:moveTo>
                    <a:pt x="9" y="7"/>
                  </a:moveTo>
                  <a:cubicBezTo>
                    <a:pt x="10" y="7"/>
                    <a:pt x="11" y="8"/>
                    <a:pt x="11" y="9"/>
                  </a:cubicBezTo>
                  <a:cubicBezTo>
                    <a:pt x="11" y="10"/>
                    <a:pt x="10" y="11"/>
                    <a:pt x="9" y="11"/>
                  </a:cubicBezTo>
                  <a:cubicBezTo>
                    <a:pt x="8" y="11"/>
                    <a:pt x="7" y="10"/>
                    <a:pt x="7" y="9"/>
                  </a:cubicBezTo>
                  <a:cubicBezTo>
                    <a:pt x="7" y="8"/>
                    <a:pt x="8" y="7"/>
                    <a:pt x="9" y="7"/>
                  </a:cubicBezTo>
                  <a:close/>
                </a:path>
              </a:pathLst>
            </a:custGeom>
            <a:grpFill/>
            <a:ln w="9525">
              <a:solidFill>
                <a:srgbClr val="000000"/>
              </a:solidFill>
              <a:round/>
              <a:headEnd/>
              <a:tailEnd/>
            </a:ln>
          </p:spPr>
          <p:txBody>
            <a:bodyPr vert="horz" wrap="square" lIns="91440" tIns="45720" rIns="91440" bIns="45720" numCol="1" rtlCol="0" anchor="t" anchorCtr="0" compatLnSpc="1">
              <a:prstTxWarp prst="textNoShape">
                <a:avLst/>
              </a:prstTxWarp>
            </a:bodyPr>
            <a:lstStyle/>
            <a:p>
              <a:pPr rtl="0"/>
              <a:endParaRPr lang="en-GB" dirty="0"/>
            </a:p>
          </p:txBody>
        </p:sp>
        <p:sp>
          <p:nvSpPr>
            <p:cNvPr id="14" name="Freeform 111">
              <a:extLst>
                <a:ext uri="{FF2B5EF4-FFF2-40B4-BE49-F238E27FC236}">
                  <a16:creationId xmlns:a16="http://schemas.microsoft.com/office/drawing/2014/main" id="{D35A5AD5-E1C7-1B56-8303-C60FD4726A7A}"/>
                </a:ext>
              </a:extLst>
            </p:cNvPr>
            <p:cNvSpPr>
              <a:spLocks noEditPoints="1"/>
            </p:cNvSpPr>
            <p:nvPr/>
          </p:nvSpPr>
          <p:spPr bwMode="auto">
            <a:xfrm>
              <a:off x="3396539" y="5580063"/>
              <a:ext cx="55422" cy="57150"/>
            </a:xfrm>
            <a:custGeom>
              <a:avLst/>
              <a:gdLst>
                <a:gd name="T0" fmla="*/ 8 w 17"/>
                <a:gd name="T1" fmla="*/ 18 h 18"/>
                <a:gd name="T2" fmla="*/ 17 w 17"/>
                <a:gd name="T3" fmla="*/ 9 h 18"/>
                <a:gd name="T4" fmla="*/ 8 w 17"/>
                <a:gd name="T5" fmla="*/ 0 h 18"/>
                <a:gd name="T6" fmla="*/ 0 w 17"/>
                <a:gd name="T7" fmla="*/ 9 h 18"/>
                <a:gd name="T8" fmla="*/ 8 w 17"/>
                <a:gd name="T9" fmla="*/ 18 h 18"/>
                <a:gd name="T10" fmla="*/ 8 w 17"/>
                <a:gd name="T11" fmla="*/ 7 h 18"/>
                <a:gd name="T12" fmla="*/ 10 w 17"/>
                <a:gd name="T13" fmla="*/ 9 h 18"/>
                <a:gd name="T14" fmla="*/ 8 w 17"/>
                <a:gd name="T15" fmla="*/ 11 h 18"/>
                <a:gd name="T16" fmla="*/ 7 w 17"/>
                <a:gd name="T17" fmla="*/ 9 h 18"/>
                <a:gd name="T18" fmla="*/ 8 w 17"/>
                <a:gd name="T19" fmla="*/ 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 h="18">
                  <a:moveTo>
                    <a:pt x="8" y="18"/>
                  </a:moveTo>
                  <a:cubicBezTo>
                    <a:pt x="13" y="18"/>
                    <a:pt x="17" y="14"/>
                    <a:pt x="17" y="9"/>
                  </a:cubicBezTo>
                  <a:cubicBezTo>
                    <a:pt x="17" y="4"/>
                    <a:pt x="13" y="0"/>
                    <a:pt x="8" y="0"/>
                  </a:cubicBezTo>
                  <a:cubicBezTo>
                    <a:pt x="4" y="0"/>
                    <a:pt x="0" y="4"/>
                    <a:pt x="0" y="9"/>
                  </a:cubicBezTo>
                  <a:cubicBezTo>
                    <a:pt x="0" y="14"/>
                    <a:pt x="4" y="18"/>
                    <a:pt x="8" y="18"/>
                  </a:cubicBezTo>
                  <a:close/>
                  <a:moveTo>
                    <a:pt x="8" y="7"/>
                  </a:moveTo>
                  <a:cubicBezTo>
                    <a:pt x="9" y="7"/>
                    <a:pt x="10" y="8"/>
                    <a:pt x="10" y="9"/>
                  </a:cubicBezTo>
                  <a:cubicBezTo>
                    <a:pt x="10" y="10"/>
                    <a:pt x="9" y="11"/>
                    <a:pt x="8" y="11"/>
                  </a:cubicBezTo>
                  <a:cubicBezTo>
                    <a:pt x="7" y="11"/>
                    <a:pt x="7" y="10"/>
                    <a:pt x="7" y="9"/>
                  </a:cubicBezTo>
                  <a:cubicBezTo>
                    <a:pt x="7" y="8"/>
                    <a:pt x="7" y="7"/>
                    <a:pt x="8" y="7"/>
                  </a:cubicBezTo>
                  <a:close/>
                </a:path>
              </a:pathLst>
            </a:custGeom>
            <a:grpFill/>
            <a:ln w="9525">
              <a:solidFill>
                <a:srgbClr val="000000"/>
              </a:solidFill>
              <a:round/>
              <a:headEnd/>
              <a:tailEnd/>
            </a:ln>
          </p:spPr>
          <p:txBody>
            <a:bodyPr vert="horz" wrap="square" lIns="91440" tIns="45720" rIns="91440" bIns="45720" numCol="1" rtlCol="0" anchor="t" anchorCtr="0" compatLnSpc="1">
              <a:prstTxWarp prst="textNoShape">
                <a:avLst/>
              </a:prstTxWarp>
            </a:bodyPr>
            <a:lstStyle/>
            <a:p>
              <a:pPr rtl="0"/>
              <a:endParaRPr lang="en-GB" dirty="0"/>
            </a:p>
          </p:txBody>
        </p:sp>
        <p:sp>
          <p:nvSpPr>
            <p:cNvPr id="15" name="Freeform 112">
              <a:extLst>
                <a:ext uri="{FF2B5EF4-FFF2-40B4-BE49-F238E27FC236}">
                  <a16:creationId xmlns:a16="http://schemas.microsoft.com/office/drawing/2014/main" id="{43633000-07E0-7F04-70DA-E26836FE1696}"/>
                </a:ext>
              </a:extLst>
            </p:cNvPr>
            <p:cNvSpPr>
              <a:spLocks/>
            </p:cNvSpPr>
            <p:nvPr/>
          </p:nvSpPr>
          <p:spPr bwMode="auto">
            <a:xfrm>
              <a:off x="3266695" y="5668963"/>
              <a:ext cx="172599" cy="85725"/>
            </a:xfrm>
            <a:custGeom>
              <a:avLst/>
              <a:gdLst>
                <a:gd name="T0" fmla="*/ 7 w 54"/>
                <a:gd name="T1" fmla="*/ 0 h 27"/>
                <a:gd name="T2" fmla="*/ 0 w 54"/>
                <a:gd name="T3" fmla="*/ 0 h 27"/>
                <a:gd name="T4" fmla="*/ 27 w 54"/>
                <a:gd name="T5" fmla="*/ 27 h 27"/>
                <a:gd name="T6" fmla="*/ 54 w 54"/>
                <a:gd name="T7" fmla="*/ 0 h 27"/>
                <a:gd name="T8" fmla="*/ 48 w 54"/>
                <a:gd name="T9" fmla="*/ 0 h 27"/>
                <a:gd name="T10" fmla="*/ 27 w 54"/>
                <a:gd name="T11" fmla="*/ 20 h 27"/>
                <a:gd name="T12" fmla="*/ 7 w 54"/>
                <a:gd name="T13" fmla="*/ 0 h 27"/>
              </a:gdLst>
              <a:ahLst/>
              <a:cxnLst>
                <a:cxn ang="0">
                  <a:pos x="T0" y="T1"/>
                </a:cxn>
                <a:cxn ang="0">
                  <a:pos x="T2" y="T3"/>
                </a:cxn>
                <a:cxn ang="0">
                  <a:pos x="T4" y="T5"/>
                </a:cxn>
                <a:cxn ang="0">
                  <a:pos x="T6" y="T7"/>
                </a:cxn>
                <a:cxn ang="0">
                  <a:pos x="T8" y="T9"/>
                </a:cxn>
                <a:cxn ang="0">
                  <a:pos x="T10" y="T11"/>
                </a:cxn>
                <a:cxn ang="0">
                  <a:pos x="T12" y="T13"/>
                </a:cxn>
              </a:cxnLst>
              <a:rect l="0" t="0" r="r" b="b"/>
              <a:pathLst>
                <a:path w="54" h="27">
                  <a:moveTo>
                    <a:pt x="7" y="0"/>
                  </a:moveTo>
                  <a:cubicBezTo>
                    <a:pt x="0" y="0"/>
                    <a:pt x="0" y="0"/>
                    <a:pt x="0" y="0"/>
                  </a:cubicBezTo>
                  <a:cubicBezTo>
                    <a:pt x="0" y="15"/>
                    <a:pt x="12" y="27"/>
                    <a:pt x="27" y="27"/>
                  </a:cubicBezTo>
                  <a:cubicBezTo>
                    <a:pt x="42" y="27"/>
                    <a:pt x="54" y="15"/>
                    <a:pt x="54" y="0"/>
                  </a:cubicBezTo>
                  <a:cubicBezTo>
                    <a:pt x="48" y="0"/>
                    <a:pt x="48" y="0"/>
                    <a:pt x="48" y="0"/>
                  </a:cubicBezTo>
                  <a:cubicBezTo>
                    <a:pt x="48" y="11"/>
                    <a:pt x="38" y="20"/>
                    <a:pt x="27" y="20"/>
                  </a:cubicBezTo>
                  <a:cubicBezTo>
                    <a:pt x="16" y="20"/>
                    <a:pt x="7" y="11"/>
                    <a:pt x="7" y="0"/>
                  </a:cubicBezTo>
                  <a:close/>
                </a:path>
              </a:pathLst>
            </a:custGeom>
            <a:grpFill/>
            <a:ln w="9525">
              <a:solidFill>
                <a:srgbClr val="000000"/>
              </a:solidFill>
              <a:round/>
              <a:headEnd/>
              <a:tailEnd/>
            </a:ln>
          </p:spPr>
          <p:txBody>
            <a:bodyPr vert="horz" wrap="square" lIns="91440" tIns="45720" rIns="91440" bIns="45720" numCol="1" rtlCol="0" anchor="t" anchorCtr="0" compatLnSpc="1">
              <a:prstTxWarp prst="textNoShape">
                <a:avLst/>
              </a:prstTxWarp>
            </a:bodyPr>
            <a:lstStyle/>
            <a:p>
              <a:pPr rtl="0"/>
              <a:endParaRPr lang="en-GB" dirty="0"/>
            </a:p>
          </p:txBody>
        </p:sp>
        <p:sp>
          <p:nvSpPr>
            <p:cNvPr id="16" name="Freeform 113">
              <a:extLst>
                <a:ext uri="{FF2B5EF4-FFF2-40B4-BE49-F238E27FC236}">
                  <a16:creationId xmlns:a16="http://schemas.microsoft.com/office/drawing/2014/main" id="{988FFEE9-5168-9724-9362-9A484095EA89}"/>
                </a:ext>
              </a:extLst>
            </p:cNvPr>
            <p:cNvSpPr>
              <a:spLocks noEditPoints="1"/>
            </p:cNvSpPr>
            <p:nvPr/>
          </p:nvSpPr>
          <p:spPr bwMode="auto">
            <a:xfrm>
              <a:off x="3225525" y="5407025"/>
              <a:ext cx="254939" cy="103188"/>
            </a:xfrm>
            <a:custGeom>
              <a:avLst/>
              <a:gdLst>
                <a:gd name="T0" fmla="*/ 40 w 80"/>
                <a:gd name="T1" fmla="*/ 17 h 32"/>
                <a:gd name="T2" fmla="*/ 75 w 80"/>
                <a:gd name="T3" fmla="*/ 32 h 32"/>
                <a:gd name="T4" fmla="*/ 80 w 80"/>
                <a:gd name="T5" fmla="*/ 29 h 32"/>
                <a:gd name="T6" fmla="*/ 73 w 80"/>
                <a:gd name="T7" fmla="*/ 21 h 32"/>
                <a:gd name="T8" fmla="*/ 74 w 80"/>
                <a:gd name="T9" fmla="*/ 17 h 32"/>
                <a:gd name="T10" fmla="*/ 60 w 80"/>
                <a:gd name="T11" fmla="*/ 3 h 32"/>
                <a:gd name="T12" fmla="*/ 52 w 80"/>
                <a:gd name="T13" fmla="*/ 6 h 32"/>
                <a:gd name="T14" fmla="*/ 40 w 80"/>
                <a:gd name="T15" fmla="*/ 0 h 32"/>
                <a:gd name="T16" fmla="*/ 28 w 80"/>
                <a:gd name="T17" fmla="*/ 7 h 32"/>
                <a:gd name="T18" fmla="*/ 20 w 80"/>
                <a:gd name="T19" fmla="*/ 3 h 32"/>
                <a:gd name="T20" fmla="*/ 6 w 80"/>
                <a:gd name="T21" fmla="*/ 17 h 32"/>
                <a:gd name="T22" fmla="*/ 7 w 80"/>
                <a:gd name="T23" fmla="*/ 21 h 32"/>
                <a:gd name="T24" fmla="*/ 0 w 80"/>
                <a:gd name="T25" fmla="*/ 29 h 32"/>
                <a:gd name="T26" fmla="*/ 5 w 80"/>
                <a:gd name="T27" fmla="*/ 32 h 32"/>
                <a:gd name="T28" fmla="*/ 40 w 80"/>
                <a:gd name="T29" fmla="*/ 17 h 32"/>
                <a:gd name="T30" fmla="*/ 67 w 80"/>
                <a:gd name="T31" fmla="*/ 17 h 32"/>
                <a:gd name="T32" fmla="*/ 55 w 80"/>
                <a:gd name="T33" fmla="*/ 12 h 32"/>
                <a:gd name="T34" fmla="*/ 60 w 80"/>
                <a:gd name="T35" fmla="*/ 10 h 32"/>
                <a:gd name="T36" fmla="*/ 67 w 80"/>
                <a:gd name="T37" fmla="*/ 17 h 32"/>
                <a:gd name="T38" fmla="*/ 40 w 80"/>
                <a:gd name="T39" fmla="*/ 7 h 32"/>
                <a:gd name="T40" fmla="*/ 46 w 80"/>
                <a:gd name="T41" fmla="*/ 10 h 32"/>
                <a:gd name="T42" fmla="*/ 40 w 80"/>
                <a:gd name="T43" fmla="*/ 10 h 32"/>
                <a:gd name="T44" fmla="*/ 34 w 80"/>
                <a:gd name="T45" fmla="*/ 10 h 32"/>
                <a:gd name="T46" fmla="*/ 40 w 80"/>
                <a:gd name="T47" fmla="*/ 7 h 32"/>
                <a:gd name="T48" fmla="*/ 20 w 80"/>
                <a:gd name="T49" fmla="*/ 10 h 32"/>
                <a:gd name="T50" fmla="*/ 24 w 80"/>
                <a:gd name="T51" fmla="*/ 12 h 32"/>
                <a:gd name="T52" fmla="*/ 13 w 80"/>
                <a:gd name="T53" fmla="*/ 17 h 32"/>
                <a:gd name="T54" fmla="*/ 20 w 80"/>
                <a:gd name="T55" fmla="*/ 1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80" h="32">
                  <a:moveTo>
                    <a:pt x="40" y="17"/>
                  </a:moveTo>
                  <a:cubicBezTo>
                    <a:pt x="65" y="17"/>
                    <a:pt x="74" y="32"/>
                    <a:pt x="75" y="32"/>
                  </a:cubicBezTo>
                  <a:cubicBezTo>
                    <a:pt x="80" y="29"/>
                    <a:pt x="80" y="29"/>
                    <a:pt x="80" y="29"/>
                  </a:cubicBezTo>
                  <a:cubicBezTo>
                    <a:pt x="80" y="28"/>
                    <a:pt x="78" y="25"/>
                    <a:pt x="73" y="21"/>
                  </a:cubicBezTo>
                  <a:cubicBezTo>
                    <a:pt x="73" y="20"/>
                    <a:pt x="74" y="18"/>
                    <a:pt x="74" y="17"/>
                  </a:cubicBezTo>
                  <a:cubicBezTo>
                    <a:pt x="74" y="9"/>
                    <a:pt x="67" y="3"/>
                    <a:pt x="60" y="3"/>
                  </a:cubicBezTo>
                  <a:cubicBezTo>
                    <a:pt x="57" y="3"/>
                    <a:pt x="54" y="4"/>
                    <a:pt x="52" y="6"/>
                  </a:cubicBezTo>
                  <a:cubicBezTo>
                    <a:pt x="49" y="2"/>
                    <a:pt x="45" y="0"/>
                    <a:pt x="40" y="0"/>
                  </a:cubicBezTo>
                  <a:cubicBezTo>
                    <a:pt x="35" y="0"/>
                    <a:pt x="31" y="3"/>
                    <a:pt x="28" y="7"/>
                  </a:cubicBezTo>
                  <a:cubicBezTo>
                    <a:pt x="26" y="5"/>
                    <a:pt x="23" y="3"/>
                    <a:pt x="20" y="3"/>
                  </a:cubicBezTo>
                  <a:cubicBezTo>
                    <a:pt x="12" y="3"/>
                    <a:pt x="6" y="9"/>
                    <a:pt x="6" y="17"/>
                  </a:cubicBezTo>
                  <a:cubicBezTo>
                    <a:pt x="6" y="18"/>
                    <a:pt x="6" y="20"/>
                    <a:pt x="7" y="21"/>
                  </a:cubicBezTo>
                  <a:cubicBezTo>
                    <a:pt x="2" y="25"/>
                    <a:pt x="0" y="29"/>
                    <a:pt x="0" y="29"/>
                  </a:cubicBezTo>
                  <a:cubicBezTo>
                    <a:pt x="5" y="32"/>
                    <a:pt x="5" y="32"/>
                    <a:pt x="5" y="32"/>
                  </a:cubicBezTo>
                  <a:cubicBezTo>
                    <a:pt x="6" y="32"/>
                    <a:pt x="15" y="17"/>
                    <a:pt x="40" y="17"/>
                  </a:cubicBezTo>
                  <a:close/>
                  <a:moveTo>
                    <a:pt x="67" y="17"/>
                  </a:moveTo>
                  <a:cubicBezTo>
                    <a:pt x="64" y="15"/>
                    <a:pt x="60" y="13"/>
                    <a:pt x="55" y="12"/>
                  </a:cubicBezTo>
                  <a:cubicBezTo>
                    <a:pt x="57" y="11"/>
                    <a:pt x="58" y="10"/>
                    <a:pt x="60" y="10"/>
                  </a:cubicBezTo>
                  <a:cubicBezTo>
                    <a:pt x="64" y="10"/>
                    <a:pt x="67" y="13"/>
                    <a:pt x="67" y="17"/>
                  </a:cubicBezTo>
                  <a:close/>
                  <a:moveTo>
                    <a:pt x="40" y="7"/>
                  </a:moveTo>
                  <a:cubicBezTo>
                    <a:pt x="43" y="7"/>
                    <a:pt x="45" y="8"/>
                    <a:pt x="46" y="10"/>
                  </a:cubicBezTo>
                  <a:cubicBezTo>
                    <a:pt x="44" y="10"/>
                    <a:pt x="42" y="10"/>
                    <a:pt x="40" y="10"/>
                  </a:cubicBezTo>
                  <a:cubicBezTo>
                    <a:pt x="38" y="10"/>
                    <a:pt x="36" y="10"/>
                    <a:pt x="34" y="10"/>
                  </a:cubicBezTo>
                  <a:cubicBezTo>
                    <a:pt x="35" y="8"/>
                    <a:pt x="37" y="7"/>
                    <a:pt x="40" y="7"/>
                  </a:cubicBezTo>
                  <a:close/>
                  <a:moveTo>
                    <a:pt x="20" y="10"/>
                  </a:moveTo>
                  <a:cubicBezTo>
                    <a:pt x="21" y="10"/>
                    <a:pt x="23" y="11"/>
                    <a:pt x="24" y="12"/>
                  </a:cubicBezTo>
                  <a:cubicBezTo>
                    <a:pt x="20" y="13"/>
                    <a:pt x="16" y="15"/>
                    <a:pt x="13" y="17"/>
                  </a:cubicBezTo>
                  <a:cubicBezTo>
                    <a:pt x="13" y="13"/>
                    <a:pt x="16" y="10"/>
                    <a:pt x="20" y="10"/>
                  </a:cubicBezTo>
                  <a:close/>
                </a:path>
              </a:pathLst>
            </a:custGeom>
            <a:grpFill/>
            <a:ln w="9525">
              <a:solidFill>
                <a:srgbClr val="000000"/>
              </a:solidFill>
              <a:round/>
              <a:headEnd/>
              <a:tailEnd/>
            </a:ln>
          </p:spPr>
          <p:txBody>
            <a:bodyPr vert="horz" wrap="square" lIns="91440" tIns="45720" rIns="91440" bIns="45720" numCol="1" rtlCol="0" anchor="t" anchorCtr="0" compatLnSpc="1">
              <a:prstTxWarp prst="textNoShape">
                <a:avLst/>
              </a:prstTxWarp>
            </a:bodyPr>
            <a:lstStyle/>
            <a:p>
              <a:pPr rtl="0"/>
              <a:endParaRPr lang="en-GB" dirty="0"/>
            </a:p>
          </p:txBody>
        </p:sp>
      </p:grpSp>
      <p:pic>
        <p:nvPicPr>
          <p:cNvPr id="2" name="Picture 2" descr="Novotel Logo and symbol, meaning, history, PNG, brand">
            <a:extLst>
              <a:ext uri="{FF2B5EF4-FFF2-40B4-BE49-F238E27FC236}">
                <a16:creationId xmlns:a16="http://schemas.microsoft.com/office/drawing/2014/main" id="{43D97482-2E47-D201-1337-B640DA7531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47626" y="5222414"/>
            <a:ext cx="3795251" cy="1397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625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6795246" y="211660"/>
            <a:ext cx="5172635" cy="835960"/>
          </a:xfrm>
        </p:spPr>
        <p:style>
          <a:lnRef idx="1">
            <a:schemeClr val="accent1"/>
          </a:lnRef>
          <a:fillRef idx="3">
            <a:schemeClr val="accent1"/>
          </a:fillRef>
          <a:effectRef idx="2">
            <a:schemeClr val="accent1"/>
          </a:effectRef>
          <a:fontRef idx="minor">
            <a:schemeClr val="lt1"/>
          </a:fontRef>
        </p:style>
        <p:txBody>
          <a:bodyPr rtlCol="0"/>
          <a:lstStyle/>
          <a:p>
            <a:pPr rtl="0"/>
            <a:r>
              <a:rPr lang="en-GB" b="1" dirty="0">
                <a:latin typeface="Arial" panose="020B0604020202020204" pitchFamily="34" charset="0"/>
                <a:cs typeface="Arial" panose="020B0604020202020204" pitchFamily="34" charset="0"/>
              </a:rPr>
              <a:t>Summary</a:t>
            </a:r>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a:xfrm>
            <a:off x="7168027" y="1521535"/>
            <a:ext cx="4523323" cy="4847181"/>
          </a:xfrm>
        </p:spPr>
        <p:style>
          <a:lnRef idx="1">
            <a:schemeClr val="accent4"/>
          </a:lnRef>
          <a:fillRef idx="2">
            <a:schemeClr val="accent4"/>
          </a:fillRef>
          <a:effectRef idx="1">
            <a:schemeClr val="accent4"/>
          </a:effectRef>
          <a:fontRef idx="minor">
            <a:schemeClr val="dk1"/>
          </a:fontRef>
        </p:style>
        <p:txBody>
          <a:bodyPr rtlCol="0"/>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presentation aims to spread awareness regarding the guidance to “Health &amp; Safety Training” for the housekeeping department</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It is viable for all the employees within the housekeeping department to be aware of the methods and the proper protocols that are to be followed while cleaning rooms and other areas.</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Proper health and safety training benefits the wellbeing of the employees as well as the guests. </a:t>
            </a:r>
          </a:p>
        </p:txBody>
      </p:sp>
      <p:pic>
        <p:nvPicPr>
          <p:cNvPr id="14" name="Picture Placeholder 13">
            <a:extLst>
              <a:ext uri="{FF2B5EF4-FFF2-40B4-BE49-F238E27FC236}">
                <a16:creationId xmlns:a16="http://schemas.microsoft.com/office/drawing/2014/main" id="{E983D85E-34D8-430D-875F-7EBB69A6B73E}"/>
              </a:ext>
            </a:extLst>
          </p:cNvPr>
          <p:cNvPicPr>
            <a:picLocks noGrp="1" noChangeAspect="1"/>
          </p:cNvPicPr>
          <p:nvPr>
            <p:ph type="pic" sz="quarter" idx="10"/>
          </p:nvPr>
        </p:nvPicPr>
        <p:blipFill>
          <a:blip r:embed="rId3"/>
          <a:srcRect/>
          <a:stretch/>
        </p:blipFill>
        <p:spPr/>
      </p:pic>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Tree>
    <p:extLst>
      <p:ext uri="{BB962C8B-B14F-4D97-AF65-F5344CB8AC3E}">
        <p14:creationId xmlns:p14="http://schemas.microsoft.com/office/powerpoint/2010/main" val="2812382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tile tx="0" ty="0" sx="100000" sy="100000" flip="none" algn="tl"/>
        </a:blip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96D2D9B-E0B9-499F-9404-108DB59E4502}"/>
              </a:ext>
              <a:ext uri="{C183D7F6-B498-43B3-948B-1728B52AA6E4}">
                <adec:decorative xmlns:adec="http://schemas.microsoft.com/office/drawing/2017/decorative" val="1"/>
              </a:ext>
            </a:extLst>
          </p:cNvPr>
          <p:cNvGrpSpPr/>
          <p:nvPr/>
        </p:nvGrpSpPr>
        <p:grpSpPr>
          <a:xfrm>
            <a:off x="0" y="-493059"/>
            <a:ext cx="6957056" cy="6858000"/>
            <a:chOff x="0" y="0"/>
            <a:chExt cx="6957056" cy="6858000"/>
          </a:xfrm>
        </p:grpSpPr>
        <p:sp>
          <p:nvSpPr>
            <p:cNvPr id="33" name="Parallelogram 32">
              <a:extLst>
                <a:ext uri="{FF2B5EF4-FFF2-40B4-BE49-F238E27FC236}">
                  <a16:creationId xmlns:a16="http://schemas.microsoft.com/office/drawing/2014/main" id="{7E2E6584-76E9-4C56-A349-C9CDC96DC5F0}"/>
                </a:ext>
              </a:extLst>
            </p:cNvPr>
            <p:cNvSpPr/>
            <p:nvPr/>
          </p:nvSpPr>
          <p:spPr>
            <a:xfrm>
              <a:off x="1150750" y="0"/>
              <a:ext cx="5491804" cy="6858000"/>
            </a:xfrm>
            <a:prstGeom prst="parallelogram">
              <a:avLst>
                <a:gd name="adj" fmla="val 32713"/>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0" name="Freeform: Shape 9">
              <a:extLst>
                <a:ext uri="{FF2B5EF4-FFF2-40B4-BE49-F238E27FC236}">
                  <a16:creationId xmlns:a16="http://schemas.microsoft.com/office/drawing/2014/main" id="{B73F00D5-E18D-4210-AD3E-3ED73CEE4865}"/>
                </a:ext>
              </a:extLst>
            </p:cNvPr>
            <p:cNvSpPr/>
            <p:nvPr/>
          </p:nvSpPr>
          <p:spPr>
            <a:xfrm flipH="1" flipV="1">
              <a:off x="0" y="482600"/>
              <a:ext cx="6957056" cy="5892799"/>
            </a:xfrm>
            <a:custGeom>
              <a:avLst/>
              <a:gdLst>
                <a:gd name="connsiteX0" fmla="*/ 6957056 w 6957056"/>
                <a:gd name="connsiteY0" fmla="*/ 5892799 h 5892799"/>
                <a:gd name="connsiteX1" fmla="*/ 0 w 6957056"/>
                <a:gd name="connsiteY1" fmla="*/ 5892799 h 5892799"/>
                <a:gd name="connsiteX2" fmla="*/ 1473200 w 6957056"/>
                <a:gd name="connsiteY2" fmla="*/ 0 h 5892799"/>
                <a:gd name="connsiteX3" fmla="*/ 6957056 w 6957056"/>
                <a:gd name="connsiteY3" fmla="*/ 0 h 5892799"/>
              </a:gdLst>
              <a:ahLst/>
              <a:cxnLst>
                <a:cxn ang="0">
                  <a:pos x="connsiteX0" y="connsiteY0"/>
                </a:cxn>
                <a:cxn ang="0">
                  <a:pos x="connsiteX1" y="connsiteY1"/>
                </a:cxn>
                <a:cxn ang="0">
                  <a:pos x="connsiteX2" y="connsiteY2"/>
                </a:cxn>
                <a:cxn ang="0">
                  <a:pos x="connsiteX3" y="connsiteY3"/>
                </a:cxn>
              </a:cxnLst>
              <a:rect l="l" t="t" r="r" b="b"/>
              <a:pathLst>
                <a:path w="6957056" h="5892799">
                  <a:moveTo>
                    <a:pt x="6957056" y="5892799"/>
                  </a:moveTo>
                  <a:lnTo>
                    <a:pt x="0" y="5892799"/>
                  </a:lnTo>
                  <a:lnTo>
                    <a:pt x="1473200" y="0"/>
                  </a:lnTo>
                  <a:lnTo>
                    <a:pt x="6957056" y="0"/>
                  </a:lnTo>
                  <a:close/>
                </a:path>
              </a:pathLst>
            </a:custGeom>
            <a:solidFill>
              <a:schemeClr val="accent2">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sp>
        <p:nvSpPr>
          <p:cNvPr id="31" name="Title 30" descr="title">
            <a:extLst>
              <a:ext uri="{FF2B5EF4-FFF2-40B4-BE49-F238E27FC236}">
                <a16:creationId xmlns:a16="http://schemas.microsoft.com/office/drawing/2014/main" id="{9284195F-D106-45D8-ABAA-959FA68948B0}"/>
              </a:ext>
            </a:extLst>
          </p:cNvPr>
          <p:cNvSpPr>
            <a:spLocks noGrp="1"/>
          </p:cNvSpPr>
          <p:nvPr>
            <p:ph type="ctrTitle"/>
          </p:nvPr>
        </p:nvSpPr>
        <p:spPr>
          <a:xfrm>
            <a:off x="3602431" y="119147"/>
            <a:ext cx="5330038" cy="726906"/>
          </a:xfrm>
        </p:spPr>
        <p:style>
          <a:lnRef idx="1">
            <a:schemeClr val="accent3"/>
          </a:lnRef>
          <a:fillRef idx="2">
            <a:schemeClr val="accent3"/>
          </a:fillRef>
          <a:effectRef idx="1">
            <a:schemeClr val="accent3"/>
          </a:effectRef>
          <a:fontRef idx="minor">
            <a:schemeClr val="dk1"/>
          </a:fontRef>
        </p:style>
        <p:txBody>
          <a:bodyPr rtlCol="0"/>
          <a:lstStyle/>
          <a:p>
            <a:pPr algn="ctr" rtl="0"/>
            <a:r>
              <a:rPr lang="en-GB" sz="3200" b="1" dirty="0">
                <a:solidFill>
                  <a:schemeClr val="tx1"/>
                </a:solidFill>
                <a:effectLst/>
                <a:latin typeface="Arial" panose="020B0604020202020204" pitchFamily="34" charset="0"/>
                <a:ea typeface="Calibri" panose="020F0502020204030204" pitchFamily="34" charset="0"/>
              </a:rPr>
              <a:t>Understanding Hazards </a:t>
            </a:r>
            <a:endParaRPr lang="en-GB" sz="6600" dirty="0">
              <a:solidFill>
                <a:schemeClr val="tx1"/>
              </a:solidFill>
            </a:endParaRPr>
          </a:p>
        </p:txBody>
      </p:sp>
      <p:sp>
        <p:nvSpPr>
          <p:cNvPr id="9" name="TextBox 8">
            <a:extLst>
              <a:ext uri="{FF2B5EF4-FFF2-40B4-BE49-F238E27FC236}">
                <a16:creationId xmlns:a16="http://schemas.microsoft.com/office/drawing/2014/main" id="{D0F857B3-BAB5-F40F-A3B6-289B37332097}"/>
              </a:ext>
            </a:extLst>
          </p:cNvPr>
          <p:cNvSpPr txBox="1"/>
          <p:nvPr/>
        </p:nvSpPr>
        <p:spPr>
          <a:xfrm>
            <a:off x="197224" y="1073765"/>
            <a:ext cx="4663534" cy="5207644"/>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400" kern="100" dirty="0">
                <a:effectLst/>
                <a:latin typeface="Arial" panose="020B0604020202020204" pitchFamily="34" charset="0"/>
                <a:ea typeface="Calibri" panose="020F0502020204030204" pitchFamily="34" charset="0"/>
                <a:cs typeface="Arial" panose="020B0604020202020204" pitchFamily="34" charset="0"/>
              </a:rPr>
              <a:t>Potential risks related to housekeeping safety include slips, trips, as well as falls because of cluttered or wet floors negligence of the housekeeping staff and exposure to perilous chemicals such as the floor cleaners (Lin </a:t>
            </a:r>
            <a:r>
              <a:rPr lang="en-GB" sz="1400" i="1" kern="100" dirty="0">
                <a:effectLst/>
                <a:latin typeface="Arial" panose="020B0604020202020204" pitchFamily="34" charset="0"/>
                <a:ea typeface="Calibri" panose="020F0502020204030204" pitchFamily="34" charset="0"/>
                <a:cs typeface="Arial" panose="020B0604020202020204" pitchFamily="34" charset="0"/>
              </a:rPr>
              <a:t>et al.</a:t>
            </a:r>
            <a:r>
              <a:rPr lang="en-GB" sz="1400" kern="100" dirty="0">
                <a:effectLst/>
                <a:latin typeface="Arial" panose="020B0604020202020204" pitchFamily="34" charset="0"/>
                <a:ea typeface="Calibri" panose="020F0502020204030204" pitchFamily="34" charset="0"/>
                <a:cs typeface="Arial" panose="020B0604020202020204" pitchFamily="34" charset="0"/>
              </a:rPr>
              <a:t>, 2020).</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400" kern="100" dirty="0">
                <a:effectLst/>
                <a:latin typeface="Arial" panose="020B0604020202020204" pitchFamily="34" charset="0"/>
                <a:ea typeface="Calibri" panose="020F0502020204030204" pitchFamily="34" charset="0"/>
                <a:cs typeface="Arial" panose="020B0604020202020204" pitchFamily="34" charset="0"/>
              </a:rPr>
              <a:t>Multiple risks can be problematic and hazardous to the health and safety of the employees</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400" kern="100" dirty="0">
                <a:effectLst/>
                <a:latin typeface="Arial" panose="020B0604020202020204" pitchFamily="34" charset="0"/>
                <a:ea typeface="Calibri" panose="020F0502020204030204" pitchFamily="34" charset="0"/>
                <a:cs typeface="Arial" panose="020B0604020202020204" pitchFamily="34" charset="0"/>
              </a:rPr>
              <a:t>The team members must be vigilant when identifying hazards and reporting them to the supervisors (Guo </a:t>
            </a:r>
            <a:r>
              <a:rPr lang="en-GB" sz="1400" i="1" kern="100" dirty="0">
                <a:effectLst/>
                <a:latin typeface="Arial" panose="020B0604020202020204" pitchFamily="34" charset="0"/>
                <a:ea typeface="Calibri" panose="020F0502020204030204" pitchFamily="34" charset="0"/>
                <a:cs typeface="Arial" panose="020B0604020202020204" pitchFamily="34" charset="0"/>
              </a:rPr>
              <a:t>et al.</a:t>
            </a:r>
            <a:r>
              <a:rPr lang="en-GB" sz="1400" kern="100" dirty="0">
                <a:effectLst/>
                <a:latin typeface="Arial" panose="020B0604020202020204" pitchFamily="34" charset="0"/>
                <a:ea typeface="Calibri" panose="020F0502020204030204" pitchFamily="34" charset="0"/>
                <a:cs typeface="Arial" panose="020B0604020202020204" pitchFamily="34" charset="0"/>
              </a:rPr>
              <a:t>, 2022)</a:t>
            </a:r>
          </a:p>
          <a:p>
            <a:pPr marL="342900" indent="-342900" algn="just">
              <a:lnSpc>
                <a:spcPct val="150000"/>
              </a:lnSpc>
              <a:spcAft>
                <a:spcPts val="800"/>
              </a:spcAft>
              <a:buSzPts val="1000"/>
              <a:buFont typeface="Symbol" panose="05050102010706020507" pitchFamily="18" charset="2"/>
              <a:buChar char=""/>
              <a:tabLst>
                <a:tab pos="457200" algn="l"/>
              </a:tabLst>
            </a:pPr>
            <a:r>
              <a:rPr lang="en-GB" sz="1400" kern="100" dirty="0">
                <a:effectLst/>
                <a:latin typeface="Arial" panose="020B0604020202020204" pitchFamily="34" charset="0"/>
                <a:ea typeface="Calibri" panose="020F0502020204030204" pitchFamily="34" charset="0"/>
                <a:cs typeface="Arial" panose="020B0604020202020204" pitchFamily="34" charset="0"/>
              </a:rPr>
              <a:t>With the proper recognition of the issues and hazards, addressing the concerns can be delivered rapidly and cater to providing a safer work environment for guests and employees altogether</a:t>
            </a:r>
          </a:p>
        </p:txBody>
      </p:sp>
    </p:spTree>
    <p:extLst>
      <p:ext uri="{BB962C8B-B14F-4D97-AF65-F5344CB8AC3E}">
        <p14:creationId xmlns:p14="http://schemas.microsoft.com/office/powerpoint/2010/main" val="2366578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val="1"/>
              </a:ext>
            </a:extLst>
          </p:cNvPr>
          <p:cNvGrpSpPr/>
          <p:nvPr/>
        </p:nvGrpSpPr>
        <p:grpSpPr>
          <a:xfrm>
            <a:off x="-143184" y="0"/>
            <a:ext cx="4750604"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1">
                <a:lumMod val="7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1">
                <a:lumMod val="75000"/>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chemeClr val="accent1">
                <a:lumMod val="7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sp>
        <p:nvSpPr>
          <p:cNvPr id="34" name="Title 33" descr="title">
            <a:extLst>
              <a:ext uri="{FF2B5EF4-FFF2-40B4-BE49-F238E27FC236}">
                <a16:creationId xmlns:a16="http://schemas.microsoft.com/office/drawing/2014/main" id="{3749FE94-FC7C-4359-A56E-6C7A87BDEE87}"/>
              </a:ext>
            </a:extLst>
          </p:cNvPr>
          <p:cNvSpPr>
            <a:spLocks noGrp="1"/>
          </p:cNvSpPr>
          <p:nvPr>
            <p:ph type="title"/>
          </p:nvPr>
        </p:nvSpPr>
        <p:spPr>
          <a:xfrm>
            <a:off x="681318" y="341197"/>
            <a:ext cx="9515676" cy="1335203"/>
          </a:xfrm>
        </p:spPr>
        <p:txBody>
          <a:bodyPr rtlCol="0"/>
          <a:lstStyle/>
          <a:p>
            <a:pPr algn="ctr" rtl="0"/>
            <a:r>
              <a:rPr lang="en-GB" sz="4800" b="1" dirty="0">
                <a:solidFill>
                  <a:schemeClr val="tx1"/>
                </a:solidFill>
                <a:effectLst/>
                <a:latin typeface="Arial" panose="020B0604020202020204" pitchFamily="34" charset="0"/>
                <a:ea typeface="Calibri" panose="020F0502020204030204" pitchFamily="34" charset="0"/>
              </a:rPr>
              <a:t>Personal Protective Equipment (PPE) &amp; Equipment safety  </a:t>
            </a:r>
            <a:endParaRPr lang="en-GB" sz="4800" dirty="0">
              <a:solidFill>
                <a:schemeClr val="tx1"/>
              </a:solidFill>
            </a:endParaRPr>
          </a:p>
        </p:txBody>
      </p:sp>
      <p:sp>
        <p:nvSpPr>
          <p:cNvPr id="3" name="Text Placeholder 2">
            <a:extLst>
              <a:ext uri="{FF2B5EF4-FFF2-40B4-BE49-F238E27FC236}">
                <a16:creationId xmlns:a16="http://schemas.microsoft.com/office/drawing/2014/main" id="{2599FB39-7102-7292-A687-784B67D1271B}"/>
              </a:ext>
            </a:extLst>
          </p:cNvPr>
          <p:cNvSpPr>
            <a:spLocks noGrp="1"/>
          </p:cNvSpPr>
          <p:nvPr>
            <p:ph type="body" idx="1"/>
          </p:nvPr>
        </p:nvSpPr>
        <p:spPr>
          <a:xfrm>
            <a:off x="411040" y="2154757"/>
            <a:ext cx="6089960" cy="3628823"/>
          </a:xfrm>
        </p:spPr>
        <p:txBody>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Proper understanding of the PPE as well as the utilisation is crucial when it comes to ensuring the safety of housekeeping staff </a:t>
            </a:r>
            <a:r>
              <a:rPr lang="en-GB" sz="1200" dirty="0">
                <a:solidFill>
                  <a:schemeClr val="tx1"/>
                </a:solidFill>
                <a:effectLst/>
                <a:latin typeface="Arial" panose="020B0604020202020204" pitchFamily="34" charset="0"/>
                <a:ea typeface="Calibri" panose="020F0502020204030204" pitchFamily="34" charset="0"/>
              </a:rPr>
              <a:t>(Lee </a:t>
            </a:r>
            <a:r>
              <a:rPr lang="en-GB" sz="1200" i="1" dirty="0">
                <a:solidFill>
                  <a:schemeClr val="tx1"/>
                </a:solidFill>
                <a:effectLst/>
                <a:latin typeface="Arial" panose="020B0604020202020204" pitchFamily="34" charset="0"/>
                <a:ea typeface="Calibri" panose="020F0502020204030204" pitchFamily="34" charset="0"/>
              </a:rPr>
              <a:t>et al.</a:t>
            </a:r>
            <a:r>
              <a:rPr lang="en-GB" sz="1200" dirty="0">
                <a:solidFill>
                  <a:schemeClr val="tx1"/>
                </a:solidFill>
                <a:effectLst/>
                <a:latin typeface="Arial" panose="020B0604020202020204" pitchFamily="34" charset="0"/>
                <a:ea typeface="Calibri" panose="020F0502020204030204" pitchFamily="34" charset="0"/>
              </a:rPr>
              <a:t>, 2022)</a:t>
            </a:r>
            <a:endParaRPr lang="en-GB"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Gloves/goggles and face shields can be helpful when it comes to protecting against chemical exposure and cuts</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Emphasizing the importance of PPE is important when managing chemicals such as floor cleaners or detergents (</a:t>
            </a:r>
            <a:r>
              <a:rPr lang="en-GB" sz="12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Bajpeyi</a:t>
            </a:r>
            <a:r>
              <a:rPr lang="en-GB"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et al., 2022)</a:t>
            </a:r>
          </a:p>
          <a:p>
            <a:pPr marL="342900" indent="-342900" algn="just">
              <a:lnSpc>
                <a:spcPct val="150000"/>
              </a:lnSpc>
              <a:spcAft>
                <a:spcPts val="800"/>
              </a:spcAft>
              <a:buSzPts val="1000"/>
              <a:buFont typeface="Symbol" panose="05050102010706020507" pitchFamily="18" charset="2"/>
              <a:buChar char=""/>
              <a:tabLst>
                <a:tab pos="457200" algn="l"/>
              </a:tabLst>
            </a:pPr>
            <a:r>
              <a:rPr lang="en-GB" sz="1200" kern="100" dirty="0">
                <a:solidFill>
                  <a:schemeClr val="tx1"/>
                </a:solidFill>
                <a:latin typeface="Arial" panose="020B0604020202020204" pitchFamily="34" charset="0"/>
                <a:ea typeface="Calibri" panose="020F0502020204030204" pitchFamily="34" charset="0"/>
                <a:cs typeface="Arial" panose="020B0604020202020204" pitchFamily="34" charset="0"/>
              </a:rPr>
              <a:t>Proper training has to be provided for operating cleaning equipment such as vacuums, floor buffers and others</a:t>
            </a:r>
          </a:p>
          <a:p>
            <a:pPr marL="342900" indent="-342900" algn="just">
              <a:lnSpc>
                <a:spcPct val="150000"/>
              </a:lnSpc>
              <a:spcAft>
                <a:spcPts val="800"/>
              </a:spcAft>
              <a:buSzPts val="1000"/>
              <a:buFont typeface="Symbol" panose="05050102010706020507" pitchFamily="18" charset="2"/>
              <a:buChar char=""/>
              <a:tabLst>
                <a:tab pos="457200" algn="l"/>
              </a:tabLst>
            </a:pPr>
            <a:r>
              <a:rPr lang="en-GB" sz="1200" kern="100" dirty="0">
                <a:solidFill>
                  <a:schemeClr val="tx1"/>
                </a:solidFill>
                <a:latin typeface="Arial" panose="020B0604020202020204" pitchFamily="34" charset="0"/>
                <a:ea typeface="Calibri" panose="020F0502020204030204" pitchFamily="34" charset="0"/>
                <a:cs typeface="Arial" panose="020B0604020202020204" pitchFamily="34" charset="0"/>
              </a:rPr>
              <a:t>Procedures such as inspections and equipment maintenance have to be taken care of to avoid causalities (Delfino and Kolk, 2021)</a:t>
            </a:r>
          </a:p>
          <a:p>
            <a:pPr marL="342900" indent="-342900" algn="just">
              <a:lnSpc>
                <a:spcPct val="150000"/>
              </a:lnSpc>
              <a:spcAft>
                <a:spcPts val="800"/>
              </a:spcAft>
              <a:buSzPts val="1000"/>
              <a:buFont typeface="Symbol" panose="05050102010706020507" pitchFamily="18" charset="2"/>
              <a:buChar char=""/>
              <a:tabLst>
                <a:tab pos="457200" algn="l"/>
              </a:tabLst>
            </a:pPr>
            <a:r>
              <a:rPr lang="en-GB" sz="1200" kern="100" dirty="0">
                <a:solidFill>
                  <a:schemeClr val="tx1"/>
                </a:solidFill>
                <a:latin typeface="Arial" panose="020B0604020202020204" pitchFamily="34" charset="0"/>
                <a:ea typeface="Calibri" panose="020F0502020204030204" pitchFamily="34" charset="0"/>
                <a:cs typeface="Arial" panose="020B0604020202020204" pitchFamily="34" charset="0"/>
              </a:rPr>
              <a:t>Guidelines for using the equipment alongside the manuals have to be provided to the employees and workers to ensure total safety and supervision</a:t>
            </a:r>
          </a:p>
          <a:p>
            <a:pPr marL="342900" lvl="0" indent="-342900" algn="just">
              <a:lnSpc>
                <a:spcPct val="150000"/>
              </a:lnSpc>
              <a:spcAft>
                <a:spcPts val="800"/>
              </a:spcAft>
              <a:buSzPts val="1000"/>
              <a:buFont typeface="Symbol" panose="05050102010706020507" pitchFamily="18" charset="2"/>
              <a:buChar char=""/>
              <a:tabLst>
                <a:tab pos="457200" algn="l"/>
              </a:tabLst>
            </a:pPr>
            <a:endParaRPr lang="en-GB"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2054" name="Picture 6" descr="Protective equipment's: Goggles, respirator, head protector, hand gloves, mask and shoes etc.">
            <a:extLst>
              <a:ext uri="{FF2B5EF4-FFF2-40B4-BE49-F238E27FC236}">
                <a16:creationId xmlns:a16="http://schemas.microsoft.com/office/drawing/2014/main" id="{36BE66CB-8185-565B-F433-625FFB21B8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0335" y="2580715"/>
            <a:ext cx="5000625" cy="23050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CF9E89E-655D-D893-75FC-8685A13FEF80}"/>
              </a:ext>
            </a:extLst>
          </p:cNvPr>
          <p:cNvSpPr txBox="1"/>
          <p:nvPr/>
        </p:nvSpPr>
        <p:spPr>
          <a:xfrm>
            <a:off x="7055223" y="5109412"/>
            <a:ext cx="4616823" cy="367553"/>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(Source: </a:t>
            </a:r>
            <a:r>
              <a:rPr lang="en-GB" sz="1800" dirty="0" err="1">
                <a:effectLst/>
                <a:latin typeface="Arial" panose="020B0604020202020204" pitchFamily="34" charset="0"/>
                <a:cs typeface="Arial" panose="020B0604020202020204" pitchFamily="34" charset="0"/>
              </a:rPr>
              <a:t>Bajpeyi</a:t>
            </a:r>
            <a:r>
              <a:rPr lang="en-GB" sz="1800" dirty="0">
                <a:effectLst/>
                <a:latin typeface="Arial" panose="020B0604020202020204" pitchFamily="34" charset="0"/>
                <a:cs typeface="Arial" panose="020B0604020202020204" pitchFamily="34" charset="0"/>
              </a:rPr>
              <a:t> </a:t>
            </a:r>
            <a:r>
              <a:rPr lang="en-GB" sz="1800" i="1" dirty="0">
                <a:effectLst/>
                <a:latin typeface="Arial" panose="020B0604020202020204" pitchFamily="34" charset="0"/>
                <a:cs typeface="Arial" panose="020B0604020202020204" pitchFamily="34" charset="0"/>
              </a:rPr>
              <a:t>et al.</a:t>
            </a:r>
            <a:r>
              <a:rPr lang="en-GB" sz="1800" dirty="0">
                <a:effectLst/>
                <a:latin typeface="Arial" panose="020B0604020202020204" pitchFamily="34" charset="0"/>
                <a:cs typeface="Arial" panose="020B0604020202020204" pitchFamily="34" charset="0"/>
              </a:rPr>
              <a:t>, 2022)</a:t>
            </a:r>
            <a:endParaRPr lang="en-GB" dirty="0">
              <a:latin typeface="Arial" panose="020B0604020202020204" pitchFamily="34" charset="0"/>
              <a:cs typeface="Arial" panose="020B0604020202020204" pitchFamily="34" charset="0"/>
            </a:endParaRPr>
          </a:p>
        </p:txBody>
      </p:sp>
      <p:sp>
        <p:nvSpPr>
          <p:cNvPr id="4" name="Text Placeholder 2">
            <a:extLst>
              <a:ext uri="{FF2B5EF4-FFF2-40B4-BE49-F238E27FC236}">
                <a16:creationId xmlns:a16="http://schemas.microsoft.com/office/drawing/2014/main" id="{0E7985BC-5B94-8A5A-6854-594F24A62EDB}"/>
              </a:ext>
            </a:extLst>
          </p:cNvPr>
          <p:cNvSpPr txBox="1">
            <a:spLocks/>
          </p:cNvSpPr>
          <p:nvPr/>
        </p:nvSpPr>
        <p:spPr>
          <a:xfrm>
            <a:off x="509886" y="5109412"/>
            <a:ext cx="6089960" cy="230505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16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50000"/>
              </a:lnSpc>
              <a:spcAft>
                <a:spcPts val="800"/>
              </a:spcAft>
              <a:buSzPts val="1000"/>
              <a:buFont typeface="Symbol" panose="05050102010706020507" pitchFamily="18" charset="2"/>
              <a:buChar char=""/>
              <a:tabLst>
                <a:tab pos="457200" algn="l"/>
              </a:tabLst>
            </a:pPr>
            <a:endParaRPr lang="en-GB" sz="1600" kern="1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50000"/>
              </a:lnSpc>
              <a:spcAft>
                <a:spcPts val="800"/>
              </a:spcAft>
              <a:buSzPts val="1000"/>
              <a:buFont typeface="Symbol" panose="05050102010706020507" pitchFamily="18" charset="2"/>
              <a:buChar char=""/>
              <a:tabLst>
                <a:tab pos="457200" algn="l"/>
              </a:tabLst>
            </a:pPr>
            <a:endParaRPr lang="en-GB" sz="1600" kern="100"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pic>
        <p:nvPicPr>
          <p:cNvPr id="2" name="Picture 2" descr="Novotel Logo and symbol, meaning, history, PNG, brand">
            <a:extLst>
              <a:ext uri="{FF2B5EF4-FFF2-40B4-BE49-F238E27FC236}">
                <a16:creationId xmlns:a16="http://schemas.microsoft.com/office/drawing/2014/main" id="{FAD0225D-5A1C-D7F0-16F0-BCF638D1B3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46715" y="5969856"/>
            <a:ext cx="2215649" cy="815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7816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rial view of boy sitting at his laptop">
            <a:extLst>
              <a:ext uri="{FF2B5EF4-FFF2-40B4-BE49-F238E27FC236}">
                <a16:creationId xmlns:a16="http://schemas.microsoft.com/office/drawing/2014/main" id="{3C2A7DCB-B005-424A-8446-ACA533D0BC8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a:off x="6852453" y="0"/>
            <a:ext cx="5355875" cy="6858000"/>
          </a:xfrm>
          <a:solidFill>
            <a:schemeClr val="accent1">
              <a:alpha val="50000"/>
            </a:schemeClr>
          </a:solidFill>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val="1"/>
              </a:ext>
            </a:extLst>
          </p:cNvPr>
          <p:cNvGrpSpPr/>
          <p:nvPr/>
        </p:nvGrpSpPr>
        <p:grpSpPr>
          <a:xfrm>
            <a:off x="3764603" y="0"/>
            <a:ext cx="6219541"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2" name="Parallelogram 21">
              <a:extLst>
                <a:ext uri="{FF2B5EF4-FFF2-40B4-BE49-F238E27FC236}">
                  <a16:creationId xmlns:a16="http://schemas.microsoft.com/office/drawing/2014/main" id="{0051AD99-BC4A-487F-BE1C-486FC5B8E9F2}"/>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a:xfrm>
            <a:off x="518358" y="129422"/>
            <a:ext cx="8635370" cy="830997"/>
          </a:xfrm>
        </p:spPr>
        <p:style>
          <a:lnRef idx="1">
            <a:schemeClr val="accent4"/>
          </a:lnRef>
          <a:fillRef idx="3">
            <a:schemeClr val="accent4"/>
          </a:fillRef>
          <a:effectRef idx="2">
            <a:schemeClr val="accent4"/>
          </a:effectRef>
          <a:fontRef idx="minor">
            <a:schemeClr val="lt1"/>
          </a:fontRef>
        </p:style>
        <p:txBody>
          <a:bodyPr rtlCol="0"/>
          <a:lstStyle/>
          <a:p>
            <a:pPr algn="ctr" rtl="0"/>
            <a:r>
              <a:rPr lang="en-GB" sz="4000" b="1" dirty="0">
                <a:effectLst/>
                <a:latin typeface="Arial" panose="020B0604020202020204" pitchFamily="34" charset="0"/>
                <a:ea typeface="Calibri" panose="020F0502020204030204" pitchFamily="34" charset="0"/>
              </a:rPr>
              <a:t>Safe Chemical Handling </a:t>
            </a:r>
            <a:endParaRPr lang="en-GB" sz="4000" dirty="0"/>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4" name="Slide Number Placeholder 5" descr="Slide number">
            <a:extLst>
              <a:ext uri="{FF2B5EF4-FFF2-40B4-BE49-F238E27FC236}">
                <a16:creationId xmlns:a16="http://schemas.microsoft.com/office/drawing/2014/main" id="{11457662-C1A5-4B93-8E30-88025E27C462}"/>
              </a:ext>
              <a:ext uri="{C183D7F6-B498-43B3-948B-1728B52AA6E4}">
                <adec:decorative xmlns:adec="http://schemas.microsoft.com/office/drawing/2017/decorative"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smtClean="0">
                <a:solidFill>
                  <a:schemeClr val="bg1"/>
                </a:solidFill>
              </a:rPr>
              <a:pPr algn="ctr" rtl="0"/>
              <a:t>6</a:t>
            </a:fld>
            <a:endParaRPr lang="en-GB" sz="1200">
              <a:solidFill>
                <a:schemeClr val="bg1"/>
              </a:solidFill>
            </a:endParaRPr>
          </a:p>
        </p:txBody>
      </p:sp>
      <p:sp>
        <p:nvSpPr>
          <p:cNvPr id="3" name="Text Placeholder 2">
            <a:extLst>
              <a:ext uri="{FF2B5EF4-FFF2-40B4-BE49-F238E27FC236}">
                <a16:creationId xmlns:a16="http://schemas.microsoft.com/office/drawing/2014/main" id="{0A275A79-F0F7-8319-0992-475D36F97DB0}"/>
              </a:ext>
            </a:extLst>
          </p:cNvPr>
          <p:cNvSpPr>
            <a:spLocks noGrp="1"/>
          </p:cNvSpPr>
          <p:nvPr>
            <p:ph type="body" sz="quarter" idx="11"/>
          </p:nvPr>
        </p:nvSpPr>
        <p:spPr>
          <a:xfrm>
            <a:off x="333138" y="1320106"/>
            <a:ext cx="4620686" cy="5264482"/>
          </a:xfr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Safe chemical handling focuses on the proper handling of chemicals such as floor cleaners and stain removers to minimise the risks and promote safety</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Ecolab (2023) depicted that the inclusion of the importance of safety measures while handling cleaning and managing chemicals can help in potential hazard awareness</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Team members have to be instructed regarding the proper use and management of chemicals used for cleaning and stain-removing purposes (</a:t>
            </a:r>
            <a:r>
              <a:rPr lang="en-GB"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Kosasih</a:t>
            </a:r>
            <a:r>
              <a:rPr lang="en-GB"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n-GB"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2022)</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This also regards the proper use of PPE when working with chemicals to prevent skin irritation or any other issues such as respiratory problems</a:t>
            </a:r>
          </a:p>
        </p:txBody>
      </p:sp>
      <p:pic>
        <p:nvPicPr>
          <p:cNvPr id="3074" name="Picture 2" descr="Ecolab Cleaning Basics and Chemical Safe Handling">
            <a:extLst>
              <a:ext uri="{FF2B5EF4-FFF2-40B4-BE49-F238E27FC236}">
                <a16:creationId xmlns:a16="http://schemas.microsoft.com/office/drawing/2014/main" id="{9A486CCD-CE7B-791D-3DFD-58E207942E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86743" y="2608719"/>
            <a:ext cx="5238750" cy="2952750"/>
          </a:xfrm>
          <a:prstGeom prst="round2DiagRect">
            <a:avLst>
              <a:gd name="adj1" fmla="val 16667"/>
              <a:gd name="adj2" fmla="val 0"/>
            </a:avLst>
          </a:prstGeom>
          <a:ln w="88900" cap="sq">
            <a:solidFill>
              <a:schemeClr val="accent1"/>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6EF7921F-D116-4CB9-EEFA-2C60523C1119}"/>
              </a:ext>
            </a:extLst>
          </p:cNvPr>
          <p:cNvSpPr txBox="1"/>
          <p:nvPr/>
        </p:nvSpPr>
        <p:spPr>
          <a:xfrm>
            <a:off x="5446073" y="5811407"/>
            <a:ext cx="3317132"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(Source: </a:t>
            </a:r>
            <a:r>
              <a:rPr lang="en-GB" sz="1800" dirty="0">
                <a:effectLst/>
                <a:latin typeface="Arial" panose="020B0604020202020204" pitchFamily="34" charset="0"/>
                <a:ea typeface="Calibri" panose="020F0502020204030204" pitchFamily="34" charset="0"/>
                <a:cs typeface="Arial" panose="020B0604020202020204" pitchFamily="34" charset="0"/>
              </a:rPr>
              <a:t>Ecolab, 2023)</a:t>
            </a:r>
            <a:endParaRPr lang="en-GB" dirty="0">
              <a:latin typeface="Arial" panose="020B0604020202020204" pitchFamily="34" charset="0"/>
              <a:cs typeface="Arial" panose="020B0604020202020204" pitchFamily="34" charset="0"/>
            </a:endParaRPr>
          </a:p>
        </p:txBody>
      </p:sp>
      <p:pic>
        <p:nvPicPr>
          <p:cNvPr id="2" name="Picture 2" descr="Novotel Logo and symbol, meaning, history, PNG, brand">
            <a:extLst>
              <a:ext uri="{FF2B5EF4-FFF2-40B4-BE49-F238E27FC236}">
                <a16:creationId xmlns:a16="http://schemas.microsoft.com/office/drawing/2014/main" id="{A9767C03-0CB0-2FE4-5F07-18B4C996B1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51224" y="55063"/>
            <a:ext cx="2604589" cy="959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7125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val="1"/>
              </a:ext>
            </a:extLst>
          </p:cNvPr>
          <p:cNvGrpSpPr/>
          <p:nvPr/>
        </p:nvGrpSpPr>
        <p:grpSpPr>
          <a:xfrm>
            <a:off x="2595847" y="0"/>
            <a:ext cx="7388298"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2" name="Parallelogram 21">
              <a:extLst>
                <a:ext uri="{FF2B5EF4-FFF2-40B4-BE49-F238E27FC236}">
                  <a16:creationId xmlns:a16="http://schemas.microsoft.com/office/drawing/2014/main" id="{0051AD99-BC4A-487F-BE1C-486FC5B8E9F2}"/>
                </a:ext>
                <a:ext uri="{C183D7F6-B498-43B3-948B-1728B52AA6E4}">
                  <adec:decorative xmlns:adec="http://schemas.microsoft.com/office/drawing/2017/decorative" val="1"/>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a:xfrm>
            <a:off x="1443904" y="170547"/>
            <a:ext cx="6891564" cy="830997"/>
          </a:xfr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lstStyle/>
          <a:p>
            <a:pPr algn="ctr" rtl="0"/>
            <a:r>
              <a:rPr lang="en-GB" sz="3200" b="1" dirty="0">
                <a:effectLst/>
                <a:latin typeface="Arial" panose="020B0604020202020204" pitchFamily="34" charset="0"/>
                <a:ea typeface="Calibri" panose="020F0502020204030204" pitchFamily="34" charset="0"/>
              </a:rPr>
              <a:t>Safe Lifting and Fall Prevention</a:t>
            </a:r>
            <a:endParaRPr lang="en-GB" sz="3200" dirty="0"/>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6" name="Text Placeholder 5">
            <a:extLst>
              <a:ext uri="{FF2B5EF4-FFF2-40B4-BE49-F238E27FC236}">
                <a16:creationId xmlns:a16="http://schemas.microsoft.com/office/drawing/2014/main" id="{4703BE27-662D-0472-7044-432453F691FA}"/>
              </a:ext>
            </a:extLst>
          </p:cNvPr>
          <p:cNvSpPr>
            <a:spLocks noGrp="1"/>
          </p:cNvSpPr>
          <p:nvPr>
            <p:ph type="body" sz="quarter" idx="11"/>
          </p:nvPr>
        </p:nvSpPr>
        <p:spPr>
          <a:xfrm>
            <a:off x="218052" y="1249155"/>
            <a:ext cx="6318425" cy="5438298"/>
          </a:xfrm>
        </p:spPr>
        <p:txBody>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Arial" panose="020B0604020202020204" pitchFamily="34" charset="0"/>
              </a:rPr>
              <a:t>Proper listening techniques are essential for the prevention of injuries among housekeeping staff and emphasis on bending the knees and keeping the back straight also has to be trained to provide for better postures while lifting heavy objects (Adeyemi </a:t>
            </a:r>
            <a:r>
              <a:rPr lang="en-GB" i="1" kern="100" dirty="0">
                <a:effectLst/>
                <a:latin typeface="Arial" panose="020B0604020202020204" pitchFamily="34" charset="0"/>
                <a:ea typeface="Calibri" panose="020F0502020204030204" pitchFamily="34" charset="0"/>
                <a:cs typeface="Arial" panose="020B0604020202020204" pitchFamily="34" charset="0"/>
              </a:rPr>
              <a:t>et al.</a:t>
            </a:r>
            <a:r>
              <a:rPr lang="en-GB" kern="100" dirty="0">
                <a:effectLst/>
                <a:latin typeface="Arial" panose="020B0604020202020204" pitchFamily="34" charset="0"/>
                <a:ea typeface="Calibri" panose="020F0502020204030204" pitchFamily="34" charset="0"/>
                <a:cs typeface="Arial" panose="020B0604020202020204" pitchFamily="34" charset="0"/>
              </a:rPr>
              <a:t>, 2020)</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Arial" panose="020B0604020202020204" pitchFamily="34" charset="0"/>
              </a:rPr>
              <a:t>Encouraging cart usage or dollies for transportation of heavy loads and avoiding over-exertion is also advisable (Nur </a:t>
            </a:r>
            <a:r>
              <a:rPr lang="en-GB" i="1" kern="100" dirty="0">
                <a:effectLst/>
                <a:latin typeface="Arial" panose="020B0604020202020204" pitchFamily="34" charset="0"/>
                <a:ea typeface="Calibri" panose="020F0502020204030204" pitchFamily="34" charset="0"/>
                <a:cs typeface="Arial" panose="020B0604020202020204" pitchFamily="34" charset="0"/>
              </a:rPr>
              <a:t>et al.</a:t>
            </a:r>
            <a:r>
              <a:rPr lang="en-GB" kern="100" dirty="0">
                <a:effectLst/>
                <a:latin typeface="Arial" panose="020B0604020202020204" pitchFamily="34" charset="0"/>
                <a:ea typeface="Calibri" panose="020F0502020204030204" pitchFamily="34" charset="0"/>
                <a:cs typeface="Arial" panose="020B0604020202020204" pitchFamily="34" charset="0"/>
              </a:rPr>
              <a:t>, 2023)</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Arial" panose="020B0604020202020204" pitchFamily="34" charset="0"/>
              </a:rPr>
              <a:t>The significance of maintaining neutral spine positions and proper and even weight distribution while lifting or carrying weights is suggested</a:t>
            </a:r>
          </a:p>
          <a:p>
            <a:pPr marL="342900" indent="-342900" algn="just">
              <a:lnSpc>
                <a:spcPct val="150000"/>
              </a:lnSpc>
              <a:spcAft>
                <a:spcPts val="800"/>
              </a:spcAft>
              <a:buSzPts val="1000"/>
              <a:buFont typeface="Symbol" panose="05050102010706020507" pitchFamily="18" charset="2"/>
              <a:buChar char=""/>
              <a:tabLst>
                <a:tab pos="457200" algn="l"/>
              </a:tabLst>
            </a:pPr>
            <a:r>
              <a:rPr lang="en-GB" kern="100" dirty="0">
                <a:latin typeface="Arial" panose="020B0604020202020204" pitchFamily="34" charset="0"/>
                <a:cs typeface="Arial" panose="020B0604020202020204" pitchFamily="34" charset="0"/>
              </a:rPr>
              <a:t>Taking care of proper floor cleaning at significant intervals can help in avoiding falls or trips (Benton, 2017)</a:t>
            </a:r>
          </a:p>
          <a:p>
            <a:pPr marL="342900" indent="-342900" algn="just">
              <a:lnSpc>
                <a:spcPct val="150000"/>
              </a:lnSpc>
              <a:spcAft>
                <a:spcPts val="800"/>
              </a:spcAft>
              <a:buSzPts val="1000"/>
              <a:buFont typeface="Symbol" panose="05050102010706020507" pitchFamily="18" charset="2"/>
              <a:buChar char=""/>
              <a:tabLst>
                <a:tab pos="457200" algn="l"/>
              </a:tabLst>
            </a:pPr>
            <a:r>
              <a:rPr lang="en-GB" kern="100" dirty="0">
                <a:latin typeface="Arial" panose="020B0604020202020204" pitchFamily="34" charset="0"/>
                <a:cs typeface="Arial" panose="020B0604020202020204" pitchFamily="34" charset="0"/>
              </a:rPr>
              <a:t>Practical strategies that can be adapted are keeping the corridors or walkways clear and cleaning up spills or putting the caution signs when deemed necessary</a:t>
            </a:r>
          </a:p>
          <a:p>
            <a:pPr marL="342900" lvl="0" indent="-342900" algn="just">
              <a:lnSpc>
                <a:spcPct val="150000"/>
              </a:lnSpc>
              <a:spcAft>
                <a:spcPts val="800"/>
              </a:spcAft>
              <a:buSzPts val="1000"/>
              <a:buFont typeface="Symbol" panose="05050102010706020507" pitchFamily="18" charset="2"/>
              <a:buChar char=""/>
              <a:tabLst>
                <a:tab pos="457200" algn="l"/>
              </a:tabLst>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100" name="Picture 4">
            <a:extLst>
              <a:ext uri="{FF2B5EF4-FFF2-40B4-BE49-F238E27FC236}">
                <a16:creationId xmlns:a16="http://schemas.microsoft.com/office/drawing/2014/main" id="{1496171A-E38A-1745-1CD0-1216C4AA64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140" y="1270825"/>
            <a:ext cx="2239495" cy="2858683"/>
          </a:xfrm>
          <a:prstGeom prst="rect">
            <a:avLst/>
          </a:prstGeom>
          <a:ln w="127000" cap="sq">
            <a:solidFill>
              <a:schemeClr val="accent1"/>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3E1C098D-5B0C-35E3-5D11-4251B8E17C48}"/>
              </a:ext>
            </a:extLst>
          </p:cNvPr>
          <p:cNvSpPr txBox="1"/>
          <p:nvPr/>
        </p:nvSpPr>
        <p:spPr>
          <a:xfrm>
            <a:off x="9247678" y="2242950"/>
            <a:ext cx="2792718"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(Source: </a:t>
            </a:r>
            <a:r>
              <a:rPr lang="en-GB" sz="1800" dirty="0">
                <a:effectLst/>
                <a:latin typeface="Arial" panose="020B0604020202020204" pitchFamily="34" charset="0"/>
                <a:cs typeface="Arial" panose="020B0604020202020204" pitchFamily="34" charset="0"/>
              </a:rPr>
              <a:t>Mohapatra, 2016)</a:t>
            </a:r>
            <a:endParaRPr lang="en-GB" dirty="0">
              <a:latin typeface="Arial" panose="020B0604020202020204" pitchFamily="34" charset="0"/>
              <a:cs typeface="Arial" panose="020B0604020202020204" pitchFamily="34" charset="0"/>
            </a:endParaRPr>
          </a:p>
        </p:txBody>
      </p:sp>
      <p:pic>
        <p:nvPicPr>
          <p:cNvPr id="2" name="Picture 4">
            <a:extLst>
              <a:ext uri="{FF2B5EF4-FFF2-40B4-BE49-F238E27FC236}">
                <a16:creationId xmlns:a16="http://schemas.microsoft.com/office/drawing/2014/main" id="{B9E996F0-0A2D-2B2B-4B61-C685FD0049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35926" y="4468239"/>
            <a:ext cx="3370506" cy="2179704"/>
          </a:xfrm>
          <a:prstGeom prst="rect">
            <a:avLst/>
          </a:prstGeom>
          <a:ln w="228600" cap="sq" cmpd="thickThin">
            <a:solidFill>
              <a:srgbClr val="CDCDCC"/>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0484814-0773-47E4-CEBE-8B8FAC66037C}"/>
              </a:ext>
            </a:extLst>
          </p:cNvPr>
          <p:cNvSpPr txBox="1"/>
          <p:nvPr/>
        </p:nvSpPr>
        <p:spPr>
          <a:xfrm>
            <a:off x="6872543" y="5214658"/>
            <a:ext cx="1377815"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(Source: </a:t>
            </a:r>
            <a:r>
              <a:rPr lang="en-GB" sz="1800" dirty="0">
                <a:effectLst/>
                <a:latin typeface="Arial" panose="020B0604020202020204" pitchFamily="34" charset="0"/>
                <a:cs typeface="Arial" panose="020B0604020202020204" pitchFamily="34" charset="0"/>
              </a:rPr>
              <a:t>Benton, 2017)</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8823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close up of clock">
            <a:extLst>
              <a:ext uri="{FF2B5EF4-FFF2-40B4-BE49-F238E27FC236}">
                <a16:creationId xmlns:a16="http://schemas.microsoft.com/office/drawing/2014/main" id="{83B20FBB-8217-4FB0-BC35-E49BA9252554}"/>
              </a:ext>
            </a:extLst>
          </p:cNvPr>
          <p:cNvPicPr>
            <a:picLocks noGrp="1" noChangeAspect="1"/>
          </p:cNvPicPr>
          <p:nvPr>
            <p:ph type="pic" sz="quarter" idx="13"/>
          </p:nvPr>
        </p:nvPicPr>
        <p:blipFill rotWithShape="1">
          <a:blip r:embed="rId3" cstate="email">
            <a:extLst>
              <a:ext uri="{28A0092B-C50C-407E-A947-70E740481C1C}">
                <a14:useLocalDpi xmlns:a14="http://schemas.microsoft.com/office/drawing/2010/main"/>
              </a:ext>
            </a:extLst>
          </a:blip>
          <a:srcRect/>
          <a:stretch/>
        </p:blipFill>
        <p:spPr>
          <a:xfrm>
            <a:off x="6464300" y="0"/>
            <a:ext cx="5727700"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0" y="0"/>
            <a:ext cx="7833208" cy="6355760"/>
            <a:chOff x="0" y="3808320"/>
            <a:chExt cx="7833208" cy="2547440"/>
          </a:xfrm>
        </p:grpSpPr>
        <p:sp>
          <p:nvSpPr>
            <p:cNvPr id="10" name="Freeform: Shape 9">
              <a:extLst>
                <a:ext uri="{FF2B5EF4-FFF2-40B4-BE49-F238E27FC236}">
                  <a16:creationId xmlns:a16="http://schemas.microsoft.com/office/drawing/2014/main" id="{E531D018-EFA3-4346-AB80-7CE436393D9E}"/>
                </a:ext>
                <a:ext uri="{C183D7F6-B498-43B3-948B-1728B52AA6E4}">
                  <adec:decorative xmlns:adec="http://schemas.microsoft.com/office/drawing/2017/decorative" val="1"/>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1" name="Freeform: Shape 10">
              <a:extLst>
                <a:ext uri="{FF2B5EF4-FFF2-40B4-BE49-F238E27FC236}">
                  <a16:creationId xmlns:a16="http://schemas.microsoft.com/office/drawing/2014/main" id="{FA9D7AC8-80D5-49DC-A585-FCFFA6CA4B66}"/>
                </a:ext>
                <a:ext uri="{C183D7F6-B498-43B3-948B-1728B52AA6E4}">
                  <adec:decorative xmlns:adec="http://schemas.microsoft.com/office/drawing/2017/decorative" val="1"/>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1009322" y="110503"/>
            <a:ext cx="6510159" cy="783474"/>
          </a:xfrm>
        </p:spPr>
        <p:style>
          <a:lnRef idx="1">
            <a:schemeClr val="accent3"/>
          </a:lnRef>
          <a:fillRef idx="2">
            <a:schemeClr val="accent3"/>
          </a:fillRef>
          <a:effectRef idx="1">
            <a:schemeClr val="accent3"/>
          </a:effectRef>
          <a:fontRef idx="minor">
            <a:schemeClr val="dk1"/>
          </a:fontRef>
        </p:style>
        <p:txBody>
          <a:bodyPr rtlCol="0"/>
          <a:lstStyle/>
          <a:p>
            <a:pPr algn="ctr" rtl="0"/>
            <a:r>
              <a:rPr lang="en-GB" sz="4000" b="1" dirty="0">
                <a:effectLst/>
                <a:latin typeface="Arial" panose="020B0604020202020204" pitchFamily="34" charset="0"/>
                <a:ea typeface="Calibri" panose="020F0502020204030204" pitchFamily="34" charset="0"/>
              </a:rPr>
              <a:t>Emergency Procedures </a:t>
            </a:r>
            <a:endParaRPr lang="en-GB" sz="4000" dirty="0">
              <a:solidFill>
                <a:schemeClr val="bg1"/>
              </a:solidFill>
            </a:endParaRPr>
          </a:p>
        </p:txBody>
      </p:sp>
      <p:sp>
        <p:nvSpPr>
          <p:cNvPr id="34" name="Text Placeholder 33" descr="slide 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252919" y="1004480"/>
            <a:ext cx="6760724" cy="5048467"/>
          </a:xfrm>
        </p:spPr>
        <p:txBody>
          <a:bodyPr rtlCol="0"/>
          <a:lstStyle/>
          <a:p>
            <a:pPr marL="342900" lvl="0" indent="-342900" algn="just">
              <a:lnSpc>
                <a:spcPct val="150000"/>
              </a:lnSpc>
              <a:spcAft>
                <a:spcPts val="800"/>
              </a:spcAft>
              <a:buFont typeface="Wingdings" panose="05000000000000000000" pitchFamily="2" charset="2"/>
              <a:buChar char=""/>
            </a:pPr>
            <a:r>
              <a:rPr lang="en-GB" sz="18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When providing room cleaning employees with training on safe cleaning techniques and equipment use, it is possible to take comprehensive precautions against potential hazards. </a:t>
            </a:r>
          </a:p>
          <a:p>
            <a:pPr marL="342900" lvl="0" indent="-342900" algn="just">
              <a:lnSpc>
                <a:spcPct val="150000"/>
              </a:lnSpc>
              <a:spcAft>
                <a:spcPts val="800"/>
              </a:spcAft>
              <a:buFont typeface="Wingdings" panose="05000000000000000000" pitchFamily="2" charset="2"/>
              <a:buChar char=""/>
            </a:pPr>
            <a:r>
              <a:rPr lang="en-GB" sz="18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To reduce strain injuries, special attention needs to be paid to lifting techniques, chemical handling protocols, and the use of ergonomic tools like adjustable cuts and lightweight cleaning supplies (Lee </a:t>
            </a:r>
            <a:r>
              <a:rPr lang="en-GB" sz="1800" i="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et al.,</a:t>
            </a:r>
            <a:r>
              <a:rPr lang="en-GB" sz="18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2022).</a:t>
            </a:r>
          </a:p>
          <a:p>
            <a:pPr marL="342900" lvl="0" indent="-342900" algn="just">
              <a:lnSpc>
                <a:spcPct val="150000"/>
              </a:lnSpc>
              <a:spcAft>
                <a:spcPts val="800"/>
              </a:spcAft>
              <a:buFont typeface="Wingdings" panose="05000000000000000000" pitchFamily="2" charset="2"/>
              <a:buChar char=""/>
            </a:pPr>
            <a:r>
              <a:rPr lang="en-GB" sz="1800"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Eco-friendly cleaning solutions can reduce the risk of chemical exposure, and frequent maintenance and inspection can help prevent and address hazards like loose flooring or malfunctioning equipment.</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2" name="Slide Number Placeholder 5" descr="slide number">
            <a:extLst>
              <a:ext uri="{FF2B5EF4-FFF2-40B4-BE49-F238E27FC236}">
                <a16:creationId xmlns:a16="http://schemas.microsoft.com/office/drawing/2014/main" id="{C2827A65-383D-4D68-9F51-F76C2370BF65}"/>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smtClean="0">
                <a:solidFill>
                  <a:schemeClr val="bg1"/>
                </a:solidFill>
              </a:rPr>
              <a:pPr algn="ctr" rtl="0"/>
              <a:t>8</a:t>
            </a:fld>
            <a:endParaRPr lang="en-GB" sz="1200">
              <a:solidFill>
                <a:schemeClr val="bg1"/>
              </a:solidFill>
            </a:endParaRPr>
          </a:p>
        </p:txBody>
      </p:sp>
      <p:pic>
        <p:nvPicPr>
          <p:cNvPr id="7170" name="Picture 2">
            <a:extLst>
              <a:ext uri="{FF2B5EF4-FFF2-40B4-BE49-F238E27FC236}">
                <a16:creationId xmlns:a16="http://schemas.microsoft.com/office/drawing/2014/main" id="{2F13759A-FE90-6332-56D5-B5C9B28CEA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128" b="13737"/>
          <a:stretch/>
        </p:blipFill>
        <p:spPr bwMode="auto">
          <a:xfrm>
            <a:off x="7832657" y="339691"/>
            <a:ext cx="4106424" cy="52213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E9E957D6-53C6-F050-EA54-2FF65FA99FDE}"/>
              </a:ext>
            </a:extLst>
          </p:cNvPr>
          <p:cNvSpPr txBox="1"/>
          <p:nvPr/>
        </p:nvSpPr>
        <p:spPr>
          <a:xfrm>
            <a:off x="8409176" y="5834481"/>
            <a:ext cx="3066219"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dirty="0">
                <a:latin typeface="Arial" panose="020B0604020202020204" pitchFamily="34" charset="0"/>
                <a:cs typeface="Arial" panose="020B0604020202020204" pitchFamily="34" charset="0"/>
              </a:rPr>
              <a:t>(Source</a:t>
            </a:r>
            <a:r>
              <a:rPr lang="en-GB" dirty="0">
                <a:solidFill>
                  <a:schemeClr val="tx1"/>
                </a:solidFill>
                <a:latin typeface="Arial" panose="020B0604020202020204" pitchFamily="34" charset="0"/>
                <a:cs typeface="Arial" panose="020B0604020202020204" pitchFamily="34" charset="0"/>
              </a:rPr>
              <a:t>: </a:t>
            </a:r>
            <a:r>
              <a:rPr lang="en-GB" sz="18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Lee </a:t>
            </a:r>
            <a:r>
              <a:rPr lang="en-GB" sz="18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n-GB" sz="18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2022</a:t>
            </a:r>
            <a:r>
              <a:rPr lang="en-GB" sz="1800" dirty="0">
                <a:effectLst/>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4334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D7C0711-B34E-0405-E3ED-82B352B61268}"/>
              </a:ext>
            </a:extLst>
          </p:cNvPr>
          <p:cNvSpPr txBox="1"/>
          <p:nvPr/>
        </p:nvSpPr>
        <p:spPr>
          <a:xfrm>
            <a:off x="769545" y="2362884"/>
            <a:ext cx="10130827" cy="3154710"/>
          </a:xfrm>
          <a:prstGeom prst="rect">
            <a:avLst/>
          </a:prstGeom>
          <a:noFill/>
        </p:spPr>
        <p:txBody>
          <a:bodyPr wrap="square">
            <a:spAutoFit/>
          </a:bodyPr>
          <a:lstStyle/>
          <a:p>
            <a:pPr marL="342900" lvl="0" indent="-342900" algn="just">
              <a:lnSpc>
                <a:spcPct val="150000"/>
              </a:lnSpc>
              <a:spcAft>
                <a:spcPts val="800"/>
              </a:spcAft>
              <a:buFont typeface="Wingdings" panose="05000000000000000000" pitchFamily="2" charset="2"/>
              <a:buChar char=""/>
            </a:pPr>
            <a:r>
              <a:rPr lang="en-GB" sz="1800" kern="100" dirty="0">
                <a:effectLst/>
                <a:latin typeface="Arial" panose="020B0604020202020204" pitchFamily="34" charset="0"/>
                <a:ea typeface="Calibri" panose="020F0502020204030204" pitchFamily="34" charset="0"/>
                <a:cs typeface="Arial" panose="020B0604020202020204" pitchFamily="34" charset="0"/>
              </a:rPr>
              <a:t>Equipment malware problems resulting from improper use can be minimised, and the risks associated with equipment combustions can be decreased, by offering appropriate training and guaranteeing supervision. </a:t>
            </a:r>
          </a:p>
          <a:p>
            <a:pPr marL="342900" lvl="0" indent="-342900" algn="just">
              <a:lnSpc>
                <a:spcPct val="150000"/>
              </a:lnSpc>
              <a:spcAft>
                <a:spcPts val="800"/>
              </a:spcAft>
              <a:buFont typeface="Wingdings" panose="05000000000000000000" pitchFamily="2" charset="2"/>
              <a:buChar char=""/>
            </a:pP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Wingdings" panose="05000000000000000000" pitchFamily="2" charset="2"/>
              <a:buChar char=""/>
            </a:pPr>
            <a:r>
              <a:rPr lang="en-GB" sz="1800" kern="100" dirty="0">
                <a:effectLst/>
                <a:latin typeface="Arial" panose="020B0604020202020204" pitchFamily="34" charset="0"/>
                <a:ea typeface="Calibri" panose="020F0502020204030204" pitchFamily="34" charset="0"/>
                <a:cs typeface="Arial" panose="020B0604020202020204" pitchFamily="34" charset="0"/>
              </a:rPr>
              <a:t>Employees who are suitably trained and equipped to handle such uncertain circumstances can benefit from additional oversight of emergency response plans for spills or accidents beyond unplanned events.</a:t>
            </a:r>
          </a:p>
        </p:txBody>
      </p:sp>
      <p:sp>
        <p:nvSpPr>
          <p:cNvPr id="8" name="Title 1">
            <a:extLst>
              <a:ext uri="{FF2B5EF4-FFF2-40B4-BE49-F238E27FC236}">
                <a16:creationId xmlns:a16="http://schemas.microsoft.com/office/drawing/2014/main" id="{D6659A88-AE9A-B1F3-B175-620A21361EA0}"/>
              </a:ext>
            </a:extLst>
          </p:cNvPr>
          <p:cNvSpPr>
            <a:spLocks noGrp="1"/>
          </p:cNvSpPr>
          <p:nvPr>
            <p:ph type="title"/>
          </p:nvPr>
        </p:nvSpPr>
        <p:spPr>
          <a:xfrm>
            <a:off x="688068" y="609931"/>
            <a:ext cx="10815864" cy="830997"/>
          </a:xfrm>
        </p:spPr>
        <p:txBody>
          <a:bodyPr/>
          <a:lstStyle/>
          <a:p>
            <a:pPr algn="ctr"/>
            <a:r>
              <a:rPr lang="en-GB" sz="4400" b="1" dirty="0">
                <a:latin typeface="Arial" panose="020B0604020202020204" pitchFamily="34" charset="0"/>
                <a:cs typeface="Arial" panose="020B0604020202020204" pitchFamily="34" charset="0"/>
              </a:rPr>
              <a:t>Conclusion </a:t>
            </a:r>
          </a:p>
        </p:txBody>
      </p:sp>
      <p:pic>
        <p:nvPicPr>
          <p:cNvPr id="2" name="Picture 2" descr="Novotel Logo and symbol, meaning, history, PNG, brand">
            <a:extLst>
              <a:ext uri="{FF2B5EF4-FFF2-40B4-BE49-F238E27FC236}">
                <a16:creationId xmlns:a16="http://schemas.microsoft.com/office/drawing/2014/main" id="{BC2886AE-6634-7E92-F7F9-7413B168C2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6028" y="5517594"/>
            <a:ext cx="2918365" cy="1074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25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6659A88-AE9A-B1F3-B175-620A21361EA0}"/>
              </a:ext>
            </a:extLst>
          </p:cNvPr>
          <p:cNvSpPr>
            <a:spLocks noGrp="1"/>
          </p:cNvSpPr>
          <p:nvPr>
            <p:ph type="title"/>
          </p:nvPr>
        </p:nvSpPr>
        <p:spPr>
          <a:xfrm>
            <a:off x="688067" y="21458"/>
            <a:ext cx="10815864" cy="830997"/>
          </a:xfrm>
        </p:spPr>
        <p:txBody>
          <a:bodyPr/>
          <a:lstStyle/>
          <a:p>
            <a:pPr algn="ctr"/>
            <a:r>
              <a:rPr lang="en-GB" sz="4400" b="1"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442761B2-19F3-D297-329F-BCC3F1A364E7}"/>
              </a:ext>
            </a:extLst>
          </p:cNvPr>
          <p:cNvSpPr txBox="1"/>
          <p:nvPr/>
        </p:nvSpPr>
        <p:spPr>
          <a:xfrm>
            <a:off x="220299" y="769546"/>
            <a:ext cx="11769505" cy="5994814"/>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just">
              <a:lnSpc>
                <a:spcPct val="150000"/>
              </a:lnSpc>
              <a:spcAft>
                <a:spcPts val="800"/>
              </a:spcAft>
            </a:pP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Adeyemi, </a:t>
            </a:r>
            <a:r>
              <a:rPr lang="en-GB" sz="1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H.O</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(2020) ‘Safe lifting ergonomics program for truck-loaders in Nigerian block making industries: A multi-site case study with qualitative and econometric analyses’,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Scientific African</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8, p. </a:t>
            </a:r>
            <a:r>
              <a:rPr lang="en-GB" sz="1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e00317</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Available at: https://doi.org/10.1016/j.sciaf.2020.e00317.</a:t>
            </a:r>
          </a:p>
          <a:p>
            <a:pPr algn="just">
              <a:lnSpc>
                <a:spcPct val="150000"/>
              </a:lnSpc>
              <a:spcAft>
                <a:spcPts val="800"/>
              </a:spcAft>
            </a:pPr>
            <a:r>
              <a:rPr lang="en-GB" sz="1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Bajpeyi</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M.M.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(2022)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Safe Handling of Pesticides: An Awareness to Farmers</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ResearchGate</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Arun Kumar. Available at: https://www.researchgate.net/figure/Protective-equipments-Goggles-respirator-head-protector-hand-gloves-mask-and-shoes_fig1_366723224 (Accessed: 20 February 2024).</a:t>
            </a:r>
          </a:p>
          <a:p>
            <a:pPr algn="just">
              <a:lnSpc>
                <a:spcPct val="150000"/>
              </a:lnSpc>
              <a:spcAft>
                <a:spcPts val="800"/>
              </a:spcAft>
            </a:pP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Benton, J. (2017)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‘Preventing Falls From Slips &amp; Trips’ – Infographic</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EHS</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Safety News America</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Available at: https://ehssafetynewsamerica.com/2017/07/14/preventing-falls-from-slips-trips-infographic/ (Accessed: 20 February 2024).</a:t>
            </a:r>
          </a:p>
          <a:p>
            <a:pPr algn="just">
              <a:lnSpc>
                <a:spcPct val="150000"/>
              </a:lnSpc>
              <a:spcAft>
                <a:spcPts val="800"/>
              </a:spcAft>
            </a:pP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Delfino, </a:t>
            </a:r>
            <a:r>
              <a:rPr lang="en-GB" sz="1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G.F</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and Kolk, B. van der (2021) ‘Remote working, management control changes and employee responses during the COVID-19 crisis’,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Accounting, Auditing &amp; Accountability Journal</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34(6), pp. 1376–1387. Available at: https://doi.org/10.1108/aaaj-06-2020-4657.</a:t>
            </a:r>
          </a:p>
          <a:p>
            <a:pPr algn="just">
              <a:lnSpc>
                <a:spcPct val="150000"/>
              </a:lnSpc>
              <a:spcAft>
                <a:spcPts val="800"/>
              </a:spcAft>
            </a:pP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Ecolab (2023)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Cleaning Basics and Chemical Safe Handling Training</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ecolab</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-cleaning-basics-and-chemical-safe-handling-training</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Available at: https://en-ca.ecolab.com/pages/ecolab-cleaning-basics-and-chemical-safe-handling-training (Accessed: 20 February 2024).</a:t>
            </a:r>
          </a:p>
          <a:p>
            <a:pPr algn="just">
              <a:lnSpc>
                <a:spcPct val="150000"/>
              </a:lnSpc>
              <a:spcAft>
                <a:spcPts val="800"/>
              </a:spcAft>
            </a:pP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Guo, J.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(2022) ‘De-Handing Technologies for Banana Postharvest Operations—Updates and Challenges’,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Agriculture</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12(11), p. 1821. Available at: https://doi.org/10.3390/agriculture12111821.</a:t>
            </a:r>
          </a:p>
          <a:p>
            <a:pPr algn="just">
              <a:lnSpc>
                <a:spcPct val="150000"/>
              </a:lnSpc>
              <a:spcAft>
                <a:spcPts val="800"/>
              </a:spcAft>
            </a:pPr>
            <a:r>
              <a:rPr lang="en-GB" sz="1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Kosasih</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B.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(2022) ‘Malaysian Journal of Medicine and Health Sciences (</a:t>
            </a:r>
            <a:r>
              <a:rPr lang="en-GB" sz="1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eISSN</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2636-9346) original ARTICLE Occupational Hazards, the Use of </a:t>
            </a:r>
            <a:r>
              <a:rPr lang="en-GB" sz="1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Ppe</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and Health Impacts Among Welders in </a:t>
            </a:r>
            <a:r>
              <a:rPr lang="en-GB" sz="1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Sumedang</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Mal J Med Health Sci</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18(</a:t>
            </a:r>
            <a:r>
              <a:rPr lang="en-GB" sz="1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SUPP2</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pp. 243–249. Available at: https://medic.upm.edu.my/upload/dokumen/2022012614531245_1049.pdf (Accessed: 20 February 2024).</a:t>
            </a:r>
          </a:p>
          <a:p>
            <a:pPr algn="just">
              <a:lnSpc>
                <a:spcPct val="150000"/>
              </a:lnSpc>
              <a:spcAft>
                <a:spcPts val="800"/>
              </a:spcAft>
            </a:pP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Lee, T.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(2022) ‘Ergonomic exposures and control measures associated with mass fatality decedent handling in morgues and body collection points in a New York healthcare system during COVID-19: A case series’,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International Journal of Industrial Ergonomics</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88, p. 103260. Available at: https://doi.org/10.1016/j.ergon.2022.103260.</a:t>
            </a:r>
          </a:p>
          <a:p>
            <a:pPr algn="just">
              <a:lnSpc>
                <a:spcPct val="150000"/>
              </a:lnSpc>
              <a:spcAft>
                <a:spcPts val="800"/>
              </a:spcAft>
            </a:pP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Lin, N.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(2020) ‘Occupational exposure and health risks of volatile organic compounds of hotel housekeepers: Field measurements of exposure and health risks’,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Indoor Air</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pp. 26–39. Available at: https://doi.org/10.1111/ina.12709.</a:t>
            </a:r>
          </a:p>
          <a:p>
            <a:pPr algn="just">
              <a:lnSpc>
                <a:spcPct val="150000"/>
              </a:lnSpc>
              <a:spcAft>
                <a:spcPts val="800"/>
              </a:spcAft>
            </a:pP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Mohapatra, G. (2016)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Workplace ERGONOMICS</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www.linkedin.com</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Available at: https://www.linkedin.com/pulse/workplace-ergonomics-gurujeet-mohapatra/ (Accessed: 20 February 2024).</a:t>
            </a:r>
          </a:p>
          <a:p>
            <a:pPr algn="just">
              <a:lnSpc>
                <a:spcPct val="150000"/>
              </a:lnSpc>
              <a:spcAft>
                <a:spcPts val="800"/>
              </a:spcAft>
            </a:pP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Nur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(2023) ‘Biomechanical and ergonomics study of manual material handling during team lifting activity’,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AIP Conference Proceedings</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2562(1). Available at: https://doi.org/10.1063/5.0113906.</a:t>
            </a:r>
          </a:p>
          <a:p>
            <a:pPr algn="just">
              <a:lnSpc>
                <a:spcPct val="150000"/>
              </a:lnSpc>
              <a:spcAft>
                <a:spcPts val="800"/>
              </a:spcAft>
            </a:pP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PS Food Solutions (2023)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PS Food Solutions - Authorised Distributor : Diversey India </a:t>
            </a:r>
            <a:r>
              <a:rPr lang="en-GB" sz="1000" i="1"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Pvt.Ltd</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www.psfoodsolutions.com</a:t>
            </a:r>
            <a:r>
              <a:rPr lang="en-GB" sz="1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Available at: http://www.psfoodsolutions.com/Housekeeping-Chemicals-TASKI-R-Series.html (Accessed: 21 February 2024).</a:t>
            </a:r>
          </a:p>
        </p:txBody>
      </p:sp>
    </p:spTree>
    <p:extLst>
      <p:ext uri="{BB962C8B-B14F-4D97-AF65-F5344CB8AC3E}">
        <p14:creationId xmlns:p14="http://schemas.microsoft.com/office/powerpoint/2010/main" val="416490329"/>
      </p:ext>
    </p:extLst>
  </p:cSld>
  <p:clrMapOvr>
    <a:masterClrMapping/>
  </p:clrMapOvr>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155088_TF00475556_Win32" id="{41AB0E46-27D6-4A0C-A99C-EE85A1416CC8}" vid="{7722B658-BB20-4642-A646-AE020ADF439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Education presentation</Template>
  <TotalTime>274</TotalTime>
  <Words>1585</Words>
  <Application>Microsoft Office PowerPoint</Application>
  <PresentationFormat>Widescreen</PresentationFormat>
  <Paragraphs>77</Paragraphs>
  <Slides>10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Corbel</vt:lpstr>
      <vt:lpstr>Symbol</vt:lpstr>
      <vt:lpstr>Wingdings</vt:lpstr>
      <vt:lpstr>Office Theme</vt:lpstr>
      <vt:lpstr>Health and Safety Guide</vt:lpstr>
      <vt:lpstr>PowerPoint Presentation</vt:lpstr>
      <vt:lpstr>Summary</vt:lpstr>
      <vt:lpstr>Understanding Hazards </vt:lpstr>
      <vt:lpstr>Personal Protective Equipment (PPE) &amp; Equipment safety  </vt:lpstr>
      <vt:lpstr>Safe Chemical Handling </vt:lpstr>
      <vt:lpstr>Safe Lifting and Fall Prevention</vt:lpstr>
      <vt:lpstr>Emergency Procedures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LOREM IPSUM DOLOR SIT AMET, CONSECTETUER ADIPISCING ELIT</dc:title>
  <dc:creator>soumi das</dc:creator>
  <cp:lastModifiedBy>Elena Bucura</cp:lastModifiedBy>
  <cp:revision>126</cp:revision>
  <dcterms:created xsi:type="dcterms:W3CDTF">2024-02-20T16:01:05Z</dcterms:created>
  <dcterms:modified xsi:type="dcterms:W3CDTF">2024-02-22T23:13:43Z</dcterms:modified>
</cp:coreProperties>
</file>