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9" r:id="rId4"/>
    <p:sldMasterId id="2147483648" r:id="rId5"/>
  </p:sldMasterIdLst>
  <p:notesMasterIdLst>
    <p:notesMasterId r:id="rId20"/>
  </p:notesMasterIdLst>
  <p:sldIdLst>
    <p:sldId id="357" r:id="rId6"/>
    <p:sldId id="377" r:id="rId7"/>
    <p:sldId id="481" r:id="rId8"/>
    <p:sldId id="349" r:id="rId9"/>
    <p:sldId id="348" r:id="rId10"/>
    <p:sldId id="347" r:id="rId11"/>
    <p:sldId id="346" r:id="rId12"/>
    <p:sldId id="335" r:id="rId13"/>
    <p:sldId id="334" r:id="rId14"/>
    <p:sldId id="333" r:id="rId15"/>
    <p:sldId id="332" r:id="rId16"/>
    <p:sldId id="482" r:id="rId17"/>
    <p:sldId id="483" r:id="rId18"/>
    <p:sldId id="48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C9EF6E-823B-4024-A8B5-335236C6C2F2}" v="28" dt="2026-01-22T22:13:37.9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76895" autoAdjust="0"/>
  </p:normalViewPr>
  <p:slideViewPr>
    <p:cSldViewPr snapToGrid="0">
      <p:cViewPr varScale="1">
        <p:scale>
          <a:sx n="80" d="100"/>
          <a:sy n="80" d="100"/>
        </p:scale>
        <p:origin x="249"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rgbClr val="0070C0"/>
        </a:solidFill>
      </dgm:spPr>
      <dgm:t>
        <a:bodyPr/>
        <a:lstStyle/>
        <a:p>
          <a:pPr rtl="0"/>
          <a:r>
            <a:rPr lang="en-GB" sz="1800" noProof="0" dirty="0">
              <a:latin typeface="Arial"/>
              <a:cs typeface="Arial"/>
            </a:rPr>
            <a:t>Communicating using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77385" custRadScaleRad="85076">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51201" custScaleY="77948" custRadScaleRad="98817" custRadScaleInc="60222">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79384" custRadScaleRad="110666" custRadScaleInc="-27415">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81724" custRadScaleRad="108646" custRadScaleInc="18595">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79537" custRadScaleRad="94756" custRadScaleInc="-58107">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Dealltwriaeth gysyniadol</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Cyfathrebu â symbolau</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Cymhwysedd strategol</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Rhuglder</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Rhesymu rhesymegol</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77385" custRadScaleRad="85076">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51201" custScaleY="77948" custRadScaleRad="98817" custRadScaleInc="60222">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79384" custRadScaleRad="110666" custRadScaleInc="-27415">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81724" custRadScaleRad="108646" custRadScaleInc="18595">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79537" custRadScaleRad="94756" custRadScaleInc="-58107">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cy-GB" sz="1800" dirty="0"/>
            <a:t>Conceptual understanding</a:t>
          </a:r>
          <a:endParaRPr lang="en-GB" sz="1800" dirty="0"/>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pPr rtl="0"/>
          <a:r>
            <a:rPr lang="cy-GB" sz="1800" dirty="0" err="1"/>
            <a:t>Communicating</a:t>
          </a:r>
          <a:r>
            <a:rPr lang="cy-GB" sz="1800" dirty="0">
              <a:latin typeface="Century Gothic" panose="020B0502020202020204"/>
            </a:rPr>
            <a:t> </a:t>
          </a:r>
        </a:p>
        <a:p>
          <a:pPr rtl="0"/>
          <a:r>
            <a:rPr lang="cy-GB" sz="1800" dirty="0" err="1">
              <a:latin typeface="Century Gothic" panose="020B0502020202020204"/>
            </a:rPr>
            <a:t>using</a:t>
          </a:r>
          <a:r>
            <a:rPr lang="cy-GB" sz="1800" dirty="0">
              <a:latin typeface="Century Gothic" panose="020B0502020202020204"/>
            </a:rPr>
            <a:t> </a:t>
          </a:r>
          <a:r>
            <a:rPr lang="cy-GB" sz="1800" dirty="0" err="1"/>
            <a:t>symbols</a:t>
          </a:r>
          <a:endParaRPr lang="en-GB" sz="1800" dirty="0" err="1"/>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cy-GB" sz="1800" dirty="0" err="1"/>
            <a:t>Strategic</a:t>
          </a:r>
          <a:r>
            <a:rPr lang="cy-GB" sz="1800" dirty="0"/>
            <a:t> </a:t>
          </a:r>
          <a:r>
            <a:rPr lang="cy-GB" sz="1800" dirty="0" err="1"/>
            <a:t>competence</a:t>
          </a:r>
          <a:endParaRPr lang="en-GB" sz="1800" dirty="0" err="1"/>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cy-GB" sz="1800" dirty="0" err="1"/>
            <a:t>Fluency</a:t>
          </a:r>
          <a:endParaRPr lang="en-GB" sz="1800" dirty="0" err="1"/>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cy-GB" sz="1800" dirty="0"/>
            <a:t>Logical reasoning</a:t>
          </a:r>
          <a:endParaRPr lang="en-GB" sz="1800" dirty="0"/>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80387" custScaleY="85953">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80097" custScaleY="85704"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90985"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90983">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60532"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cy-GB" sz="1800" dirty="0">
              <a:latin typeface="Arial" panose="020B0604020202020204" pitchFamily="34" charset="0"/>
              <a:cs typeface="Arial" panose="020B0604020202020204" pitchFamily="34" charset="0"/>
            </a:rPr>
            <a:t>Dealltwriaeth gysyniadol</a:t>
          </a:r>
          <a:endParaRPr lang="en-GB" sz="1800" dirty="0">
            <a:latin typeface="Arial" panose="020B0604020202020204" pitchFamily="34" charset="0"/>
            <a:cs typeface="Arial" panose="020B0604020202020204" pitchFamily="34" charset="0"/>
          </a:endParaRP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cy-GB" sz="1800" dirty="0">
              <a:latin typeface="Arial" panose="020B0604020202020204" pitchFamily="34" charset="0"/>
              <a:cs typeface="Arial" panose="020B0604020202020204" pitchFamily="34" charset="0"/>
            </a:rPr>
            <a:t>Cyfathrebu â symbolau</a:t>
          </a:r>
          <a:endParaRPr lang="en-GB" sz="1800" dirty="0">
            <a:latin typeface="Arial" panose="020B0604020202020204" pitchFamily="34" charset="0"/>
            <a:cs typeface="Arial" panose="020B0604020202020204" pitchFamily="34" charset="0"/>
          </a:endParaRP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cy-GB" sz="1800" dirty="0">
              <a:latin typeface="Arial" panose="020B0604020202020204" pitchFamily="34" charset="0"/>
              <a:cs typeface="Arial" panose="020B0604020202020204" pitchFamily="34" charset="0"/>
            </a:rPr>
            <a:t>Cymhwysedd strategol</a:t>
          </a:r>
          <a:endParaRPr lang="en-GB" sz="1800" dirty="0">
            <a:latin typeface="Arial" panose="020B0604020202020204" pitchFamily="34" charset="0"/>
            <a:cs typeface="Arial" panose="020B0604020202020204" pitchFamily="34" charset="0"/>
          </a:endParaRP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cy-GB" sz="1800" noProof="0" dirty="0">
              <a:latin typeface="Arial" panose="020B0604020202020204" pitchFamily="34" charset="0"/>
              <a:cs typeface="Arial" panose="020B0604020202020204" pitchFamily="34" charset="0"/>
            </a:rPr>
            <a:t>Rhuglder</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cy-GB" sz="1800" dirty="0">
              <a:latin typeface="Arial" panose="020B0604020202020204" pitchFamily="34" charset="0"/>
              <a:cs typeface="Arial" panose="020B0604020202020204" pitchFamily="34" charset="0"/>
            </a:rPr>
            <a:t>Rhesymu rhesymegol</a:t>
          </a:r>
          <a:endParaRPr lang="en-GB" sz="1800" dirty="0">
            <a:latin typeface="Arial" panose="020B0604020202020204" pitchFamily="34" charset="0"/>
            <a:cs typeface="Arial" panose="020B0604020202020204" pitchFamily="34" charset="0"/>
          </a:endParaRP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85953">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33100" custScaleY="85704"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90985"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90983">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60532"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en-GB" sz="1800" noProof="0" dirty="0">
              <a:latin typeface="Arial"/>
              <a:cs typeface="Arial"/>
            </a:rPr>
            <a:t>Communicating using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133100">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5474" custScaleY="95311"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2798"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2799">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08600" custScaleY="90775"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cy-GB" sz="1800" noProof="0" dirty="0">
              <a:latin typeface="Arial" panose="020B0604020202020204" pitchFamily="34" charset="0"/>
              <a:cs typeface="Arial" panose="020B0604020202020204" pitchFamily="34" charset="0"/>
            </a:rPr>
            <a:t>Dealltwriaeth gysyniadol</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cy-GB" sz="1800" noProof="0" dirty="0">
              <a:latin typeface="Arial" panose="020B0604020202020204" pitchFamily="34" charset="0"/>
              <a:cs typeface="Arial" panose="020B0604020202020204" pitchFamily="34" charset="0"/>
            </a:rPr>
            <a:t>Cyfathrebu â symbolau</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cy-GB" sz="1800" noProof="0" dirty="0">
              <a:latin typeface="Arial" panose="020B0604020202020204" pitchFamily="34" charset="0"/>
              <a:cs typeface="Arial" panose="020B0604020202020204" pitchFamily="34" charset="0"/>
            </a:rPr>
            <a:t>Cymhwysedd strategol</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cy-GB" sz="1800" noProof="0" dirty="0">
              <a:latin typeface="Arial" panose="020B0604020202020204" pitchFamily="34" charset="0"/>
              <a:cs typeface="Arial" panose="020B0604020202020204" pitchFamily="34" charset="0"/>
            </a:rPr>
            <a:t>Rhuglder</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cy-GB" sz="1800" noProof="0" dirty="0">
              <a:latin typeface="Arial" panose="020B0604020202020204" pitchFamily="34" charset="0"/>
              <a:cs typeface="Arial" panose="020B0604020202020204" pitchFamily="34" charset="0"/>
            </a:rPr>
            <a:t>Rhesymu rhesymegol</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133100">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5474" custScaleY="95311"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2798"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2799">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08600" custScaleY="90775"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chemeClr val="accent3"/>
        </a:solidFill>
      </dgm:spPr>
      <dgm:t>
        <a:bodyPr/>
        <a:lstStyle/>
        <a:p>
          <a:r>
            <a:rPr lang="cy-GB" sz="1800" dirty="0">
              <a:solidFill>
                <a:schemeClr val="tx1"/>
              </a:solidFill>
            </a:rPr>
            <a:t>Conceptual understanding</a:t>
          </a:r>
          <a:endParaRPr lang="en-GB" sz="1800" dirty="0">
            <a:solidFill>
              <a:schemeClr val="tx1"/>
            </a:solidFill>
          </a:endParaRP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chemeClr val="accent3"/>
        </a:solidFill>
      </dgm:spPr>
      <dgm:t>
        <a:bodyPr/>
        <a:lstStyle/>
        <a:p>
          <a:pPr rtl="0"/>
          <a:r>
            <a:rPr lang="cy-GB" sz="1800" dirty="0" err="1">
              <a:solidFill>
                <a:schemeClr val="tx1"/>
              </a:solidFill>
            </a:rPr>
            <a:t>Communicating</a:t>
          </a:r>
          <a:r>
            <a:rPr lang="cy-GB" sz="1800" dirty="0">
              <a:solidFill>
                <a:schemeClr val="tx1"/>
              </a:solidFill>
              <a:latin typeface="Century Gothic" panose="020B0502020202020204"/>
            </a:rPr>
            <a:t> </a:t>
          </a:r>
        </a:p>
        <a:p>
          <a:pPr rtl="0"/>
          <a:r>
            <a:rPr lang="cy-GB" sz="1800" dirty="0" err="1">
              <a:solidFill>
                <a:schemeClr val="tx1"/>
              </a:solidFill>
              <a:latin typeface="Century Gothic" panose="020B0502020202020204"/>
            </a:rPr>
            <a:t>using</a:t>
          </a:r>
          <a:r>
            <a:rPr lang="cy-GB" sz="1800" dirty="0">
              <a:solidFill>
                <a:schemeClr val="tx1"/>
              </a:solidFill>
              <a:latin typeface="Century Gothic" panose="020B0502020202020204"/>
            </a:rPr>
            <a:t> </a:t>
          </a:r>
          <a:r>
            <a:rPr lang="cy-GB" sz="1800" dirty="0" err="1">
              <a:solidFill>
                <a:schemeClr val="tx1"/>
              </a:solidFill>
            </a:rPr>
            <a:t>symbols</a:t>
          </a:r>
          <a:endParaRPr lang="en-GB" sz="1800" dirty="0" err="1">
            <a:solidFill>
              <a:schemeClr val="tx1"/>
            </a:solidFill>
          </a:endParaRP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chemeClr val="accent3"/>
        </a:solidFill>
      </dgm:spPr>
      <dgm:t>
        <a:bodyPr/>
        <a:lstStyle/>
        <a:p>
          <a:r>
            <a:rPr lang="cy-GB" sz="1800" dirty="0" err="1">
              <a:solidFill>
                <a:schemeClr val="tx1"/>
              </a:solidFill>
            </a:rPr>
            <a:t>Strategic</a:t>
          </a:r>
          <a:r>
            <a:rPr lang="cy-GB" sz="1800" dirty="0">
              <a:solidFill>
                <a:schemeClr val="tx1"/>
              </a:solidFill>
            </a:rPr>
            <a:t> </a:t>
          </a:r>
          <a:r>
            <a:rPr lang="cy-GB" sz="1800" dirty="0" err="1">
              <a:solidFill>
                <a:schemeClr val="tx1"/>
              </a:solidFill>
            </a:rPr>
            <a:t>competence</a:t>
          </a:r>
          <a:endParaRPr lang="en-GB" sz="1800" dirty="0" err="1">
            <a:solidFill>
              <a:schemeClr val="tx1"/>
            </a:solidFill>
          </a:endParaRP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chemeClr val="accent3"/>
        </a:solidFill>
      </dgm:spPr>
      <dgm:t>
        <a:bodyPr/>
        <a:lstStyle/>
        <a:p>
          <a:r>
            <a:rPr lang="cy-GB" sz="1800" dirty="0" err="1">
              <a:solidFill>
                <a:schemeClr val="tx1"/>
              </a:solidFill>
            </a:rPr>
            <a:t>Fluency</a:t>
          </a:r>
          <a:endParaRPr lang="en-GB" sz="1800" dirty="0" err="1">
            <a:solidFill>
              <a:schemeClr val="tx1"/>
            </a:solidFill>
          </a:endParaRP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chemeClr val="accent3"/>
        </a:solidFill>
      </dgm:spPr>
      <dgm:t>
        <a:bodyPr/>
        <a:lstStyle/>
        <a:p>
          <a:r>
            <a:rPr lang="cy-GB" sz="1800" dirty="0">
              <a:solidFill>
                <a:schemeClr val="tx1"/>
              </a:solidFill>
            </a:rPr>
            <a:t>Logical reasoning</a:t>
          </a:r>
          <a:endParaRPr lang="en-GB" sz="1800" dirty="0">
            <a:solidFill>
              <a:schemeClr val="tx1"/>
            </a:solidFill>
          </a:endParaRP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80387" custScaleY="85953">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80097" custScaleY="85704"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90985"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90983">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60532"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chemeClr val="accent3"/>
        </a:solidFill>
      </dgm:spPr>
      <dgm:t>
        <a:bodyPr/>
        <a:lstStyle/>
        <a:p>
          <a:r>
            <a:rPr lang="cy-GB" sz="1800" dirty="0">
              <a:solidFill>
                <a:schemeClr val="tx1"/>
              </a:solidFill>
              <a:latin typeface="Arial" panose="020B0604020202020204" pitchFamily="34" charset="0"/>
              <a:cs typeface="Arial" panose="020B0604020202020204" pitchFamily="34" charset="0"/>
            </a:rPr>
            <a:t>Dealltwriaeth gysyniadol</a:t>
          </a:r>
          <a:endParaRPr lang="en-GB" sz="1800" dirty="0">
            <a:solidFill>
              <a:schemeClr val="tx1"/>
            </a:solidFill>
            <a:latin typeface="Arial" panose="020B0604020202020204" pitchFamily="34" charset="0"/>
            <a:cs typeface="Arial" panose="020B0604020202020204" pitchFamily="34" charset="0"/>
          </a:endParaRP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chemeClr val="accent3"/>
        </a:solidFill>
      </dgm:spPr>
      <dgm:t>
        <a:bodyPr/>
        <a:lstStyle/>
        <a:p>
          <a:r>
            <a:rPr lang="cy-GB" sz="1800" dirty="0">
              <a:solidFill>
                <a:schemeClr val="tx1"/>
              </a:solidFill>
              <a:latin typeface="Arial" panose="020B0604020202020204" pitchFamily="34" charset="0"/>
              <a:cs typeface="Arial" panose="020B0604020202020204" pitchFamily="34" charset="0"/>
            </a:rPr>
            <a:t>Cyfathrebu â symbolau</a:t>
          </a:r>
          <a:endParaRPr lang="en-GB" sz="1800" dirty="0">
            <a:solidFill>
              <a:schemeClr val="tx1"/>
            </a:solidFill>
            <a:latin typeface="Arial" panose="020B0604020202020204" pitchFamily="34" charset="0"/>
            <a:cs typeface="Arial" panose="020B0604020202020204" pitchFamily="34" charset="0"/>
          </a:endParaRP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chemeClr val="accent3"/>
        </a:solidFill>
      </dgm:spPr>
      <dgm:t>
        <a:bodyPr/>
        <a:lstStyle/>
        <a:p>
          <a:r>
            <a:rPr lang="cy-GB" sz="1800" dirty="0">
              <a:solidFill>
                <a:schemeClr val="tx1"/>
              </a:solidFill>
              <a:latin typeface="Arial" panose="020B0604020202020204" pitchFamily="34" charset="0"/>
              <a:cs typeface="Arial" panose="020B0604020202020204" pitchFamily="34" charset="0"/>
            </a:rPr>
            <a:t>Cymhwysedd strategol</a:t>
          </a:r>
          <a:endParaRPr lang="en-GB" sz="1800" dirty="0">
            <a:solidFill>
              <a:schemeClr val="tx1"/>
            </a:solidFill>
            <a:latin typeface="Arial" panose="020B0604020202020204" pitchFamily="34" charset="0"/>
            <a:cs typeface="Arial" panose="020B0604020202020204" pitchFamily="34" charset="0"/>
          </a:endParaRP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chemeClr val="accent3"/>
        </a:solidFill>
      </dgm:spPr>
      <dgm:t>
        <a:bodyPr/>
        <a:lstStyle/>
        <a:p>
          <a:r>
            <a:rPr lang="cy-GB" sz="1800" noProof="0" dirty="0">
              <a:solidFill>
                <a:schemeClr val="tx1"/>
              </a:solidFill>
              <a:latin typeface="Arial" panose="020B0604020202020204" pitchFamily="34" charset="0"/>
              <a:cs typeface="Arial" panose="020B0604020202020204" pitchFamily="34" charset="0"/>
            </a:rPr>
            <a:t>Rhuglder</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chemeClr val="accent3"/>
        </a:solidFill>
      </dgm:spPr>
      <dgm:t>
        <a:bodyPr/>
        <a:lstStyle/>
        <a:p>
          <a:r>
            <a:rPr lang="cy-GB" sz="1800" dirty="0">
              <a:solidFill>
                <a:schemeClr val="tx1"/>
              </a:solidFill>
              <a:latin typeface="Arial" panose="020B0604020202020204" pitchFamily="34" charset="0"/>
              <a:cs typeface="Arial" panose="020B0604020202020204" pitchFamily="34" charset="0"/>
            </a:rPr>
            <a:t>Rhesymu rhesymegol</a:t>
          </a:r>
          <a:endParaRPr lang="en-GB" sz="1800" dirty="0">
            <a:solidFill>
              <a:schemeClr val="tx1"/>
            </a:solidFill>
            <a:latin typeface="Arial" panose="020B0604020202020204" pitchFamily="34" charset="0"/>
            <a:cs typeface="Arial" panose="020B0604020202020204" pitchFamily="34" charset="0"/>
          </a:endParaRP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85953">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33100" custScaleY="85704"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90985"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90983">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60532"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99153" y="310003"/>
          <a:ext cx="1776869" cy="671502"/>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Conceptual understanding</a:t>
          </a:r>
        </a:p>
      </dsp:txBody>
      <dsp:txXfrm>
        <a:off x="2131933" y="342783"/>
        <a:ext cx="1711309" cy="605942"/>
      </dsp:txXfrm>
    </dsp:sp>
    <dsp:sp modelId="{5BBD79D9-7258-4E6B-B563-D9BB78C1C1CE}">
      <dsp:nvSpPr>
        <dsp:cNvPr id="0" name=""/>
        <dsp:cNvSpPr/>
      </dsp:nvSpPr>
      <dsp:spPr>
        <a:xfrm>
          <a:off x="1385404" y="768965"/>
          <a:ext cx="3465188" cy="3465188"/>
        </a:xfrm>
        <a:custGeom>
          <a:avLst/>
          <a:gdLst/>
          <a:ahLst/>
          <a:cxnLst/>
          <a:rect l="0" t="0" r="0" b="0"/>
          <a:pathLst>
            <a:path>
              <a:moveTo>
                <a:pt x="2500125" y="179282"/>
              </a:moveTo>
              <a:arcTo wR="1732594" hR="1732594" stAng="17777709" swAng="2093156"/>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87149" y="1675667"/>
          <a:ext cx="2018515" cy="676387"/>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noProof="0" dirty="0">
              <a:latin typeface="Arial"/>
              <a:cs typeface="Arial"/>
            </a:rPr>
            <a:t>Communicating using symbols</a:t>
          </a:r>
        </a:p>
      </dsp:txBody>
      <dsp:txXfrm>
        <a:off x="3720167" y="1708685"/>
        <a:ext cx="1952479" cy="610351"/>
      </dsp:txXfrm>
    </dsp:sp>
    <dsp:sp modelId="{9134C1D7-8A97-4A58-9387-B7E73CD0F522}">
      <dsp:nvSpPr>
        <dsp:cNvPr id="0" name=""/>
        <dsp:cNvSpPr/>
      </dsp:nvSpPr>
      <dsp:spPr>
        <a:xfrm>
          <a:off x="1231553" y="830377"/>
          <a:ext cx="3465188" cy="3465188"/>
        </a:xfrm>
        <a:custGeom>
          <a:avLst/>
          <a:gdLst/>
          <a:ahLst/>
          <a:cxnLst/>
          <a:rect l="0" t="0" r="0" b="0"/>
          <a:pathLst>
            <a:path>
              <a:moveTo>
                <a:pt x="3453307" y="1530033"/>
              </a:moveTo>
              <a:arcTo wR="1732594" hR="1732594" stAng="21197165" swAng="1653203"/>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396488" y="3187201"/>
          <a:ext cx="1776869" cy="688848"/>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Strategic competence</a:t>
          </a:r>
        </a:p>
      </dsp:txBody>
      <dsp:txXfrm>
        <a:off x="3430115" y="3220828"/>
        <a:ext cx="1709615" cy="621594"/>
      </dsp:txXfrm>
    </dsp:sp>
    <dsp:sp modelId="{7FB4609E-DC55-4AFA-AACC-C5766F042F4A}">
      <dsp:nvSpPr>
        <dsp:cNvPr id="0" name=""/>
        <dsp:cNvSpPr/>
      </dsp:nvSpPr>
      <dsp:spPr>
        <a:xfrm>
          <a:off x="1307825" y="565962"/>
          <a:ext cx="3465188" cy="3465188"/>
        </a:xfrm>
        <a:custGeom>
          <a:avLst/>
          <a:gdLst/>
          <a:ahLst/>
          <a:cxnLst/>
          <a:rect l="0" t="0" r="0" b="0"/>
          <a:pathLst>
            <a:path>
              <a:moveTo>
                <a:pt x="2436688" y="3315672"/>
              </a:moveTo>
              <a:arcTo wR="1732594" hR="1732594" stAng="3961336" swAng="272345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877565" y="3197376"/>
          <a:ext cx="1776869" cy="709153"/>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Logical reasoning</a:t>
          </a:r>
        </a:p>
      </dsp:txBody>
      <dsp:txXfrm>
        <a:off x="912183" y="3231994"/>
        <a:ext cx="1707633" cy="639917"/>
      </dsp:txXfrm>
    </dsp:sp>
    <dsp:sp modelId="{5A16D349-78E8-48BD-9D23-7C3DF98CEBAA}">
      <dsp:nvSpPr>
        <dsp:cNvPr id="0" name=""/>
        <dsp:cNvSpPr/>
      </dsp:nvSpPr>
      <dsp:spPr>
        <a:xfrm>
          <a:off x="1341936" y="878472"/>
          <a:ext cx="3465188" cy="3465188"/>
        </a:xfrm>
        <a:custGeom>
          <a:avLst/>
          <a:gdLst/>
          <a:ahLst/>
          <a:cxnLst/>
          <a:rect l="0" t="0" r="0" b="0"/>
          <a:pathLst>
            <a:path>
              <a:moveTo>
                <a:pt x="99353" y="2310874"/>
              </a:moveTo>
              <a:arcTo wR="1732594" hR="1732594" stAng="9630151" swAng="1675341"/>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461525" y="1658613"/>
          <a:ext cx="1776869" cy="690176"/>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Fluency</a:t>
          </a:r>
        </a:p>
      </dsp:txBody>
      <dsp:txXfrm>
        <a:off x="495217" y="1692305"/>
        <a:ext cx="1709485" cy="622792"/>
      </dsp:txXfrm>
    </dsp:sp>
    <dsp:sp modelId="{D2F6B432-B11E-4A49-ADDE-B323A55AC6C6}">
      <dsp:nvSpPr>
        <dsp:cNvPr id="0" name=""/>
        <dsp:cNvSpPr/>
      </dsp:nvSpPr>
      <dsp:spPr>
        <a:xfrm>
          <a:off x="1219901" y="718867"/>
          <a:ext cx="3465188" cy="3465188"/>
        </a:xfrm>
        <a:custGeom>
          <a:avLst/>
          <a:gdLst/>
          <a:ahLst/>
          <a:cxnLst/>
          <a:rect l="0" t="0" r="0" b="0"/>
          <a:pathLst>
            <a:path>
              <a:moveTo>
                <a:pt x="196613" y="930941"/>
              </a:moveTo>
              <a:arcTo wR="1732594" hR="1732594" stAng="12453647" swAng="195628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99153" y="310003"/>
          <a:ext cx="1776869" cy="671502"/>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Dealltwriaeth gysyniadol</a:t>
          </a:r>
        </a:p>
      </dsp:txBody>
      <dsp:txXfrm>
        <a:off x="2131933" y="342783"/>
        <a:ext cx="1711309" cy="605942"/>
      </dsp:txXfrm>
    </dsp:sp>
    <dsp:sp modelId="{5BBD79D9-7258-4E6B-B563-D9BB78C1C1CE}">
      <dsp:nvSpPr>
        <dsp:cNvPr id="0" name=""/>
        <dsp:cNvSpPr/>
      </dsp:nvSpPr>
      <dsp:spPr>
        <a:xfrm>
          <a:off x="1385404" y="768965"/>
          <a:ext cx="3465188" cy="3465188"/>
        </a:xfrm>
        <a:custGeom>
          <a:avLst/>
          <a:gdLst/>
          <a:ahLst/>
          <a:cxnLst/>
          <a:rect l="0" t="0" r="0" b="0"/>
          <a:pathLst>
            <a:path>
              <a:moveTo>
                <a:pt x="2500125" y="179282"/>
              </a:moveTo>
              <a:arcTo wR="1732594" hR="1732594" stAng="17777709" swAng="2093156"/>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87149" y="1675667"/>
          <a:ext cx="2018515" cy="676387"/>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Cyfathrebu â symbolau</a:t>
          </a:r>
        </a:p>
      </dsp:txBody>
      <dsp:txXfrm>
        <a:off x="3720167" y="1708685"/>
        <a:ext cx="1952479" cy="610351"/>
      </dsp:txXfrm>
    </dsp:sp>
    <dsp:sp modelId="{9134C1D7-8A97-4A58-9387-B7E73CD0F522}">
      <dsp:nvSpPr>
        <dsp:cNvPr id="0" name=""/>
        <dsp:cNvSpPr/>
      </dsp:nvSpPr>
      <dsp:spPr>
        <a:xfrm>
          <a:off x="1231553" y="830377"/>
          <a:ext cx="3465188" cy="3465188"/>
        </a:xfrm>
        <a:custGeom>
          <a:avLst/>
          <a:gdLst/>
          <a:ahLst/>
          <a:cxnLst/>
          <a:rect l="0" t="0" r="0" b="0"/>
          <a:pathLst>
            <a:path>
              <a:moveTo>
                <a:pt x="3453307" y="1530033"/>
              </a:moveTo>
              <a:arcTo wR="1732594" hR="1732594" stAng="21197165" swAng="1653203"/>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396488" y="3187201"/>
          <a:ext cx="1776869" cy="688848"/>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Cymhwysedd strategol</a:t>
          </a:r>
        </a:p>
      </dsp:txBody>
      <dsp:txXfrm>
        <a:off x="3430115" y="3220828"/>
        <a:ext cx="1709615" cy="621594"/>
      </dsp:txXfrm>
    </dsp:sp>
    <dsp:sp modelId="{7FB4609E-DC55-4AFA-AACC-C5766F042F4A}">
      <dsp:nvSpPr>
        <dsp:cNvPr id="0" name=""/>
        <dsp:cNvSpPr/>
      </dsp:nvSpPr>
      <dsp:spPr>
        <a:xfrm>
          <a:off x="1307825" y="565962"/>
          <a:ext cx="3465188" cy="3465188"/>
        </a:xfrm>
        <a:custGeom>
          <a:avLst/>
          <a:gdLst/>
          <a:ahLst/>
          <a:cxnLst/>
          <a:rect l="0" t="0" r="0" b="0"/>
          <a:pathLst>
            <a:path>
              <a:moveTo>
                <a:pt x="2436688" y="3315672"/>
              </a:moveTo>
              <a:arcTo wR="1732594" hR="1732594" stAng="3961336" swAng="272345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877565" y="3197376"/>
          <a:ext cx="1776869" cy="709153"/>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Rhesymu rhesymegol</a:t>
          </a:r>
        </a:p>
      </dsp:txBody>
      <dsp:txXfrm>
        <a:off x="912183" y="3231994"/>
        <a:ext cx="1707633" cy="639917"/>
      </dsp:txXfrm>
    </dsp:sp>
    <dsp:sp modelId="{5A16D349-78E8-48BD-9D23-7C3DF98CEBAA}">
      <dsp:nvSpPr>
        <dsp:cNvPr id="0" name=""/>
        <dsp:cNvSpPr/>
      </dsp:nvSpPr>
      <dsp:spPr>
        <a:xfrm>
          <a:off x="1341936" y="878472"/>
          <a:ext cx="3465188" cy="3465188"/>
        </a:xfrm>
        <a:custGeom>
          <a:avLst/>
          <a:gdLst/>
          <a:ahLst/>
          <a:cxnLst/>
          <a:rect l="0" t="0" r="0" b="0"/>
          <a:pathLst>
            <a:path>
              <a:moveTo>
                <a:pt x="99353" y="2310874"/>
              </a:moveTo>
              <a:arcTo wR="1732594" hR="1732594" stAng="9630151" swAng="1675341"/>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461525" y="1658613"/>
          <a:ext cx="1776869" cy="690176"/>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Rhuglder</a:t>
          </a:r>
        </a:p>
      </dsp:txBody>
      <dsp:txXfrm>
        <a:off x="495217" y="1692305"/>
        <a:ext cx="1709485" cy="622792"/>
      </dsp:txXfrm>
    </dsp:sp>
    <dsp:sp modelId="{D2F6B432-B11E-4A49-ADDE-B323A55AC6C6}">
      <dsp:nvSpPr>
        <dsp:cNvPr id="0" name=""/>
        <dsp:cNvSpPr/>
      </dsp:nvSpPr>
      <dsp:spPr>
        <a:xfrm>
          <a:off x="1219901" y="718867"/>
          <a:ext cx="3465188" cy="3465188"/>
        </a:xfrm>
        <a:custGeom>
          <a:avLst/>
          <a:gdLst/>
          <a:ahLst/>
          <a:cxnLst/>
          <a:rect l="0" t="0" r="0" b="0"/>
          <a:pathLst>
            <a:path>
              <a:moveTo>
                <a:pt x="196613" y="930941"/>
              </a:moveTo>
              <a:arcTo wR="1732594" hR="1732594" stAng="12453647" swAng="195628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1687076" y="32843"/>
          <a:ext cx="2408145" cy="745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t>Conceptual understanding</a:t>
          </a:r>
          <a:endParaRPr lang="en-GB" sz="1800" kern="1200" dirty="0"/>
        </a:p>
      </dsp:txBody>
      <dsp:txXfrm>
        <a:off x="1723485" y="69252"/>
        <a:ext cx="2335327" cy="673032"/>
      </dsp:txXfrm>
    </dsp:sp>
    <dsp:sp modelId="{5BBD79D9-7258-4E6B-B563-D9BB78C1C1CE}">
      <dsp:nvSpPr>
        <dsp:cNvPr id="0" name=""/>
        <dsp:cNvSpPr/>
      </dsp:nvSpPr>
      <dsp:spPr>
        <a:xfrm>
          <a:off x="926807" y="637034"/>
          <a:ext cx="3465188" cy="3465188"/>
        </a:xfrm>
        <a:custGeom>
          <a:avLst/>
          <a:gdLst/>
          <a:ahLst/>
          <a:cxnLst/>
          <a:rect l="0" t="0" r="0" b="0"/>
          <a:pathLst>
            <a:path>
              <a:moveTo>
                <a:pt x="2427535" y="145477"/>
              </a:moveTo>
              <a:arcTo wR="1732594" hR="1732594" stAng="17618812" swAng="188738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336862" y="1386283"/>
          <a:ext cx="2404273" cy="7436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cy-GB" sz="1800" kern="1200" dirty="0" err="1"/>
            <a:t>Communicating</a:t>
          </a:r>
          <a:r>
            <a:rPr lang="cy-GB" sz="1800" kern="1200" dirty="0">
              <a:latin typeface="Century Gothic" panose="020B0502020202020204"/>
            </a:rPr>
            <a:t> </a:t>
          </a:r>
        </a:p>
        <a:p>
          <a:pPr marL="0" lvl="0" indent="0" algn="ctr" defTabSz="800100" rtl="0">
            <a:lnSpc>
              <a:spcPct val="90000"/>
            </a:lnSpc>
            <a:spcBef>
              <a:spcPct val="0"/>
            </a:spcBef>
            <a:spcAft>
              <a:spcPct val="35000"/>
            </a:spcAft>
            <a:buNone/>
          </a:pPr>
          <a:r>
            <a:rPr lang="cy-GB" sz="1800" kern="1200" dirty="0" err="1">
              <a:latin typeface="Century Gothic" panose="020B0502020202020204"/>
            </a:rPr>
            <a:t>using</a:t>
          </a:r>
          <a:r>
            <a:rPr lang="cy-GB" sz="1800" kern="1200" dirty="0">
              <a:latin typeface="Century Gothic" panose="020B0502020202020204"/>
            </a:rPr>
            <a:t> </a:t>
          </a:r>
          <a:r>
            <a:rPr lang="cy-GB" sz="1800" kern="1200" dirty="0" err="1"/>
            <a:t>symbols</a:t>
          </a:r>
          <a:endParaRPr lang="en-GB" sz="1800" kern="1200" dirty="0" err="1"/>
        </a:p>
      </dsp:txBody>
      <dsp:txXfrm>
        <a:off x="3373166" y="1422587"/>
        <a:ext cx="2331665" cy="671081"/>
      </dsp:txXfrm>
    </dsp:sp>
    <dsp:sp modelId="{9134C1D7-8A97-4A58-9387-B7E73CD0F522}">
      <dsp:nvSpPr>
        <dsp:cNvPr id="0" name=""/>
        <dsp:cNvSpPr/>
      </dsp:nvSpPr>
      <dsp:spPr>
        <a:xfrm>
          <a:off x="1121724" y="524015"/>
          <a:ext cx="3465188" cy="3465188"/>
        </a:xfrm>
        <a:custGeom>
          <a:avLst/>
          <a:gdLst/>
          <a:ahLst/>
          <a:cxnLst/>
          <a:rect l="0" t="0" r="0" b="0"/>
          <a:pathLst>
            <a:path>
              <a:moveTo>
                <a:pt x="3461285" y="1616366"/>
              </a:moveTo>
              <a:arcTo wR="1732594" hR="1732594" stAng="21369212" swAng="2061608"/>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076536" y="3145297"/>
          <a:ext cx="1776869" cy="789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err="1"/>
            <a:t>Strategic</a:t>
          </a:r>
          <a:r>
            <a:rPr lang="cy-GB" sz="1800" kern="1200" dirty="0"/>
            <a:t> </a:t>
          </a:r>
          <a:r>
            <a:rPr lang="cy-GB" sz="1800" kern="1200" dirty="0" err="1"/>
            <a:t>competence</a:t>
          </a:r>
          <a:endParaRPr lang="en-GB" sz="1800" kern="1200" dirty="0" err="1"/>
        </a:p>
      </dsp:txBody>
      <dsp:txXfrm>
        <a:off x="3115077" y="3183838"/>
        <a:ext cx="1699787" cy="712433"/>
      </dsp:txXfrm>
    </dsp:sp>
    <dsp:sp modelId="{7FB4609E-DC55-4AFA-AACC-C5766F042F4A}">
      <dsp:nvSpPr>
        <dsp:cNvPr id="0" name=""/>
        <dsp:cNvSpPr/>
      </dsp:nvSpPr>
      <dsp:spPr>
        <a:xfrm>
          <a:off x="1340304" y="429158"/>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984320" y="3145312"/>
          <a:ext cx="1776869" cy="789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t>Logical reasoning</a:t>
          </a:r>
          <a:endParaRPr lang="en-GB" sz="1800" kern="1200" dirty="0"/>
        </a:p>
      </dsp:txBody>
      <dsp:txXfrm>
        <a:off x="1022860" y="3183852"/>
        <a:ext cx="1699789" cy="712418"/>
      </dsp:txXfrm>
    </dsp:sp>
    <dsp:sp modelId="{5A16D349-78E8-48BD-9D23-7C3DF98CEBAA}">
      <dsp:nvSpPr>
        <dsp:cNvPr id="0" name=""/>
        <dsp:cNvSpPr/>
      </dsp:nvSpPr>
      <dsp:spPr>
        <a:xfrm>
          <a:off x="1232235" y="517873"/>
          <a:ext cx="3465188" cy="3465188"/>
        </a:xfrm>
        <a:custGeom>
          <a:avLst/>
          <a:gdLst/>
          <a:ahLst/>
          <a:cxnLst/>
          <a:rect l="0" t="0" r="0" b="0"/>
          <a:pathLst>
            <a:path>
              <a:moveTo>
                <a:pt x="243965" y="2619085"/>
              </a:moveTo>
              <a:arcTo wR="1732594" hR="1732594" stAng="8953550" swAng="1920036"/>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354924" y="1678386"/>
          <a:ext cx="1776869" cy="52526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err="1"/>
            <a:t>Fluency</a:t>
          </a:r>
          <a:endParaRPr lang="en-GB" sz="1800" kern="1200" dirty="0" err="1"/>
        </a:p>
      </dsp:txBody>
      <dsp:txXfrm>
        <a:off x="380565" y="1704027"/>
        <a:ext cx="1725587" cy="473979"/>
      </dsp:txXfrm>
    </dsp:sp>
    <dsp:sp modelId="{D2F6B432-B11E-4A49-ADDE-B323A55AC6C6}">
      <dsp:nvSpPr>
        <dsp:cNvPr id="0" name=""/>
        <dsp:cNvSpPr/>
      </dsp:nvSpPr>
      <dsp:spPr>
        <a:xfrm>
          <a:off x="1367520" y="668050"/>
          <a:ext cx="3465188" cy="3465188"/>
        </a:xfrm>
        <a:custGeom>
          <a:avLst/>
          <a:gdLst/>
          <a:ahLst/>
          <a:cxnLst/>
          <a:rect l="0" t="0" r="0" b="0"/>
          <a:pathLst>
            <a:path>
              <a:moveTo>
                <a:pt x="163268" y="998360"/>
              </a:moveTo>
              <a:arcTo wR="1732594" hR="1732594" stAng="12304397" swAng="263420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159565" y="32843"/>
          <a:ext cx="1776869" cy="745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Dealltwriaeth gysyniadol</a:t>
          </a:r>
          <a:endParaRPr lang="en-GB" sz="1800" kern="1200" dirty="0">
            <a:latin typeface="Arial" panose="020B0604020202020204" pitchFamily="34" charset="0"/>
            <a:cs typeface="Arial" panose="020B0604020202020204" pitchFamily="34" charset="0"/>
          </a:endParaRPr>
        </a:p>
      </dsp:txBody>
      <dsp:txXfrm>
        <a:off x="2195974" y="69252"/>
        <a:ext cx="1704051" cy="673032"/>
      </dsp:txXfrm>
    </dsp:sp>
    <dsp:sp modelId="{5BBD79D9-7258-4E6B-B563-D9BB78C1C1CE}">
      <dsp:nvSpPr>
        <dsp:cNvPr id="0" name=""/>
        <dsp:cNvSpPr/>
      </dsp:nvSpPr>
      <dsp:spPr>
        <a:xfrm>
          <a:off x="1250196" y="364828"/>
          <a:ext cx="3465188" cy="3465188"/>
        </a:xfrm>
        <a:custGeom>
          <a:avLst/>
          <a:gdLst/>
          <a:ahLst/>
          <a:cxnLst/>
          <a:rect l="0" t="0" r="0" b="0"/>
          <a:pathLst>
            <a:path>
              <a:moveTo>
                <a:pt x="2694287" y="291403"/>
              </a:moveTo>
              <a:arcTo wR="1732594" hR="1732594" stAng="18222889" swAng="1903967"/>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807416" y="1386283"/>
          <a:ext cx="1776869" cy="7436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Cyfathrebu â symbolau</a:t>
          </a:r>
          <a:endParaRPr lang="en-GB" sz="1800" kern="1200" dirty="0">
            <a:latin typeface="Arial" panose="020B0604020202020204" pitchFamily="34" charset="0"/>
            <a:cs typeface="Arial" panose="020B0604020202020204" pitchFamily="34" charset="0"/>
          </a:endParaRPr>
        </a:p>
      </dsp:txBody>
      <dsp:txXfrm>
        <a:off x="3843720" y="1422587"/>
        <a:ext cx="1704261" cy="671081"/>
      </dsp:txXfrm>
    </dsp:sp>
    <dsp:sp modelId="{9134C1D7-8A97-4A58-9387-B7E73CD0F522}">
      <dsp:nvSpPr>
        <dsp:cNvPr id="0" name=""/>
        <dsp:cNvSpPr/>
      </dsp:nvSpPr>
      <dsp:spPr>
        <a:xfrm>
          <a:off x="1278575" y="524015"/>
          <a:ext cx="3465188" cy="3465188"/>
        </a:xfrm>
        <a:custGeom>
          <a:avLst/>
          <a:gdLst/>
          <a:ahLst/>
          <a:cxnLst/>
          <a:rect l="0" t="0" r="0" b="0"/>
          <a:pathLst>
            <a:path>
              <a:moveTo>
                <a:pt x="3461285" y="1616366"/>
              </a:moveTo>
              <a:arcTo wR="1732594" hR="1732594" stAng="21369212" swAng="2061608"/>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233387" y="3145297"/>
          <a:ext cx="1776869" cy="789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Cymhwysedd strategol</a:t>
          </a:r>
          <a:endParaRPr lang="en-GB" sz="1800" kern="1200" dirty="0">
            <a:latin typeface="Arial" panose="020B0604020202020204" pitchFamily="34" charset="0"/>
            <a:cs typeface="Arial" panose="020B0604020202020204" pitchFamily="34" charset="0"/>
          </a:endParaRPr>
        </a:p>
      </dsp:txBody>
      <dsp:txXfrm>
        <a:off x="3271928" y="3183838"/>
        <a:ext cx="1699787" cy="712433"/>
      </dsp:txXfrm>
    </dsp:sp>
    <dsp:sp modelId="{7FB4609E-DC55-4AFA-AACC-C5766F042F4A}">
      <dsp:nvSpPr>
        <dsp:cNvPr id="0" name=""/>
        <dsp:cNvSpPr/>
      </dsp:nvSpPr>
      <dsp:spPr>
        <a:xfrm>
          <a:off x="1497155" y="429158"/>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141171" y="3145312"/>
          <a:ext cx="1776869" cy="789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Rhesymu rhesymegol</a:t>
          </a:r>
          <a:endParaRPr lang="en-GB" sz="1800" kern="1200" dirty="0">
            <a:latin typeface="Arial" panose="020B0604020202020204" pitchFamily="34" charset="0"/>
            <a:cs typeface="Arial" panose="020B0604020202020204" pitchFamily="34" charset="0"/>
          </a:endParaRPr>
        </a:p>
      </dsp:txBody>
      <dsp:txXfrm>
        <a:off x="1179711" y="3183852"/>
        <a:ext cx="1699789" cy="712418"/>
      </dsp:txXfrm>
    </dsp:sp>
    <dsp:sp modelId="{5A16D349-78E8-48BD-9D23-7C3DF98CEBAA}">
      <dsp:nvSpPr>
        <dsp:cNvPr id="0" name=""/>
        <dsp:cNvSpPr/>
      </dsp:nvSpPr>
      <dsp:spPr>
        <a:xfrm>
          <a:off x="1389086" y="517873"/>
          <a:ext cx="3465188" cy="3465188"/>
        </a:xfrm>
        <a:custGeom>
          <a:avLst/>
          <a:gdLst/>
          <a:ahLst/>
          <a:cxnLst/>
          <a:rect l="0" t="0" r="0" b="0"/>
          <a:pathLst>
            <a:path>
              <a:moveTo>
                <a:pt x="243965" y="2619085"/>
              </a:moveTo>
              <a:arcTo wR="1732594" hR="1732594" stAng="8953550" swAng="1920036"/>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511775" y="1678386"/>
          <a:ext cx="1776869" cy="52526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Rhuglder</a:t>
          </a:r>
        </a:p>
      </dsp:txBody>
      <dsp:txXfrm>
        <a:off x="537416" y="1704027"/>
        <a:ext cx="1725587" cy="473979"/>
      </dsp:txXfrm>
    </dsp:sp>
    <dsp:sp modelId="{D2F6B432-B11E-4A49-ADDE-B323A55AC6C6}">
      <dsp:nvSpPr>
        <dsp:cNvPr id="0" name=""/>
        <dsp:cNvSpPr/>
      </dsp:nvSpPr>
      <dsp:spPr>
        <a:xfrm>
          <a:off x="1406211" y="347624"/>
          <a:ext cx="3465188" cy="3465188"/>
        </a:xfrm>
        <a:custGeom>
          <a:avLst/>
          <a:gdLst/>
          <a:ahLst/>
          <a:cxnLst/>
          <a:rect l="0" t="0" r="0" b="0"/>
          <a:pathLst>
            <a:path>
              <a:moveTo>
                <a:pt x="50176" y="1318645"/>
              </a:moveTo>
              <a:arcTo wR="1732594" hR="1732594" stAng="11629363" swAng="248098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36499" y="-69435"/>
          <a:ext cx="1776869" cy="1154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Conceptual understanding</a:t>
          </a:r>
        </a:p>
      </dsp:txBody>
      <dsp:txXfrm>
        <a:off x="2092880" y="-13054"/>
        <a:ext cx="1664107" cy="1042203"/>
      </dsp:txXfrm>
    </dsp:sp>
    <dsp:sp modelId="{5BBD79D9-7258-4E6B-B563-D9BB78C1C1CE}">
      <dsp:nvSpPr>
        <dsp:cNvPr id="0" name=""/>
        <dsp:cNvSpPr/>
      </dsp:nvSpPr>
      <dsp:spPr>
        <a:xfrm>
          <a:off x="1124212" y="465178"/>
          <a:ext cx="3465188" cy="3465188"/>
        </a:xfrm>
        <a:custGeom>
          <a:avLst/>
          <a:gdLst/>
          <a:ahLst/>
          <a:cxnLst/>
          <a:rect l="0" t="0" r="0" b="0"/>
          <a:pathLst>
            <a:path>
              <a:moveTo>
                <a:pt x="2696816" y="293095"/>
              </a:moveTo>
              <a:arcTo wR="1732594" hR="1732594" stAng="18228926" swAng="181183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01754" y="1446879"/>
          <a:ext cx="1942060" cy="8270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a:cs typeface="Arial"/>
            </a:rPr>
            <a:t>Communicating using symbols</a:t>
          </a:r>
        </a:p>
      </dsp:txBody>
      <dsp:txXfrm>
        <a:off x="3642127" y="1487252"/>
        <a:ext cx="1861314" cy="746307"/>
      </dsp:txXfrm>
    </dsp:sp>
    <dsp:sp modelId="{9134C1D7-8A97-4A58-9387-B7E73CD0F522}">
      <dsp:nvSpPr>
        <dsp:cNvPr id="0" name=""/>
        <dsp:cNvSpPr/>
      </dsp:nvSpPr>
      <dsp:spPr>
        <a:xfrm>
          <a:off x="1153328" y="639101"/>
          <a:ext cx="3465188" cy="3465188"/>
        </a:xfrm>
        <a:custGeom>
          <a:avLst/>
          <a:gdLst/>
          <a:ahLst/>
          <a:cxnLst/>
          <a:rect l="0" t="0" r="0" b="0"/>
          <a:pathLst>
            <a:path>
              <a:moveTo>
                <a:pt x="3462936" y="1644269"/>
              </a:moveTo>
              <a:arcTo wR="1732594" hR="1732594" stAng="21424674" swAng="18618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10321" y="3196323"/>
          <a:ext cx="1776869" cy="892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Strategic competence</a:t>
          </a:r>
        </a:p>
      </dsp:txBody>
      <dsp:txXfrm>
        <a:off x="3153866" y="3239868"/>
        <a:ext cx="1689779" cy="804931"/>
      </dsp:txXfrm>
    </dsp:sp>
    <dsp:sp modelId="{7FB4609E-DC55-4AFA-AACC-C5766F042F4A}">
      <dsp:nvSpPr>
        <dsp:cNvPr id="0" name=""/>
        <dsp:cNvSpPr/>
      </dsp:nvSpPr>
      <dsp:spPr>
        <a:xfrm>
          <a:off x="1374089" y="531436"/>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18105" y="3196325"/>
          <a:ext cx="1776869" cy="8920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Logical reasoning</a:t>
          </a:r>
        </a:p>
      </dsp:txBody>
      <dsp:txXfrm>
        <a:off x="1061650" y="3239870"/>
        <a:ext cx="1689779" cy="804940"/>
      </dsp:txXfrm>
    </dsp:sp>
    <dsp:sp modelId="{5A16D349-78E8-48BD-9D23-7C3DF98CEBAA}">
      <dsp:nvSpPr>
        <dsp:cNvPr id="0" name=""/>
        <dsp:cNvSpPr/>
      </dsp:nvSpPr>
      <dsp:spPr>
        <a:xfrm>
          <a:off x="1276146" y="648823"/>
          <a:ext cx="3465188" cy="3465188"/>
        </a:xfrm>
        <a:custGeom>
          <a:avLst/>
          <a:gdLst/>
          <a:ahLst/>
          <a:cxnLst/>
          <a:rect l="0" t="0" r="0" b="0"/>
          <a:pathLst>
            <a:path>
              <a:moveTo>
                <a:pt x="199924" y="2540559"/>
              </a:moveTo>
              <a:arcTo wR="1732594" hR="1732594" stAng="9132211" swAng="154161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552245" y="1649449"/>
          <a:ext cx="1449797" cy="7876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Fluency</a:t>
          </a:r>
        </a:p>
      </dsp:txBody>
      <dsp:txXfrm>
        <a:off x="590697" y="1687901"/>
        <a:ext cx="1372893" cy="710789"/>
      </dsp:txXfrm>
    </dsp:sp>
    <dsp:sp modelId="{D2F6B432-B11E-4A49-ADDE-B323A55AC6C6}">
      <dsp:nvSpPr>
        <dsp:cNvPr id="0" name=""/>
        <dsp:cNvSpPr/>
      </dsp:nvSpPr>
      <dsp:spPr>
        <a:xfrm>
          <a:off x="1292213" y="443647"/>
          <a:ext cx="3465188" cy="3465188"/>
        </a:xfrm>
        <a:custGeom>
          <a:avLst/>
          <a:gdLst/>
          <a:ahLst/>
          <a:cxnLst/>
          <a:rect l="0" t="0" r="0" b="0"/>
          <a:pathLst>
            <a:path>
              <a:moveTo>
                <a:pt x="85449" y="1195196"/>
              </a:moveTo>
              <a:arcTo wR="1732594" hR="1732594" stAng="11884167" swAng="22069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36499" y="-69435"/>
          <a:ext cx="1776869" cy="11549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Dealltwriaeth gysyniadol</a:t>
          </a:r>
        </a:p>
      </dsp:txBody>
      <dsp:txXfrm>
        <a:off x="2092880" y="-13054"/>
        <a:ext cx="1664107" cy="1042203"/>
      </dsp:txXfrm>
    </dsp:sp>
    <dsp:sp modelId="{5BBD79D9-7258-4E6B-B563-D9BB78C1C1CE}">
      <dsp:nvSpPr>
        <dsp:cNvPr id="0" name=""/>
        <dsp:cNvSpPr/>
      </dsp:nvSpPr>
      <dsp:spPr>
        <a:xfrm>
          <a:off x="1124212" y="465178"/>
          <a:ext cx="3465188" cy="3465188"/>
        </a:xfrm>
        <a:custGeom>
          <a:avLst/>
          <a:gdLst/>
          <a:ahLst/>
          <a:cxnLst/>
          <a:rect l="0" t="0" r="0" b="0"/>
          <a:pathLst>
            <a:path>
              <a:moveTo>
                <a:pt x="2696816" y="293095"/>
              </a:moveTo>
              <a:arcTo wR="1732594" hR="1732594" stAng="18228926" swAng="181183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01754" y="1446879"/>
          <a:ext cx="1942060" cy="8270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Cyfathrebu â symbolau</a:t>
          </a:r>
        </a:p>
      </dsp:txBody>
      <dsp:txXfrm>
        <a:off x="3642127" y="1487252"/>
        <a:ext cx="1861314" cy="746307"/>
      </dsp:txXfrm>
    </dsp:sp>
    <dsp:sp modelId="{9134C1D7-8A97-4A58-9387-B7E73CD0F522}">
      <dsp:nvSpPr>
        <dsp:cNvPr id="0" name=""/>
        <dsp:cNvSpPr/>
      </dsp:nvSpPr>
      <dsp:spPr>
        <a:xfrm>
          <a:off x="1153328" y="639101"/>
          <a:ext cx="3465188" cy="3465188"/>
        </a:xfrm>
        <a:custGeom>
          <a:avLst/>
          <a:gdLst/>
          <a:ahLst/>
          <a:cxnLst/>
          <a:rect l="0" t="0" r="0" b="0"/>
          <a:pathLst>
            <a:path>
              <a:moveTo>
                <a:pt x="3462936" y="1644269"/>
              </a:moveTo>
              <a:arcTo wR="1732594" hR="1732594" stAng="21424674" swAng="18618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10321" y="3196323"/>
          <a:ext cx="1776869" cy="892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Cymhwysedd strategol</a:t>
          </a:r>
        </a:p>
      </dsp:txBody>
      <dsp:txXfrm>
        <a:off x="3153866" y="3239868"/>
        <a:ext cx="1689779" cy="804931"/>
      </dsp:txXfrm>
    </dsp:sp>
    <dsp:sp modelId="{7FB4609E-DC55-4AFA-AACC-C5766F042F4A}">
      <dsp:nvSpPr>
        <dsp:cNvPr id="0" name=""/>
        <dsp:cNvSpPr/>
      </dsp:nvSpPr>
      <dsp:spPr>
        <a:xfrm>
          <a:off x="1374089" y="531436"/>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18105" y="3196325"/>
          <a:ext cx="1776869" cy="8920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Rhesymu rhesymegol</a:t>
          </a:r>
        </a:p>
      </dsp:txBody>
      <dsp:txXfrm>
        <a:off x="1061650" y="3239870"/>
        <a:ext cx="1689779" cy="804940"/>
      </dsp:txXfrm>
    </dsp:sp>
    <dsp:sp modelId="{5A16D349-78E8-48BD-9D23-7C3DF98CEBAA}">
      <dsp:nvSpPr>
        <dsp:cNvPr id="0" name=""/>
        <dsp:cNvSpPr/>
      </dsp:nvSpPr>
      <dsp:spPr>
        <a:xfrm>
          <a:off x="1276146" y="648823"/>
          <a:ext cx="3465188" cy="3465188"/>
        </a:xfrm>
        <a:custGeom>
          <a:avLst/>
          <a:gdLst/>
          <a:ahLst/>
          <a:cxnLst/>
          <a:rect l="0" t="0" r="0" b="0"/>
          <a:pathLst>
            <a:path>
              <a:moveTo>
                <a:pt x="199924" y="2540559"/>
              </a:moveTo>
              <a:arcTo wR="1732594" hR="1732594" stAng="9132211" swAng="154161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552245" y="1649449"/>
          <a:ext cx="1449797" cy="7876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Rhuglder</a:t>
          </a:r>
        </a:p>
      </dsp:txBody>
      <dsp:txXfrm>
        <a:off x="590697" y="1687901"/>
        <a:ext cx="1372893" cy="710789"/>
      </dsp:txXfrm>
    </dsp:sp>
    <dsp:sp modelId="{D2F6B432-B11E-4A49-ADDE-B323A55AC6C6}">
      <dsp:nvSpPr>
        <dsp:cNvPr id="0" name=""/>
        <dsp:cNvSpPr/>
      </dsp:nvSpPr>
      <dsp:spPr>
        <a:xfrm>
          <a:off x="1292213" y="443647"/>
          <a:ext cx="3465188" cy="3465188"/>
        </a:xfrm>
        <a:custGeom>
          <a:avLst/>
          <a:gdLst/>
          <a:ahLst/>
          <a:cxnLst/>
          <a:rect l="0" t="0" r="0" b="0"/>
          <a:pathLst>
            <a:path>
              <a:moveTo>
                <a:pt x="85449" y="1195196"/>
              </a:moveTo>
              <a:arcTo wR="1732594" hR="1732594" stAng="11884167" swAng="22069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1687076" y="32843"/>
          <a:ext cx="2408145" cy="745850"/>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solidFill>
                <a:schemeClr val="tx1"/>
              </a:solidFill>
            </a:rPr>
            <a:t>Conceptual understanding</a:t>
          </a:r>
          <a:endParaRPr lang="en-GB" sz="1800" kern="1200" dirty="0">
            <a:solidFill>
              <a:schemeClr val="tx1"/>
            </a:solidFill>
          </a:endParaRPr>
        </a:p>
      </dsp:txBody>
      <dsp:txXfrm>
        <a:off x="1723485" y="69252"/>
        <a:ext cx="2335327" cy="673032"/>
      </dsp:txXfrm>
    </dsp:sp>
    <dsp:sp modelId="{5BBD79D9-7258-4E6B-B563-D9BB78C1C1CE}">
      <dsp:nvSpPr>
        <dsp:cNvPr id="0" name=""/>
        <dsp:cNvSpPr/>
      </dsp:nvSpPr>
      <dsp:spPr>
        <a:xfrm>
          <a:off x="926807" y="637034"/>
          <a:ext cx="3465188" cy="3465188"/>
        </a:xfrm>
        <a:custGeom>
          <a:avLst/>
          <a:gdLst/>
          <a:ahLst/>
          <a:cxnLst/>
          <a:rect l="0" t="0" r="0" b="0"/>
          <a:pathLst>
            <a:path>
              <a:moveTo>
                <a:pt x="2427535" y="145477"/>
              </a:moveTo>
              <a:arcTo wR="1732594" hR="1732594" stAng="17618812" swAng="188738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336862" y="1386283"/>
          <a:ext cx="2404273" cy="743689"/>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cy-GB" sz="1800" kern="1200" dirty="0" err="1">
              <a:solidFill>
                <a:schemeClr val="tx1"/>
              </a:solidFill>
            </a:rPr>
            <a:t>Communicating</a:t>
          </a:r>
          <a:r>
            <a:rPr lang="cy-GB" sz="1800" kern="1200" dirty="0">
              <a:solidFill>
                <a:schemeClr val="tx1"/>
              </a:solidFill>
              <a:latin typeface="Century Gothic" panose="020B0502020202020204"/>
            </a:rPr>
            <a:t> </a:t>
          </a:r>
        </a:p>
        <a:p>
          <a:pPr marL="0" lvl="0" indent="0" algn="ctr" defTabSz="800100" rtl="0">
            <a:lnSpc>
              <a:spcPct val="90000"/>
            </a:lnSpc>
            <a:spcBef>
              <a:spcPct val="0"/>
            </a:spcBef>
            <a:spcAft>
              <a:spcPct val="35000"/>
            </a:spcAft>
            <a:buNone/>
          </a:pPr>
          <a:r>
            <a:rPr lang="cy-GB" sz="1800" kern="1200" dirty="0" err="1">
              <a:solidFill>
                <a:schemeClr val="tx1"/>
              </a:solidFill>
              <a:latin typeface="Century Gothic" panose="020B0502020202020204"/>
            </a:rPr>
            <a:t>using</a:t>
          </a:r>
          <a:r>
            <a:rPr lang="cy-GB" sz="1800" kern="1200" dirty="0">
              <a:solidFill>
                <a:schemeClr val="tx1"/>
              </a:solidFill>
              <a:latin typeface="Century Gothic" panose="020B0502020202020204"/>
            </a:rPr>
            <a:t> </a:t>
          </a:r>
          <a:r>
            <a:rPr lang="cy-GB" sz="1800" kern="1200" dirty="0" err="1">
              <a:solidFill>
                <a:schemeClr val="tx1"/>
              </a:solidFill>
            </a:rPr>
            <a:t>symbols</a:t>
          </a:r>
          <a:endParaRPr lang="en-GB" sz="1800" kern="1200" dirty="0" err="1">
            <a:solidFill>
              <a:schemeClr val="tx1"/>
            </a:solidFill>
          </a:endParaRPr>
        </a:p>
      </dsp:txBody>
      <dsp:txXfrm>
        <a:off x="3373166" y="1422587"/>
        <a:ext cx="2331665" cy="671081"/>
      </dsp:txXfrm>
    </dsp:sp>
    <dsp:sp modelId="{9134C1D7-8A97-4A58-9387-B7E73CD0F522}">
      <dsp:nvSpPr>
        <dsp:cNvPr id="0" name=""/>
        <dsp:cNvSpPr/>
      </dsp:nvSpPr>
      <dsp:spPr>
        <a:xfrm>
          <a:off x="1121724" y="524015"/>
          <a:ext cx="3465188" cy="3465188"/>
        </a:xfrm>
        <a:custGeom>
          <a:avLst/>
          <a:gdLst/>
          <a:ahLst/>
          <a:cxnLst/>
          <a:rect l="0" t="0" r="0" b="0"/>
          <a:pathLst>
            <a:path>
              <a:moveTo>
                <a:pt x="3461285" y="1616366"/>
              </a:moveTo>
              <a:arcTo wR="1732594" hR="1732594" stAng="21369212" swAng="2061608"/>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076536" y="3145297"/>
          <a:ext cx="1776869" cy="789515"/>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err="1">
              <a:solidFill>
                <a:schemeClr val="tx1"/>
              </a:solidFill>
            </a:rPr>
            <a:t>Strategic</a:t>
          </a:r>
          <a:r>
            <a:rPr lang="cy-GB" sz="1800" kern="1200" dirty="0">
              <a:solidFill>
                <a:schemeClr val="tx1"/>
              </a:solidFill>
            </a:rPr>
            <a:t> </a:t>
          </a:r>
          <a:r>
            <a:rPr lang="cy-GB" sz="1800" kern="1200" dirty="0" err="1">
              <a:solidFill>
                <a:schemeClr val="tx1"/>
              </a:solidFill>
            </a:rPr>
            <a:t>competence</a:t>
          </a:r>
          <a:endParaRPr lang="en-GB" sz="1800" kern="1200" dirty="0" err="1">
            <a:solidFill>
              <a:schemeClr val="tx1"/>
            </a:solidFill>
          </a:endParaRPr>
        </a:p>
      </dsp:txBody>
      <dsp:txXfrm>
        <a:off x="3115077" y="3183838"/>
        <a:ext cx="1699787" cy="712433"/>
      </dsp:txXfrm>
    </dsp:sp>
    <dsp:sp modelId="{7FB4609E-DC55-4AFA-AACC-C5766F042F4A}">
      <dsp:nvSpPr>
        <dsp:cNvPr id="0" name=""/>
        <dsp:cNvSpPr/>
      </dsp:nvSpPr>
      <dsp:spPr>
        <a:xfrm>
          <a:off x="1340304" y="429158"/>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984320" y="3145312"/>
          <a:ext cx="1776869" cy="789498"/>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solidFill>
                <a:schemeClr val="tx1"/>
              </a:solidFill>
            </a:rPr>
            <a:t>Logical reasoning</a:t>
          </a:r>
          <a:endParaRPr lang="en-GB" sz="1800" kern="1200" dirty="0">
            <a:solidFill>
              <a:schemeClr val="tx1"/>
            </a:solidFill>
          </a:endParaRPr>
        </a:p>
      </dsp:txBody>
      <dsp:txXfrm>
        <a:off x="1022860" y="3183852"/>
        <a:ext cx="1699789" cy="712418"/>
      </dsp:txXfrm>
    </dsp:sp>
    <dsp:sp modelId="{5A16D349-78E8-48BD-9D23-7C3DF98CEBAA}">
      <dsp:nvSpPr>
        <dsp:cNvPr id="0" name=""/>
        <dsp:cNvSpPr/>
      </dsp:nvSpPr>
      <dsp:spPr>
        <a:xfrm>
          <a:off x="1232235" y="517873"/>
          <a:ext cx="3465188" cy="3465188"/>
        </a:xfrm>
        <a:custGeom>
          <a:avLst/>
          <a:gdLst/>
          <a:ahLst/>
          <a:cxnLst/>
          <a:rect l="0" t="0" r="0" b="0"/>
          <a:pathLst>
            <a:path>
              <a:moveTo>
                <a:pt x="243965" y="2619085"/>
              </a:moveTo>
              <a:arcTo wR="1732594" hR="1732594" stAng="8953550" swAng="1920036"/>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354924" y="1678386"/>
          <a:ext cx="1776869" cy="525261"/>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err="1">
              <a:solidFill>
                <a:schemeClr val="tx1"/>
              </a:solidFill>
            </a:rPr>
            <a:t>Fluency</a:t>
          </a:r>
          <a:endParaRPr lang="en-GB" sz="1800" kern="1200" dirty="0" err="1">
            <a:solidFill>
              <a:schemeClr val="tx1"/>
            </a:solidFill>
          </a:endParaRPr>
        </a:p>
      </dsp:txBody>
      <dsp:txXfrm>
        <a:off x="380565" y="1704027"/>
        <a:ext cx="1725587" cy="473979"/>
      </dsp:txXfrm>
    </dsp:sp>
    <dsp:sp modelId="{D2F6B432-B11E-4A49-ADDE-B323A55AC6C6}">
      <dsp:nvSpPr>
        <dsp:cNvPr id="0" name=""/>
        <dsp:cNvSpPr/>
      </dsp:nvSpPr>
      <dsp:spPr>
        <a:xfrm>
          <a:off x="1367520" y="668050"/>
          <a:ext cx="3465188" cy="3465188"/>
        </a:xfrm>
        <a:custGeom>
          <a:avLst/>
          <a:gdLst/>
          <a:ahLst/>
          <a:cxnLst/>
          <a:rect l="0" t="0" r="0" b="0"/>
          <a:pathLst>
            <a:path>
              <a:moveTo>
                <a:pt x="163268" y="998360"/>
              </a:moveTo>
              <a:arcTo wR="1732594" hR="1732594" stAng="12304397" swAng="263420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159565" y="32843"/>
          <a:ext cx="1776869" cy="745850"/>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solidFill>
                <a:schemeClr val="tx1"/>
              </a:solidFill>
              <a:latin typeface="Arial" panose="020B0604020202020204" pitchFamily="34" charset="0"/>
              <a:cs typeface="Arial" panose="020B0604020202020204" pitchFamily="34" charset="0"/>
            </a:rPr>
            <a:t>Dealltwriaeth gysyniadol</a:t>
          </a:r>
          <a:endParaRPr lang="en-GB" sz="1800" kern="1200" dirty="0">
            <a:solidFill>
              <a:schemeClr val="tx1"/>
            </a:solidFill>
            <a:latin typeface="Arial" panose="020B0604020202020204" pitchFamily="34" charset="0"/>
            <a:cs typeface="Arial" panose="020B0604020202020204" pitchFamily="34" charset="0"/>
          </a:endParaRPr>
        </a:p>
      </dsp:txBody>
      <dsp:txXfrm>
        <a:off x="2195974" y="69252"/>
        <a:ext cx="1704051" cy="673032"/>
      </dsp:txXfrm>
    </dsp:sp>
    <dsp:sp modelId="{5BBD79D9-7258-4E6B-B563-D9BB78C1C1CE}">
      <dsp:nvSpPr>
        <dsp:cNvPr id="0" name=""/>
        <dsp:cNvSpPr/>
      </dsp:nvSpPr>
      <dsp:spPr>
        <a:xfrm>
          <a:off x="1250196" y="364828"/>
          <a:ext cx="3465188" cy="3465188"/>
        </a:xfrm>
        <a:custGeom>
          <a:avLst/>
          <a:gdLst/>
          <a:ahLst/>
          <a:cxnLst/>
          <a:rect l="0" t="0" r="0" b="0"/>
          <a:pathLst>
            <a:path>
              <a:moveTo>
                <a:pt x="2694287" y="291403"/>
              </a:moveTo>
              <a:arcTo wR="1732594" hR="1732594" stAng="18222889" swAng="1903967"/>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807416" y="1386283"/>
          <a:ext cx="1776869" cy="743689"/>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solidFill>
                <a:schemeClr val="tx1"/>
              </a:solidFill>
              <a:latin typeface="Arial" panose="020B0604020202020204" pitchFamily="34" charset="0"/>
              <a:cs typeface="Arial" panose="020B0604020202020204" pitchFamily="34" charset="0"/>
            </a:rPr>
            <a:t>Cyfathrebu â symbolau</a:t>
          </a:r>
          <a:endParaRPr lang="en-GB" sz="1800" kern="1200" dirty="0">
            <a:solidFill>
              <a:schemeClr val="tx1"/>
            </a:solidFill>
            <a:latin typeface="Arial" panose="020B0604020202020204" pitchFamily="34" charset="0"/>
            <a:cs typeface="Arial" panose="020B0604020202020204" pitchFamily="34" charset="0"/>
          </a:endParaRPr>
        </a:p>
      </dsp:txBody>
      <dsp:txXfrm>
        <a:off x="3843720" y="1422587"/>
        <a:ext cx="1704261" cy="671081"/>
      </dsp:txXfrm>
    </dsp:sp>
    <dsp:sp modelId="{9134C1D7-8A97-4A58-9387-B7E73CD0F522}">
      <dsp:nvSpPr>
        <dsp:cNvPr id="0" name=""/>
        <dsp:cNvSpPr/>
      </dsp:nvSpPr>
      <dsp:spPr>
        <a:xfrm>
          <a:off x="1278575" y="524015"/>
          <a:ext cx="3465188" cy="3465188"/>
        </a:xfrm>
        <a:custGeom>
          <a:avLst/>
          <a:gdLst/>
          <a:ahLst/>
          <a:cxnLst/>
          <a:rect l="0" t="0" r="0" b="0"/>
          <a:pathLst>
            <a:path>
              <a:moveTo>
                <a:pt x="3461285" y="1616366"/>
              </a:moveTo>
              <a:arcTo wR="1732594" hR="1732594" stAng="21369212" swAng="2061608"/>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233387" y="3145297"/>
          <a:ext cx="1776869" cy="789515"/>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solidFill>
                <a:schemeClr val="tx1"/>
              </a:solidFill>
              <a:latin typeface="Arial" panose="020B0604020202020204" pitchFamily="34" charset="0"/>
              <a:cs typeface="Arial" panose="020B0604020202020204" pitchFamily="34" charset="0"/>
            </a:rPr>
            <a:t>Cymhwysedd strategol</a:t>
          </a:r>
          <a:endParaRPr lang="en-GB" sz="1800" kern="1200" dirty="0">
            <a:solidFill>
              <a:schemeClr val="tx1"/>
            </a:solidFill>
            <a:latin typeface="Arial" panose="020B0604020202020204" pitchFamily="34" charset="0"/>
            <a:cs typeface="Arial" panose="020B0604020202020204" pitchFamily="34" charset="0"/>
          </a:endParaRPr>
        </a:p>
      </dsp:txBody>
      <dsp:txXfrm>
        <a:off x="3271928" y="3183838"/>
        <a:ext cx="1699787" cy="712433"/>
      </dsp:txXfrm>
    </dsp:sp>
    <dsp:sp modelId="{7FB4609E-DC55-4AFA-AACC-C5766F042F4A}">
      <dsp:nvSpPr>
        <dsp:cNvPr id="0" name=""/>
        <dsp:cNvSpPr/>
      </dsp:nvSpPr>
      <dsp:spPr>
        <a:xfrm>
          <a:off x="1497155" y="429158"/>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141171" y="3145312"/>
          <a:ext cx="1776869" cy="789498"/>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solidFill>
                <a:schemeClr val="tx1"/>
              </a:solidFill>
              <a:latin typeface="Arial" panose="020B0604020202020204" pitchFamily="34" charset="0"/>
              <a:cs typeface="Arial" panose="020B0604020202020204" pitchFamily="34" charset="0"/>
            </a:rPr>
            <a:t>Rhesymu rhesymegol</a:t>
          </a:r>
          <a:endParaRPr lang="en-GB" sz="1800" kern="1200" dirty="0">
            <a:solidFill>
              <a:schemeClr val="tx1"/>
            </a:solidFill>
            <a:latin typeface="Arial" panose="020B0604020202020204" pitchFamily="34" charset="0"/>
            <a:cs typeface="Arial" panose="020B0604020202020204" pitchFamily="34" charset="0"/>
          </a:endParaRPr>
        </a:p>
      </dsp:txBody>
      <dsp:txXfrm>
        <a:off x="1179711" y="3183852"/>
        <a:ext cx="1699789" cy="712418"/>
      </dsp:txXfrm>
    </dsp:sp>
    <dsp:sp modelId="{5A16D349-78E8-48BD-9D23-7C3DF98CEBAA}">
      <dsp:nvSpPr>
        <dsp:cNvPr id="0" name=""/>
        <dsp:cNvSpPr/>
      </dsp:nvSpPr>
      <dsp:spPr>
        <a:xfrm>
          <a:off x="1389086" y="517873"/>
          <a:ext cx="3465188" cy="3465188"/>
        </a:xfrm>
        <a:custGeom>
          <a:avLst/>
          <a:gdLst/>
          <a:ahLst/>
          <a:cxnLst/>
          <a:rect l="0" t="0" r="0" b="0"/>
          <a:pathLst>
            <a:path>
              <a:moveTo>
                <a:pt x="243965" y="2619085"/>
              </a:moveTo>
              <a:arcTo wR="1732594" hR="1732594" stAng="8953550" swAng="1920036"/>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511775" y="1678386"/>
          <a:ext cx="1776869" cy="525261"/>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solidFill>
                <a:schemeClr val="tx1"/>
              </a:solidFill>
              <a:latin typeface="Arial" panose="020B0604020202020204" pitchFamily="34" charset="0"/>
              <a:cs typeface="Arial" panose="020B0604020202020204" pitchFamily="34" charset="0"/>
            </a:rPr>
            <a:t>Rhuglder</a:t>
          </a:r>
        </a:p>
      </dsp:txBody>
      <dsp:txXfrm>
        <a:off x="537416" y="1704027"/>
        <a:ext cx="1725587" cy="473979"/>
      </dsp:txXfrm>
    </dsp:sp>
    <dsp:sp modelId="{D2F6B432-B11E-4A49-ADDE-B323A55AC6C6}">
      <dsp:nvSpPr>
        <dsp:cNvPr id="0" name=""/>
        <dsp:cNvSpPr/>
      </dsp:nvSpPr>
      <dsp:spPr>
        <a:xfrm>
          <a:off x="1406211" y="347624"/>
          <a:ext cx="3465188" cy="3465188"/>
        </a:xfrm>
        <a:custGeom>
          <a:avLst/>
          <a:gdLst/>
          <a:ahLst/>
          <a:cxnLst/>
          <a:rect l="0" t="0" r="0" b="0"/>
          <a:pathLst>
            <a:path>
              <a:moveTo>
                <a:pt x="50176" y="1318645"/>
              </a:moveTo>
              <a:arcTo wR="1732594" hR="1732594" stAng="11629363" swAng="248098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1/22/2026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hwb.gov.wales/curriculum-for-wales/mathematics-and-numeracy/"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hwb.gov.wales/curriculum-for-wales/mathematics-and-numeracy/principles-of-progression/"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hwb.gov.wales/cwricwlwm-i-gymru/mathemateg-a-rhifedd/egwyddorion-cynnydd/"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https://hwb.gov.wales/curriculum-for-wales/mathematics-and-numeracy/</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F4E3B16-F2AC-4323-8003-260BD5B436E0}"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78619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Mathematics and Numeracy: Principles of progression - Hwb (gov.wales)</a:t>
            </a:r>
          </a:p>
          <a:p>
            <a:r>
              <a:rPr lang="en-US" dirty="0" err="1">
                <a:hlinkClick r:id="rId4"/>
              </a:rPr>
              <a:t>Mathemateg</a:t>
            </a:r>
            <a:r>
              <a:rPr lang="en-US" dirty="0">
                <a:hlinkClick r:id="rId4"/>
              </a:rPr>
              <a:t> a Rhifedd: Egwyddorion cynnydd - Hwb (</a:t>
            </a:r>
            <a:r>
              <a:rPr lang="en-US" dirty="0" err="1">
                <a:hlinkClick r:id="rId4"/>
              </a:rPr>
              <a:t>gov.wales</a:t>
            </a:r>
            <a:r>
              <a:rPr lang="en-US" dirty="0">
                <a:hlinkClick r:id="rId4"/>
              </a:rPr>
              <a:t>)</a:t>
            </a:r>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FF0000"/>
                </a:solidFill>
                <a:ea typeface="+mn-lt"/>
                <a:cs typeface="+mn-lt"/>
              </a:rPr>
              <a:t>Progression</a:t>
            </a:r>
            <a:r>
              <a:rPr lang="en-GB" dirty="0">
                <a:solidFill>
                  <a:srgbClr val="FF0000"/>
                </a:solidFill>
                <a:ea typeface="+mn-lt"/>
                <a:cs typeface="+mn-lt"/>
              </a:rPr>
              <a:t> in the Mathematics and Numeracy </a:t>
            </a:r>
            <a:r>
              <a:rPr lang="en-GB" dirty="0" err="1">
                <a:solidFill>
                  <a:srgbClr val="FF0000"/>
                </a:solidFill>
                <a:ea typeface="+mn-lt"/>
                <a:cs typeface="+mn-lt"/>
              </a:rPr>
              <a:t>AoLE</a:t>
            </a:r>
            <a:r>
              <a:rPr lang="en-GB" dirty="0">
                <a:solidFill>
                  <a:srgbClr val="FF0000"/>
                </a:solidFill>
                <a:ea typeface="+mn-lt"/>
                <a:cs typeface="+mn-lt"/>
              </a:rPr>
              <a:t> involves the development of </a:t>
            </a:r>
            <a:r>
              <a:rPr lang="en-GB" b="1" dirty="0">
                <a:solidFill>
                  <a:srgbClr val="FF0000"/>
                </a:solidFill>
                <a:ea typeface="+mn-lt"/>
                <a:cs typeface="+mn-lt"/>
              </a:rPr>
              <a:t>five connected and interdependent proficiencies which have no hierarchy</a:t>
            </a:r>
            <a:r>
              <a:rPr lang="en-GB" dirty="0">
                <a:solidFill>
                  <a:srgbClr val="FF0000"/>
                </a:solidFill>
                <a:ea typeface="+mn-lt"/>
                <a:cs typeface="+mn-lt"/>
              </a:rPr>
              <a:t>. These are crucial considerations for schools when designing their curriculum to ensure the progression of learners.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FF0000"/>
              </a:solidFill>
              <a:ea typeface="+mn-lt"/>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1F1F1F"/>
                </a:solidFill>
                <a:cs typeface="Arial"/>
              </a:rPr>
              <a:t>Mae </a:t>
            </a:r>
            <a:r>
              <a:rPr lang="en-US" b="1" dirty="0" err="1">
                <a:solidFill>
                  <a:srgbClr val="1F1F1F"/>
                </a:solidFill>
                <a:cs typeface="Arial"/>
              </a:rPr>
              <a:t>cynnydd</a:t>
            </a:r>
            <a:r>
              <a:rPr lang="en-US" dirty="0">
                <a:solidFill>
                  <a:srgbClr val="1F1F1F"/>
                </a:solidFill>
                <a:cs typeface="Arial"/>
              </a:rPr>
              <a:t> </a:t>
            </a:r>
            <a:r>
              <a:rPr lang="en-US" dirty="0" err="1">
                <a:solidFill>
                  <a:srgbClr val="1F1F1F"/>
                </a:solidFill>
                <a:cs typeface="Arial"/>
              </a:rPr>
              <a:t>ym</a:t>
            </a:r>
            <a:r>
              <a:rPr lang="en-US" dirty="0">
                <a:solidFill>
                  <a:srgbClr val="1F1F1F"/>
                </a:solidFill>
                <a:cs typeface="Arial"/>
              </a:rPr>
              <a:t> Maes </a:t>
            </a:r>
            <a:r>
              <a:rPr lang="en-US" dirty="0" err="1">
                <a:solidFill>
                  <a:srgbClr val="1F1F1F"/>
                </a:solidFill>
                <a:cs typeface="Arial"/>
              </a:rPr>
              <a:t>Dysgu</a:t>
            </a:r>
            <a:r>
              <a:rPr lang="en-US" dirty="0">
                <a:solidFill>
                  <a:srgbClr val="1F1F1F"/>
                </a:solidFill>
                <a:cs typeface="Arial"/>
              </a:rPr>
              <a:t> a </a:t>
            </a:r>
            <a:r>
              <a:rPr lang="en-US" dirty="0" err="1">
                <a:solidFill>
                  <a:srgbClr val="1F1F1F"/>
                </a:solidFill>
                <a:cs typeface="Arial"/>
              </a:rPr>
              <a:t>Phrofiad</a:t>
            </a:r>
            <a:r>
              <a:rPr lang="en-US" dirty="0">
                <a:solidFill>
                  <a:srgbClr val="1F1F1F"/>
                </a:solidFill>
                <a:cs typeface="Arial"/>
              </a:rPr>
              <a:t> </a:t>
            </a:r>
            <a:r>
              <a:rPr lang="en-US" dirty="0" err="1">
                <a:solidFill>
                  <a:srgbClr val="1F1F1F"/>
                </a:solidFill>
                <a:cs typeface="Arial"/>
              </a:rPr>
              <a:t>Mathemateg</a:t>
            </a:r>
            <a:r>
              <a:rPr lang="en-US" dirty="0">
                <a:solidFill>
                  <a:srgbClr val="1F1F1F"/>
                </a:solidFill>
                <a:cs typeface="Arial"/>
              </a:rPr>
              <a:t> a </a:t>
            </a:r>
            <a:r>
              <a:rPr lang="en-US" dirty="0" err="1">
                <a:solidFill>
                  <a:srgbClr val="1F1F1F"/>
                </a:solidFill>
                <a:cs typeface="Arial"/>
              </a:rPr>
              <a:t>Rhifedd</a:t>
            </a:r>
            <a:r>
              <a:rPr lang="en-US" dirty="0">
                <a:solidFill>
                  <a:srgbClr val="1F1F1F"/>
                </a:solidFill>
                <a:cs typeface="Arial"/>
              </a:rPr>
              <a:t> </a:t>
            </a:r>
            <a:r>
              <a:rPr lang="en-US" b="1" dirty="0" err="1">
                <a:solidFill>
                  <a:srgbClr val="1F1F1F"/>
                </a:solidFill>
                <a:cs typeface="Arial"/>
              </a:rPr>
              <a:t>yn</a:t>
            </a:r>
            <a:r>
              <a:rPr lang="en-US" b="1" dirty="0">
                <a:solidFill>
                  <a:srgbClr val="1F1F1F"/>
                </a:solidFill>
                <a:cs typeface="Arial"/>
              </a:rPr>
              <a:t> </a:t>
            </a:r>
            <a:r>
              <a:rPr lang="en-US" dirty="0" err="1">
                <a:solidFill>
                  <a:srgbClr val="1F1F1F"/>
                </a:solidFill>
                <a:cs typeface="Arial"/>
              </a:rPr>
              <a:t>cynnwys</a:t>
            </a:r>
            <a:r>
              <a:rPr lang="en-US" dirty="0">
                <a:solidFill>
                  <a:srgbClr val="1F1F1F"/>
                </a:solidFill>
                <a:cs typeface="Arial"/>
              </a:rPr>
              <a:t> </a:t>
            </a:r>
            <a:r>
              <a:rPr lang="en-US" dirty="0" err="1">
                <a:solidFill>
                  <a:srgbClr val="1F1F1F"/>
                </a:solidFill>
                <a:cs typeface="Arial"/>
              </a:rPr>
              <a:t>datblygu</a:t>
            </a:r>
            <a:r>
              <a:rPr lang="en-US" b="1" dirty="0">
                <a:solidFill>
                  <a:srgbClr val="1F1F1F"/>
                </a:solidFill>
                <a:cs typeface="Arial"/>
              </a:rPr>
              <a:t> </a:t>
            </a:r>
            <a:r>
              <a:rPr lang="en-US" b="1" dirty="0" err="1">
                <a:solidFill>
                  <a:srgbClr val="1F1F1F"/>
                </a:solidFill>
                <a:cs typeface="Arial"/>
              </a:rPr>
              <a:t>pum</a:t>
            </a:r>
            <a:r>
              <a:rPr lang="en-US" b="1" dirty="0">
                <a:solidFill>
                  <a:srgbClr val="1F1F1F"/>
                </a:solidFill>
                <a:cs typeface="Arial"/>
              </a:rPr>
              <a:t> </a:t>
            </a:r>
            <a:r>
              <a:rPr lang="en-US" b="1" dirty="0" err="1">
                <a:solidFill>
                  <a:srgbClr val="1F1F1F"/>
                </a:solidFill>
                <a:cs typeface="Arial"/>
              </a:rPr>
              <a:t>hyfedredd</a:t>
            </a:r>
            <a:r>
              <a:rPr lang="en-US" b="1" dirty="0">
                <a:solidFill>
                  <a:srgbClr val="1F1F1F"/>
                </a:solidFill>
                <a:cs typeface="Arial"/>
              </a:rPr>
              <a:t>  </a:t>
            </a:r>
            <a:r>
              <a:rPr lang="en-US" b="1" dirty="0" err="1">
                <a:solidFill>
                  <a:srgbClr val="1F1F1F"/>
                </a:solidFill>
                <a:cs typeface="Arial"/>
              </a:rPr>
              <a:t>cysylltiedig</a:t>
            </a:r>
            <a:r>
              <a:rPr lang="en-US" b="1" dirty="0">
                <a:solidFill>
                  <a:srgbClr val="1F1F1F"/>
                </a:solidFill>
                <a:cs typeface="Arial"/>
              </a:rPr>
              <a:t> a </a:t>
            </a:r>
            <a:r>
              <a:rPr lang="en-US" b="1" dirty="0" err="1">
                <a:solidFill>
                  <a:srgbClr val="1F1F1F"/>
                </a:solidFill>
                <a:cs typeface="Arial"/>
              </a:rPr>
              <a:t>rhyngddibynnol</a:t>
            </a:r>
            <a:r>
              <a:rPr lang="en-US" b="1" dirty="0">
                <a:solidFill>
                  <a:srgbClr val="1F1F1F"/>
                </a:solidFill>
                <a:cs typeface="Arial"/>
              </a:rPr>
              <a:t>.</a:t>
            </a:r>
            <a:r>
              <a:rPr lang="en-US" dirty="0">
                <a:solidFill>
                  <a:srgbClr val="1F1F1F"/>
                </a:solidFill>
                <a:cs typeface="Arial"/>
              </a:rPr>
              <a:t> </a:t>
            </a:r>
            <a:r>
              <a:rPr lang="en-US" b="1" dirty="0" err="1">
                <a:solidFill>
                  <a:srgbClr val="1F1F1F"/>
                </a:solidFill>
                <a:cs typeface="Arial"/>
              </a:rPr>
              <a:t>Dydyn</a:t>
            </a:r>
            <a:r>
              <a:rPr lang="en-US" b="1" dirty="0">
                <a:solidFill>
                  <a:srgbClr val="1F1F1F"/>
                </a:solidFill>
                <a:cs typeface="Arial"/>
              </a:rPr>
              <a:t> </a:t>
            </a:r>
            <a:r>
              <a:rPr lang="en-US" b="1" dirty="0" err="1">
                <a:solidFill>
                  <a:srgbClr val="1F1F1F"/>
                </a:solidFill>
                <a:cs typeface="Arial"/>
              </a:rPr>
              <a:t>nhw</a:t>
            </a:r>
            <a:r>
              <a:rPr lang="en-US" b="1" dirty="0">
                <a:solidFill>
                  <a:srgbClr val="1F1F1F"/>
                </a:solidFill>
                <a:cs typeface="Arial"/>
              </a:rPr>
              <a:t> </a:t>
            </a:r>
            <a:r>
              <a:rPr lang="en-US" b="1" dirty="0" err="1">
                <a:solidFill>
                  <a:srgbClr val="1F1F1F"/>
                </a:solidFill>
                <a:cs typeface="Arial"/>
              </a:rPr>
              <a:t>ddim</a:t>
            </a:r>
            <a:r>
              <a:rPr lang="en-US" b="1" dirty="0">
                <a:solidFill>
                  <a:srgbClr val="1F1F1F"/>
                </a:solidFill>
                <a:cs typeface="Arial"/>
              </a:rPr>
              <a:t> </a:t>
            </a:r>
            <a:r>
              <a:rPr lang="en-US" b="1" dirty="0" err="1">
                <a:solidFill>
                  <a:srgbClr val="1F1F1F"/>
                </a:solidFill>
                <a:cs typeface="Arial"/>
              </a:rPr>
              <a:t>yn</a:t>
            </a:r>
            <a:r>
              <a:rPr lang="en-US" b="1" dirty="0">
                <a:solidFill>
                  <a:srgbClr val="1F1F1F"/>
                </a:solidFill>
                <a:cs typeface="Arial"/>
              </a:rPr>
              <a:t> </a:t>
            </a:r>
            <a:r>
              <a:rPr lang="en-US" b="1" dirty="0" err="1">
                <a:solidFill>
                  <a:srgbClr val="1F1F1F"/>
                </a:solidFill>
                <a:cs typeface="Arial"/>
              </a:rPr>
              <a:t>nhrefn</a:t>
            </a:r>
            <a:r>
              <a:rPr lang="en-US" b="1" dirty="0">
                <a:solidFill>
                  <a:srgbClr val="1F1F1F"/>
                </a:solidFill>
                <a:cs typeface="Arial"/>
              </a:rPr>
              <a:t> </a:t>
            </a:r>
            <a:r>
              <a:rPr lang="en-US" b="1" dirty="0" err="1">
                <a:solidFill>
                  <a:srgbClr val="1F1F1F"/>
                </a:solidFill>
                <a:cs typeface="Arial"/>
              </a:rPr>
              <a:t>pwysigrwydd</a:t>
            </a:r>
            <a:r>
              <a:rPr lang="en-US" dirty="0">
                <a:solidFill>
                  <a:srgbClr val="1F1F1F"/>
                </a:solidFill>
                <a:cs typeface="Arial"/>
              </a:rPr>
              <a:t>, ac </a:t>
            </a:r>
            <a:r>
              <a:rPr lang="en-US" dirty="0" err="1">
                <a:solidFill>
                  <a:srgbClr val="1F1F1F"/>
                </a:solidFill>
                <a:cs typeface="Arial"/>
              </a:rPr>
              <a:t>mae</a:t>
            </a:r>
            <a:r>
              <a:rPr lang="en-US" dirty="0">
                <a:solidFill>
                  <a:srgbClr val="1F1F1F"/>
                </a:solidFill>
                <a:cs typeface="Arial"/>
              </a:rPr>
              <a:t> </a:t>
            </a:r>
            <a:r>
              <a:rPr lang="en-US" dirty="0" err="1">
                <a:solidFill>
                  <a:srgbClr val="1F1F1F"/>
                </a:solidFill>
                <a:cs typeface="Arial"/>
              </a:rPr>
              <a:t>ystyried</a:t>
            </a:r>
            <a:r>
              <a:rPr lang="en-US" dirty="0">
                <a:solidFill>
                  <a:srgbClr val="1F1F1F"/>
                </a:solidFill>
                <a:cs typeface="Arial"/>
              </a:rPr>
              <a:t> yr </a:t>
            </a:r>
            <a:r>
              <a:rPr lang="en-US" dirty="0" err="1">
                <a:solidFill>
                  <a:srgbClr val="1F1F1F"/>
                </a:solidFill>
                <a:cs typeface="Arial"/>
              </a:rPr>
              <a:t>hyfedreddau</a:t>
            </a:r>
            <a:r>
              <a:rPr lang="en-US" dirty="0">
                <a:solidFill>
                  <a:srgbClr val="1F1F1F"/>
                </a:solidFill>
                <a:cs typeface="Arial"/>
              </a:rPr>
              <a:t> </a:t>
            </a:r>
            <a:r>
              <a:rPr lang="en-US" dirty="0" err="1">
                <a:solidFill>
                  <a:srgbClr val="1F1F1F"/>
                </a:solidFill>
                <a:cs typeface="Arial"/>
              </a:rPr>
              <a:t>hyn</a:t>
            </a:r>
            <a:r>
              <a:rPr lang="en-US" dirty="0">
                <a:solidFill>
                  <a:srgbClr val="1F1F1F"/>
                </a:solidFill>
                <a:cs typeface="Arial"/>
              </a:rPr>
              <a:t> </a:t>
            </a:r>
            <a:r>
              <a:rPr lang="en-US" dirty="0" err="1">
                <a:solidFill>
                  <a:srgbClr val="1F1F1F"/>
                </a:solidFill>
                <a:cs typeface="Arial"/>
              </a:rPr>
              <a:t>yn</a:t>
            </a:r>
            <a:r>
              <a:rPr lang="en-US" dirty="0">
                <a:solidFill>
                  <a:srgbClr val="1F1F1F"/>
                </a:solidFill>
                <a:cs typeface="Arial"/>
              </a:rPr>
              <a:t> </a:t>
            </a:r>
            <a:r>
              <a:rPr lang="en-US" dirty="0" err="1">
                <a:solidFill>
                  <a:srgbClr val="1F1F1F"/>
                </a:solidFill>
                <a:cs typeface="Arial"/>
              </a:rPr>
              <a:t>hollbwysig</a:t>
            </a:r>
            <a:r>
              <a:rPr lang="en-US" dirty="0">
                <a:solidFill>
                  <a:srgbClr val="1F1F1F"/>
                </a:solidFill>
                <a:cs typeface="Arial"/>
              </a:rPr>
              <a:t> </a:t>
            </a:r>
            <a:r>
              <a:rPr lang="en-US" dirty="0" err="1">
                <a:solidFill>
                  <a:srgbClr val="1F1F1F"/>
                </a:solidFill>
                <a:cs typeface="Arial"/>
              </a:rPr>
              <a:t>wrth</a:t>
            </a:r>
            <a:r>
              <a:rPr lang="en-US" dirty="0">
                <a:solidFill>
                  <a:srgbClr val="1F1F1F"/>
                </a:solidFill>
                <a:cs typeface="Arial"/>
              </a:rPr>
              <a:t> </a:t>
            </a:r>
            <a:r>
              <a:rPr lang="en-US" dirty="0" err="1">
                <a:solidFill>
                  <a:srgbClr val="1F1F1F"/>
                </a:solidFill>
                <a:cs typeface="Arial"/>
              </a:rPr>
              <a:t>i</a:t>
            </a:r>
            <a:r>
              <a:rPr lang="en-US" dirty="0">
                <a:solidFill>
                  <a:srgbClr val="1F1F1F"/>
                </a:solidFill>
                <a:cs typeface="Arial"/>
              </a:rPr>
              <a:t> </a:t>
            </a:r>
            <a:r>
              <a:rPr lang="en-US" dirty="0" err="1">
                <a:solidFill>
                  <a:srgbClr val="1F1F1F"/>
                </a:solidFill>
                <a:cs typeface="Arial"/>
              </a:rPr>
              <a:t>ysgolion</a:t>
            </a:r>
            <a:r>
              <a:rPr lang="en-US" dirty="0">
                <a:solidFill>
                  <a:srgbClr val="1F1F1F"/>
                </a:solidFill>
                <a:cs typeface="Arial"/>
              </a:rPr>
              <a:t> </a:t>
            </a:r>
            <a:r>
              <a:rPr lang="en-US" dirty="0" err="1">
                <a:solidFill>
                  <a:srgbClr val="1F1F1F"/>
                </a:solidFill>
                <a:cs typeface="Arial"/>
              </a:rPr>
              <a:t>gynllunio</a:t>
            </a:r>
            <a:r>
              <a:rPr lang="en-US" dirty="0">
                <a:solidFill>
                  <a:srgbClr val="1F1F1F"/>
                </a:solidFill>
                <a:cs typeface="Arial"/>
              </a:rPr>
              <a:t> </a:t>
            </a:r>
            <a:r>
              <a:rPr lang="en-US" dirty="0" err="1">
                <a:solidFill>
                  <a:srgbClr val="1F1F1F"/>
                </a:solidFill>
                <a:cs typeface="Arial"/>
              </a:rPr>
              <a:t>eu</a:t>
            </a:r>
            <a:r>
              <a:rPr lang="en-US" dirty="0">
                <a:solidFill>
                  <a:srgbClr val="1F1F1F"/>
                </a:solidFill>
                <a:cs typeface="Arial"/>
              </a:rPr>
              <a:t> </a:t>
            </a:r>
            <a:r>
              <a:rPr lang="en-US" dirty="0" err="1">
                <a:solidFill>
                  <a:srgbClr val="1F1F1F"/>
                </a:solidFill>
                <a:cs typeface="Arial"/>
              </a:rPr>
              <a:t>cwricwlwm</a:t>
            </a:r>
            <a:r>
              <a:rPr lang="en-US" dirty="0">
                <a:solidFill>
                  <a:srgbClr val="1F1F1F"/>
                </a:solidFill>
                <a:cs typeface="Arial"/>
              </a:rPr>
              <a:t> er </a:t>
            </a:r>
            <a:r>
              <a:rPr lang="en-US" dirty="0" err="1">
                <a:solidFill>
                  <a:srgbClr val="1F1F1F"/>
                </a:solidFill>
                <a:cs typeface="Arial"/>
              </a:rPr>
              <a:t>mwyn</a:t>
            </a:r>
            <a:r>
              <a:rPr lang="en-US" dirty="0">
                <a:solidFill>
                  <a:srgbClr val="1F1F1F"/>
                </a:solidFill>
                <a:cs typeface="Arial"/>
              </a:rPr>
              <a:t> </a:t>
            </a:r>
            <a:r>
              <a:rPr lang="en-US" dirty="0" err="1">
                <a:solidFill>
                  <a:srgbClr val="1F1F1F"/>
                </a:solidFill>
                <a:cs typeface="Arial"/>
              </a:rPr>
              <a:t>sicrhau</a:t>
            </a:r>
            <a:r>
              <a:rPr lang="en-US" dirty="0">
                <a:solidFill>
                  <a:srgbClr val="1F1F1F"/>
                </a:solidFill>
                <a:cs typeface="Arial"/>
              </a:rPr>
              <a:t> </a:t>
            </a:r>
            <a:r>
              <a:rPr lang="en-US" dirty="0" err="1">
                <a:solidFill>
                  <a:srgbClr val="1F1F1F"/>
                </a:solidFill>
                <a:cs typeface="Arial"/>
              </a:rPr>
              <a:t>cynnydd</a:t>
            </a:r>
            <a:r>
              <a:rPr lang="en-US" dirty="0">
                <a:solidFill>
                  <a:srgbClr val="1F1F1F"/>
                </a:solidFill>
                <a:cs typeface="Arial"/>
              </a:rPr>
              <a:t> </a:t>
            </a:r>
            <a:r>
              <a:rPr lang="en-US" dirty="0" err="1">
                <a:solidFill>
                  <a:srgbClr val="1F1F1F"/>
                </a:solidFill>
                <a:cs typeface="Arial"/>
              </a:rPr>
              <a:t>dysgwyr</a:t>
            </a:r>
            <a:r>
              <a:rPr lang="en-US" dirty="0">
                <a:solidFill>
                  <a:srgbClr val="1F1F1F"/>
                </a:solidFill>
                <a:cs typeface="Arial"/>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srgbClr val="FF0000"/>
              </a:solidFill>
            </a:endParaRPr>
          </a:p>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2</a:t>
            </a:fld>
            <a:endParaRPr lang="en-US" dirty="0"/>
          </a:p>
        </p:txBody>
      </p:sp>
    </p:spTree>
    <p:extLst>
      <p:ext uri="{BB962C8B-B14F-4D97-AF65-F5344CB8AC3E}">
        <p14:creationId xmlns:p14="http://schemas.microsoft.com/office/powerpoint/2010/main" val="1844226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AB399-063B-7097-095F-AC4F942CB0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2B5D03-C9A9-BE58-7080-EE2F2E6202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B2D1A2-698E-1693-2AD2-82D00DC10C94}"/>
              </a:ext>
            </a:extLst>
          </p:cNvPr>
          <p:cNvSpPr>
            <a:spLocks noGrp="1"/>
          </p:cNvSpPr>
          <p:nvPr>
            <p:ph type="body" idx="1"/>
          </p:nvPr>
        </p:nvSpPr>
        <p:spPr/>
        <p:txBody>
          <a:bodyPr/>
          <a:lstStyle/>
          <a:p>
            <a:pPr>
              <a:defRPr/>
            </a:pPr>
            <a:r>
              <a:rPr lang="en-GB" i="0" dirty="0">
                <a:latin typeface="Arial" panose="020B0604020202020204" pitchFamily="34" charset="0"/>
                <a:cs typeface="Arial" panose="020B0604020202020204" pitchFamily="34" charset="0"/>
              </a:rPr>
              <a:t>The high performing countries of the world place great emphasis on conceptual understanding so the area of learning</a:t>
            </a:r>
            <a:r>
              <a:rPr lang="en-GB" i="0" baseline="0" dirty="0">
                <a:latin typeface="Arial" panose="020B0604020202020204" pitchFamily="34" charset="0"/>
                <a:cs typeface="Arial" panose="020B0604020202020204" pitchFamily="34" charset="0"/>
              </a:rPr>
              <a:t> and experience</a:t>
            </a:r>
            <a:r>
              <a:rPr lang="en-GB" i="0" dirty="0">
                <a:latin typeface="Arial" panose="020B0604020202020204" pitchFamily="34" charset="0"/>
                <a:cs typeface="Arial" panose="020B0604020202020204" pitchFamily="34" charset="0"/>
              </a:rPr>
              <a:t> looked again at international curricula, but this time how they draw on the idea of different proficiencies, along with the theoretical work of Jeremy Kilpatrick. Following this, the Mathematics</a:t>
            </a:r>
            <a:r>
              <a:rPr lang="en-GB" i="0" baseline="0" dirty="0">
                <a:latin typeface="Arial" panose="020B0604020202020204" pitchFamily="34" charset="0"/>
                <a:cs typeface="Arial" panose="020B0604020202020204" pitchFamily="34" charset="0"/>
              </a:rPr>
              <a:t> and </a:t>
            </a:r>
            <a:r>
              <a:rPr lang="en-GB" i="0" dirty="0">
                <a:latin typeface="Arial" panose="020B0604020202020204" pitchFamily="34" charset="0"/>
                <a:cs typeface="Arial" panose="020B0604020202020204" pitchFamily="34" charset="0"/>
              </a:rPr>
              <a:t>Numeracy Area</a:t>
            </a:r>
            <a:r>
              <a:rPr lang="en-GB" i="0" baseline="0" dirty="0">
                <a:latin typeface="Arial" panose="020B0604020202020204" pitchFamily="34" charset="0"/>
                <a:cs typeface="Arial" panose="020B0604020202020204" pitchFamily="34" charset="0"/>
              </a:rPr>
              <a:t> of </a:t>
            </a:r>
            <a:r>
              <a:rPr lang="en-GB" i="0" dirty="0">
                <a:latin typeface="Arial" panose="020B0604020202020204" pitchFamily="34" charset="0"/>
                <a:cs typeface="Arial" panose="020B0604020202020204" pitchFamily="34" charset="0"/>
              </a:rPr>
              <a:t>Learning and Experience, supported by academic expert, Anne Watson, developed five inter-related proficiencies for the Welsh context. </a:t>
            </a:r>
          </a:p>
          <a:p>
            <a:pPr>
              <a:defRPr/>
            </a:pPr>
            <a:endParaRPr lang="en-GB" i="0" dirty="0">
              <a:latin typeface="Arial" panose="020B0604020202020204" pitchFamily="34" charset="0"/>
              <a:cs typeface="Arial" panose="020B0604020202020204" pitchFamily="34" charset="0"/>
            </a:endParaRPr>
          </a:p>
          <a:p>
            <a:pPr>
              <a:defRPr/>
            </a:pPr>
            <a:r>
              <a:rPr lang="en-GB" i="0" dirty="0">
                <a:latin typeface="Arial" panose="020B0604020202020204" pitchFamily="34" charset="0"/>
                <a:cs typeface="Arial" panose="020B0604020202020204" pitchFamily="34" charset="0"/>
              </a:rPr>
              <a:t>The five proficiencies were used to organise the progression steps, working with CAMAU to consider what progression looks like in particular mathematical areas. This use of the proficiencies to help the understanding of progression is something new.</a:t>
            </a:r>
          </a:p>
          <a:p>
            <a:pPr>
              <a:defRPr/>
            </a:pPr>
            <a:endParaRPr lang="en-GB" i="0" dirty="0">
              <a:latin typeface="Arial" panose="020B0604020202020204" pitchFamily="34" charset="0"/>
              <a:cs typeface="Arial" panose="020B0604020202020204" pitchFamily="34" charset="0"/>
            </a:endParaRPr>
          </a:p>
          <a:p>
            <a:pPr>
              <a:defRPr/>
            </a:pPr>
            <a:r>
              <a:rPr lang="en-GB" i="0" dirty="0">
                <a:latin typeface="Arial" panose="020B0604020202020204" pitchFamily="34" charset="0"/>
                <a:cs typeface="Arial" panose="020B0604020202020204" pitchFamily="34" charset="0"/>
              </a:rPr>
              <a:t>Here are the five proficiencies that were developed for the Welsh context. They are highly interconnected and interdependent. We do not see any one proficiency as more important or less important than any other, which is why they are being presented in this way. Children will develop their mathematical proficiencies at different times and may be developing several at the same time. For example, as a child becomes more fluent in adding two-digit numbers, they will be developing their conceptual understanding of place value.</a:t>
            </a:r>
          </a:p>
          <a:p>
            <a:pPr>
              <a:defRPr/>
            </a:pPr>
            <a:endParaRPr lang="en-GB" i="1" dirty="0">
              <a:cs typeface="Calibri"/>
            </a:endParaRPr>
          </a:p>
          <a:p>
            <a:r>
              <a:rPr lang="cy-GB" sz="1200" i="0" kern="1200" dirty="0">
                <a:solidFill>
                  <a:schemeClr val="tx1"/>
                </a:solidFill>
                <a:effectLst/>
                <a:latin typeface="+mn-lt"/>
                <a:ea typeface="+mn-ea"/>
                <a:cs typeface="+mn-cs"/>
              </a:rPr>
              <a:t>Mae'r gwledydd sy'n perfformio orau yn y byd yn rhoi cryn bwyslais ar ddealltwriaeth gysyniadol felly edrychodd y grŵp maes dysgu a phrofiad ar gwricwla rhyngwladol unwaith eto, ond ar y ffordd maent yn defnyddio'r syniad o </a:t>
            </a:r>
            <a:r>
              <a:rPr lang="en-GB" sz="1200" i="0" kern="1200" dirty="0" err="1">
                <a:solidFill>
                  <a:schemeClr val="tx1"/>
                </a:solidFill>
                <a:effectLst/>
                <a:latin typeface="+mn-lt"/>
                <a:ea typeface="+mn-ea"/>
                <a:cs typeface="+mn-cs"/>
              </a:rPr>
              <a:t>hyfedredd</a:t>
            </a:r>
            <a:r>
              <a:rPr lang="en-GB" sz="1200" i="0" kern="1200" dirty="0">
                <a:solidFill>
                  <a:schemeClr val="tx1"/>
                </a:solidFill>
                <a:effectLst/>
                <a:latin typeface="+mn-lt"/>
                <a:ea typeface="+mn-ea"/>
                <a:cs typeface="+mn-cs"/>
              </a:rPr>
              <a:t> </a:t>
            </a:r>
            <a:r>
              <a:rPr lang="cy-GB" sz="1200" i="0" kern="1200" dirty="0">
                <a:solidFill>
                  <a:schemeClr val="tx1"/>
                </a:solidFill>
                <a:effectLst/>
                <a:latin typeface="+mn-lt"/>
                <a:ea typeface="+mn-ea"/>
                <a:cs typeface="+mn-cs"/>
              </a:rPr>
              <a:t>gwahanol y tro hwn, yn ogystal â gwaith damcaniaethol </a:t>
            </a:r>
            <a:r>
              <a:rPr lang="cy-GB" sz="1200" i="0" kern="1200" dirty="0" err="1">
                <a:solidFill>
                  <a:schemeClr val="tx1"/>
                </a:solidFill>
                <a:effectLst/>
                <a:latin typeface="+mn-lt"/>
                <a:ea typeface="+mn-ea"/>
                <a:cs typeface="+mn-cs"/>
              </a:rPr>
              <a:t>Jeremy</a:t>
            </a:r>
            <a:r>
              <a:rPr lang="cy-GB" sz="1200" i="0" kern="1200" dirty="0">
                <a:solidFill>
                  <a:schemeClr val="tx1"/>
                </a:solidFill>
                <a:effectLst/>
                <a:latin typeface="+mn-lt"/>
                <a:ea typeface="+mn-ea"/>
                <a:cs typeface="+mn-cs"/>
              </a:rPr>
              <a:t> </a:t>
            </a:r>
            <a:r>
              <a:rPr lang="cy-GB" sz="1200" i="0" kern="1200" dirty="0" err="1">
                <a:solidFill>
                  <a:schemeClr val="tx1"/>
                </a:solidFill>
                <a:effectLst/>
                <a:latin typeface="+mn-lt"/>
                <a:ea typeface="+mn-ea"/>
                <a:cs typeface="+mn-cs"/>
              </a:rPr>
              <a:t>Kilpatrick</a:t>
            </a:r>
            <a:r>
              <a:rPr lang="cy-GB" sz="1200" i="0" kern="1200" dirty="0">
                <a:solidFill>
                  <a:schemeClr val="tx1"/>
                </a:solidFill>
                <a:effectLst/>
                <a:latin typeface="+mn-lt"/>
                <a:ea typeface="+mn-ea"/>
                <a:cs typeface="+mn-cs"/>
              </a:rPr>
              <a:t>. Yn dilyn hyn, gwnaeth y Maes Dysgu a Phrofiad Mathemateg a Rhifedd, gyda chymorth gan yr arbenigwr academaidd, yr Athro Anne Watson (Prifysgol Rhydychen), ddatblygu pum medrusrwydd </a:t>
            </a:r>
            <a:r>
              <a:rPr lang="cy-GB" sz="1200" i="0" kern="1200" dirty="0" err="1">
                <a:solidFill>
                  <a:schemeClr val="tx1"/>
                </a:solidFill>
                <a:effectLst/>
                <a:latin typeface="+mn-lt"/>
                <a:ea typeface="+mn-ea"/>
                <a:cs typeface="+mn-cs"/>
              </a:rPr>
              <a:t>rhyng</a:t>
            </a:r>
            <a:r>
              <a:rPr lang="cy-GB" sz="1200" i="0" kern="1200" dirty="0">
                <a:solidFill>
                  <a:schemeClr val="tx1"/>
                </a:solidFill>
                <a:effectLst/>
                <a:latin typeface="+mn-lt"/>
                <a:ea typeface="+mn-ea"/>
                <a:cs typeface="+mn-cs"/>
              </a:rPr>
              <a:t>-gysylltiedig ar gyfer y cyd-destun Cymreig.  </a:t>
            </a:r>
            <a:endParaRPr lang="en-GB" sz="1200" i="0" kern="1200" dirty="0">
              <a:solidFill>
                <a:schemeClr val="tx1"/>
              </a:solidFill>
              <a:effectLst/>
              <a:latin typeface="+mn-lt"/>
              <a:ea typeface="+mn-ea"/>
              <a:cs typeface="+mn-cs"/>
            </a:endParaRPr>
          </a:p>
          <a:p>
            <a:r>
              <a:rPr lang="cy-GB" sz="1200" i="0" kern="1200" dirty="0">
                <a:solidFill>
                  <a:schemeClr val="tx1"/>
                </a:solidFill>
                <a:effectLst/>
                <a:latin typeface="+mn-lt"/>
                <a:ea typeface="+mn-ea"/>
                <a:cs typeface="+mn-cs"/>
              </a:rPr>
              <a:t> </a:t>
            </a:r>
            <a:endParaRPr lang="en-GB" sz="1200" i="0" kern="1200" dirty="0">
              <a:solidFill>
                <a:schemeClr val="tx1"/>
              </a:solidFill>
              <a:effectLst/>
              <a:latin typeface="+mn-lt"/>
              <a:ea typeface="+mn-ea"/>
              <a:cs typeface="+mn-cs"/>
            </a:endParaRPr>
          </a:p>
          <a:p>
            <a:r>
              <a:rPr lang="cy-GB" sz="1200" i="0" kern="1200" dirty="0">
                <a:solidFill>
                  <a:schemeClr val="tx1"/>
                </a:solidFill>
                <a:effectLst/>
                <a:latin typeface="+mn-lt"/>
                <a:ea typeface="+mn-ea"/>
                <a:cs typeface="+mn-cs"/>
              </a:rPr>
              <a:t>Defnyddiwyd y pum hyfedredd i drefnu'r camau cynnydd, gan gydweithio gyda CAMAU i ystyried sut beth yw cynnydd mewn meysydd mathemategol arbennig. Mae'r defnydd hwn o hyfedredd i helpu i ddeall cynnydd yn rhywbeth newydd yn y cwricwlwm Cymreig. </a:t>
            </a:r>
            <a:endParaRPr lang="en-GB" sz="1200" i="0" kern="1200" dirty="0">
              <a:solidFill>
                <a:schemeClr val="tx1"/>
              </a:solidFill>
              <a:effectLst/>
              <a:latin typeface="+mn-lt"/>
              <a:ea typeface="+mn-ea"/>
              <a:cs typeface="+mn-cs"/>
            </a:endParaRPr>
          </a:p>
          <a:p>
            <a:r>
              <a:rPr lang="cy-GB" sz="1200" b="1" i="0" kern="1200" dirty="0">
                <a:solidFill>
                  <a:schemeClr val="tx1"/>
                </a:solidFill>
                <a:effectLst/>
                <a:latin typeface="+mn-lt"/>
                <a:ea typeface="+mn-ea"/>
                <a:cs typeface="+mn-cs"/>
              </a:rPr>
              <a:t> </a:t>
            </a:r>
            <a:endParaRPr lang="en-GB" sz="1200" i="0" kern="1200" dirty="0">
              <a:solidFill>
                <a:schemeClr val="tx1"/>
              </a:solidFill>
              <a:effectLst/>
              <a:latin typeface="+mn-lt"/>
              <a:ea typeface="+mn-ea"/>
              <a:cs typeface="+mn-cs"/>
            </a:endParaRPr>
          </a:p>
          <a:p>
            <a:r>
              <a:rPr lang="cy-GB" sz="1200" i="0" kern="1200" dirty="0">
                <a:solidFill>
                  <a:schemeClr val="tx1"/>
                </a:solidFill>
                <a:effectLst/>
                <a:latin typeface="+mn-lt"/>
                <a:ea typeface="+mn-ea"/>
                <a:cs typeface="+mn-cs"/>
              </a:rPr>
              <a:t>Dyma'r pum hyfedredd rydym wedi'u datblygu ar gyfer y cyd-destun Cymreig. Mae cysylltiadau agos iawn rhyngddynt ac maent yn </a:t>
            </a:r>
            <a:r>
              <a:rPr lang="cy-GB" sz="1200" i="0" kern="1200" dirty="0" err="1">
                <a:solidFill>
                  <a:schemeClr val="tx1"/>
                </a:solidFill>
                <a:effectLst/>
                <a:latin typeface="+mn-lt"/>
                <a:ea typeface="+mn-ea"/>
                <a:cs typeface="+mn-cs"/>
              </a:rPr>
              <a:t>rhyngddibynnol</a:t>
            </a:r>
            <a:r>
              <a:rPr lang="cy-GB" sz="1200" i="0" kern="1200" dirty="0">
                <a:solidFill>
                  <a:schemeClr val="tx1"/>
                </a:solidFill>
                <a:effectLst/>
                <a:latin typeface="+mn-lt"/>
                <a:ea typeface="+mn-ea"/>
                <a:cs typeface="+mn-cs"/>
              </a:rPr>
              <a:t> ac maent wedi'u cynnwys yn ein holl ddatganiadau o’r hyn sy'n bwysig. Caiff pob hyfedredd ei gyflwyno yn gylchol, gan nad ydym yn ystyried bod unrhyw hyfedredd yn bwysicach neu'n llai pwysig na'r llall.  Bydd y dysgwyr yn datblygu eu </a:t>
            </a:r>
            <a:r>
              <a:rPr lang="cy-GB" sz="1200" i="0" kern="1200" dirty="0" err="1">
                <a:solidFill>
                  <a:schemeClr val="tx1"/>
                </a:solidFill>
                <a:effectLst/>
                <a:latin typeface="+mn-lt"/>
                <a:ea typeface="+mn-ea"/>
                <a:cs typeface="+mn-cs"/>
              </a:rPr>
              <a:t>hyfedreddau</a:t>
            </a:r>
            <a:r>
              <a:rPr lang="cy-GB" sz="1200" i="0" kern="1200" dirty="0">
                <a:solidFill>
                  <a:schemeClr val="tx1"/>
                </a:solidFill>
                <a:effectLst/>
                <a:latin typeface="+mn-lt"/>
                <a:ea typeface="+mn-ea"/>
                <a:cs typeface="+mn-cs"/>
              </a:rPr>
              <a:t> mathemategol ar wahanol amseroedd, ac mae'n bosibl y byddant yn datblygu sawl un ar yr un pryd. Er enghraifft, pan fydd plentyn yn ei chael hi'n haws ychwanegu rhifau dau ddigid, byddant yn meithrin eu dealltwriaeth gysyniadol o werth lle. </a:t>
            </a:r>
            <a:endParaRPr lang="en-GB" sz="1200" i="0" kern="1200" dirty="0">
              <a:solidFill>
                <a:schemeClr val="tx1"/>
              </a:solidFill>
              <a:effectLst/>
              <a:latin typeface="+mn-lt"/>
              <a:ea typeface="+mn-ea"/>
              <a:cs typeface="+mn-cs"/>
            </a:endParaRPr>
          </a:p>
          <a:p>
            <a:pPr>
              <a:defRPr/>
            </a:pPr>
            <a:endParaRPr lang="en-GB" i="1" dirty="0">
              <a:cs typeface="Calibri"/>
            </a:endParaRPr>
          </a:p>
          <a:p>
            <a:pPr>
              <a:defRPr/>
            </a:pPr>
            <a:endParaRPr lang="en-GB" i="1" dirty="0">
              <a:cs typeface="Calibri"/>
            </a:endParaRPr>
          </a:p>
          <a:p>
            <a:endParaRPr lang="en-GB" dirty="0"/>
          </a:p>
        </p:txBody>
      </p:sp>
      <p:sp>
        <p:nvSpPr>
          <p:cNvPr id="4" name="Slide Number Placeholder 3">
            <a:extLst>
              <a:ext uri="{FF2B5EF4-FFF2-40B4-BE49-F238E27FC236}">
                <a16:creationId xmlns:a16="http://schemas.microsoft.com/office/drawing/2014/main" id="{65A9849C-AED5-280A-B204-C1F73EB12787}"/>
              </a:ext>
            </a:extLst>
          </p:cNvPr>
          <p:cNvSpPr>
            <a:spLocks noGrp="1"/>
          </p:cNvSpPr>
          <p:nvPr>
            <p:ph type="sldNum" sz="quarter" idx="5"/>
          </p:nvPr>
        </p:nvSpPr>
        <p:spPr/>
        <p:txBody>
          <a:bodyPr/>
          <a:lstStyle/>
          <a:p>
            <a:fld id="{5603C52C-5E29-41AF-BAA3-8217E886DA08}" type="slidenum">
              <a:rPr lang="en-US" smtClean="0"/>
              <a:t>3</a:t>
            </a:fld>
            <a:endParaRPr lang="en-US" dirty="0"/>
          </a:p>
        </p:txBody>
      </p:sp>
    </p:spTree>
    <p:extLst>
      <p:ext uri="{BB962C8B-B14F-4D97-AF65-F5344CB8AC3E}">
        <p14:creationId xmlns:p14="http://schemas.microsoft.com/office/powerpoint/2010/main" val="3914626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i="1" dirty="0">
              <a:latin typeface="Calibri"/>
              <a:cs typeface="Calibri"/>
            </a:endParaRPr>
          </a:p>
          <a:p>
            <a:endParaRPr lang="en-GB" i="1" dirty="0">
              <a:latin typeface="Calibri"/>
              <a:cs typeface="Calibri"/>
            </a:endParaRPr>
          </a:p>
          <a:p>
            <a:pPr eaLnBrk="1" hangingPunct="1">
              <a:spcBef>
                <a:spcPct val="0"/>
              </a:spcBef>
            </a:pPr>
            <a:endParaRPr lang="en-US" altLang="en-US" dirty="0">
              <a:latin typeface="Calibri"/>
              <a:cs typeface="Calibri" panose="020F0502020204030204" pitchFamily="34" charset="0"/>
            </a:endParaRPr>
          </a:p>
          <a:p>
            <a:pPr eaLnBrk="1" hangingPunct="1">
              <a:spcBef>
                <a:spcPct val="0"/>
              </a:spcBef>
            </a:pPr>
            <a:endParaRPr lang="en-GB" altLang="en-US" dirty="0">
              <a:latin typeface="Calibri"/>
              <a:cs typeface="Calibri" panose="020F0502020204030204" pitchFamily="34" charset="0"/>
            </a:endParaRP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943258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latin typeface="Calibri"/>
              <a:cs typeface="Calibri" panose="020F0502020204030204" pitchFamily="34" charset="0"/>
            </a:endParaRPr>
          </a:p>
          <a:p>
            <a:pPr eaLnBrk="1" hangingPunct="1">
              <a:spcBef>
                <a:spcPct val="0"/>
              </a:spcBef>
            </a:pPr>
            <a:endParaRPr lang="en-GB" altLang="en-US" dirty="0">
              <a:latin typeface="Calibri"/>
              <a:cs typeface="Calibri" panose="020F0502020204030204" pitchFamily="34" charset="0"/>
            </a:endParaRP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1122465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i="0" dirty="0">
                <a:latin typeface="Arial" panose="020B0604020202020204" pitchFamily="34" charset="0"/>
                <a:cs typeface="Arial" panose="020B0604020202020204" pitchFamily="34" charset="0"/>
              </a:rPr>
              <a:t>The five proficiencies should be reflected in every mathematical concept taught, but not necessarily in every lesson.</a:t>
            </a:r>
          </a:p>
          <a:p>
            <a:pPr eaLnBrk="1" hangingPunct="1">
              <a:spcBef>
                <a:spcPct val="0"/>
              </a:spcBef>
            </a:pPr>
            <a:endParaRPr lang="en-GB" altLang="en-US" dirty="0">
              <a:cs typeface="Calibri"/>
            </a:endParaRP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670946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i="0" dirty="0">
                <a:latin typeface="Arial" panose="020B0604020202020204" pitchFamily="34" charset="0"/>
                <a:cs typeface="Arial" panose="020B0604020202020204" pitchFamily="34" charset="0"/>
              </a:rPr>
              <a:t>The five proficiencies should be reflected in every mathematical concept taught, but not necessarily in every lesson.</a:t>
            </a:r>
          </a:p>
          <a:p>
            <a:pPr eaLnBrk="1" hangingPunct="1">
              <a:spcBef>
                <a:spcPct val="0"/>
              </a:spcBef>
            </a:pPr>
            <a:endParaRPr lang="en-GB" altLang="en-US" dirty="0">
              <a:cs typeface="Calibri"/>
            </a:endParaRP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6507630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F4E3B16-F2AC-4323-8003-260BD5B436E0}"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4162540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42440878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a:defRPr/>
            </a:pPr>
            <a:endParaRPr lang="en-GB" sz="1200" kern="1200" dirty="0">
              <a:solidFill>
                <a:schemeClr val="tx1"/>
              </a:solidFill>
              <a:effectLst/>
              <a:latin typeface="+mn-lt"/>
              <a:ea typeface="+mn-ea"/>
              <a:cs typeface="+mn-cs"/>
            </a:endParaRPr>
          </a:p>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6705400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1CD2F1-96A7-3A1B-7815-A6509F0915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916803-8E51-D143-BE4D-D7B0D7399B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51C4F5-65A9-D4D6-D53C-073B5605E5E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A43BFA8-ED62-C4E4-BE6D-C7C1A3469B5E}"/>
              </a:ext>
            </a:extLst>
          </p:cNvPr>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F4E3B16-F2AC-4323-8003-260BD5B436E0}"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8289352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1/22/2026</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40145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75B4BE-627A-4EC1-99E1-6F1AA97AB802}" type="datetime1">
              <a:rPr lang="en-US" smtClean="0"/>
              <a:t>1/22/2026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26342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1/22/2026</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89621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5BED6AC-4FBA-40BD-BE75-20DB64DA4BAD}" type="datetime1">
              <a:rPr lang="en-US" smtClean="0"/>
              <a:t>1/22/2026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64390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933C87-D201-458A-93C0-8EDD9AC92D93}" type="datetime1">
              <a:rPr lang="en-US" smtClean="0"/>
              <a:t>1/22/2026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1068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CE6829-5A25-485A-91B1-5D6D58BB9F23}" type="datetime1">
              <a:rPr lang="en-US" smtClean="0"/>
              <a:t>1/22/2026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5257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1/22/2026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52477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1/22/2026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4231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1/22/2026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97307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1/22/2026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78897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1/22/2026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067889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1/22/2026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451050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1/22/2026</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08056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1/22/2026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83599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1/22/2026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58214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6F347-1B2F-4097-AEB5-4A26FB45D67A}" type="datetime1">
              <a:rPr lang="en-US" smtClean="0"/>
              <a:t>1/22/2026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25675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1/22/2026</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404613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342147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71869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7BE36-D1A6-4F1B-AEFD-6FEB636A80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4A6A065-2266-4E47-BBBA-80F712F671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8CA134-BCB7-4A02-A082-089D6D7B01BE}"/>
              </a:ext>
            </a:extLst>
          </p:cNvPr>
          <p:cNvSpPr>
            <a:spLocks noGrp="1"/>
          </p:cNvSpPr>
          <p:nvPr>
            <p:ph type="dt" sz="half" idx="10"/>
          </p:nvPr>
        </p:nvSpPr>
        <p:spPr/>
        <p:txBody>
          <a:bodyPr/>
          <a:lstStyle/>
          <a:p>
            <a:fld id="{5B09236F-209F-49BA-A263-5A444940819B}" type="datetimeFigureOut">
              <a:rPr lang="en-GB" smtClean="0"/>
              <a:t>22/01/2026</a:t>
            </a:fld>
            <a:endParaRPr lang="en-GB"/>
          </a:p>
        </p:txBody>
      </p:sp>
      <p:sp>
        <p:nvSpPr>
          <p:cNvPr id="5" name="Footer Placeholder 4">
            <a:extLst>
              <a:ext uri="{FF2B5EF4-FFF2-40B4-BE49-F238E27FC236}">
                <a16:creationId xmlns:a16="http://schemas.microsoft.com/office/drawing/2014/main" id="{BF11145C-A81F-4F27-801A-4741918ABD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25AE1D-9B1E-4333-9087-84B5D71BAF5B}"/>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2939363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00380-0899-4A36-8EE7-1016732E80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41BCB5-DC47-4F15-8D51-D9ECFAF342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E1D5C-0602-4AF7-8842-0FCDECF15B5A}"/>
              </a:ext>
            </a:extLst>
          </p:cNvPr>
          <p:cNvSpPr>
            <a:spLocks noGrp="1"/>
          </p:cNvSpPr>
          <p:nvPr>
            <p:ph type="dt" sz="half" idx="10"/>
          </p:nvPr>
        </p:nvSpPr>
        <p:spPr/>
        <p:txBody>
          <a:bodyPr/>
          <a:lstStyle/>
          <a:p>
            <a:fld id="{5B09236F-209F-49BA-A263-5A444940819B}" type="datetimeFigureOut">
              <a:rPr lang="en-GB" smtClean="0"/>
              <a:t>22/01/2026</a:t>
            </a:fld>
            <a:endParaRPr lang="en-GB"/>
          </a:p>
        </p:txBody>
      </p:sp>
      <p:sp>
        <p:nvSpPr>
          <p:cNvPr id="5" name="Footer Placeholder 4">
            <a:extLst>
              <a:ext uri="{FF2B5EF4-FFF2-40B4-BE49-F238E27FC236}">
                <a16:creationId xmlns:a16="http://schemas.microsoft.com/office/drawing/2014/main" id="{1421A784-8673-412C-9C8D-69EFE682D3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F3A906-C716-4322-BACC-7DF9B35A8FC5}"/>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8325427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77C34-06FC-468B-B711-FDA639A2A6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B1860C-5B23-436F-BA0A-E082B679EE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F1D617-9248-4271-A3BA-43F8CEA43A64}"/>
              </a:ext>
            </a:extLst>
          </p:cNvPr>
          <p:cNvSpPr>
            <a:spLocks noGrp="1"/>
          </p:cNvSpPr>
          <p:nvPr>
            <p:ph type="dt" sz="half" idx="10"/>
          </p:nvPr>
        </p:nvSpPr>
        <p:spPr/>
        <p:txBody>
          <a:bodyPr/>
          <a:lstStyle/>
          <a:p>
            <a:fld id="{5B09236F-209F-49BA-A263-5A444940819B}" type="datetimeFigureOut">
              <a:rPr lang="en-GB" smtClean="0"/>
              <a:t>22/01/2026</a:t>
            </a:fld>
            <a:endParaRPr lang="en-GB"/>
          </a:p>
        </p:txBody>
      </p:sp>
      <p:sp>
        <p:nvSpPr>
          <p:cNvPr id="5" name="Footer Placeholder 4">
            <a:extLst>
              <a:ext uri="{FF2B5EF4-FFF2-40B4-BE49-F238E27FC236}">
                <a16:creationId xmlns:a16="http://schemas.microsoft.com/office/drawing/2014/main" id="{9000482E-4551-43B7-B900-D4AC98F484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94F479-3B8C-40A1-AB71-F4EE8C22C4CE}"/>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6486838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CF5B3-43CE-451D-B768-1810805141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DD1B24-DFF5-426D-968E-495782DC65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AF839A-EB8C-43DA-ADEC-B6F4AD08C9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83DFF4D-181A-490B-BAF6-02A96059BA2B}"/>
              </a:ext>
            </a:extLst>
          </p:cNvPr>
          <p:cNvSpPr>
            <a:spLocks noGrp="1"/>
          </p:cNvSpPr>
          <p:nvPr>
            <p:ph type="dt" sz="half" idx="10"/>
          </p:nvPr>
        </p:nvSpPr>
        <p:spPr/>
        <p:txBody>
          <a:bodyPr/>
          <a:lstStyle/>
          <a:p>
            <a:fld id="{5B09236F-209F-49BA-A263-5A444940819B}" type="datetimeFigureOut">
              <a:rPr lang="en-GB" smtClean="0"/>
              <a:t>22/01/2026</a:t>
            </a:fld>
            <a:endParaRPr lang="en-GB"/>
          </a:p>
        </p:txBody>
      </p:sp>
      <p:sp>
        <p:nvSpPr>
          <p:cNvPr id="6" name="Footer Placeholder 5">
            <a:extLst>
              <a:ext uri="{FF2B5EF4-FFF2-40B4-BE49-F238E27FC236}">
                <a16:creationId xmlns:a16="http://schemas.microsoft.com/office/drawing/2014/main" id="{F24848CB-85F4-4673-BC21-B214D56DCF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75E068-86D2-4837-83C8-5602372CF65B}"/>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5722940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53411-88FA-4554-B6AB-DC4ECABAB3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35974F-D9E2-46CC-B64A-39F1C05990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E98B807-E198-4E28-9E11-6613C43CF3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DB07A3-282E-4E11-A390-424C858BDF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403263-7CC1-4907-AD1E-44478C2F3F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40AC36-AF34-42FB-8249-7524B0108B47}"/>
              </a:ext>
            </a:extLst>
          </p:cNvPr>
          <p:cNvSpPr>
            <a:spLocks noGrp="1"/>
          </p:cNvSpPr>
          <p:nvPr>
            <p:ph type="dt" sz="half" idx="10"/>
          </p:nvPr>
        </p:nvSpPr>
        <p:spPr/>
        <p:txBody>
          <a:bodyPr/>
          <a:lstStyle/>
          <a:p>
            <a:fld id="{5B09236F-209F-49BA-A263-5A444940819B}" type="datetimeFigureOut">
              <a:rPr lang="en-GB" smtClean="0"/>
              <a:t>22/01/2026</a:t>
            </a:fld>
            <a:endParaRPr lang="en-GB"/>
          </a:p>
        </p:txBody>
      </p:sp>
      <p:sp>
        <p:nvSpPr>
          <p:cNvPr id="8" name="Footer Placeholder 7">
            <a:extLst>
              <a:ext uri="{FF2B5EF4-FFF2-40B4-BE49-F238E27FC236}">
                <a16:creationId xmlns:a16="http://schemas.microsoft.com/office/drawing/2014/main" id="{46653F27-233A-4B87-9AF7-0838C24ECF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36E4E3-C208-42EB-89FE-C015BE483E32}"/>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6673977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B0C6A-70A3-4C4F-9F0C-F31BCFDCE02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1BDFEB-A0E0-4CF2-B983-667FEC3F5CAC}"/>
              </a:ext>
            </a:extLst>
          </p:cNvPr>
          <p:cNvSpPr>
            <a:spLocks noGrp="1"/>
          </p:cNvSpPr>
          <p:nvPr>
            <p:ph type="dt" sz="half" idx="10"/>
          </p:nvPr>
        </p:nvSpPr>
        <p:spPr/>
        <p:txBody>
          <a:bodyPr/>
          <a:lstStyle/>
          <a:p>
            <a:fld id="{5B09236F-209F-49BA-A263-5A444940819B}" type="datetimeFigureOut">
              <a:rPr lang="en-GB" smtClean="0"/>
              <a:t>22/01/2026</a:t>
            </a:fld>
            <a:endParaRPr lang="en-GB"/>
          </a:p>
        </p:txBody>
      </p:sp>
      <p:sp>
        <p:nvSpPr>
          <p:cNvPr id="4" name="Footer Placeholder 3">
            <a:extLst>
              <a:ext uri="{FF2B5EF4-FFF2-40B4-BE49-F238E27FC236}">
                <a16:creationId xmlns:a16="http://schemas.microsoft.com/office/drawing/2014/main" id="{A5F4EAFA-B1BA-49B8-A071-1015BCCCD5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FAC433-CF12-4ADF-A239-4F2D4E81F879}"/>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9493225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F524A0-9C28-4A49-8D7A-64976118779A}"/>
              </a:ext>
            </a:extLst>
          </p:cNvPr>
          <p:cNvSpPr>
            <a:spLocks noGrp="1"/>
          </p:cNvSpPr>
          <p:nvPr>
            <p:ph type="dt" sz="half" idx="10"/>
          </p:nvPr>
        </p:nvSpPr>
        <p:spPr/>
        <p:txBody>
          <a:bodyPr/>
          <a:lstStyle/>
          <a:p>
            <a:fld id="{5B09236F-209F-49BA-A263-5A444940819B}" type="datetimeFigureOut">
              <a:rPr lang="en-GB" smtClean="0"/>
              <a:t>22/01/2026</a:t>
            </a:fld>
            <a:endParaRPr lang="en-GB"/>
          </a:p>
        </p:txBody>
      </p:sp>
      <p:sp>
        <p:nvSpPr>
          <p:cNvPr id="3" name="Footer Placeholder 2">
            <a:extLst>
              <a:ext uri="{FF2B5EF4-FFF2-40B4-BE49-F238E27FC236}">
                <a16:creationId xmlns:a16="http://schemas.microsoft.com/office/drawing/2014/main" id="{FC38A32B-1B76-48EA-B7E0-9EC5A66454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9B3E18-D677-4000-9151-1E438C644517}"/>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803000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3B7EB-7C22-492D-AE43-D7BDA60926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6D29D7-3182-4EED-B8FD-463AAE3EA9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408B90-6ED4-4657-AC5B-1D9CD0F7A0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2F20B-0197-4773-8E71-848360FAB69A}"/>
              </a:ext>
            </a:extLst>
          </p:cNvPr>
          <p:cNvSpPr>
            <a:spLocks noGrp="1"/>
          </p:cNvSpPr>
          <p:nvPr>
            <p:ph type="dt" sz="half" idx="10"/>
          </p:nvPr>
        </p:nvSpPr>
        <p:spPr/>
        <p:txBody>
          <a:bodyPr/>
          <a:lstStyle/>
          <a:p>
            <a:fld id="{5B09236F-209F-49BA-A263-5A444940819B}" type="datetimeFigureOut">
              <a:rPr lang="en-GB" smtClean="0"/>
              <a:t>22/01/2026</a:t>
            </a:fld>
            <a:endParaRPr lang="en-GB"/>
          </a:p>
        </p:txBody>
      </p:sp>
      <p:sp>
        <p:nvSpPr>
          <p:cNvPr id="6" name="Footer Placeholder 5">
            <a:extLst>
              <a:ext uri="{FF2B5EF4-FFF2-40B4-BE49-F238E27FC236}">
                <a16:creationId xmlns:a16="http://schemas.microsoft.com/office/drawing/2014/main" id="{D5C56862-0494-4D03-A1AF-A32D767EC3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385DD2-66D3-4F95-BDD6-D19615E437B8}"/>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5624596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94686-7368-4E9D-AFB0-BB13F4F0F8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B7B76C-DB97-4CCD-8B02-F2E587C916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D6A323-21C4-40FC-A979-EBB19004B7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0AFBE6-7DDA-4B2B-92FD-B10555C0CFF4}"/>
              </a:ext>
            </a:extLst>
          </p:cNvPr>
          <p:cNvSpPr>
            <a:spLocks noGrp="1"/>
          </p:cNvSpPr>
          <p:nvPr>
            <p:ph type="dt" sz="half" idx="10"/>
          </p:nvPr>
        </p:nvSpPr>
        <p:spPr/>
        <p:txBody>
          <a:bodyPr/>
          <a:lstStyle/>
          <a:p>
            <a:fld id="{5B09236F-209F-49BA-A263-5A444940819B}" type="datetimeFigureOut">
              <a:rPr lang="en-GB" smtClean="0"/>
              <a:t>22/01/2026</a:t>
            </a:fld>
            <a:endParaRPr lang="en-GB"/>
          </a:p>
        </p:txBody>
      </p:sp>
      <p:sp>
        <p:nvSpPr>
          <p:cNvPr id="6" name="Footer Placeholder 5">
            <a:extLst>
              <a:ext uri="{FF2B5EF4-FFF2-40B4-BE49-F238E27FC236}">
                <a16:creationId xmlns:a16="http://schemas.microsoft.com/office/drawing/2014/main" id="{B385A5BE-1834-440D-9267-170F8C99C8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138C05-CC55-4F1C-AD8B-C7E2F5986290}"/>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41143403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87D7E-71CA-48E3-BE88-111F7AF60D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5CEF64-4F35-4E5D-858F-E691EF1511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929E1E-404B-4875-9092-DEBF674F3762}"/>
              </a:ext>
            </a:extLst>
          </p:cNvPr>
          <p:cNvSpPr>
            <a:spLocks noGrp="1"/>
          </p:cNvSpPr>
          <p:nvPr>
            <p:ph type="dt" sz="half" idx="10"/>
          </p:nvPr>
        </p:nvSpPr>
        <p:spPr/>
        <p:txBody>
          <a:bodyPr/>
          <a:lstStyle/>
          <a:p>
            <a:fld id="{5B09236F-209F-49BA-A263-5A444940819B}" type="datetimeFigureOut">
              <a:rPr lang="en-GB" smtClean="0"/>
              <a:t>22/01/2026</a:t>
            </a:fld>
            <a:endParaRPr lang="en-GB"/>
          </a:p>
        </p:txBody>
      </p:sp>
      <p:sp>
        <p:nvSpPr>
          <p:cNvPr id="5" name="Footer Placeholder 4">
            <a:extLst>
              <a:ext uri="{FF2B5EF4-FFF2-40B4-BE49-F238E27FC236}">
                <a16:creationId xmlns:a16="http://schemas.microsoft.com/office/drawing/2014/main" id="{C4C365A9-54E4-4C41-803F-F4047E0297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DE3B27-6DD1-40CB-9131-1F36C7CEBEC1}"/>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8885750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7975B0-47C9-4A05-968E-C9159F8DA6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9D6D93-7EA6-4321-A2F1-06A3476942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6A9C8E-A51C-4197-86B0-13F5EAFF9CDA}"/>
              </a:ext>
            </a:extLst>
          </p:cNvPr>
          <p:cNvSpPr>
            <a:spLocks noGrp="1"/>
          </p:cNvSpPr>
          <p:nvPr>
            <p:ph type="dt" sz="half" idx="10"/>
          </p:nvPr>
        </p:nvSpPr>
        <p:spPr/>
        <p:txBody>
          <a:bodyPr/>
          <a:lstStyle/>
          <a:p>
            <a:fld id="{5B09236F-209F-49BA-A263-5A444940819B}" type="datetimeFigureOut">
              <a:rPr lang="en-GB" smtClean="0"/>
              <a:t>22/01/2026</a:t>
            </a:fld>
            <a:endParaRPr lang="en-GB"/>
          </a:p>
        </p:txBody>
      </p:sp>
      <p:sp>
        <p:nvSpPr>
          <p:cNvPr id="5" name="Footer Placeholder 4">
            <a:extLst>
              <a:ext uri="{FF2B5EF4-FFF2-40B4-BE49-F238E27FC236}">
                <a16:creationId xmlns:a16="http://schemas.microsoft.com/office/drawing/2014/main" id="{FCC82893-1D2F-470A-82DD-D2D02A5423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66CA3-1BEC-4B4C-AC7C-4B37CECA5DDE}"/>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2723217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1/22/2026</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7429820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687" r:id="rId18"/>
    <p:sldLayoutId id="2147483688" r:id="rId19"/>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EE7DBA-491A-4CFD-ADC2-1D750DC5B4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904391-236A-43BF-936A-6E1134128A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ACA73C-EC36-495D-B441-71EF69D619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09236F-209F-49BA-A263-5A444940819B}" type="datetimeFigureOut">
              <a:rPr lang="en-GB" smtClean="0"/>
              <a:t>22/01/2026</a:t>
            </a:fld>
            <a:endParaRPr lang="en-GB"/>
          </a:p>
        </p:txBody>
      </p:sp>
      <p:sp>
        <p:nvSpPr>
          <p:cNvPr id="5" name="Footer Placeholder 4">
            <a:extLst>
              <a:ext uri="{FF2B5EF4-FFF2-40B4-BE49-F238E27FC236}">
                <a16:creationId xmlns:a16="http://schemas.microsoft.com/office/drawing/2014/main" id="{C0109052-E811-40A7-9A2C-EFCC7C1245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0DAA98D-68AF-4089-AC7A-E2FB009EC5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5F53FD-5AD4-4558-B260-3BFD9B4BFE1C}" type="slidenum">
              <a:rPr lang="en-GB" smtClean="0"/>
              <a:t>‹#›</a:t>
            </a:fld>
            <a:endParaRPr lang="en-GB"/>
          </a:p>
        </p:txBody>
      </p:sp>
    </p:spTree>
    <p:extLst>
      <p:ext uri="{BB962C8B-B14F-4D97-AF65-F5344CB8AC3E}">
        <p14:creationId xmlns:p14="http://schemas.microsoft.com/office/powerpoint/2010/main" val="26665350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hwb.gov.wales/curriculum-for-wales/mathematics-and-numeracy/" TargetMode="Externa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image" Target="../media/image5.png"/><Relationship Id="rId5" Type="http://schemas.openxmlformats.org/officeDocument/2006/relationships/hyperlink" Target="https://hwb.gov.wales/cwricwlwm-i-gymru/mathemateg-a-rhifedd/" TargetMode="Externa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6.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8.pn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6.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hyperlink" Target="https://www.youtube.com/watch?v=1ceyCsBdZqk" TargetMode="Externa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8" Type="http://schemas.openxmlformats.org/officeDocument/2006/relationships/hyperlink" Target="https://www.youtube.com/watch?v=1ceyCsBdZqk" TargetMode="External"/><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1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hyperlink" Target="https://eur01.safelinks.protection.outlook.com/?url=https%3A%2F%2Fhwb.gov.wales%2Frepository%2Fresource%2F17a3ab8d-9329-4a9a-be44-2a010c0569c8%2Foverview&amp;data=05%7C02%7Cjessica.roberts%40uwtsd.ac.uk%7C4dd1c137185b427e9f3608de26888528%7C4e0f11f9046e45059cb8db2152311e21%7C0%7C0%7C638990564977739803%7CUnknown%7CTWFpbGZsb3d8eyJFbXB0eU1hcGkiOnRydWUsIlYiOiIwLjAuMDAwMCIsIlAiOiJXaW4zMiIsIkFOIjoiTWFpbCIsIldUIjoyfQ%3D%3D%7C0%7C%7C%7C&amp;sdata=nBJ6R9aBnsJ4F1dqpH07b5HUO7XI8g4%2BSLeMyLChzfE%3D&amp;reserved=0" TargetMode="External"/><Relationship Id="rId2" Type="http://schemas.openxmlformats.org/officeDocument/2006/relationships/hyperlink" Target="https://eur01.safelinks.protection.outlook.com/?url=https%3A%2F%2Fhwb.gov.wales%2Frepository%2Fresource%2F5b658f64-deea-4723-99bb-9ef02181cd06%2Foverview&amp;data=05%7C02%7Cjessica.roberts%40uwtsd.ac.uk%7C4dd1c137185b427e9f3608de26888528%7C4e0f11f9046e45059cb8db2152311e21%7C0%7C0%7C638990564977707859%7CUnknown%7CTWFpbGZsb3d8eyJFbXB0eU1hcGkiOnRydWUsIlYiOiIwLjAuMDAwMCIsIlAiOiJXaW4zMiIsIkFOIjoiTWFpbCIsIldUIjoyfQ%3D%3D%7C0%7C%7C%7C&amp;sdata=QrgI4237dR%2FEDrMyBang4PEU%2BH1hvMkt%2B1r4XAh4ODM%3D&amp;reserved=0"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rotWithShape="1">
          <a:blip r:embed="rId4"/>
          <a:srcRect l="39731" t="50171" r="37347" b="13462"/>
          <a:stretch>
            <a:fillRect/>
          </a:stretch>
        </p:blipFill>
        <p:spPr>
          <a:xfrm>
            <a:off x="6179820" y="2072640"/>
            <a:ext cx="5023187" cy="4480560"/>
          </a:xfrm>
          <a:prstGeom prst="rect">
            <a:avLst/>
          </a:prstGeom>
        </p:spPr>
      </p:pic>
      <p:sp>
        <p:nvSpPr>
          <p:cNvPr id="5" name="TextBox 4">
            <a:extLst>
              <a:ext uri="{FF2B5EF4-FFF2-40B4-BE49-F238E27FC236}">
                <a16:creationId xmlns:a16="http://schemas.microsoft.com/office/drawing/2014/main" id="{2031A28D-5EF0-4436-B298-8C5CE3FCBF7B}"/>
              </a:ext>
            </a:extLst>
          </p:cNvPr>
          <p:cNvSpPr txBox="1"/>
          <p:nvPr/>
        </p:nvSpPr>
        <p:spPr>
          <a:xfrm>
            <a:off x="1525940" y="1511023"/>
            <a:ext cx="9483680" cy="369332"/>
          </a:xfrm>
          <a:prstGeom prst="rect">
            <a:avLst/>
          </a:prstGeom>
          <a:noFill/>
        </p:spPr>
        <p:txBody>
          <a:bodyPr wrap="square">
            <a:spAutoFit/>
          </a:bodyPr>
          <a:lstStyle/>
          <a:p>
            <a:r>
              <a:rPr lang="en-GB" dirty="0">
                <a:hlinkClick r:id="rId3"/>
              </a:rPr>
              <a:t>https://hwb.gov.wales/curriculum-for-wales/mathematics-and-numeracy/</a:t>
            </a:r>
            <a:endParaRPr lang="en-GB" dirty="0"/>
          </a:p>
        </p:txBody>
      </p:sp>
      <p:pic>
        <p:nvPicPr>
          <p:cNvPr id="4" name="Picture 3">
            <a:hlinkClick r:id="rId5"/>
            <a:extLst>
              <a:ext uri="{FF2B5EF4-FFF2-40B4-BE49-F238E27FC236}">
                <a16:creationId xmlns:a16="http://schemas.microsoft.com/office/drawing/2014/main" id="{9D56C16F-1328-0672-6FE8-8D003AE226E0}"/>
              </a:ext>
            </a:extLst>
          </p:cNvPr>
          <p:cNvPicPr>
            <a:picLocks noChangeAspect="1"/>
          </p:cNvPicPr>
          <p:nvPr/>
        </p:nvPicPr>
        <p:blipFill rotWithShape="1">
          <a:blip r:embed="rId6"/>
          <a:srcRect l="37518" t="47807" r="39134" b="15196"/>
          <a:stretch>
            <a:fillRect/>
          </a:stretch>
        </p:blipFill>
        <p:spPr>
          <a:xfrm>
            <a:off x="989014" y="2179320"/>
            <a:ext cx="5106986" cy="4549861"/>
          </a:xfrm>
          <a:prstGeom prst="rect">
            <a:avLst/>
          </a:prstGeom>
        </p:spPr>
      </p:pic>
    </p:spTree>
    <p:extLst>
      <p:ext uri="{BB962C8B-B14F-4D97-AF65-F5344CB8AC3E}">
        <p14:creationId xmlns:p14="http://schemas.microsoft.com/office/powerpoint/2010/main" val="382380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 text, website&#10;&#10;Description automatically generated">
            <a:extLst>
              <a:ext uri="{FF2B5EF4-FFF2-40B4-BE49-F238E27FC236}">
                <a16:creationId xmlns:a16="http://schemas.microsoft.com/office/drawing/2014/main" id="{84CBFC90-A25D-415E-A2B1-79CC2505622C}"/>
              </a:ext>
            </a:extLst>
          </p:cNvPr>
          <p:cNvPicPr>
            <a:picLocks noChangeAspect="1"/>
          </p:cNvPicPr>
          <p:nvPr/>
        </p:nvPicPr>
        <p:blipFill rotWithShape="1">
          <a:blip r:embed="rId3"/>
          <a:srcRect l="13230" t="37222" r="30865" b="9467"/>
          <a:stretch>
            <a:fillRect/>
          </a:stretch>
        </p:blipFill>
        <p:spPr>
          <a:xfrm>
            <a:off x="6252511" y="213360"/>
            <a:ext cx="5671034" cy="3627120"/>
          </a:xfrm>
          <a:prstGeom prst="rect">
            <a:avLst/>
          </a:prstGeom>
        </p:spPr>
      </p:pic>
      <p:sp>
        <p:nvSpPr>
          <p:cNvPr id="5" name="Arrow: Left 4">
            <a:extLst>
              <a:ext uri="{FF2B5EF4-FFF2-40B4-BE49-F238E27FC236}">
                <a16:creationId xmlns:a16="http://schemas.microsoft.com/office/drawing/2014/main" id="{0C2E387A-BCF4-4AB1-A69F-2BE84AFEE665}"/>
              </a:ext>
            </a:extLst>
          </p:cNvPr>
          <p:cNvSpPr/>
          <p:nvPr/>
        </p:nvSpPr>
        <p:spPr>
          <a:xfrm>
            <a:off x="8275320" y="3017520"/>
            <a:ext cx="617892" cy="294172"/>
          </a:xfrm>
          <a:prstGeom prst="leftArrow">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3" descr="Graphical user interface, text, website&#10;&#10;Description automatically generated">
            <a:extLst>
              <a:ext uri="{FF2B5EF4-FFF2-40B4-BE49-F238E27FC236}">
                <a16:creationId xmlns:a16="http://schemas.microsoft.com/office/drawing/2014/main" id="{B76B8BEB-C118-FEB0-1B20-E460E225AEFA}"/>
              </a:ext>
            </a:extLst>
          </p:cNvPr>
          <p:cNvPicPr>
            <a:picLocks noChangeAspect="1"/>
          </p:cNvPicPr>
          <p:nvPr/>
        </p:nvPicPr>
        <p:blipFill rotWithShape="1">
          <a:blip r:embed="rId4"/>
          <a:srcRect l="13194" t="32996" r="30864" b="16979"/>
          <a:stretch>
            <a:fillRect/>
          </a:stretch>
        </p:blipFill>
        <p:spPr>
          <a:xfrm>
            <a:off x="268455" y="97328"/>
            <a:ext cx="5791199" cy="3465390"/>
          </a:xfrm>
          <a:prstGeom prst="rect">
            <a:avLst/>
          </a:prstGeom>
        </p:spPr>
      </p:pic>
      <p:sp>
        <p:nvSpPr>
          <p:cNvPr id="4" name="Arrow: Left 3">
            <a:extLst>
              <a:ext uri="{FF2B5EF4-FFF2-40B4-BE49-F238E27FC236}">
                <a16:creationId xmlns:a16="http://schemas.microsoft.com/office/drawing/2014/main" id="{84658F05-E9FA-5BBD-D768-E8F498D81815}"/>
              </a:ext>
            </a:extLst>
          </p:cNvPr>
          <p:cNvSpPr/>
          <p:nvPr/>
        </p:nvSpPr>
        <p:spPr>
          <a:xfrm>
            <a:off x="2209800" y="3268546"/>
            <a:ext cx="617892" cy="294172"/>
          </a:xfrm>
          <a:prstGeom prst="leftArrow">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026BC24-132F-F698-C06C-413001BC6D03}"/>
              </a:ext>
            </a:extLst>
          </p:cNvPr>
          <p:cNvSpPr txBox="1"/>
          <p:nvPr/>
        </p:nvSpPr>
        <p:spPr>
          <a:xfrm>
            <a:off x="1036320" y="5610766"/>
            <a:ext cx="3962400" cy="923330"/>
          </a:xfrm>
          <a:prstGeom prst="rect">
            <a:avLst/>
          </a:prstGeom>
          <a:noFill/>
        </p:spPr>
        <p:txBody>
          <a:bodyPr wrap="square" rtlCol="0">
            <a:spAutoFit/>
          </a:bodyPr>
          <a:lstStyle/>
          <a:p>
            <a:endParaRPr lang="en-US" dirty="0">
              <a:solidFill>
                <a:srgbClr val="1F1F1F"/>
              </a:solidFill>
              <a:cs typeface="Arial"/>
            </a:endParaRPr>
          </a:p>
          <a:p>
            <a:pPr>
              <a:buChar char="•"/>
            </a:pPr>
            <a:endParaRPr lang="en-US" dirty="0">
              <a:solidFill>
                <a:srgbClr val="1F1F1F"/>
              </a:solidFill>
              <a:latin typeface="+mj-lt"/>
              <a:cs typeface="Arial"/>
            </a:endParaRPr>
          </a:p>
          <a:p>
            <a:endParaRPr lang="en-GB" dirty="0"/>
          </a:p>
        </p:txBody>
      </p:sp>
      <p:sp>
        <p:nvSpPr>
          <p:cNvPr id="7" name="TextBox 6">
            <a:extLst>
              <a:ext uri="{FF2B5EF4-FFF2-40B4-BE49-F238E27FC236}">
                <a16:creationId xmlns:a16="http://schemas.microsoft.com/office/drawing/2014/main" id="{A81864A6-D31D-757B-4F37-ACA22F582E52}"/>
              </a:ext>
            </a:extLst>
          </p:cNvPr>
          <p:cNvSpPr txBox="1"/>
          <p:nvPr/>
        </p:nvSpPr>
        <p:spPr>
          <a:xfrm>
            <a:off x="1371600" y="3938624"/>
            <a:ext cx="10264139" cy="25442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2800" dirty="0">
                <a:solidFill>
                  <a:srgbClr val="1F1F1F"/>
                </a:solidFill>
                <a:cs typeface="Arial"/>
              </a:rPr>
              <a:t>Dealltwriaeth </a:t>
            </a:r>
            <a:r>
              <a:rPr lang="en-US" sz="2800" dirty="0" err="1">
                <a:solidFill>
                  <a:srgbClr val="1F1F1F"/>
                </a:solidFill>
                <a:cs typeface="Arial"/>
              </a:rPr>
              <a:t>gysyniadol</a:t>
            </a:r>
            <a:r>
              <a:rPr lang="en-US" sz="2800" dirty="0">
                <a:solidFill>
                  <a:srgbClr val="1F1F1F"/>
                </a:solidFill>
                <a:cs typeface="Arial"/>
              </a:rPr>
              <a:t>/ </a:t>
            </a:r>
            <a:r>
              <a:rPr lang="en-GB" sz="2800" b="1" dirty="0">
                <a:solidFill>
                  <a:srgbClr val="FF0000"/>
                </a:solidFill>
                <a:latin typeface="+mj-lt"/>
              </a:rPr>
              <a:t>Conceptual understanding</a:t>
            </a:r>
            <a:endParaRPr lang="en-GB" sz="2800" b="1" dirty="0">
              <a:solidFill>
                <a:srgbClr val="FF0000"/>
              </a:solidFill>
              <a:latin typeface="+mj-lt"/>
              <a:ea typeface="+mn-lt"/>
              <a:cs typeface="+mn-lt"/>
            </a:endParaRPr>
          </a:p>
          <a:p>
            <a:pPr marL="285750" indent="-285750">
              <a:lnSpc>
                <a:spcPct val="90000"/>
              </a:lnSpc>
              <a:spcBef>
                <a:spcPts val="1000"/>
              </a:spcBef>
              <a:buFont typeface="Arial,Sans-Serif"/>
              <a:buChar char="•"/>
            </a:pPr>
            <a:r>
              <a:rPr lang="en-US" sz="2800" dirty="0">
                <a:solidFill>
                  <a:srgbClr val="1F1F1F"/>
                </a:solidFill>
                <a:cs typeface="Arial"/>
              </a:rPr>
              <a:t>Cyfathrebu </a:t>
            </a:r>
            <a:r>
              <a:rPr lang="en-US" sz="2800" dirty="0" err="1">
                <a:solidFill>
                  <a:srgbClr val="1F1F1F"/>
                </a:solidFill>
                <a:cs typeface="Arial"/>
              </a:rPr>
              <a:t>gan</a:t>
            </a:r>
            <a:r>
              <a:rPr lang="en-US" sz="2800" dirty="0">
                <a:solidFill>
                  <a:srgbClr val="1F1F1F"/>
                </a:solidFill>
                <a:cs typeface="Arial"/>
              </a:rPr>
              <a:t> </a:t>
            </a:r>
            <a:r>
              <a:rPr lang="en-US" sz="2800" dirty="0" err="1">
                <a:solidFill>
                  <a:srgbClr val="1F1F1F"/>
                </a:solidFill>
                <a:cs typeface="Arial"/>
              </a:rPr>
              <a:t>ddefnyddio</a:t>
            </a:r>
            <a:r>
              <a:rPr lang="en-US" sz="2800" dirty="0">
                <a:solidFill>
                  <a:srgbClr val="1F1F1F"/>
                </a:solidFill>
                <a:cs typeface="Arial"/>
              </a:rPr>
              <a:t> </a:t>
            </a:r>
            <a:r>
              <a:rPr lang="en-US" sz="2800" dirty="0" err="1">
                <a:solidFill>
                  <a:srgbClr val="1F1F1F"/>
                </a:solidFill>
                <a:cs typeface="Arial"/>
              </a:rPr>
              <a:t>symbolau</a:t>
            </a:r>
            <a:r>
              <a:rPr lang="en-US" sz="2800" dirty="0">
                <a:solidFill>
                  <a:srgbClr val="1F1F1F"/>
                </a:solidFill>
                <a:cs typeface="Arial"/>
              </a:rPr>
              <a:t>/</a:t>
            </a:r>
            <a:r>
              <a:rPr lang="en-GB" sz="2800" b="1" dirty="0">
                <a:solidFill>
                  <a:srgbClr val="FF0000"/>
                </a:solidFill>
                <a:latin typeface="+mj-lt"/>
              </a:rPr>
              <a:t>Communication using symbols</a:t>
            </a:r>
            <a:endParaRPr lang="en-GB" sz="2800" b="1" dirty="0">
              <a:solidFill>
                <a:srgbClr val="FF0000"/>
              </a:solidFill>
              <a:latin typeface="+mj-lt"/>
              <a:ea typeface="+mn-lt"/>
              <a:cs typeface="+mn-lt"/>
            </a:endParaRPr>
          </a:p>
          <a:p>
            <a:pPr marL="285750" indent="-285750">
              <a:lnSpc>
                <a:spcPct val="90000"/>
              </a:lnSpc>
              <a:spcBef>
                <a:spcPts val="1000"/>
              </a:spcBef>
              <a:buFont typeface="Arial,Sans-Serif"/>
              <a:buChar char="•"/>
            </a:pPr>
            <a:r>
              <a:rPr lang="en-US" sz="2800" dirty="0">
                <a:solidFill>
                  <a:srgbClr val="1F1F1F"/>
                </a:solidFill>
                <a:cs typeface="Arial"/>
              </a:rPr>
              <a:t>Cymhwysedd </a:t>
            </a:r>
            <a:r>
              <a:rPr lang="en-US" sz="2800" dirty="0" err="1">
                <a:solidFill>
                  <a:srgbClr val="1F1F1F"/>
                </a:solidFill>
                <a:cs typeface="Arial"/>
              </a:rPr>
              <a:t>strategol</a:t>
            </a:r>
            <a:r>
              <a:rPr lang="en-US" sz="2800" dirty="0">
                <a:solidFill>
                  <a:srgbClr val="1F1F1F"/>
                </a:solidFill>
                <a:cs typeface="Arial"/>
              </a:rPr>
              <a:t> /</a:t>
            </a:r>
            <a:r>
              <a:rPr lang="en-GB" sz="2800" b="1" dirty="0">
                <a:solidFill>
                  <a:srgbClr val="FF0000"/>
                </a:solidFill>
                <a:latin typeface="+mj-lt"/>
              </a:rPr>
              <a:t>Fluency</a:t>
            </a:r>
            <a:endParaRPr lang="en-GB" sz="2800" b="1" dirty="0">
              <a:solidFill>
                <a:srgbClr val="FF0000"/>
              </a:solidFill>
              <a:latin typeface="+mj-lt"/>
              <a:ea typeface="+mn-lt"/>
              <a:cs typeface="+mn-lt"/>
            </a:endParaRPr>
          </a:p>
          <a:p>
            <a:pPr marL="285750" indent="-285750">
              <a:lnSpc>
                <a:spcPct val="90000"/>
              </a:lnSpc>
              <a:spcBef>
                <a:spcPts val="1000"/>
              </a:spcBef>
              <a:buFont typeface="Arial,Sans-Serif"/>
              <a:buChar char="•"/>
            </a:pPr>
            <a:r>
              <a:rPr lang="en-US" sz="2800" dirty="0">
                <a:solidFill>
                  <a:srgbClr val="1F1F1F"/>
                </a:solidFill>
                <a:cs typeface="Arial"/>
              </a:rPr>
              <a:t>Rhesymu </a:t>
            </a:r>
            <a:r>
              <a:rPr lang="en-US" sz="2800" dirty="0" err="1">
                <a:solidFill>
                  <a:srgbClr val="1F1F1F"/>
                </a:solidFill>
                <a:cs typeface="Arial"/>
              </a:rPr>
              <a:t>rhesymegol</a:t>
            </a:r>
            <a:r>
              <a:rPr lang="en-US" sz="2800" dirty="0">
                <a:solidFill>
                  <a:srgbClr val="1F1F1F"/>
                </a:solidFill>
                <a:cs typeface="Arial"/>
              </a:rPr>
              <a:t>/</a:t>
            </a:r>
            <a:r>
              <a:rPr lang="en-GB" sz="2800" b="1" dirty="0">
                <a:solidFill>
                  <a:srgbClr val="FF0000"/>
                </a:solidFill>
                <a:latin typeface="+mj-lt"/>
              </a:rPr>
              <a:t>Logical reasoning</a:t>
            </a:r>
            <a:endParaRPr lang="en-GB" sz="2800" b="1" dirty="0">
              <a:solidFill>
                <a:srgbClr val="FF0000"/>
              </a:solidFill>
              <a:latin typeface="+mj-lt"/>
              <a:ea typeface="+mn-lt"/>
              <a:cs typeface="+mn-lt"/>
            </a:endParaRPr>
          </a:p>
          <a:p>
            <a:pPr marL="285750" indent="-285750">
              <a:lnSpc>
                <a:spcPct val="90000"/>
              </a:lnSpc>
              <a:spcBef>
                <a:spcPts val="1000"/>
              </a:spcBef>
              <a:buFont typeface="Arial,Sans-Serif"/>
              <a:buChar char="•"/>
            </a:pPr>
            <a:r>
              <a:rPr lang="en-US" sz="2800" dirty="0">
                <a:solidFill>
                  <a:srgbClr val="1F1F1F"/>
                </a:solidFill>
                <a:cs typeface="Arial"/>
              </a:rPr>
              <a:t>Rhuglder/ </a:t>
            </a:r>
            <a:r>
              <a:rPr lang="en-GB" sz="2800" b="1" dirty="0">
                <a:solidFill>
                  <a:srgbClr val="FF0000"/>
                </a:solidFill>
                <a:latin typeface="+mj-lt"/>
              </a:rPr>
              <a:t>Strategic competence</a:t>
            </a:r>
          </a:p>
        </p:txBody>
      </p:sp>
    </p:spTree>
    <p:extLst>
      <p:ext uri="{BB962C8B-B14F-4D97-AF65-F5344CB8AC3E}">
        <p14:creationId xmlns:p14="http://schemas.microsoft.com/office/powerpoint/2010/main" val="3825130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98FE1-0D92-FC83-148E-A5C55ECD32C9}"/>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D6CD1FD3-F5B0-524E-7669-80BE4F182A8D}"/>
              </a:ext>
            </a:extLst>
          </p:cNvPr>
          <p:cNvPicPr>
            <a:picLocks noChangeAspect="1"/>
          </p:cNvPicPr>
          <p:nvPr/>
        </p:nvPicPr>
        <p:blipFill>
          <a:blip r:embed="rId3"/>
          <a:stretch>
            <a:fillRect/>
          </a:stretch>
        </p:blipFill>
        <p:spPr>
          <a:xfrm>
            <a:off x="-6348" y="5584777"/>
            <a:ext cx="12196757" cy="1276445"/>
          </a:xfrm>
          <a:prstGeom prst="rect">
            <a:avLst/>
          </a:prstGeom>
        </p:spPr>
      </p:pic>
      <p:graphicFrame>
        <p:nvGraphicFramePr>
          <p:cNvPr id="3" name="Diagram 2">
            <a:extLst>
              <a:ext uri="{FF2B5EF4-FFF2-40B4-BE49-F238E27FC236}">
                <a16:creationId xmlns:a16="http://schemas.microsoft.com/office/drawing/2014/main" id="{BE4D1B1D-8C87-B9F9-64B4-088639E36B28}"/>
              </a:ext>
            </a:extLst>
          </p:cNvPr>
          <p:cNvGraphicFramePr/>
          <p:nvPr>
            <p:extLst>
              <p:ext uri="{D42A27DB-BD31-4B8C-83A1-F6EECF244321}">
                <p14:modId xmlns:p14="http://schemas.microsoft.com/office/powerpoint/2010/main" val="211485017"/>
              </p:ext>
            </p:extLst>
          </p:nvPr>
        </p:nvGraphicFramePr>
        <p:xfrm>
          <a:off x="6338165" y="1252222"/>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4" name="Diagram 3">
            <a:extLst>
              <a:ext uri="{FF2B5EF4-FFF2-40B4-BE49-F238E27FC236}">
                <a16:creationId xmlns:a16="http://schemas.microsoft.com/office/drawing/2014/main" id="{59F7C8AF-0761-BD6A-2479-BC6EACB58569}"/>
              </a:ext>
            </a:extLst>
          </p:cNvPr>
          <p:cNvGraphicFramePr/>
          <p:nvPr>
            <p:extLst>
              <p:ext uri="{D42A27DB-BD31-4B8C-83A1-F6EECF244321}">
                <p14:modId xmlns:p14="http://schemas.microsoft.com/office/powerpoint/2010/main" val="3288891394"/>
              </p:ext>
            </p:extLst>
          </p:nvPr>
        </p:nvGraphicFramePr>
        <p:xfrm>
          <a:off x="-242163" y="1397000"/>
          <a:ext cx="6096000" cy="40640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5" name="TextBox 4">
            <a:extLst>
              <a:ext uri="{FF2B5EF4-FFF2-40B4-BE49-F238E27FC236}">
                <a16:creationId xmlns:a16="http://schemas.microsoft.com/office/drawing/2014/main" id="{1D425216-6B68-009A-4B86-B2768D957109}"/>
              </a:ext>
            </a:extLst>
          </p:cNvPr>
          <p:cNvSpPr txBox="1"/>
          <p:nvPr/>
        </p:nvSpPr>
        <p:spPr>
          <a:xfrm>
            <a:off x="99060" y="341449"/>
            <a:ext cx="12778740"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ct val="0"/>
              </a:spcAft>
              <a:defRPr/>
            </a:pPr>
            <a:r>
              <a:rPr lang="cy-GB" altLang="en-US" sz="3200" dirty="0">
                <a:solidFill>
                  <a:srgbClr val="0070C0"/>
                </a:solidFill>
                <a:latin typeface="Arial" panose="020B0604020202020204" pitchFamily="34" charset="0"/>
                <a:cs typeface="Arial" panose="020B0604020202020204" pitchFamily="34" charset="0"/>
              </a:rPr>
              <a:t>Hyfedreddau mathemategol</a:t>
            </a:r>
            <a:r>
              <a:rPr lang="en-US" altLang="en-US" sz="3200" dirty="0">
                <a:solidFill>
                  <a:srgbClr val="0070C0"/>
                </a:solidFill>
                <a:latin typeface="Arial" panose="020B0604020202020204" pitchFamily="34" charset="0"/>
                <a:cs typeface="Arial" panose="020B0604020202020204" pitchFamily="34" charset="0"/>
              </a:rPr>
              <a:t>               Mathematical proficiencies</a:t>
            </a:r>
          </a:p>
        </p:txBody>
      </p:sp>
    </p:spTree>
    <p:extLst>
      <p:ext uri="{BB962C8B-B14F-4D97-AF65-F5344CB8AC3E}">
        <p14:creationId xmlns:p14="http://schemas.microsoft.com/office/powerpoint/2010/main" val="1108861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Graphic spid="4" grpId="0">
        <p:bldAsOne/>
      </p:bldGraphic>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8EF528F-FBD8-41A8-957B-A659B3673314}"/>
              </a:ext>
            </a:extLst>
          </p:cNvPr>
          <p:cNvSpPr/>
          <p:nvPr/>
        </p:nvSpPr>
        <p:spPr>
          <a:xfrm>
            <a:off x="5150544" y="4253636"/>
            <a:ext cx="2499937" cy="2075947"/>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eaLnBrk="0" fontAlgn="base" hangingPunct="0">
              <a:spcBef>
                <a:spcPct val="0"/>
              </a:spcBef>
              <a:spcAft>
                <a:spcPct val="0"/>
              </a:spcAft>
              <a:defRPr/>
            </a:pPr>
            <a:endParaRPr lang="en-GB" dirty="0">
              <a:solidFill>
                <a:prstClr val="white"/>
              </a:solidFill>
              <a:latin typeface="Century Gothic"/>
              <a:cs typeface="Calibri"/>
            </a:endParaRPr>
          </a:p>
        </p:txBody>
      </p:sp>
      <p:sp>
        <p:nvSpPr>
          <p:cNvPr id="2" name="Rounded Rectangle 1">
            <a:extLst>
              <a:ext uri="{FF2B5EF4-FFF2-40B4-BE49-F238E27FC236}">
                <a16:creationId xmlns:a16="http://schemas.microsoft.com/office/drawing/2014/main" id="{97D4EC19-20A5-5A48-929A-E73084A1C826}"/>
              </a:ext>
            </a:extLst>
          </p:cNvPr>
          <p:cNvSpPr/>
          <p:nvPr/>
        </p:nvSpPr>
        <p:spPr>
          <a:xfrm>
            <a:off x="556037" y="152530"/>
            <a:ext cx="4980722" cy="2852881"/>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4" name="Rounded Rectangle 13">
            <a:extLst>
              <a:ext uri="{FF2B5EF4-FFF2-40B4-BE49-F238E27FC236}">
                <a16:creationId xmlns:a16="http://schemas.microsoft.com/office/drawing/2014/main" id="{73242BDE-51D7-7D49-8B34-D869A65576CE}"/>
              </a:ext>
            </a:extLst>
          </p:cNvPr>
          <p:cNvSpPr/>
          <p:nvPr/>
        </p:nvSpPr>
        <p:spPr>
          <a:xfrm>
            <a:off x="8551550" y="3250886"/>
            <a:ext cx="3640450" cy="3488985"/>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5" name="Rounded Rectangle 14">
            <a:extLst>
              <a:ext uri="{FF2B5EF4-FFF2-40B4-BE49-F238E27FC236}">
                <a16:creationId xmlns:a16="http://schemas.microsoft.com/office/drawing/2014/main" id="{5B6C6041-78FE-A046-97FA-ADF5EC467E62}"/>
              </a:ext>
            </a:extLst>
          </p:cNvPr>
          <p:cNvSpPr/>
          <p:nvPr/>
        </p:nvSpPr>
        <p:spPr>
          <a:xfrm>
            <a:off x="556037" y="3250886"/>
            <a:ext cx="3466440" cy="3423868"/>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6" name="Rounded Rectangle 15">
            <a:extLst>
              <a:ext uri="{FF2B5EF4-FFF2-40B4-BE49-F238E27FC236}">
                <a16:creationId xmlns:a16="http://schemas.microsoft.com/office/drawing/2014/main" id="{4F608214-68A0-0C47-8F08-4373D4458C86}"/>
              </a:ext>
            </a:extLst>
          </p:cNvPr>
          <p:cNvSpPr/>
          <p:nvPr/>
        </p:nvSpPr>
        <p:spPr>
          <a:xfrm>
            <a:off x="5714645" y="554070"/>
            <a:ext cx="6260903" cy="2330563"/>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7" name="Rounded Rectangle 16">
            <a:extLst>
              <a:ext uri="{FF2B5EF4-FFF2-40B4-BE49-F238E27FC236}">
                <a16:creationId xmlns:a16="http://schemas.microsoft.com/office/drawing/2014/main" id="{72602EC7-0F59-3A46-AE1F-17DE2612DD58}"/>
              </a:ext>
            </a:extLst>
          </p:cNvPr>
          <p:cNvSpPr/>
          <p:nvPr/>
        </p:nvSpPr>
        <p:spPr>
          <a:xfrm>
            <a:off x="4608225" y="3778558"/>
            <a:ext cx="3042256" cy="2926912"/>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8DCA43AE-1C14-4848-BCCC-D1B0DB275E7C}"/>
              </a:ext>
            </a:extLst>
          </p:cNvPr>
          <p:cNvSpPr txBox="1"/>
          <p:nvPr/>
        </p:nvSpPr>
        <p:spPr>
          <a:xfrm>
            <a:off x="728869" y="245165"/>
            <a:ext cx="4638260"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Century Gothic"/>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600" i="1">
                <a:latin typeface="Century Gothic"/>
              </a:rPr>
              <a:t>non-examples</a:t>
            </a:r>
            <a:r>
              <a:rPr lang="en-GB" sz="1600">
                <a:latin typeface="Century Gothic"/>
              </a:rPr>
              <a:t>) and by being able to represent a concept in different ways, flowing between different representations including verbal, </a:t>
            </a:r>
            <a:r>
              <a:rPr lang="en-GB" sz="1600" i="1">
                <a:latin typeface="Century Gothic"/>
              </a:rPr>
              <a:t>concrete</a:t>
            </a:r>
            <a:r>
              <a:rPr lang="en-GB" sz="1600">
                <a:latin typeface="Century Gothic"/>
              </a:rPr>
              <a:t>, visual, digital and </a:t>
            </a:r>
            <a:r>
              <a:rPr lang="en-GB" sz="1600" i="1">
                <a:latin typeface="Century Gothic"/>
              </a:rPr>
              <a:t>abstract</a:t>
            </a:r>
            <a:endParaRPr lang="en-US" sz="1600">
              <a:latin typeface="Century Gothic"/>
            </a:endParaRPr>
          </a:p>
        </p:txBody>
      </p:sp>
      <p:sp>
        <p:nvSpPr>
          <p:cNvPr id="4" name="TextBox 3">
            <a:extLst>
              <a:ext uri="{FF2B5EF4-FFF2-40B4-BE49-F238E27FC236}">
                <a16:creationId xmlns:a16="http://schemas.microsoft.com/office/drawing/2014/main" id="{6323CE48-5CE7-4CEF-A44F-12B174E9BF25}"/>
              </a:ext>
            </a:extLst>
          </p:cNvPr>
          <p:cNvSpPr txBox="1"/>
          <p:nvPr/>
        </p:nvSpPr>
        <p:spPr>
          <a:xfrm>
            <a:off x="8825949" y="3230570"/>
            <a:ext cx="3366051"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Century Gothic"/>
              </a:rPr>
              <a:t>As learners experience, understand and effectively apply increasingly complex concepts and relationships, fluency in remembering facts, relationships and techniques should grow, meaning that facts, relationships and techniques learned previously should become firmly established, memorable and usable.</a:t>
            </a:r>
            <a:endParaRPr lang="en-US" sz="1600">
              <a:latin typeface="Century Gothic"/>
              <a:cs typeface="Calibri"/>
            </a:endParaRPr>
          </a:p>
        </p:txBody>
      </p:sp>
      <p:sp>
        <p:nvSpPr>
          <p:cNvPr id="5" name="TextBox 4">
            <a:extLst>
              <a:ext uri="{FF2B5EF4-FFF2-40B4-BE49-F238E27FC236}">
                <a16:creationId xmlns:a16="http://schemas.microsoft.com/office/drawing/2014/main" id="{ADFCAFDE-4674-4FD9-B344-3B7F831FB0B9}"/>
              </a:ext>
            </a:extLst>
          </p:cNvPr>
          <p:cNvSpPr txBox="1"/>
          <p:nvPr/>
        </p:nvSpPr>
        <p:spPr>
          <a:xfrm>
            <a:off x="768627" y="3538330"/>
            <a:ext cx="3140765"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Century Gothic"/>
                <a:cs typeface="Calibri"/>
              </a:rPr>
              <a:t>Learners should understand that the symbols they are using are abstract representations and should develop greater flexibility with the application and manipulation of an increasing range of symbols, understanding the conventions of the symbols they are using</a:t>
            </a:r>
            <a:r>
              <a:rPr lang="en-GB" sz="1600">
                <a:latin typeface="Arial"/>
                <a:cs typeface="Arial"/>
              </a:rPr>
              <a:t>. </a:t>
            </a:r>
            <a:endParaRPr lang="en-GB" sz="1600">
              <a:ea typeface="+mn-lt"/>
              <a:cs typeface="+mn-lt"/>
            </a:endParaRPr>
          </a:p>
          <a:p>
            <a:pPr algn="l"/>
            <a:endParaRPr lang="en-GB" dirty="0">
              <a:cs typeface="Calibri"/>
            </a:endParaRPr>
          </a:p>
        </p:txBody>
      </p:sp>
      <p:sp>
        <p:nvSpPr>
          <p:cNvPr id="6" name="TextBox 5">
            <a:extLst>
              <a:ext uri="{FF2B5EF4-FFF2-40B4-BE49-F238E27FC236}">
                <a16:creationId xmlns:a16="http://schemas.microsoft.com/office/drawing/2014/main" id="{9F8778F3-754B-45C1-B8AA-6728BEE9E63A}"/>
              </a:ext>
            </a:extLst>
          </p:cNvPr>
          <p:cNvSpPr txBox="1"/>
          <p:nvPr/>
        </p:nvSpPr>
        <p:spPr>
          <a:xfrm>
            <a:off x="5956853" y="563217"/>
            <a:ext cx="577794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Century Gothic"/>
                <a:cs typeface="Calibri"/>
              </a:rPr>
              <a:t>As learners experience increasingly complex concepts, they should also develop an understanding of the relationships between and within these concepts. They should apply logical reasoning about these relationships and be able to justify and prove them. Justifications and </a:t>
            </a:r>
            <a:r>
              <a:rPr lang="en-GB" sz="1600" i="1">
                <a:latin typeface="Century Gothic"/>
                <a:cs typeface="Calibri"/>
              </a:rPr>
              <a:t>proof</a:t>
            </a:r>
            <a:r>
              <a:rPr lang="en-GB" sz="1600">
                <a:latin typeface="Century Gothic"/>
                <a:cs typeface="Calibri"/>
              </a:rPr>
              <a:t> should become increasingly abstract, moving from verbal explanations, visual or concrete representations to abstract representations involving symbols and conventions</a:t>
            </a:r>
            <a:endParaRPr lang="en-US" sz="1600">
              <a:cs typeface="Calibri"/>
            </a:endParaRPr>
          </a:p>
        </p:txBody>
      </p:sp>
      <p:sp>
        <p:nvSpPr>
          <p:cNvPr id="7" name="TextBox 6">
            <a:extLst>
              <a:ext uri="{FF2B5EF4-FFF2-40B4-BE49-F238E27FC236}">
                <a16:creationId xmlns:a16="http://schemas.microsoft.com/office/drawing/2014/main" id="{7178134F-7038-4621-834C-0259CFFB03CF}"/>
              </a:ext>
            </a:extLst>
          </p:cNvPr>
          <p:cNvSpPr txBox="1"/>
          <p:nvPr/>
        </p:nvSpPr>
        <p:spPr>
          <a:xfrm>
            <a:off x="4806123" y="4039497"/>
            <a:ext cx="27432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Century Gothic"/>
                <a:cs typeface="Calibri"/>
              </a:rPr>
              <a:t>Learners should become increasingly independent in recognising and applying the underlying mathematical structures and ideas within a problem, in order to develop strategies to be able to solve them</a:t>
            </a:r>
            <a:r>
              <a:rPr lang="en-GB" sz="1600" dirty="0">
                <a:latin typeface="Arial"/>
                <a:cs typeface="Arial"/>
              </a:rPr>
              <a:t>. </a:t>
            </a:r>
            <a:endParaRPr lang="en-GB" sz="1600" dirty="0">
              <a:ea typeface="+mn-lt"/>
              <a:cs typeface="+mn-lt"/>
            </a:endParaRPr>
          </a:p>
          <a:p>
            <a:pPr algn="l"/>
            <a:endParaRPr lang="en-GB" dirty="0">
              <a:cs typeface="Calibri"/>
            </a:endParaRPr>
          </a:p>
        </p:txBody>
      </p:sp>
      <p:sp>
        <p:nvSpPr>
          <p:cNvPr id="9" name="TextBox 8">
            <a:extLst>
              <a:ext uri="{FF2B5EF4-FFF2-40B4-BE49-F238E27FC236}">
                <a16:creationId xmlns:a16="http://schemas.microsoft.com/office/drawing/2014/main" id="{D2235E76-536E-D9EC-E3E7-F40D8155BD5F}"/>
              </a:ext>
            </a:extLst>
          </p:cNvPr>
          <p:cNvSpPr txBox="1"/>
          <p:nvPr/>
        </p:nvSpPr>
        <p:spPr>
          <a:xfrm>
            <a:off x="3048000" y="2922656"/>
            <a:ext cx="6096000" cy="830997"/>
          </a:xfrm>
          <a:prstGeom prst="rect">
            <a:avLst/>
          </a:prstGeom>
          <a:noFill/>
        </p:spPr>
        <p:txBody>
          <a:bodyPr wrap="square">
            <a:spAutoFit/>
          </a:bodyPr>
          <a:lstStyle/>
          <a:p>
            <a:pPr algn="ctr" defTabSz="914400">
              <a:spcAft>
                <a:spcPts val="600"/>
              </a:spcAft>
              <a:defRPr/>
            </a:pPr>
            <a:r>
              <a:rPr lang="en-GB" sz="2400" b="1" dirty="0">
                <a:solidFill>
                  <a:prstClr val="black"/>
                </a:solidFill>
                <a:latin typeface="Arial"/>
                <a:cs typeface="Arial"/>
              </a:rPr>
              <a:t>Can you match the proficiency with its definition?</a:t>
            </a:r>
            <a:endParaRPr lang="en-GB" sz="2400" b="1" dirty="0">
              <a:solidFill>
                <a:prstClr val="black"/>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65187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BD6E393-814B-4CE4-ABCF-C3ED8506080E}"/>
              </a:ext>
            </a:extLst>
          </p:cNvPr>
          <p:cNvSpPr/>
          <p:nvPr/>
        </p:nvSpPr>
        <p:spPr>
          <a:xfrm>
            <a:off x="752612" y="170428"/>
            <a:ext cx="5815828" cy="2835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Dylid myfyrio ar syniadau a chysyniadau mathemategol, ynghyd â’u datblygu a’u cysylltu </a:t>
            </a:r>
            <a:r>
              <a:rPr lang="cy-GB" sz="1600" dirty="0" err="1">
                <a:solidFill>
                  <a:prstClr val="black"/>
                </a:solidFill>
                <a:latin typeface="Arial" panose="020B0604020202020204" pitchFamily="34" charset="0"/>
                <a:cs typeface="Arial" panose="020B0604020202020204" pitchFamily="34" charset="0"/>
              </a:rPr>
              <a:t>â’i</a:t>
            </a:r>
            <a:r>
              <a:rPr lang="cy-GB" sz="1600" dirty="0">
                <a:solidFill>
                  <a:prstClr val="black"/>
                </a:solidFill>
                <a:latin typeface="Arial" panose="020B0604020202020204" pitchFamily="34" charset="0"/>
                <a:cs typeface="Arial" panose="020B0604020202020204" pitchFamily="34" charset="0"/>
              </a:rPr>
              <a:t> gilydd, wrth i ddysgwyr gael profiad o syniadau mathemategol cynyddol gymhleth. Mae dysgwyr yn dangos dealltwriaeth gysyniadol drwy egluro a mynegi cysyniadau, dod o hyd i enghreifftiau (neu anenghreifftiau) a thrwy gynrychioli cysyniad mewn gwahanol ffyrdd, gan gynnwys cynrychioliadau llafar, diriaethol, gweledol, digidol a haniaethol</a:t>
            </a:r>
            <a:r>
              <a:rPr lang="cy-GB" sz="1200" dirty="0">
                <a:solidFill>
                  <a:prstClr val="black"/>
                </a:solidFill>
                <a:latin typeface="Arial" panose="020B0604020202020204" pitchFamily="34" charset="0"/>
                <a:cs typeface="Arial" panose="020B0604020202020204" pitchFamily="34" charset="0"/>
              </a:rPr>
              <a:t>.</a:t>
            </a:r>
          </a:p>
        </p:txBody>
      </p:sp>
      <p:sp>
        <p:nvSpPr>
          <p:cNvPr id="10" name="Rectangle 9">
            <a:extLst>
              <a:ext uri="{FF2B5EF4-FFF2-40B4-BE49-F238E27FC236}">
                <a16:creationId xmlns:a16="http://schemas.microsoft.com/office/drawing/2014/main" id="{FEA204B3-DF45-4190-8907-553ABED48A80}"/>
              </a:ext>
            </a:extLst>
          </p:cNvPr>
          <p:cNvSpPr/>
          <p:nvPr/>
        </p:nvSpPr>
        <p:spPr>
          <a:xfrm>
            <a:off x="613706" y="3650330"/>
            <a:ext cx="3302081" cy="260543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Dylai dysgwyr ddeall bod y symbolau y maent yn eu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defnyddio yn gynrychioliadau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haniaethol a dylent ddatblygu mwy o hyblygrwydd wrth iddynt gymhwyso a defnyddio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amrywiaeth gynyddol o symbolau,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gan ddeall confensiynau’r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symbolau y maent yn eu defnyddio. </a:t>
            </a:r>
            <a:endParaRPr lang="en-US" sz="1600" dirty="0">
              <a:solidFill>
                <a:prstClr val="black"/>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8EF528F-FBD8-41A8-957B-A659B3673314}"/>
              </a:ext>
            </a:extLst>
          </p:cNvPr>
          <p:cNvSpPr/>
          <p:nvPr/>
        </p:nvSpPr>
        <p:spPr>
          <a:xfrm>
            <a:off x="4374578" y="3662038"/>
            <a:ext cx="3908891" cy="2838498"/>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Wrth i ddysgwyr brofi, deall a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chymhwyso cysyniadau a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pherthnasau sy’n gynyddol fwy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cymhleth, dylai eu rhuglder wrth </a:t>
            </a:r>
          </a:p>
          <a:p>
            <a:pPr defTabSz="914400" eaLnBrk="0" fontAlgn="base" hangingPunct="0">
              <a:spcBef>
                <a:spcPct val="0"/>
              </a:spcBef>
              <a:spcAft>
                <a:spcPct val="0"/>
              </a:spcAft>
              <a:defRPr/>
            </a:pPr>
            <a:r>
              <a:rPr lang="cy-GB" sz="1600" dirty="0" err="1">
                <a:solidFill>
                  <a:prstClr val="black"/>
                </a:solidFill>
                <a:latin typeface="Arial" panose="020B0604020202020204" pitchFamily="34" charset="0"/>
                <a:cs typeface="Arial" panose="020B0604020202020204" pitchFamily="34" charset="0"/>
              </a:rPr>
              <a:t>gofio</a:t>
            </a:r>
            <a:r>
              <a:rPr lang="cy-GB" sz="1600" dirty="0">
                <a:solidFill>
                  <a:prstClr val="black"/>
                </a:solidFill>
                <a:latin typeface="Arial" panose="020B0604020202020204" pitchFamily="34" charset="0"/>
                <a:cs typeface="Arial" panose="020B0604020202020204" pitchFamily="34" charset="0"/>
              </a:rPr>
              <a:t> ffeithiau, perthnasau a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thechnegau wella. O ganlyniad,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dylai ffeithiau, perthnasau a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thechnegau a ddysgwyd ynghynt fod wedi’u hymsefydlu’n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gadarn, yn gofiadwy ac yn </a:t>
            </a:r>
          </a:p>
          <a:p>
            <a:pPr defTabSz="914400" eaLnBrk="0" fontAlgn="base" hangingPunct="0">
              <a:spcBef>
                <a:spcPct val="0"/>
              </a:spcBef>
              <a:spcAft>
                <a:spcPct val="0"/>
              </a:spcAft>
              <a:defRPr/>
            </a:pPr>
            <a:r>
              <a:rPr lang="cy-GB" sz="1600" dirty="0" err="1">
                <a:solidFill>
                  <a:prstClr val="black"/>
                </a:solidFill>
                <a:latin typeface="Arial" panose="020B0604020202020204" pitchFamily="34" charset="0"/>
                <a:cs typeface="Arial" panose="020B0604020202020204" pitchFamily="34" charset="0"/>
              </a:rPr>
              <a:t>ddefnyddiadwy</a:t>
            </a:r>
            <a:r>
              <a:rPr lang="cy-GB" sz="1600" dirty="0">
                <a:solidFill>
                  <a:prstClr val="black"/>
                </a:solidFill>
                <a:latin typeface="Arial" panose="020B0604020202020204" pitchFamily="34" charset="0"/>
                <a:cs typeface="Arial" panose="020B0604020202020204" pitchFamily="34" charset="0"/>
              </a:rPr>
              <a:t>.</a:t>
            </a:r>
          </a:p>
          <a:p>
            <a:pPr defTabSz="914400" eaLnBrk="0" fontAlgn="base" hangingPunct="0">
              <a:spcBef>
                <a:spcPct val="0"/>
              </a:spcBef>
              <a:spcAft>
                <a:spcPct val="0"/>
              </a:spcAft>
              <a:defRPr/>
            </a:pPr>
            <a:endParaRPr lang="en-GB" sz="1200" dirty="0">
              <a:solidFill>
                <a:prstClr val="white"/>
              </a:solidFill>
              <a:latin typeface="Calibri"/>
              <a:cs typeface="Calibri"/>
            </a:endParaRPr>
          </a:p>
        </p:txBody>
      </p:sp>
      <p:sp>
        <p:nvSpPr>
          <p:cNvPr id="13" name="Rectangle 12">
            <a:extLst>
              <a:ext uri="{FF2B5EF4-FFF2-40B4-BE49-F238E27FC236}">
                <a16:creationId xmlns:a16="http://schemas.microsoft.com/office/drawing/2014/main" id="{1578B6C0-1308-47C6-B37C-80493464CCDF}"/>
              </a:ext>
            </a:extLst>
          </p:cNvPr>
          <p:cNvSpPr/>
          <p:nvPr/>
        </p:nvSpPr>
        <p:spPr>
          <a:xfrm>
            <a:off x="8766956" y="3743540"/>
            <a:ext cx="3099901" cy="2730486"/>
          </a:xfrm>
          <a:prstGeom prst="rect">
            <a:avLst/>
          </a:prstGeom>
          <a:noFill/>
          <a:ln w="19050" cap="rnd">
            <a:no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Dylai dysgwyr ddod yn gynyddol annibynnol wrth adnabod a chymhwyso’r strwythurau a’r syniadau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mathemategol sydd wrth wraidd problem, er mwyn gallu ei datrys.</a:t>
            </a:r>
            <a:endParaRPr lang="en-US" sz="1600" dirty="0">
              <a:solidFill>
                <a:prstClr val="black"/>
              </a:solidFill>
              <a:latin typeface="Arial" panose="020B0604020202020204" pitchFamily="34" charset="0"/>
              <a:cs typeface="Arial" panose="020B0604020202020204" pitchFamily="34" charset="0"/>
            </a:endParaRPr>
          </a:p>
        </p:txBody>
      </p:sp>
      <p:sp>
        <p:nvSpPr>
          <p:cNvPr id="2" name="Rounded Rectangle 1">
            <a:extLst>
              <a:ext uri="{FF2B5EF4-FFF2-40B4-BE49-F238E27FC236}">
                <a16:creationId xmlns:a16="http://schemas.microsoft.com/office/drawing/2014/main" id="{97D4EC19-20A5-5A48-929A-E73084A1C826}"/>
              </a:ext>
            </a:extLst>
          </p:cNvPr>
          <p:cNvSpPr/>
          <p:nvPr/>
        </p:nvSpPr>
        <p:spPr>
          <a:xfrm>
            <a:off x="153366" y="419960"/>
            <a:ext cx="6834174" cy="2336717"/>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8" name="Rectangle 7">
            <a:extLst>
              <a:ext uri="{FF2B5EF4-FFF2-40B4-BE49-F238E27FC236}">
                <a16:creationId xmlns:a16="http://schemas.microsoft.com/office/drawing/2014/main" id="{AE95399D-3B93-7D49-AEA1-D05DB43DB248}"/>
              </a:ext>
            </a:extLst>
          </p:cNvPr>
          <p:cNvSpPr/>
          <p:nvPr/>
        </p:nvSpPr>
        <p:spPr>
          <a:xfrm>
            <a:off x="7478427" y="244554"/>
            <a:ext cx="4646759" cy="2789135"/>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Wrth i ddysgwyr brofi cysyniadau cynyddol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gymhleth, dylent hefyd feithrin dealltwriaeth o’r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berthynas rhwng y cysyniadau hyn ac o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fewn y cysyniadau hyn. Dylent gymhwyso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dulliau rhesymu rhesymegol wrth ymdrin </a:t>
            </a:r>
            <a:r>
              <a:rPr lang="cy-GB" sz="1600" dirty="0" err="1">
                <a:solidFill>
                  <a:prstClr val="black"/>
                </a:solidFill>
                <a:latin typeface="Arial" panose="020B0604020202020204" pitchFamily="34" charset="0"/>
                <a:cs typeface="Arial" panose="020B0604020202020204" pitchFamily="34" charset="0"/>
              </a:rPr>
              <a:t>â’r</a:t>
            </a:r>
            <a:r>
              <a:rPr lang="cy-GB" sz="1600" dirty="0">
                <a:solidFill>
                  <a:prstClr val="black"/>
                </a:solidFill>
                <a:latin typeface="Arial" panose="020B0604020202020204" pitchFamily="34" charset="0"/>
                <a:cs typeface="Arial" panose="020B0604020202020204" pitchFamily="34" charset="0"/>
              </a:rPr>
              <a:t> perthnasau hyn a gallu eu cyfiawnhau a’u profi.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Dylai’r cyfiawnhad a’r dystiolaeth ddod yn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gynyddol haniaethol, gan symud o esboniadau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llafar, gweledol neu ddiriaethol i gynrychioliadau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haniaethol sy’n cynnwys symbolau a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chonfensiynau.</a:t>
            </a:r>
          </a:p>
        </p:txBody>
      </p:sp>
      <p:sp>
        <p:nvSpPr>
          <p:cNvPr id="14" name="Rounded Rectangle 13">
            <a:extLst>
              <a:ext uri="{FF2B5EF4-FFF2-40B4-BE49-F238E27FC236}">
                <a16:creationId xmlns:a16="http://schemas.microsoft.com/office/drawing/2014/main" id="{73242BDE-51D7-7D49-8B34-D869A65576CE}"/>
              </a:ext>
            </a:extLst>
          </p:cNvPr>
          <p:cNvSpPr/>
          <p:nvPr/>
        </p:nvSpPr>
        <p:spPr>
          <a:xfrm>
            <a:off x="7269296" y="146242"/>
            <a:ext cx="4855890" cy="2899792"/>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5" name="Rounded Rectangle 14">
            <a:extLst>
              <a:ext uri="{FF2B5EF4-FFF2-40B4-BE49-F238E27FC236}">
                <a16:creationId xmlns:a16="http://schemas.microsoft.com/office/drawing/2014/main" id="{5B6C6041-78FE-A046-97FA-ADF5EC467E62}"/>
              </a:ext>
            </a:extLst>
          </p:cNvPr>
          <p:cNvSpPr/>
          <p:nvPr/>
        </p:nvSpPr>
        <p:spPr>
          <a:xfrm>
            <a:off x="517858" y="3488198"/>
            <a:ext cx="3352243" cy="2949841"/>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6" name="Rounded Rectangle 15">
            <a:extLst>
              <a:ext uri="{FF2B5EF4-FFF2-40B4-BE49-F238E27FC236}">
                <a16:creationId xmlns:a16="http://schemas.microsoft.com/office/drawing/2014/main" id="{4F608214-68A0-0C47-8F08-4373D4458C86}"/>
              </a:ext>
            </a:extLst>
          </p:cNvPr>
          <p:cNvSpPr/>
          <p:nvPr/>
        </p:nvSpPr>
        <p:spPr>
          <a:xfrm>
            <a:off x="4226973" y="3496175"/>
            <a:ext cx="4195810" cy="3213718"/>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7" name="Rounded Rectangle 16">
            <a:extLst>
              <a:ext uri="{FF2B5EF4-FFF2-40B4-BE49-F238E27FC236}">
                <a16:creationId xmlns:a16="http://schemas.microsoft.com/office/drawing/2014/main" id="{72602EC7-0F59-3A46-AE1F-17DE2612DD58}"/>
              </a:ext>
            </a:extLst>
          </p:cNvPr>
          <p:cNvSpPr/>
          <p:nvPr/>
        </p:nvSpPr>
        <p:spPr>
          <a:xfrm>
            <a:off x="8570388" y="3561349"/>
            <a:ext cx="3504325" cy="2899792"/>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92F5547B-A344-2BDE-4E4F-47DF0B85076B}"/>
              </a:ext>
            </a:extLst>
          </p:cNvPr>
          <p:cNvSpPr txBox="1"/>
          <p:nvPr/>
        </p:nvSpPr>
        <p:spPr>
          <a:xfrm>
            <a:off x="66814" y="2967335"/>
            <a:ext cx="8059366" cy="461665"/>
          </a:xfrm>
          <a:prstGeom prst="rect">
            <a:avLst/>
          </a:prstGeom>
          <a:noFill/>
        </p:spPr>
        <p:txBody>
          <a:bodyPr wrap="square">
            <a:spAutoFit/>
          </a:bodyPr>
          <a:lstStyle/>
          <a:p>
            <a:pPr defTabSz="914400">
              <a:defRPr/>
            </a:pPr>
            <a:r>
              <a:rPr lang="cy-GB" sz="2400" b="1" dirty="0">
                <a:solidFill>
                  <a:prstClr val="black"/>
                </a:solidFill>
                <a:latin typeface="Arial"/>
                <a:cs typeface="Arial"/>
              </a:rPr>
              <a:t>A allwch chi gydweddu pob hyfedredd â’i ddiffiniad</a:t>
            </a:r>
            <a:r>
              <a:rPr lang="en-GB" sz="2400" b="1" dirty="0">
                <a:solidFill>
                  <a:prstClr val="black"/>
                </a:solidFill>
                <a:latin typeface="Arial"/>
                <a:cs typeface="Arial"/>
              </a:rPr>
              <a:t>?</a:t>
            </a:r>
            <a:endParaRPr lang="en-GB" sz="2400" b="1" dirty="0">
              <a:solidFill>
                <a:prstClr val="black"/>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94805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33EA56-DD26-4F69-B626-CD27B6F2E120}"/>
              </a:ext>
            </a:extLst>
          </p:cNvPr>
          <p:cNvSpPr/>
          <p:nvPr/>
        </p:nvSpPr>
        <p:spPr>
          <a:xfrm>
            <a:off x="1754189" y="2085975"/>
            <a:ext cx="8618537" cy="2154432"/>
          </a:xfrm>
          <a:prstGeom prst="rect">
            <a:avLst/>
          </a:prstGeom>
        </p:spPr>
        <p:txBody>
          <a:bodyPr lIns="91432" tIns="45718" rIns="91432" bIns="45718" anchor="t">
            <a:spAutoFit/>
          </a:bodyPr>
          <a:lstStyle/>
          <a:p>
            <a:pPr defTabSz="914400">
              <a:defRPr/>
            </a:pPr>
            <a:endParaRPr lang="en-GB" sz="2400" b="1">
              <a:solidFill>
                <a:prstClr val="black"/>
              </a:solidFill>
              <a:highlight>
                <a:srgbClr val="FFFF00"/>
              </a:highlight>
              <a:latin typeface="Arial" panose="020B0604020202020204" pitchFamily="34" charset="0"/>
              <a:cs typeface="Arial" panose="020B0604020202020204" pitchFamily="34" charset="0"/>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p:txBody>
      </p:sp>
      <p:sp>
        <p:nvSpPr>
          <p:cNvPr id="8" name="Rectangle 7">
            <a:extLst>
              <a:ext uri="{FF2B5EF4-FFF2-40B4-BE49-F238E27FC236}">
                <a16:creationId xmlns:a16="http://schemas.microsoft.com/office/drawing/2014/main" id="{B7F43FC5-83B6-4B1B-BB60-444A8F0D655E}"/>
              </a:ext>
            </a:extLst>
          </p:cNvPr>
          <p:cNvSpPr/>
          <p:nvPr/>
        </p:nvSpPr>
        <p:spPr>
          <a:xfrm>
            <a:off x="2057805" y="1177700"/>
            <a:ext cx="9611617" cy="15138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dirty="0">
                <a:solidFill>
                  <a:schemeClr val="tx1"/>
                </a:solidFill>
                <a:latin typeface="Century Gothic"/>
                <a:ea typeface="+mn-lt"/>
                <a:cs typeface="+mn-lt"/>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400" i="1" dirty="0">
                <a:solidFill>
                  <a:schemeClr val="tx1"/>
                </a:solidFill>
                <a:latin typeface="Century Gothic"/>
                <a:ea typeface="+mn-lt"/>
                <a:cs typeface="+mn-lt"/>
              </a:rPr>
              <a:t>non-examples</a:t>
            </a:r>
            <a:r>
              <a:rPr lang="en-GB" sz="1400" dirty="0">
                <a:solidFill>
                  <a:schemeClr val="tx1"/>
                </a:solidFill>
                <a:latin typeface="Century Gothic"/>
                <a:ea typeface="+mn-lt"/>
                <a:cs typeface="+mn-lt"/>
              </a:rPr>
              <a:t>) and by being able to represent a concept in different ways, flowing between different representations including verbal, </a:t>
            </a:r>
            <a:r>
              <a:rPr lang="en-GB" sz="1400" i="1" dirty="0">
                <a:solidFill>
                  <a:schemeClr val="tx1"/>
                </a:solidFill>
                <a:latin typeface="Century Gothic"/>
                <a:ea typeface="+mn-lt"/>
                <a:cs typeface="+mn-lt"/>
              </a:rPr>
              <a:t>concrete</a:t>
            </a:r>
            <a:r>
              <a:rPr lang="en-GB" sz="1400">
                <a:solidFill>
                  <a:schemeClr val="tx1"/>
                </a:solidFill>
                <a:latin typeface="Century Gothic"/>
                <a:ea typeface="+mn-lt"/>
                <a:cs typeface="+mn-lt"/>
              </a:rPr>
              <a:t>, visual, digital and </a:t>
            </a:r>
            <a:r>
              <a:rPr lang="en-GB" sz="1400" i="1">
                <a:solidFill>
                  <a:schemeClr val="tx1"/>
                </a:solidFill>
                <a:latin typeface="Century Gothic"/>
                <a:ea typeface="+mn-lt"/>
                <a:cs typeface="+mn-lt"/>
              </a:rPr>
              <a:t>abstract.</a:t>
            </a:r>
            <a:endParaRPr lang="en-GB" sz="1400">
              <a:solidFill>
                <a:schemeClr val="tx1"/>
              </a:solidFill>
              <a:latin typeface="Century Gothic"/>
              <a:ea typeface="BatangChe" panose="02030609000101010101" pitchFamily="49" charset="-127"/>
              <a:cs typeface="Arial" panose="020B0604020202020204" pitchFamily="34" charset="0"/>
            </a:endParaRPr>
          </a:p>
        </p:txBody>
      </p:sp>
      <p:sp>
        <p:nvSpPr>
          <p:cNvPr id="13" name="Rectangle 12">
            <a:extLst>
              <a:ext uri="{FF2B5EF4-FFF2-40B4-BE49-F238E27FC236}">
                <a16:creationId xmlns:a16="http://schemas.microsoft.com/office/drawing/2014/main" id="{76D8FCCE-B425-468E-8E0B-B27C3C0969A5}"/>
              </a:ext>
            </a:extLst>
          </p:cNvPr>
          <p:cNvSpPr/>
          <p:nvPr/>
        </p:nvSpPr>
        <p:spPr>
          <a:xfrm>
            <a:off x="1991544" y="2767986"/>
            <a:ext cx="9621336" cy="8792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a:solidFill>
                  <a:schemeClr val="tx1"/>
                </a:solidFill>
                <a:latin typeface="Century Gothic"/>
                <a:ea typeface="+mn-lt"/>
                <a:cs typeface="+mn-lt"/>
              </a:rPr>
              <a:t>Learners should understand that the symbols they are using are abstract representations and should develop greater flexibility with the application and manipulation of an increasing range of symbols, understanding the conventions of the symbols they are using</a:t>
            </a:r>
            <a:r>
              <a:rPr lang="en-GB" sz="1200">
                <a:solidFill>
                  <a:srgbClr val="000000"/>
                </a:solidFill>
                <a:latin typeface="Arial"/>
              </a:rPr>
              <a:t>. </a:t>
            </a:r>
            <a:endParaRPr lang="en-US" sz="120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2D88EF2B-D50F-455F-B420-E91C57D423FC}"/>
              </a:ext>
            </a:extLst>
          </p:cNvPr>
          <p:cNvSpPr/>
          <p:nvPr/>
        </p:nvSpPr>
        <p:spPr>
          <a:xfrm>
            <a:off x="1998169" y="4447929"/>
            <a:ext cx="9708841" cy="14694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a:solidFill>
                  <a:schemeClr val="tx1"/>
                </a:solidFill>
                <a:ea typeface="+mn-lt"/>
                <a:cs typeface="+mn-lt"/>
              </a:rPr>
              <a:t>As learners experience increasingly complex concepts, they should also develop an understanding of the relationships between and within these concepts. They should apply logical reasoning about these relationships and be able to justify and prove them. Justifications and </a:t>
            </a:r>
            <a:r>
              <a:rPr lang="en-GB" sz="1400" i="1">
                <a:solidFill>
                  <a:schemeClr val="tx1"/>
                </a:solidFill>
                <a:ea typeface="+mn-lt"/>
                <a:cs typeface="+mn-lt"/>
              </a:rPr>
              <a:t>proof</a:t>
            </a:r>
            <a:r>
              <a:rPr lang="en-GB" sz="1400">
                <a:solidFill>
                  <a:schemeClr val="tx1"/>
                </a:solidFill>
                <a:ea typeface="+mn-lt"/>
                <a:cs typeface="+mn-lt"/>
              </a:rPr>
              <a:t> should become increasingly abstract, moving from verbal explanations, visual or concrete representations to abstract representations involving symbols and conventions</a:t>
            </a:r>
            <a:r>
              <a:rPr lang="en-GB" sz="1400">
                <a:solidFill>
                  <a:schemeClr val="tx1"/>
                </a:solidFill>
                <a:latin typeface="Arial"/>
              </a:rPr>
              <a:t>. </a:t>
            </a:r>
            <a:endParaRPr lang="en-GB" sz="1400">
              <a:solidFill>
                <a:schemeClr val="tx1"/>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82B2AF32-6E11-424D-9EC6-61AE445621F5}"/>
              </a:ext>
            </a:extLst>
          </p:cNvPr>
          <p:cNvSpPr/>
          <p:nvPr/>
        </p:nvSpPr>
        <p:spPr>
          <a:xfrm>
            <a:off x="2051179" y="5680509"/>
            <a:ext cx="9602822" cy="10122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a:solidFill>
                  <a:schemeClr val="tx1"/>
                </a:solidFill>
                <a:ea typeface="+mn-lt"/>
                <a:cs typeface="+mn-lt"/>
              </a:rPr>
              <a:t>As learners experience, understand and effectively apply increasingly complex concepts and relationships, fluency in remembering facts, relationships and techniques should grow, meaning that facts, relationships and techniques learned previously should become firmly established, memorable and usable</a:t>
            </a:r>
            <a:r>
              <a:rPr lang="en-GB" sz="1400">
                <a:solidFill>
                  <a:schemeClr val="tx1"/>
                </a:solidFill>
                <a:latin typeface="Century Gothic"/>
              </a:rPr>
              <a:t>. </a:t>
            </a:r>
            <a:endParaRPr lang="en-GB" sz="1400">
              <a:solidFill>
                <a:schemeClr val="tx1"/>
              </a:solidFill>
              <a:latin typeface="Century Gothic"/>
              <a:ea typeface="BatangChe" panose="02030609000101010101" pitchFamily="49" charset="-127"/>
              <a:cs typeface="Arial" panose="020B0604020202020204" pitchFamily="34" charset="0"/>
            </a:endParaRPr>
          </a:p>
        </p:txBody>
      </p:sp>
      <p:sp>
        <p:nvSpPr>
          <p:cNvPr id="16" name="Rectangle 15">
            <a:extLst>
              <a:ext uri="{FF2B5EF4-FFF2-40B4-BE49-F238E27FC236}">
                <a16:creationId xmlns:a16="http://schemas.microsoft.com/office/drawing/2014/main" id="{F898CDBC-3E2B-4EC7-95F8-955970B26FB4}"/>
              </a:ext>
            </a:extLst>
          </p:cNvPr>
          <p:cNvSpPr/>
          <p:nvPr/>
        </p:nvSpPr>
        <p:spPr>
          <a:xfrm>
            <a:off x="2057804" y="3791377"/>
            <a:ext cx="9547815" cy="6631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a:solidFill>
                  <a:schemeClr val="tx1"/>
                </a:solidFill>
                <a:ea typeface="+mn-lt"/>
                <a:cs typeface="+mn-lt"/>
              </a:rPr>
              <a:t>Learners should become increasingly independent in recognising and applying the underlying mathematical structures and ideas within a problem, in order to develop strategies to be able to solve them</a:t>
            </a:r>
            <a:r>
              <a:rPr lang="en-GB" sz="1400">
                <a:solidFill>
                  <a:schemeClr val="tx1"/>
                </a:solidFill>
                <a:latin typeface="Arial"/>
              </a:rPr>
              <a:t>. </a:t>
            </a:r>
            <a:endParaRPr lang="en-US" sz="1200">
              <a:solidFill>
                <a:schemeClr val="tx1"/>
              </a:solidFill>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5FEE6063-7FB4-4299-8200-685ABB283038}"/>
              </a:ext>
            </a:extLst>
          </p:cNvPr>
          <p:cNvSpPr/>
          <p:nvPr/>
        </p:nvSpPr>
        <p:spPr>
          <a:xfrm>
            <a:off x="358735" y="1654776"/>
            <a:ext cx="2050210" cy="5647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Conceptual understanding</a:t>
            </a:r>
            <a:endParaRPr lang="en-US" sz="1600" dirty="0">
              <a:solidFill>
                <a:srgbClr val="0070C0"/>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6B0287E-1280-4764-A1FC-267A76C4342E}"/>
              </a:ext>
            </a:extLst>
          </p:cNvPr>
          <p:cNvSpPr/>
          <p:nvPr/>
        </p:nvSpPr>
        <p:spPr>
          <a:xfrm>
            <a:off x="303422" y="3777607"/>
            <a:ext cx="1754380" cy="69874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Strategic competence</a:t>
            </a:r>
            <a:endParaRPr lang="en-GB" sz="1600" dirty="0">
              <a:solidFill>
                <a:srgbClr val="0070C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8EE3318-F713-4047-8B7D-C114970950F1}"/>
              </a:ext>
            </a:extLst>
          </p:cNvPr>
          <p:cNvSpPr/>
          <p:nvPr/>
        </p:nvSpPr>
        <p:spPr>
          <a:xfrm>
            <a:off x="227939" y="2759146"/>
            <a:ext cx="1750351" cy="7993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Communication using symbols</a:t>
            </a:r>
            <a:endParaRPr lang="en-US" sz="1600" dirty="0">
              <a:solidFill>
                <a:srgbClr val="0070C0"/>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9DA830B-AE24-4C6B-B57F-F1FF1F199CD1}"/>
              </a:ext>
            </a:extLst>
          </p:cNvPr>
          <p:cNvSpPr/>
          <p:nvPr/>
        </p:nvSpPr>
        <p:spPr>
          <a:xfrm>
            <a:off x="356431" y="5834700"/>
            <a:ext cx="2078966" cy="5594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Fluency</a:t>
            </a:r>
            <a:endParaRPr lang="en-US" sz="1600" dirty="0">
              <a:solidFill>
                <a:srgbClr val="0070C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6569C44-DF83-4761-AF1F-05D0D89C55EF}"/>
              </a:ext>
            </a:extLst>
          </p:cNvPr>
          <p:cNvSpPr/>
          <p:nvPr/>
        </p:nvSpPr>
        <p:spPr>
          <a:xfrm>
            <a:off x="304358" y="4800042"/>
            <a:ext cx="1899920" cy="4381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Logical reasoning</a:t>
            </a:r>
            <a:endParaRPr lang="en-US" dirty="0">
              <a:solidFill>
                <a:srgbClr val="0070C0"/>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41AC2DDD-C257-384A-906D-96156B843055}"/>
              </a:ext>
            </a:extLst>
          </p:cNvPr>
          <p:cNvCxnSpPr/>
          <p:nvPr/>
        </p:nvCxnSpPr>
        <p:spPr>
          <a:xfrm>
            <a:off x="297733" y="2676541"/>
            <a:ext cx="11380966" cy="13253"/>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AB087D6-D7D6-F84A-982D-24A88157D457}"/>
              </a:ext>
            </a:extLst>
          </p:cNvPr>
          <p:cNvCxnSpPr/>
          <p:nvPr/>
        </p:nvCxnSpPr>
        <p:spPr>
          <a:xfrm>
            <a:off x="297733" y="3712130"/>
            <a:ext cx="11394218" cy="19879"/>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CDE400-D8C0-AE4E-8816-DD9BD2D7C14B}"/>
              </a:ext>
            </a:extLst>
          </p:cNvPr>
          <p:cNvCxnSpPr/>
          <p:nvPr/>
        </p:nvCxnSpPr>
        <p:spPr>
          <a:xfrm flipV="1">
            <a:off x="304358" y="4437188"/>
            <a:ext cx="11380966" cy="53008"/>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66907DB-5F26-5044-804B-1024576BF298}"/>
              </a:ext>
            </a:extLst>
          </p:cNvPr>
          <p:cNvCxnSpPr/>
          <p:nvPr/>
        </p:nvCxnSpPr>
        <p:spPr>
          <a:xfrm flipV="1">
            <a:off x="297733" y="5740849"/>
            <a:ext cx="11294827" cy="19878"/>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7615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33EA56-DD26-4F69-B626-CD27B6F2E120}"/>
              </a:ext>
            </a:extLst>
          </p:cNvPr>
          <p:cNvSpPr/>
          <p:nvPr/>
        </p:nvSpPr>
        <p:spPr>
          <a:xfrm>
            <a:off x="1786731" y="2077314"/>
            <a:ext cx="8618537" cy="2154432"/>
          </a:xfrm>
          <a:prstGeom prst="rect">
            <a:avLst/>
          </a:prstGeom>
        </p:spPr>
        <p:txBody>
          <a:bodyPr lIns="91432" tIns="45718" rIns="91432" bIns="45718" anchor="t">
            <a:spAutoFit/>
          </a:bodyPr>
          <a:lstStyle/>
          <a:p>
            <a:pPr defTabSz="914400">
              <a:defRPr/>
            </a:pPr>
            <a:endParaRPr lang="en-GB" sz="2400" b="1">
              <a:solidFill>
                <a:prstClr val="black"/>
              </a:solidFill>
              <a:highlight>
                <a:srgbClr val="FFFF00"/>
              </a:highlight>
              <a:latin typeface="Arial" panose="020B0604020202020204" pitchFamily="34" charset="0"/>
              <a:cs typeface="Arial" panose="020B0604020202020204" pitchFamily="34" charset="0"/>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p:txBody>
      </p:sp>
      <p:sp>
        <p:nvSpPr>
          <p:cNvPr id="8" name="Rectangle 7">
            <a:extLst>
              <a:ext uri="{FF2B5EF4-FFF2-40B4-BE49-F238E27FC236}">
                <a16:creationId xmlns:a16="http://schemas.microsoft.com/office/drawing/2014/main" id="{B7F43FC5-83B6-4B1B-BB60-444A8F0D655E}"/>
              </a:ext>
            </a:extLst>
          </p:cNvPr>
          <p:cNvSpPr/>
          <p:nvPr/>
        </p:nvSpPr>
        <p:spPr>
          <a:xfrm>
            <a:off x="2376468" y="1588516"/>
            <a:ext cx="9697476" cy="10964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Dylid myfyrio ar syniadau a chysyniadau mathemategol, ynghyd </a:t>
            </a:r>
            <a:r>
              <a:rPr lang="cy-GB" sz="1400" dirty="0" err="1">
                <a:solidFill>
                  <a:prstClr val="black"/>
                </a:solidFill>
                <a:latin typeface="Arial" panose="020B0604020202020204" pitchFamily="34" charset="0"/>
                <a:cs typeface="Arial" panose="020B0604020202020204" pitchFamily="34" charset="0"/>
              </a:rPr>
              <a:t>â’u</a:t>
            </a:r>
            <a:r>
              <a:rPr lang="cy-GB" sz="1400" dirty="0">
                <a:solidFill>
                  <a:prstClr val="black"/>
                </a:solidFill>
                <a:latin typeface="Arial" panose="020B0604020202020204" pitchFamily="34" charset="0"/>
                <a:cs typeface="Arial" panose="020B0604020202020204" pitchFamily="34" charset="0"/>
              </a:rPr>
              <a:t> datblygu a’u cysylltu </a:t>
            </a:r>
            <a:r>
              <a:rPr lang="cy-GB" sz="1400" dirty="0" err="1">
                <a:solidFill>
                  <a:prstClr val="black"/>
                </a:solidFill>
                <a:latin typeface="Arial" panose="020B0604020202020204" pitchFamily="34" charset="0"/>
                <a:cs typeface="Arial" panose="020B0604020202020204" pitchFamily="34" charset="0"/>
              </a:rPr>
              <a:t>â’i</a:t>
            </a:r>
            <a:r>
              <a:rPr lang="cy-GB" sz="1400" dirty="0">
                <a:solidFill>
                  <a:prstClr val="black"/>
                </a:solidFill>
                <a:latin typeface="Arial" panose="020B0604020202020204" pitchFamily="34" charset="0"/>
                <a:cs typeface="Arial" panose="020B0604020202020204" pitchFamily="34" charset="0"/>
              </a:rPr>
              <a:t> gilydd, wrth i ddysgwyr gael profiad o syniadau mathemategol cynyddol gymhleth. Mae dysgwyr yn dangos dealltwriaeth gysyniadol drwy egluro a mynegi cysyniadau, dod o hyd i enghreifftiau (neu </a:t>
            </a:r>
            <a:r>
              <a:rPr lang="cy-GB" sz="1400" dirty="0" err="1">
                <a:solidFill>
                  <a:prstClr val="black"/>
                </a:solidFill>
                <a:latin typeface="Arial" panose="020B0604020202020204" pitchFamily="34" charset="0"/>
                <a:cs typeface="Arial" panose="020B0604020202020204" pitchFamily="34" charset="0"/>
              </a:rPr>
              <a:t>anenghreifftiau</a:t>
            </a:r>
            <a:r>
              <a:rPr lang="cy-GB" sz="1400" dirty="0">
                <a:solidFill>
                  <a:prstClr val="black"/>
                </a:solidFill>
                <a:latin typeface="Arial" panose="020B0604020202020204" pitchFamily="34" charset="0"/>
                <a:cs typeface="Arial" panose="020B0604020202020204" pitchFamily="34" charset="0"/>
              </a:rPr>
              <a:t>) a thrwy gynrychioli cysyniad mewn gwahanol ffyrdd, gan gynnwys cynrychioliadau llafar, diriaethol, gweledol, digidol a haniaethol.</a:t>
            </a:r>
            <a:endParaRPr lang="en-US" sz="1400" dirty="0">
              <a:solidFill>
                <a:prstClr val="black"/>
              </a:solidFill>
              <a:latin typeface="Arial" panose="020B0604020202020204" pitchFamily="34" charset="0"/>
              <a:ea typeface="BatangChe" panose="02030609000101010101" pitchFamily="49" charset="-127"/>
              <a:cs typeface="Arial" panose="020B0604020202020204" pitchFamily="34" charset="0"/>
            </a:endParaRPr>
          </a:p>
        </p:txBody>
      </p:sp>
      <p:sp>
        <p:nvSpPr>
          <p:cNvPr id="13" name="Rectangle 12">
            <a:extLst>
              <a:ext uri="{FF2B5EF4-FFF2-40B4-BE49-F238E27FC236}">
                <a16:creationId xmlns:a16="http://schemas.microsoft.com/office/drawing/2014/main" id="{76D8FCCE-B425-468E-8E0B-B27C3C0969A5}"/>
              </a:ext>
            </a:extLst>
          </p:cNvPr>
          <p:cNvSpPr/>
          <p:nvPr/>
        </p:nvSpPr>
        <p:spPr>
          <a:xfrm>
            <a:off x="2500822" y="2781238"/>
            <a:ext cx="9482970" cy="8394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Dylai dysgwyr ddeall bod y symbolau y maent yn eu defnyddio yn gynrychioliadau haniaethol a dylent ddatblygu mwy o hyblygrwydd wrth iddynt gymhwyso a defnyddio amrywiaeth gynyddol o symbolau, gan ddeall confensiynau’r symbolau y maent yn eu defnyddio. </a:t>
            </a:r>
          </a:p>
        </p:txBody>
      </p:sp>
      <p:sp>
        <p:nvSpPr>
          <p:cNvPr id="14" name="Rectangle 13">
            <a:extLst>
              <a:ext uri="{FF2B5EF4-FFF2-40B4-BE49-F238E27FC236}">
                <a16:creationId xmlns:a16="http://schemas.microsoft.com/office/drawing/2014/main" id="{2D88EF2B-D50F-455F-B420-E91C57D423FC}"/>
              </a:ext>
            </a:extLst>
          </p:cNvPr>
          <p:cNvSpPr/>
          <p:nvPr/>
        </p:nvSpPr>
        <p:spPr>
          <a:xfrm>
            <a:off x="2427668" y="4492806"/>
            <a:ext cx="9482971" cy="11911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Wrth i ddysgwyr brofi cysyniadau cynyddol gymhleth, dylent hefyd feithrin dealltwriaeth o’r berthynas rhwng y cysyniadau hyn ac o fewn y cysyniadau hyn. Dylent gymhwyso dulliau rhesymu rhesymegol wrth ymdrin </a:t>
            </a:r>
            <a:r>
              <a:rPr lang="cy-GB" sz="1400" dirty="0" err="1">
                <a:solidFill>
                  <a:prstClr val="black"/>
                </a:solidFill>
                <a:latin typeface="Arial" panose="020B0604020202020204" pitchFamily="34" charset="0"/>
                <a:cs typeface="Arial" panose="020B0604020202020204" pitchFamily="34" charset="0"/>
              </a:rPr>
              <a:t>â’r</a:t>
            </a:r>
            <a:r>
              <a:rPr lang="cy-GB" sz="1400" dirty="0">
                <a:solidFill>
                  <a:prstClr val="black"/>
                </a:solidFill>
                <a:latin typeface="Arial" panose="020B0604020202020204" pitchFamily="34" charset="0"/>
                <a:cs typeface="Arial" panose="020B0604020202020204" pitchFamily="34" charset="0"/>
              </a:rPr>
              <a:t> perthnasau hyn a gallu eu cyfiawnhau a’u profi. Dylai’r cyfiawnhad a’r dystiolaeth ddod yn gynyddol haniaethol, gan symud o esboniadau llafar, gweledol neu ddiriaethol i gynrychioliadau haniaethol sy’n cynnwys symbolau a chonfensiynau.</a:t>
            </a:r>
            <a:endParaRPr lang="en-GB" sz="1400" dirty="0">
              <a:solidFill>
                <a:prstClr val="black"/>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82B2AF32-6E11-424D-9EC6-61AE445621F5}"/>
              </a:ext>
            </a:extLst>
          </p:cNvPr>
          <p:cNvSpPr/>
          <p:nvPr/>
        </p:nvSpPr>
        <p:spPr>
          <a:xfrm>
            <a:off x="2500821" y="5683979"/>
            <a:ext cx="9409818" cy="9990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Wrth i ddysgwyr brofi, deall a chymhwyso cysyniadau a pherthnasau sy’n gynyddol fwy cymhleth, dylai eu rhuglder wrth </a:t>
            </a:r>
            <a:r>
              <a:rPr lang="cy-GB" sz="1400" dirty="0" err="1">
                <a:solidFill>
                  <a:prstClr val="black"/>
                </a:solidFill>
                <a:latin typeface="Arial" panose="020B0604020202020204" pitchFamily="34" charset="0"/>
                <a:cs typeface="Arial" panose="020B0604020202020204" pitchFamily="34" charset="0"/>
              </a:rPr>
              <a:t>gofio</a:t>
            </a:r>
            <a:r>
              <a:rPr lang="cy-GB" sz="1400" dirty="0">
                <a:solidFill>
                  <a:prstClr val="black"/>
                </a:solidFill>
                <a:latin typeface="Arial" panose="020B0604020202020204" pitchFamily="34" charset="0"/>
                <a:cs typeface="Arial" panose="020B0604020202020204" pitchFamily="34" charset="0"/>
              </a:rPr>
              <a:t> ffeithiau, perthnasau a thechnegau wella. O ganlyniad, dylai ffeithiau, perthnasau a thechnegau a ddysgwyd ynghynt fod wedi’u hymsefydlu’n gadarn, yn gofiadwy ac yn </a:t>
            </a:r>
            <a:r>
              <a:rPr lang="cy-GB" sz="1400" dirty="0" err="1">
                <a:solidFill>
                  <a:prstClr val="black"/>
                </a:solidFill>
                <a:latin typeface="Arial" panose="020B0604020202020204" pitchFamily="34" charset="0"/>
                <a:cs typeface="Arial" panose="020B0604020202020204" pitchFamily="34" charset="0"/>
              </a:rPr>
              <a:t>ddefnyddiadwy</a:t>
            </a:r>
            <a:r>
              <a:rPr lang="cy-GB" sz="1400" dirty="0">
                <a:solidFill>
                  <a:prstClr val="black"/>
                </a:solidFill>
                <a:latin typeface="Arial" panose="020B0604020202020204" pitchFamily="34" charset="0"/>
                <a:cs typeface="Arial" panose="020B0604020202020204" pitchFamily="34" charset="0"/>
              </a:rPr>
              <a:t>.</a:t>
            </a:r>
          </a:p>
        </p:txBody>
      </p:sp>
      <p:sp>
        <p:nvSpPr>
          <p:cNvPr id="16" name="Rectangle 15">
            <a:extLst>
              <a:ext uri="{FF2B5EF4-FFF2-40B4-BE49-F238E27FC236}">
                <a16:creationId xmlns:a16="http://schemas.microsoft.com/office/drawing/2014/main" id="{F898CDBC-3E2B-4EC7-95F8-955970B26FB4}"/>
              </a:ext>
            </a:extLst>
          </p:cNvPr>
          <p:cNvSpPr/>
          <p:nvPr/>
        </p:nvSpPr>
        <p:spPr>
          <a:xfrm>
            <a:off x="2500821" y="3784751"/>
            <a:ext cx="9482971" cy="6631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Dylai dysgwyr ddod yn gynyddol annibynnol wrth nodi a chymhwyso’r strwythurau a’r syniadau mathemategol sydd wrth wraidd problem, er mwyn gallu ei datrys.</a:t>
            </a:r>
          </a:p>
        </p:txBody>
      </p:sp>
      <p:sp>
        <p:nvSpPr>
          <p:cNvPr id="2" name="Rectangle 1">
            <a:extLst>
              <a:ext uri="{FF2B5EF4-FFF2-40B4-BE49-F238E27FC236}">
                <a16:creationId xmlns:a16="http://schemas.microsoft.com/office/drawing/2014/main" id="{5FEE6063-7FB4-4299-8200-685ABB283038}"/>
              </a:ext>
            </a:extLst>
          </p:cNvPr>
          <p:cNvSpPr/>
          <p:nvPr/>
        </p:nvSpPr>
        <p:spPr>
          <a:xfrm>
            <a:off x="326258" y="1832478"/>
            <a:ext cx="2050210" cy="5647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Dealltwriaeth gysyniadol</a:t>
            </a:r>
            <a:endParaRPr lang="cy-GB" sz="2000" dirty="0">
              <a:solidFill>
                <a:srgbClr val="0070C0"/>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6B0287E-1280-4764-A1FC-267A76C4342E}"/>
              </a:ext>
            </a:extLst>
          </p:cNvPr>
          <p:cNvSpPr/>
          <p:nvPr/>
        </p:nvSpPr>
        <p:spPr>
          <a:xfrm>
            <a:off x="407667" y="3758182"/>
            <a:ext cx="1891212" cy="69874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Cymhwysedd strategol</a:t>
            </a:r>
            <a:endParaRPr lang="cy-GB" sz="2000" dirty="0">
              <a:solidFill>
                <a:srgbClr val="0070C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8EE3318-F713-4047-8B7D-C114970950F1}"/>
              </a:ext>
            </a:extLst>
          </p:cNvPr>
          <p:cNvSpPr/>
          <p:nvPr/>
        </p:nvSpPr>
        <p:spPr>
          <a:xfrm>
            <a:off x="411697" y="2810550"/>
            <a:ext cx="1750351" cy="7993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Cyfathrebu â symbolau</a:t>
            </a:r>
            <a:endParaRPr lang="cy-GB" sz="2000" dirty="0">
              <a:solidFill>
                <a:srgbClr val="0070C0"/>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9DA830B-AE24-4C6B-B57F-F1FF1F199CD1}"/>
              </a:ext>
            </a:extLst>
          </p:cNvPr>
          <p:cNvSpPr/>
          <p:nvPr/>
        </p:nvSpPr>
        <p:spPr>
          <a:xfrm>
            <a:off x="421855" y="4578167"/>
            <a:ext cx="2078966" cy="5594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Rhesymu rhesymegol</a:t>
            </a:r>
            <a:endParaRPr lang="cy-GB" sz="2000" dirty="0">
              <a:solidFill>
                <a:srgbClr val="0070C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6569C44-DF83-4761-AF1F-05D0D89C55EF}"/>
              </a:ext>
            </a:extLst>
          </p:cNvPr>
          <p:cNvSpPr/>
          <p:nvPr/>
        </p:nvSpPr>
        <p:spPr>
          <a:xfrm>
            <a:off x="421855" y="5678503"/>
            <a:ext cx="2078966" cy="4381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Rhuglder</a:t>
            </a:r>
            <a:endParaRPr lang="cy-GB" sz="2400" dirty="0">
              <a:solidFill>
                <a:srgbClr val="0070C0"/>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41AC2DDD-C257-384A-906D-96156B843055}"/>
              </a:ext>
            </a:extLst>
          </p:cNvPr>
          <p:cNvCxnSpPr>
            <a:cxnSpLocks/>
          </p:cNvCxnSpPr>
          <p:nvPr/>
        </p:nvCxnSpPr>
        <p:spPr>
          <a:xfrm flipV="1">
            <a:off x="115910" y="2697378"/>
            <a:ext cx="11958034" cy="48516"/>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AB087D6-D7D6-F84A-982D-24A88157D457}"/>
              </a:ext>
            </a:extLst>
          </p:cNvPr>
          <p:cNvCxnSpPr>
            <a:cxnSpLocks/>
          </p:cNvCxnSpPr>
          <p:nvPr/>
        </p:nvCxnSpPr>
        <p:spPr>
          <a:xfrm>
            <a:off x="264017" y="3712130"/>
            <a:ext cx="11809927"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CDE400-D8C0-AE4E-8816-DD9BD2D7C14B}"/>
              </a:ext>
            </a:extLst>
          </p:cNvPr>
          <p:cNvCxnSpPr>
            <a:cxnSpLocks/>
          </p:cNvCxnSpPr>
          <p:nvPr/>
        </p:nvCxnSpPr>
        <p:spPr>
          <a:xfrm>
            <a:off x="264017" y="4447930"/>
            <a:ext cx="11809927" cy="51794"/>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66907DB-5F26-5044-804B-1024576BF298}"/>
              </a:ext>
            </a:extLst>
          </p:cNvPr>
          <p:cNvCxnSpPr>
            <a:cxnSpLocks/>
          </p:cNvCxnSpPr>
          <p:nvPr/>
        </p:nvCxnSpPr>
        <p:spPr>
          <a:xfrm flipV="1">
            <a:off x="199623" y="5602307"/>
            <a:ext cx="11874321" cy="50003"/>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3677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6D9F958-7B63-44F1-B51C-366842F029AA}"/>
              </a:ext>
            </a:extLst>
          </p:cNvPr>
          <p:cNvGraphicFramePr/>
          <p:nvPr>
            <p:extLst>
              <p:ext uri="{D42A27DB-BD31-4B8C-83A1-F6EECF244321}">
                <p14:modId xmlns:p14="http://schemas.microsoft.com/office/powerpoint/2010/main" val="1697111245"/>
              </p:ext>
            </p:extLst>
          </p:nvPr>
        </p:nvGraphicFramePr>
        <p:xfrm>
          <a:off x="3495392" y="2469063"/>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1"/>
          <p:cNvSpPr txBox="1"/>
          <p:nvPr/>
        </p:nvSpPr>
        <p:spPr>
          <a:xfrm>
            <a:off x="2316000" y="6103713"/>
            <a:ext cx="2171699" cy="369332"/>
          </a:xfrm>
          <a:prstGeom prst="rect">
            <a:avLst/>
          </a:prstGeom>
          <a:noFill/>
        </p:spPr>
        <p:txBody>
          <a:bodyPr wrap="square" rtlCol="0">
            <a:spAutoFit/>
          </a:bodyPr>
          <a:ls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9pPr>
          </a:lstStyle>
          <a:p>
            <a:pPr defTabSz="914400">
              <a:defRPr/>
            </a:pPr>
            <a:r>
              <a:rPr lang="en-GB" dirty="0">
                <a:solidFill>
                  <a:prstClr val="black"/>
                </a:solidFill>
                <a:hlinkClick r:id="rId7"/>
              </a:rPr>
              <a:t>Proficiencies video</a:t>
            </a:r>
            <a:endParaRPr lang="en-GB" dirty="0">
              <a:solidFill>
                <a:prstClr val="black"/>
              </a:solidFill>
            </a:endParaRPr>
          </a:p>
        </p:txBody>
      </p:sp>
      <p:sp>
        <p:nvSpPr>
          <p:cNvPr id="9" name="TextBox 8">
            <a:extLst>
              <a:ext uri="{FF2B5EF4-FFF2-40B4-BE49-F238E27FC236}">
                <a16:creationId xmlns:a16="http://schemas.microsoft.com/office/drawing/2014/main" id="{6F9EDBFF-FB1D-0440-8F9B-336E73DDE6FC}"/>
              </a:ext>
            </a:extLst>
          </p:cNvPr>
          <p:cNvSpPr txBox="1"/>
          <p:nvPr/>
        </p:nvSpPr>
        <p:spPr>
          <a:xfrm>
            <a:off x="5780961" y="642747"/>
            <a:ext cx="7762761"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ts val="600"/>
              </a:spcAft>
              <a:defRPr/>
            </a:pPr>
            <a:r>
              <a:rPr lang="en-US" altLang="en-US" sz="3200" dirty="0">
                <a:solidFill>
                  <a:srgbClr val="0070C0"/>
                </a:solidFill>
                <a:latin typeface="Arial" panose="020B0604020202020204" pitchFamily="34" charset="0"/>
                <a:cs typeface="Arial" panose="020B0604020202020204" pitchFamily="34" charset="0"/>
              </a:rPr>
              <a:t>Mathematical proficiencies</a:t>
            </a:r>
            <a:br>
              <a:rPr lang="en-US" altLang="en-US" sz="3200" dirty="0">
                <a:solidFill>
                  <a:srgbClr val="0070C0"/>
                </a:solidFill>
                <a:latin typeface="Arial" panose="020B0604020202020204" pitchFamily="34" charset="0"/>
                <a:cs typeface="Arial" panose="020B0604020202020204" pitchFamily="34" charset="0"/>
              </a:rPr>
            </a:br>
            <a:endParaRPr lang="en-US" dirty="0">
              <a:solidFill>
                <a:prstClr val="black"/>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607E0CB-6CF6-70F0-80A7-4504565B391E}"/>
              </a:ext>
            </a:extLst>
          </p:cNvPr>
          <p:cNvSpPr txBox="1"/>
          <p:nvPr/>
        </p:nvSpPr>
        <p:spPr>
          <a:xfrm>
            <a:off x="384313" y="2054087"/>
            <a:ext cx="3207026" cy="2897203"/>
          </a:xfrm>
          <a:prstGeom prst="rect">
            <a:avLst/>
          </a:prstGeom>
          <a:noFill/>
        </p:spPr>
        <p:txBody>
          <a:bodyPr wrap="square" rtlCol="0">
            <a:spAutoFit/>
          </a:bodyPr>
          <a:lstStyle/>
          <a:p>
            <a:pPr defTabSz="914400" fontAlgn="base">
              <a:lnSpc>
                <a:spcPct val="90000"/>
              </a:lnSpc>
              <a:spcBef>
                <a:spcPct val="0"/>
              </a:spcBef>
              <a:spcAft>
                <a:spcPts val="600"/>
              </a:spcAft>
              <a:defRPr/>
            </a:pPr>
            <a:r>
              <a:rPr lang="en-US" altLang="en-US" sz="3200" b="1" dirty="0">
                <a:solidFill>
                  <a:srgbClr val="0070C0"/>
                </a:solidFill>
                <a:latin typeface="Arial" panose="020B0604020202020204" pitchFamily="34" charset="0"/>
                <a:cs typeface="Arial" panose="020B0604020202020204" pitchFamily="34" charset="0"/>
              </a:rPr>
              <a:t>Activity 2</a:t>
            </a:r>
          </a:p>
          <a:p>
            <a:pPr defTabSz="914400" fontAlgn="base">
              <a:lnSpc>
                <a:spcPct val="90000"/>
              </a:lnSpc>
              <a:spcBef>
                <a:spcPct val="0"/>
              </a:spcBef>
              <a:spcAft>
                <a:spcPts val="600"/>
              </a:spcAft>
              <a:defRPr/>
            </a:pPr>
            <a:endParaRPr lang="en-US" altLang="en-US" sz="3200" b="1" dirty="0">
              <a:solidFill>
                <a:srgbClr val="0070C0"/>
              </a:solidFill>
              <a:latin typeface="Arial" panose="020B0604020202020204" pitchFamily="34" charset="0"/>
              <a:cs typeface="Arial" panose="020B0604020202020204" pitchFamily="34" charset="0"/>
            </a:endParaRPr>
          </a:p>
          <a:p>
            <a:pPr defTabSz="914400" eaLnBrk="0" fontAlgn="base" hangingPunct="0">
              <a:spcBef>
                <a:spcPct val="0"/>
              </a:spcBef>
              <a:spcAft>
                <a:spcPts val="400"/>
              </a:spcAft>
              <a:defRPr/>
            </a:pPr>
            <a:r>
              <a:rPr lang="en-US" b="1" dirty="0">
                <a:solidFill>
                  <a:prstClr val="black"/>
                </a:solidFill>
                <a:latin typeface="Arial" panose="020B0604020202020204" pitchFamily="34" charset="0"/>
                <a:cs typeface="Arial" panose="020B0604020202020204" pitchFamily="34" charset="0"/>
              </a:rPr>
              <a:t>The area of 2D shapes</a:t>
            </a:r>
          </a:p>
          <a:p>
            <a:pPr defTabSz="914400" eaLnBrk="0" fontAlgn="base" hangingPunct="0">
              <a:spcBef>
                <a:spcPct val="0"/>
              </a:spcBef>
              <a:spcAft>
                <a:spcPts val="400"/>
              </a:spcAft>
              <a:defRPr/>
            </a:pPr>
            <a:endParaRPr lang="en-US" b="1" dirty="0">
              <a:solidFill>
                <a:prstClr val="black"/>
              </a:solidFill>
              <a:latin typeface="Arial" panose="020B0604020202020204" pitchFamily="34" charset="0"/>
              <a:cs typeface="Arial" panose="020B0604020202020204" pitchFamily="34" charset="0"/>
            </a:endParaRPr>
          </a:p>
          <a:p>
            <a:pPr defTabSz="914400" eaLnBrk="0" fontAlgn="base" hangingPunct="0">
              <a:spcBef>
                <a:spcPct val="0"/>
              </a:spcBef>
              <a:spcAft>
                <a:spcPct val="0"/>
              </a:spcAft>
              <a:defRPr/>
            </a:pPr>
            <a:r>
              <a:rPr lang="en-US" dirty="0">
                <a:solidFill>
                  <a:prstClr val="black"/>
                </a:solidFill>
                <a:latin typeface="Arial" panose="020B0604020202020204" pitchFamily="34" charset="0"/>
                <a:cs typeface="Arial" panose="020B0604020202020204" pitchFamily="34" charset="0"/>
              </a:rPr>
              <a:t>Can you identify what the </a:t>
            </a:r>
            <a:br>
              <a:rPr lang="en-US" dirty="0">
                <a:solidFill>
                  <a:prstClr val="black"/>
                </a:solidFill>
                <a:latin typeface="Arial" panose="020B0604020202020204" pitchFamily="34" charset="0"/>
                <a:cs typeface="Arial" panose="020B0604020202020204" pitchFamily="34" charset="0"/>
              </a:rPr>
            </a:br>
            <a:r>
              <a:rPr lang="en-US" dirty="0">
                <a:solidFill>
                  <a:prstClr val="black"/>
                </a:solidFill>
                <a:latin typeface="Arial" panose="020B0604020202020204" pitchFamily="34" charset="0"/>
                <a:cs typeface="Arial" panose="020B0604020202020204" pitchFamily="34" charset="0"/>
              </a:rPr>
              <a:t>concepts may be for </a:t>
            </a:r>
            <a:br>
              <a:rPr lang="en-US" dirty="0">
                <a:solidFill>
                  <a:prstClr val="black"/>
                </a:solidFill>
                <a:latin typeface="Arial" panose="020B0604020202020204" pitchFamily="34" charset="0"/>
                <a:cs typeface="Arial" panose="020B0604020202020204" pitchFamily="34" charset="0"/>
              </a:rPr>
            </a:br>
            <a:r>
              <a:rPr lang="en-US" dirty="0">
                <a:solidFill>
                  <a:prstClr val="black"/>
                </a:solidFill>
                <a:latin typeface="Arial" panose="020B0604020202020204" pitchFamily="34" charset="0"/>
                <a:cs typeface="Arial" panose="020B0604020202020204" pitchFamily="34" charset="0"/>
              </a:rPr>
              <a:t>these proficiencies? </a:t>
            </a:r>
          </a:p>
          <a:p>
            <a:endParaRPr lang="en-GB" dirty="0"/>
          </a:p>
        </p:txBody>
      </p:sp>
      <p:sp>
        <p:nvSpPr>
          <p:cNvPr id="4" name="Speech Bubble: Rectangle with Corners Rounded 3">
            <a:extLst>
              <a:ext uri="{FF2B5EF4-FFF2-40B4-BE49-F238E27FC236}">
                <a16:creationId xmlns:a16="http://schemas.microsoft.com/office/drawing/2014/main" id="{BEFBD3A9-C5CC-95D7-718D-2C0A7962380B}"/>
              </a:ext>
            </a:extLst>
          </p:cNvPr>
          <p:cNvSpPr/>
          <p:nvPr/>
        </p:nvSpPr>
        <p:spPr>
          <a:xfrm>
            <a:off x="7757546" y="1866258"/>
            <a:ext cx="2575175" cy="887441"/>
          </a:xfrm>
          <a:prstGeom prst="wedgeRoundRectCallout">
            <a:avLst>
              <a:gd name="adj1" fmla="val -51452"/>
              <a:gd name="adj2" fmla="val 8772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6" name="Speech Bubble: Rectangle with Corners Rounded 5">
            <a:extLst>
              <a:ext uri="{FF2B5EF4-FFF2-40B4-BE49-F238E27FC236}">
                <a16:creationId xmlns:a16="http://schemas.microsoft.com/office/drawing/2014/main" id="{9D109D54-82B5-B810-E90E-BC386799FC50}"/>
              </a:ext>
            </a:extLst>
          </p:cNvPr>
          <p:cNvSpPr/>
          <p:nvPr/>
        </p:nvSpPr>
        <p:spPr>
          <a:xfrm>
            <a:off x="9182155" y="3058967"/>
            <a:ext cx="2575175" cy="887441"/>
          </a:xfrm>
          <a:prstGeom prst="wedgeRoundRectCallout">
            <a:avLst>
              <a:gd name="adj1" fmla="val -32926"/>
              <a:gd name="adj2" fmla="val 8398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7" name="Speech Bubble: Rectangle with Corners Rounded 6">
            <a:extLst>
              <a:ext uri="{FF2B5EF4-FFF2-40B4-BE49-F238E27FC236}">
                <a16:creationId xmlns:a16="http://schemas.microsoft.com/office/drawing/2014/main" id="{89B93242-DE35-97C3-0C9A-CD92B2600103}"/>
              </a:ext>
            </a:extLst>
          </p:cNvPr>
          <p:cNvSpPr/>
          <p:nvPr/>
        </p:nvSpPr>
        <p:spPr>
          <a:xfrm>
            <a:off x="8674469" y="4987894"/>
            <a:ext cx="2575175" cy="887441"/>
          </a:xfrm>
          <a:prstGeom prst="wedgeRoundRectCallout">
            <a:avLst>
              <a:gd name="adj1" fmla="val -53511"/>
              <a:gd name="adj2" fmla="val 10564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8" name="Speech Bubble: Rectangle with Corners Rounded 7">
            <a:extLst>
              <a:ext uri="{FF2B5EF4-FFF2-40B4-BE49-F238E27FC236}">
                <a16:creationId xmlns:a16="http://schemas.microsoft.com/office/drawing/2014/main" id="{6C5741AF-9519-DB1B-D2FE-158844F0C5A4}"/>
              </a:ext>
            </a:extLst>
          </p:cNvPr>
          <p:cNvSpPr/>
          <p:nvPr/>
        </p:nvSpPr>
        <p:spPr>
          <a:xfrm>
            <a:off x="3811571" y="1280219"/>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0" name="Speech Bubble: Rectangle with Corners Rounded 9">
            <a:extLst>
              <a:ext uri="{FF2B5EF4-FFF2-40B4-BE49-F238E27FC236}">
                <a16:creationId xmlns:a16="http://schemas.microsoft.com/office/drawing/2014/main" id="{E2A8D9CD-F338-DC67-88A1-F563656013AC}"/>
              </a:ext>
            </a:extLst>
          </p:cNvPr>
          <p:cNvSpPr/>
          <p:nvPr/>
        </p:nvSpPr>
        <p:spPr>
          <a:xfrm>
            <a:off x="3401850" y="2985280"/>
            <a:ext cx="1547838" cy="778338"/>
          </a:xfrm>
          <a:prstGeom prst="wedgeRoundRectCallout">
            <a:avLst>
              <a:gd name="adj1" fmla="val -14946"/>
              <a:gd name="adj2" fmla="val 11038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
            <a:extLst>
              <a:ext uri="{FF2B5EF4-FFF2-40B4-BE49-F238E27FC236}">
                <a16:creationId xmlns:a16="http://schemas.microsoft.com/office/drawing/2014/main" id="{229DEB88-C5FD-2554-C167-6F74E02D3DC2}"/>
              </a:ext>
            </a:extLst>
          </p:cNvPr>
          <p:cNvSpPr/>
          <p:nvPr/>
        </p:nvSpPr>
        <p:spPr>
          <a:xfrm>
            <a:off x="1811680" y="4896046"/>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3461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4" grpId="0" animBg="1"/>
      <p:bldP spid="6" grpId="0" animBg="1"/>
      <p:bldP spid="7" grpId="0" animBg="1"/>
      <p:bldP spid="8" grpId="0" animBg="1"/>
      <p:bldP spid="10" grpId="0" animBg="1"/>
      <p:bldP spid="1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6D9F958-7B63-44F1-B51C-366842F029AA}"/>
              </a:ext>
            </a:extLst>
          </p:cNvPr>
          <p:cNvGraphicFramePr/>
          <p:nvPr/>
        </p:nvGraphicFramePr>
        <p:xfrm>
          <a:off x="3495392" y="2469063"/>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1"/>
          <p:cNvSpPr txBox="1"/>
          <p:nvPr/>
        </p:nvSpPr>
        <p:spPr>
          <a:xfrm>
            <a:off x="2316000" y="6103713"/>
            <a:ext cx="2171699" cy="369332"/>
          </a:xfrm>
          <a:prstGeom prst="rect">
            <a:avLst/>
          </a:prstGeom>
          <a:noFill/>
        </p:spPr>
        <p:txBody>
          <a:bodyPr wrap="square" rtlCol="0">
            <a:spAutoFit/>
          </a:bodyPr>
          <a:ls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9pPr>
          </a:lstStyle>
          <a:p>
            <a:pPr defTabSz="914400">
              <a:defRPr/>
            </a:pPr>
            <a:r>
              <a:rPr lang="cy-GB" dirty="0">
                <a:solidFill>
                  <a:prstClr val="black"/>
                </a:solidFill>
                <a:latin typeface="Arial" panose="020B0604020202020204" pitchFamily="34" charset="0"/>
                <a:hlinkClick r:id="rId8"/>
              </a:rPr>
              <a:t>Fideo </a:t>
            </a:r>
            <a:r>
              <a:rPr lang="cy-GB" dirty="0" err="1">
                <a:solidFill>
                  <a:prstClr val="black"/>
                </a:solidFill>
                <a:latin typeface="Arial" panose="020B0604020202020204" pitchFamily="34" charset="0"/>
                <a:hlinkClick r:id="rId8"/>
              </a:rPr>
              <a:t>hyfedreddau</a:t>
            </a:r>
            <a:endParaRPr lang="cy-GB" dirty="0">
              <a:solidFill>
                <a:prstClr val="black"/>
              </a:solidFill>
              <a:latin typeface="Arial" panose="020B0604020202020204" pitchFamily="34" charset="0"/>
            </a:endParaRPr>
          </a:p>
        </p:txBody>
      </p:sp>
      <p:sp>
        <p:nvSpPr>
          <p:cNvPr id="9" name="TextBox 8">
            <a:extLst>
              <a:ext uri="{FF2B5EF4-FFF2-40B4-BE49-F238E27FC236}">
                <a16:creationId xmlns:a16="http://schemas.microsoft.com/office/drawing/2014/main" id="{6F9EDBFF-FB1D-0440-8F9B-336E73DDE6FC}"/>
              </a:ext>
            </a:extLst>
          </p:cNvPr>
          <p:cNvSpPr txBox="1"/>
          <p:nvPr/>
        </p:nvSpPr>
        <p:spPr>
          <a:xfrm>
            <a:off x="6244086" y="711498"/>
            <a:ext cx="9143999"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ts val="600"/>
              </a:spcAft>
              <a:defRPr/>
            </a:pPr>
            <a:r>
              <a:rPr lang="cy-GB" altLang="en-US" sz="3200" dirty="0">
                <a:solidFill>
                  <a:srgbClr val="0070C0"/>
                </a:solidFill>
                <a:latin typeface="Arial" panose="020B0604020202020204" pitchFamily="34" charset="0"/>
                <a:cs typeface="Arial" panose="020B0604020202020204" pitchFamily="34" charset="0"/>
              </a:rPr>
              <a:t>Hyfedreddau mathemategol</a:t>
            </a:r>
          </a:p>
        </p:txBody>
      </p:sp>
      <p:sp>
        <p:nvSpPr>
          <p:cNvPr id="3" name="TextBox 2">
            <a:extLst>
              <a:ext uri="{FF2B5EF4-FFF2-40B4-BE49-F238E27FC236}">
                <a16:creationId xmlns:a16="http://schemas.microsoft.com/office/drawing/2014/main" id="{E543C33D-3755-6C23-4944-4A6293A87DE5}"/>
              </a:ext>
            </a:extLst>
          </p:cNvPr>
          <p:cNvSpPr txBox="1"/>
          <p:nvPr/>
        </p:nvSpPr>
        <p:spPr>
          <a:xfrm>
            <a:off x="556591" y="2339009"/>
            <a:ext cx="3357318" cy="2705356"/>
          </a:xfrm>
          <a:prstGeom prst="rect">
            <a:avLst/>
          </a:prstGeom>
          <a:noFill/>
        </p:spPr>
        <p:txBody>
          <a:bodyPr wrap="square" rtlCol="0">
            <a:spAutoFit/>
          </a:bodyPr>
          <a:lstStyle/>
          <a:p>
            <a:pPr defTabSz="914400" fontAlgn="base">
              <a:lnSpc>
                <a:spcPct val="90000"/>
              </a:lnSpc>
              <a:spcBef>
                <a:spcPct val="0"/>
              </a:spcBef>
              <a:spcAft>
                <a:spcPts val="600"/>
              </a:spcAft>
              <a:defRPr/>
            </a:pPr>
            <a:r>
              <a:rPr lang="cy-GB" altLang="en-US" sz="3200" b="1" dirty="0">
                <a:solidFill>
                  <a:srgbClr val="0070C0"/>
                </a:solidFill>
                <a:latin typeface="Arial" panose="020B0604020202020204" pitchFamily="34" charset="0"/>
                <a:cs typeface="Arial" panose="020B0604020202020204" pitchFamily="34" charset="0"/>
              </a:rPr>
              <a:t>Gweithgaredd 2</a:t>
            </a:r>
          </a:p>
          <a:p>
            <a:pPr defTabSz="914400" eaLnBrk="0" fontAlgn="base" hangingPunct="0">
              <a:spcBef>
                <a:spcPct val="0"/>
              </a:spcBef>
              <a:spcAft>
                <a:spcPts val="400"/>
              </a:spcAft>
              <a:defRPr/>
            </a:pPr>
            <a:endParaRPr lang="cy-GB" b="1" dirty="0">
              <a:solidFill>
                <a:prstClr val="black"/>
              </a:solidFill>
              <a:latin typeface="Arial" panose="020B0604020202020204" pitchFamily="34" charset="0"/>
              <a:cs typeface="Arial" panose="020B0604020202020204" pitchFamily="34" charset="0"/>
            </a:endParaRPr>
          </a:p>
          <a:p>
            <a:pPr defTabSz="914400" eaLnBrk="0" fontAlgn="base" hangingPunct="0">
              <a:spcBef>
                <a:spcPct val="0"/>
              </a:spcBef>
              <a:spcAft>
                <a:spcPts val="400"/>
              </a:spcAft>
              <a:defRPr/>
            </a:pPr>
            <a:r>
              <a:rPr lang="cy-GB" b="1" dirty="0">
                <a:solidFill>
                  <a:prstClr val="black"/>
                </a:solidFill>
                <a:latin typeface="Arial" panose="020B0604020202020204" pitchFamily="34" charset="0"/>
                <a:cs typeface="Arial" panose="020B0604020202020204" pitchFamily="34" charset="0"/>
              </a:rPr>
              <a:t>Arwynebedd siapiau 2D </a:t>
            </a:r>
          </a:p>
          <a:p>
            <a:pPr defTabSz="914400" eaLnBrk="0" fontAlgn="base" hangingPunct="0">
              <a:spcBef>
                <a:spcPct val="0"/>
              </a:spcBef>
              <a:spcAft>
                <a:spcPts val="400"/>
              </a:spcAft>
              <a:defRPr/>
            </a:pPr>
            <a:endParaRPr lang="cy-GB" b="1" dirty="0">
              <a:solidFill>
                <a:prstClr val="black"/>
              </a:solidFill>
              <a:latin typeface="Arial" panose="020B0604020202020204" pitchFamily="34" charset="0"/>
              <a:cs typeface="Arial" panose="020B0604020202020204" pitchFamily="34" charset="0"/>
            </a:endParaRPr>
          </a:p>
          <a:p>
            <a:pPr defTabSz="914400" eaLnBrk="0" fontAlgn="base" hangingPunct="0">
              <a:spcBef>
                <a:spcPct val="0"/>
              </a:spcBef>
              <a:spcAft>
                <a:spcPct val="0"/>
              </a:spcAft>
              <a:defRPr/>
            </a:pPr>
            <a:r>
              <a:rPr lang="cy-GB" dirty="0">
                <a:solidFill>
                  <a:prstClr val="black"/>
                </a:solidFill>
                <a:latin typeface="Arial" panose="020B0604020202020204" pitchFamily="34" charset="0"/>
                <a:cs typeface="Arial" panose="020B0604020202020204" pitchFamily="34" charset="0"/>
              </a:rPr>
              <a:t>Ydych chi’n gallu nodi beth</a:t>
            </a:r>
          </a:p>
          <a:p>
            <a:pPr defTabSz="914400" eaLnBrk="0" fontAlgn="base" hangingPunct="0">
              <a:spcBef>
                <a:spcPct val="0"/>
              </a:spcBef>
              <a:spcAft>
                <a:spcPct val="0"/>
              </a:spcAft>
              <a:defRPr/>
            </a:pPr>
            <a:r>
              <a:rPr lang="cy-GB" dirty="0">
                <a:solidFill>
                  <a:prstClr val="black"/>
                </a:solidFill>
                <a:latin typeface="Arial" panose="020B0604020202020204" pitchFamily="34" charset="0"/>
                <a:cs typeface="Arial" panose="020B0604020202020204" pitchFamily="34" charset="0"/>
              </a:rPr>
              <a:t>fyddai’r cysyniadau ar gyfer</a:t>
            </a:r>
          </a:p>
          <a:p>
            <a:pPr defTabSz="914400" eaLnBrk="0" fontAlgn="base" hangingPunct="0">
              <a:spcBef>
                <a:spcPct val="0"/>
              </a:spcBef>
              <a:spcAft>
                <a:spcPct val="0"/>
              </a:spcAft>
              <a:defRPr/>
            </a:pPr>
            <a:r>
              <a:rPr lang="cy-GB" dirty="0">
                <a:solidFill>
                  <a:prstClr val="black"/>
                </a:solidFill>
                <a:latin typeface="Arial" panose="020B0604020202020204" pitchFamily="34" charset="0"/>
                <a:cs typeface="Arial" panose="020B0604020202020204" pitchFamily="34" charset="0"/>
              </a:rPr>
              <a:t>yr </a:t>
            </a:r>
            <a:r>
              <a:rPr lang="cy-GB" dirty="0" err="1">
                <a:solidFill>
                  <a:prstClr val="black"/>
                </a:solidFill>
                <a:latin typeface="Arial" panose="020B0604020202020204" pitchFamily="34" charset="0"/>
                <a:cs typeface="Arial" panose="020B0604020202020204" pitchFamily="34" charset="0"/>
              </a:rPr>
              <a:t>hyfedreddau</a:t>
            </a:r>
            <a:r>
              <a:rPr lang="cy-GB" dirty="0">
                <a:solidFill>
                  <a:prstClr val="black"/>
                </a:solidFill>
                <a:latin typeface="Arial" panose="020B0604020202020204" pitchFamily="34" charset="0"/>
                <a:cs typeface="Arial" panose="020B0604020202020204" pitchFamily="34" charset="0"/>
              </a:rPr>
              <a:t> isod? </a:t>
            </a:r>
          </a:p>
          <a:p>
            <a:endParaRPr lang="en-GB" dirty="0"/>
          </a:p>
        </p:txBody>
      </p:sp>
      <p:sp>
        <p:nvSpPr>
          <p:cNvPr id="6" name="Speech Bubble: Rectangle with Corners Rounded 5">
            <a:extLst>
              <a:ext uri="{FF2B5EF4-FFF2-40B4-BE49-F238E27FC236}">
                <a16:creationId xmlns:a16="http://schemas.microsoft.com/office/drawing/2014/main" id="{3A8270BF-097A-E3EA-2087-784281F3188C}"/>
              </a:ext>
            </a:extLst>
          </p:cNvPr>
          <p:cNvSpPr/>
          <p:nvPr/>
        </p:nvSpPr>
        <p:spPr>
          <a:xfrm>
            <a:off x="7757546" y="1866258"/>
            <a:ext cx="2575175" cy="887441"/>
          </a:xfrm>
          <a:prstGeom prst="wedgeRoundRectCallout">
            <a:avLst>
              <a:gd name="adj1" fmla="val -51452"/>
              <a:gd name="adj2" fmla="val 8772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7" name="Speech Bubble: Rectangle with Corners Rounded 6">
            <a:extLst>
              <a:ext uri="{FF2B5EF4-FFF2-40B4-BE49-F238E27FC236}">
                <a16:creationId xmlns:a16="http://schemas.microsoft.com/office/drawing/2014/main" id="{908F0D3C-760C-3D69-518D-B0581FC3C59A}"/>
              </a:ext>
            </a:extLst>
          </p:cNvPr>
          <p:cNvSpPr/>
          <p:nvPr/>
        </p:nvSpPr>
        <p:spPr>
          <a:xfrm>
            <a:off x="9182155" y="3058967"/>
            <a:ext cx="2575175" cy="887441"/>
          </a:xfrm>
          <a:prstGeom prst="wedgeRoundRectCallout">
            <a:avLst>
              <a:gd name="adj1" fmla="val -32926"/>
              <a:gd name="adj2" fmla="val 8398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8" name="Speech Bubble: Rectangle with Corners Rounded 7">
            <a:extLst>
              <a:ext uri="{FF2B5EF4-FFF2-40B4-BE49-F238E27FC236}">
                <a16:creationId xmlns:a16="http://schemas.microsoft.com/office/drawing/2014/main" id="{D3FFB822-B104-8AD0-8C81-9737A56BC5CF}"/>
              </a:ext>
            </a:extLst>
          </p:cNvPr>
          <p:cNvSpPr/>
          <p:nvPr/>
        </p:nvSpPr>
        <p:spPr>
          <a:xfrm>
            <a:off x="8674469" y="4987894"/>
            <a:ext cx="2575175" cy="887441"/>
          </a:xfrm>
          <a:prstGeom prst="wedgeRoundRectCallout">
            <a:avLst>
              <a:gd name="adj1" fmla="val -53511"/>
              <a:gd name="adj2" fmla="val 10564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0" name="Speech Bubble: Rectangle with Corners Rounded 9">
            <a:extLst>
              <a:ext uri="{FF2B5EF4-FFF2-40B4-BE49-F238E27FC236}">
                <a16:creationId xmlns:a16="http://schemas.microsoft.com/office/drawing/2014/main" id="{4E1E69B6-AFA5-172C-56B4-D92882FBE937}"/>
              </a:ext>
            </a:extLst>
          </p:cNvPr>
          <p:cNvSpPr/>
          <p:nvPr/>
        </p:nvSpPr>
        <p:spPr>
          <a:xfrm>
            <a:off x="3811571" y="1280219"/>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
            <a:extLst>
              <a:ext uri="{FF2B5EF4-FFF2-40B4-BE49-F238E27FC236}">
                <a16:creationId xmlns:a16="http://schemas.microsoft.com/office/drawing/2014/main" id="{89782B6E-4E11-0EAE-B1B9-3BAAAD443A8A}"/>
              </a:ext>
            </a:extLst>
          </p:cNvPr>
          <p:cNvSpPr/>
          <p:nvPr/>
        </p:nvSpPr>
        <p:spPr>
          <a:xfrm>
            <a:off x="3401850" y="2985280"/>
            <a:ext cx="1547838" cy="778338"/>
          </a:xfrm>
          <a:prstGeom prst="wedgeRoundRectCallout">
            <a:avLst>
              <a:gd name="adj1" fmla="val -14946"/>
              <a:gd name="adj2" fmla="val 11038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1">
            <a:extLst>
              <a:ext uri="{FF2B5EF4-FFF2-40B4-BE49-F238E27FC236}">
                <a16:creationId xmlns:a16="http://schemas.microsoft.com/office/drawing/2014/main" id="{C034F24B-CFA2-BAD6-E959-ECCFBA2A38B0}"/>
              </a:ext>
            </a:extLst>
          </p:cNvPr>
          <p:cNvSpPr/>
          <p:nvPr/>
        </p:nvSpPr>
        <p:spPr>
          <a:xfrm>
            <a:off x="1983508" y="4914869"/>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794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6" grpId="0" animBg="1"/>
      <p:bldP spid="7" grpId="0" animBg="1"/>
      <p:bldP spid="8" grpId="0" animBg="1"/>
      <p:bldP spid="10" grpId="0" animBg="1"/>
      <p:bldP spid="11" grpId="0" animBg="1"/>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extLst>
              <p:ext uri="{D42A27DB-BD31-4B8C-83A1-F6EECF244321}">
                <p14:modId xmlns:p14="http://schemas.microsoft.com/office/powerpoint/2010/main" val="3460741605"/>
              </p:ext>
            </p:extLst>
          </p:nvPr>
        </p:nvGraphicFramePr>
        <p:xfrm>
          <a:off x="3140436" y="185575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peech Bubble: Rectangle with Corners Rounded 14">
            <a:extLst>
              <a:ext uri="{FF2B5EF4-FFF2-40B4-BE49-F238E27FC236}">
                <a16:creationId xmlns:a16="http://schemas.microsoft.com/office/drawing/2014/main" id="{7C18A882-6562-034E-A26A-2566B9ADDDFC}"/>
              </a:ext>
            </a:extLst>
          </p:cNvPr>
          <p:cNvSpPr/>
          <p:nvPr/>
        </p:nvSpPr>
        <p:spPr>
          <a:xfrm>
            <a:off x="1726836" y="1634914"/>
            <a:ext cx="2794365" cy="1624521"/>
          </a:xfrm>
          <a:prstGeom prst="wedgeRoundRectCallout">
            <a:avLst>
              <a:gd name="adj1" fmla="val 32783"/>
              <a:gd name="adj2" fmla="val 63200"/>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Being able to multiply two </a:t>
            </a:r>
            <a:br>
              <a:rPr lang="en-GB" sz="1300" dirty="0">
                <a:solidFill>
                  <a:prstClr val="black"/>
                </a:solidFill>
                <a:latin typeface="Arial" panose="020B0604020202020204" pitchFamily="34" charset="0"/>
                <a:cs typeface="Arial" panose="020B0604020202020204" pitchFamily="34" charset="0"/>
              </a:rPr>
            </a:br>
            <a:r>
              <a:rPr lang="en-GB" sz="1300" dirty="0">
                <a:solidFill>
                  <a:prstClr val="black"/>
                </a:solidFill>
                <a:latin typeface="Arial" panose="020B0604020202020204" pitchFamily="34" charset="0"/>
                <a:cs typeface="Arial" panose="020B0604020202020204" pitchFamily="34" charset="0"/>
              </a:rPr>
              <a:t>numbers to find the area of a rectangle. </a:t>
            </a:r>
            <a:endParaRPr lang="en-US"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5">
            <a:extLst>
              <a:ext uri="{FF2B5EF4-FFF2-40B4-BE49-F238E27FC236}">
                <a16:creationId xmlns:a16="http://schemas.microsoft.com/office/drawing/2014/main" id="{34ECF484-8661-3C4D-8774-C99717673BFE}"/>
              </a:ext>
            </a:extLst>
          </p:cNvPr>
          <p:cNvSpPr/>
          <p:nvPr/>
        </p:nvSpPr>
        <p:spPr>
          <a:xfrm>
            <a:off x="8920480" y="3501412"/>
            <a:ext cx="1512479" cy="851514"/>
          </a:xfrm>
          <a:prstGeom prst="wedgeRoundRectCallout">
            <a:avLst>
              <a:gd name="adj1" fmla="val -62041"/>
              <a:gd name="adj2" fmla="val -1897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Correct use of the equals sign and of units.</a:t>
            </a:r>
            <a:endParaRPr lang="en-US"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90">
            <a:extLst>
              <a:ext uri="{FF2B5EF4-FFF2-40B4-BE49-F238E27FC236}">
                <a16:creationId xmlns:a16="http://schemas.microsoft.com/office/drawing/2014/main" id="{32229531-C222-5E40-ADE1-510737FDD8D4}"/>
              </a:ext>
            </a:extLst>
          </p:cNvPr>
          <p:cNvSpPr/>
          <p:nvPr/>
        </p:nvSpPr>
        <p:spPr>
          <a:xfrm>
            <a:off x="8379527" y="4612640"/>
            <a:ext cx="2053433" cy="1198880"/>
          </a:xfrm>
          <a:prstGeom prst="wedgeRoundRectCallout">
            <a:avLst>
              <a:gd name="adj1" fmla="val -63833"/>
              <a:gd name="adj2" fmla="val 2169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Calibri" panose="020F0502020204030204"/>
              <a:cs typeface="Calibri"/>
            </a:endParaRPr>
          </a:p>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Being able to split a compound shape into smaller pieces whose </a:t>
            </a:r>
            <a:br>
              <a:rPr lang="en-GB" sz="1300" dirty="0">
                <a:solidFill>
                  <a:prstClr val="black"/>
                </a:solidFill>
                <a:latin typeface="Arial" panose="020B0604020202020204" pitchFamily="34" charset="0"/>
                <a:cs typeface="Arial" panose="020B0604020202020204" pitchFamily="34" charset="0"/>
              </a:rPr>
            </a:br>
            <a:r>
              <a:rPr lang="en-GB" sz="1300" dirty="0">
                <a:solidFill>
                  <a:prstClr val="black"/>
                </a:solidFill>
                <a:latin typeface="Arial" panose="020B0604020202020204" pitchFamily="34" charset="0"/>
                <a:cs typeface="Arial" panose="020B0604020202020204" pitchFamily="34" charset="0"/>
              </a:rPr>
              <a:t>area can be found.</a:t>
            </a:r>
            <a:endParaRPr lang="en-US" sz="1300" dirty="0">
              <a:solidFill>
                <a:prstClr val="black"/>
              </a:solidFill>
              <a:latin typeface="Arial" panose="020B0604020202020204" pitchFamily="34" charset="0"/>
              <a:cs typeface="Arial" panose="020B0604020202020204" pitchFamily="34" charset="0"/>
            </a:endParaRPr>
          </a:p>
          <a:p>
            <a:pPr defTabSz="914400" eaLnBrk="0" fontAlgn="base" hangingPunct="0">
              <a:spcBef>
                <a:spcPct val="0"/>
              </a:spcBef>
              <a:spcAft>
                <a:spcPct val="0"/>
              </a:spcAft>
              <a:defRPr/>
            </a:pPr>
            <a:endParaRPr lang="en-US" sz="1300" dirty="0">
              <a:solidFill>
                <a:prstClr val="white"/>
              </a:solidFill>
              <a:latin typeface="Calibri" panose="020F0502020204030204"/>
            </a:endParaRPr>
          </a:p>
        </p:txBody>
      </p:sp>
      <p:sp>
        <p:nvSpPr>
          <p:cNvPr id="13" name="Speech Bubble: Rectangle with Corners Rounded 239">
            <a:extLst>
              <a:ext uri="{FF2B5EF4-FFF2-40B4-BE49-F238E27FC236}">
                <a16:creationId xmlns:a16="http://schemas.microsoft.com/office/drawing/2014/main" id="{5F0060F3-1510-2945-AF89-F99E6B6EEF9A}"/>
              </a:ext>
            </a:extLst>
          </p:cNvPr>
          <p:cNvSpPr/>
          <p:nvPr/>
        </p:nvSpPr>
        <p:spPr>
          <a:xfrm>
            <a:off x="1177365" y="3708401"/>
            <a:ext cx="2287196" cy="2682239"/>
          </a:xfrm>
          <a:prstGeom prst="wedgeRoundRectCallout">
            <a:avLst>
              <a:gd name="adj1" fmla="val 89623"/>
              <a:gd name="adj2" fmla="val 18958"/>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prstClr val="black"/>
                </a:solidFill>
                <a:latin typeface="Arial" panose="020B0604020202020204" pitchFamily="34" charset="0"/>
                <a:cs typeface="Arial" panose="020B0604020202020204" pitchFamily="34" charset="0"/>
              </a:rPr>
              <a:t>Given a fixed single area made up of 1 cm² squares on a grid, being able to reason and justify that the shape with the largest perimeter will be given by placing the squares in a single row.</a:t>
            </a:r>
            <a:endParaRPr lang="en-US" sz="1400" dirty="0">
              <a:solidFill>
                <a:prstClr val="black"/>
              </a:solidFill>
              <a:latin typeface="Arial" panose="020B0604020202020204" pitchFamily="34" charset="0"/>
              <a:cs typeface="Arial" panose="020B0604020202020204" pitchFamily="34" charset="0"/>
            </a:endParaRPr>
          </a:p>
        </p:txBody>
      </p:sp>
      <p:sp>
        <p:nvSpPr>
          <p:cNvPr id="14" name="Speech Bubble: Rectangle with Corners Rounded 40">
            <a:extLst>
              <a:ext uri="{FF2B5EF4-FFF2-40B4-BE49-F238E27FC236}">
                <a16:creationId xmlns:a16="http://schemas.microsoft.com/office/drawing/2014/main" id="{3CFAA73D-2FCE-AC45-9AA6-6998F8B9454A}"/>
              </a:ext>
            </a:extLst>
          </p:cNvPr>
          <p:cNvSpPr/>
          <p:nvPr/>
        </p:nvSpPr>
        <p:spPr>
          <a:xfrm>
            <a:off x="7709715" y="1384864"/>
            <a:ext cx="2723245" cy="1774897"/>
          </a:xfrm>
          <a:prstGeom prst="wedgeRoundRectCallout">
            <a:avLst>
              <a:gd name="adj1" fmla="val -75229"/>
              <a:gd name="adj2" fmla="val 400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Understanding that area is the size of the space inside the boundary of a two dimensional shape. Knowing that it can be found (or approximated) by counting squares, or calculated by substitution into an appropriate formula.</a:t>
            </a:r>
          </a:p>
        </p:txBody>
      </p:sp>
      <p:sp>
        <p:nvSpPr>
          <p:cNvPr id="18" name="TextBox 3">
            <a:extLst>
              <a:ext uri="{FF2B5EF4-FFF2-40B4-BE49-F238E27FC236}">
                <a16:creationId xmlns:a16="http://schemas.microsoft.com/office/drawing/2014/main" id="{40638ED6-1B6E-104F-BE69-E1C6852EF47B}"/>
              </a:ext>
            </a:extLst>
          </p:cNvPr>
          <p:cNvSpPr txBox="1">
            <a:spLocks noChangeArrowheads="1"/>
          </p:cNvSpPr>
          <p:nvPr/>
        </p:nvSpPr>
        <p:spPr bwMode="auto">
          <a:xfrm>
            <a:off x="3800575" y="6179465"/>
            <a:ext cx="5038625" cy="400110"/>
          </a:xfrm>
          <a:prstGeom prst="rect">
            <a:avLst/>
          </a:prstGeom>
          <a:noFill/>
          <a:ln w="28575">
            <a:noFill/>
            <a:miter lim="800000"/>
            <a:headEnd/>
            <a:tailEnd/>
          </a:ln>
          <a:extLst>
            <a:ext uri="{909E8E84-426E-40DD-AFC4-6F175D3DCCD1}">
              <a14:hiddenFill xmlns:a14="http://schemas.microsoft.com/office/drawing/2010/main">
                <a:solidFill>
                  <a:srgbClr val="FFFFFF"/>
                </a:solidFill>
              </a14:hiddenFill>
            </a:ext>
          </a:extLst>
        </p:spPr>
        <p:txBody>
          <a:bodyPr wrap="square" anchor="t">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defTabSz="914400" eaLnBrk="0" fontAlgn="base" hangingPunct="0">
              <a:spcBef>
                <a:spcPct val="0"/>
              </a:spcBef>
              <a:spcAft>
                <a:spcPct val="0"/>
              </a:spcAft>
              <a:defRPr/>
            </a:pPr>
            <a:r>
              <a:rPr lang="cy-GB" altLang="en-US" sz="2000" b="1" dirty="0" err="1">
                <a:solidFill>
                  <a:srgbClr val="0070C0"/>
                </a:solidFill>
                <a:latin typeface="Arial" panose="020B0604020202020204" pitchFamily="34" charset="0"/>
              </a:rPr>
              <a:t>Activity</a:t>
            </a:r>
            <a:r>
              <a:rPr lang="cy-GB" altLang="en-US" sz="2000" b="1" dirty="0">
                <a:solidFill>
                  <a:srgbClr val="0070C0"/>
                </a:solidFill>
                <a:latin typeface="Arial" panose="020B0604020202020204" pitchFamily="34" charset="0"/>
              </a:rPr>
              <a:t> 2: </a:t>
            </a:r>
            <a:r>
              <a:rPr lang="cy-GB" altLang="en-US" sz="2000" dirty="0">
                <a:solidFill>
                  <a:srgbClr val="0070C0"/>
                </a:solidFill>
                <a:latin typeface="Arial" panose="020B0604020202020204" pitchFamily="34" charset="0"/>
              </a:rPr>
              <a:t>Area of 2D shapes</a:t>
            </a:r>
          </a:p>
        </p:txBody>
      </p:sp>
    </p:spTree>
    <p:extLst>
      <p:ext uri="{BB962C8B-B14F-4D97-AF65-F5344CB8AC3E}">
        <p14:creationId xmlns:p14="http://schemas.microsoft.com/office/powerpoint/2010/main" val="1503696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2" grpId="0" animBg="1"/>
      <p:bldP spid="13"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nvGraphicFramePr>
        <p:xfrm>
          <a:off x="3140436" y="185575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peech Bubble: Rectangle with Corners Rounded 14">
            <a:extLst>
              <a:ext uri="{FF2B5EF4-FFF2-40B4-BE49-F238E27FC236}">
                <a16:creationId xmlns:a16="http://schemas.microsoft.com/office/drawing/2014/main" id="{7C18A882-6562-034E-A26A-2566B9ADDDFC}"/>
              </a:ext>
            </a:extLst>
          </p:cNvPr>
          <p:cNvSpPr/>
          <p:nvPr/>
        </p:nvSpPr>
        <p:spPr>
          <a:xfrm>
            <a:off x="1811706" y="1634914"/>
            <a:ext cx="2709494" cy="1624521"/>
          </a:xfrm>
          <a:prstGeom prst="wedgeRoundRectCallout">
            <a:avLst>
              <a:gd name="adj1" fmla="val 32783"/>
              <a:gd name="adj2" fmla="val 63200"/>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300" dirty="0">
                <a:solidFill>
                  <a:prstClr val="black"/>
                </a:solidFill>
                <a:latin typeface="Arial" panose="020B0604020202020204" pitchFamily="34" charset="0"/>
                <a:cs typeface="Arial" panose="020B0604020202020204" pitchFamily="34" charset="0"/>
              </a:rPr>
              <a:t>Gallu lluosi dau rif er mwyn darganfod arwynebedd petryal. </a:t>
            </a:r>
            <a:endParaRPr lang="en-US"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5">
            <a:extLst>
              <a:ext uri="{FF2B5EF4-FFF2-40B4-BE49-F238E27FC236}">
                <a16:creationId xmlns:a16="http://schemas.microsoft.com/office/drawing/2014/main" id="{34ECF484-8661-3C4D-8774-C99717673BFE}"/>
              </a:ext>
            </a:extLst>
          </p:cNvPr>
          <p:cNvSpPr/>
          <p:nvPr/>
        </p:nvSpPr>
        <p:spPr>
          <a:xfrm>
            <a:off x="8920480" y="3501412"/>
            <a:ext cx="1512479" cy="851514"/>
          </a:xfrm>
          <a:prstGeom prst="wedgeRoundRectCallout">
            <a:avLst>
              <a:gd name="adj1" fmla="val -62041"/>
              <a:gd name="adj2" fmla="val -1897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300" dirty="0">
                <a:solidFill>
                  <a:prstClr val="black"/>
                </a:solidFill>
                <a:latin typeface="Arial" panose="020B0604020202020204" pitchFamily="34" charset="0"/>
                <a:cs typeface="Arial" panose="020B0604020202020204" pitchFamily="34" charset="0"/>
              </a:rPr>
              <a:t>Defnydd cywir o’r hafalnod ac unedau.</a:t>
            </a:r>
            <a:endParaRPr lang="en-US"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90">
            <a:extLst>
              <a:ext uri="{FF2B5EF4-FFF2-40B4-BE49-F238E27FC236}">
                <a16:creationId xmlns:a16="http://schemas.microsoft.com/office/drawing/2014/main" id="{32229531-C222-5E40-ADE1-510737FDD8D4}"/>
              </a:ext>
            </a:extLst>
          </p:cNvPr>
          <p:cNvSpPr/>
          <p:nvPr/>
        </p:nvSpPr>
        <p:spPr>
          <a:xfrm>
            <a:off x="8379527" y="4612640"/>
            <a:ext cx="2053433" cy="1198880"/>
          </a:xfrm>
          <a:prstGeom prst="wedgeRoundRectCallout">
            <a:avLst>
              <a:gd name="adj1" fmla="val -63833"/>
              <a:gd name="adj2" fmla="val 2169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300" dirty="0">
                <a:solidFill>
                  <a:prstClr val="black"/>
                </a:solidFill>
                <a:latin typeface="Arial" panose="020B0604020202020204" pitchFamily="34" charset="0"/>
                <a:cs typeface="Arial" panose="020B0604020202020204" pitchFamily="34" charset="0"/>
              </a:rPr>
              <a:t>Gallu hollti siâp cyfansawdd yn ddarnau llai lle gellir darganfod eu harwynebeddau.</a:t>
            </a:r>
            <a:endParaRPr lang="en-US" sz="1300" dirty="0">
              <a:solidFill>
                <a:prstClr val="black"/>
              </a:solidFill>
              <a:latin typeface="Arial" panose="020B0604020202020204" pitchFamily="34" charset="0"/>
              <a:cs typeface="Arial" panose="020B0604020202020204" pitchFamily="34" charset="0"/>
            </a:endParaRPr>
          </a:p>
        </p:txBody>
      </p:sp>
      <p:sp>
        <p:nvSpPr>
          <p:cNvPr id="13" name="Speech Bubble: Rectangle with Corners Rounded 239">
            <a:extLst>
              <a:ext uri="{FF2B5EF4-FFF2-40B4-BE49-F238E27FC236}">
                <a16:creationId xmlns:a16="http://schemas.microsoft.com/office/drawing/2014/main" id="{5F0060F3-1510-2945-AF89-F99E6B6EEF9A}"/>
              </a:ext>
            </a:extLst>
          </p:cNvPr>
          <p:cNvSpPr/>
          <p:nvPr/>
        </p:nvSpPr>
        <p:spPr>
          <a:xfrm>
            <a:off x="1320801" y="3708401"/>
            <a:ext cx="2265680" cy="2682239"/>
          </a:xfrm>
          <a:prstGeom prst="wedgeRoundRectCallout">
            <a:avLst>
              <a:gd name="adj1" fmla="val 76456"/>
              <a:gd name="adj2" fmla="val 1933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300" dirty="0">
                <a:solidFill>
                  <a:prstClr val="black"/>
                </a:solidFill>
                <a:latin typeface="Arial" panose="020B0604020202020204" pitchFamily="34" charset="0"/>
                <a:cs typeface="Arial" panose="020B0604020202020204" pitchFamily="34" charset="0"/>
              </a:rPr>
              <a:t>O gael arwynebedd sengl sefydlog o sgwariau 1 cm² ar grid, gallu rhesymu a</a:t>
            </a:r>
            <a:br>
              <a:rPr lang="cy-GB" sz="1300" dirty="0">
                <a:solidFill>
                  <a:prstClr val="black"/>
                </a:solidFill>
                <a:latin typeface="Arial" panose="020B0604020202020204" pitchFamily="34" charset="0"/>
                <a:cs typeface="Arial" panose="020B0604020202020204" pitchFamily="34" charset="0"/>
              </a:rPr>
            </a:br>
            <a:r>
              <a:rPr lang="cy-GB" sz="1300" dirty="0">
                <a:solidFill>
                  <a:prstClr val="black"/>
                </a:solidFill>
                <a:latin typeface="Arial" panose="020B0604020202020204" pitchFamily="34" charset="0"/>
                <a:cs typeface="Arial" panose="020B0604020202020204" pitchFamily="34" charset="0"/>
              </a:rPr>
              <a:t>chyfiawnhau mai’r siâp sydd â’r </a:t>
            </a:r>
            <a:br>
              <a:rPr lang="cy-GB" sz="1300" dirty="0">
                <a:solidFill>
                  <a:prstClr val="black"/>
                </a:solidFill>
                <a:latin typeface="Arial" panose="020B0604020202020204" pitchFamily="34" charset="0"/>
                <a:cs typeface="Arial" panose="020B0604020202020204" pitchFamily="34" charset="0"/>
              </a:rPr>
            </a:br>
            <a:r>
              <a:rPr lang="cy-GB" sz="1300" dirty="0">
                <a:solidFill>
                  <a:prstClr val="black"/>
                </a:solidFill>
                <a:latin typeface="Arial" panose="020B0604020202020204" pitchFamily="34" charset="0"/>
                <a:cs typeface="Arial" panose="020B0604020202020204" pitchFamily="34" charset="0"/>
              </a:rPr>
              <a:t>perimedr mwyaf yw’r un lle mae’r sgwariau wedi’u gosod mewn un rhes.</a:t>
            </a:r>
            <a:endParaRPr lang="en-US" sz="1300" dirty="0">
              <a:solidFill>
                <a:prstClr val="black"/>
              </a:solidFill>
              <a:latin typeface="Arial" panose="020B0604020202020204" pitchFamily="34" charset="0"/>
              <a:cs typeface="Arial" panose="020B0604020202020204" pitchFamily="34" charset="0"/>
            </a:endParaRPr>
          </a:p>
        </p:txBody>
      </p:sp>
      <p:sp>
        <p:nvSpPr>
          <p:cNvPr id="14" name="Speech Bubble: Rectangle with Corners Rounded 40">
            <a:extLst>
              <a:ext uri="{FF2B5EF4-FFF2-40B4-BE49-F238E27FC236}">
                <a16:creationId xmlns:a16="http://schemas.microsoft.com/office/drawing/2014/main" id="{3CFAA73D-2FCE-AC45-9AA6-6998F8B9454A}"/>
              </a:ext>
            </a:extLst>
          </p:cNvPr>
          <p:cNvSpPr/>
          <p:nvPr/>
        </p:nvSpPr>
        <p:spPr>
          <a:xfrm>
            <a:off x="7709715" y="1384864"/>
            <a:ext cx="2723245" cy="1774897"/>
          </a:xfrm>
          <a:prstGeom prst="wedgeRoundRectCallout">
            <a:avLst>
              <a:gd name="adj1" fmla="val -75229"/>
              <a:gd name="adj2" fmla="val 400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300" dirty="0">
                <a:solidFill>
                  <a:prstClr val="black"/>
                </a:solidFill>
                <a:latin typeface="Arial" panose="020B0604020202020204" pitchFamily="34" charset="0"/>
                <a:cs typeface="Arial" panose="020B0604020202020204" pitchFamily="34" charset="0"/>
              </a:rPr>
              <a:t>Deall mai arwynebedd yw maint yr arwyneb y tu mewn i ffin siâp dau ddimensiwn. Gwybod y gellir dod o hyd iddo (neu ei amcangyfrif) drwy gyfrif </a:t>
            </a:r>
            <a:br>
              <a:rPr lang="cy-GB" sz="1300" dirty="0">
                <a:solidFill>
                  <a:prstClr val="black"/>
                </a:solidFill>
                <a:latin typeface="Arial" panose="020B0604020202020204" pitchFamily="34" charset="0"/>
                <a:cs typeface="Arial" panose="020B0604020202020204" pitchFamily="34" charset="0"/>
              </a:rPr>
            </a:br>
            <a:r>
              <a:rPr lang="cy-GB" sz="1300" dirty="0">
                <a:solidFill>
                  <a:prstClr val="black"/>
                </a:solidFill>
                <a:latin typeface="Arial" panose="020B0604020202020204" pitchFamily="34" charset="0"/>
                <a:cs typeface="Arial" panose="020B0604020202020204" pitchFamily="34" charset="0"/>
              </a:rPr>
              <a:t>sgwariau, neu ei gyfrifo trwy </a:t>
            </a:r>
            <a:br>
              <a:rPr lang="cy-GB" sz="1300" dirty="0">
                <a:solidFill>
                  <a:prstClr val="black"/>
                </a:solidFill>
                <a:latin typeface="Arial" panose="020B0604020202020204" pitchFamily="34" charset="0"/>
                <a:cs typeface="Arial" panose="020B0604020202020204" pitchFamily="34" charset="0"/>
              </a:rPr>
            </a:br>
            <a:r>
              <a:rPr lang="cy-GB" sz="1300" dirty="0">
                <a:solidFill>
                  <a:prstClr val="black"/>
                </a:solidFill>
                <a:latin typeface="Arial" panose="020B0604020202020204" pitchFamily="34" charset="0"/>
                <a:cs typeface="Arial" panose="020B0604020202020204" pitchFamily="34" charset="0"/>
              </a:rPr>
              <a:t>amnewid i mewn i fformiwla </a:t>
            </a:r>
            <a:br>
              <a:rPr lang="cy-GB" sz="1300" dirty="0">
                <a:solidFill>
                  <a:prstClr val="black"/>
                </a:solidFill>
                <a:latin typeface="Arial" panose="020B0604020202020204" pitchFamily="34" charset="0"/>
                <a:cs typeface="Arial" panose="020B0604020202020204" pitchFamily="34" charset="0"/>
              </a:rPr>
            </a:br>
            <a:r>
              <a:rPr lang="cy-GB" sz="1300" dirty="0">
                <a:solidFill>
                  <a:prstClr val="black"/>
                </a:solidFill>
                <a:latin typeface="Arial" panose="020B0604020202020204" pitchFamily="34" charset="0"/>
                <a:cs typeface="Arial" panose="020B0604020202020204" pitchFamily="34" charset="0"/>
              </a:rPr>
              <a:t>priodol.</a:t>
            </a:r>
            <a:endParaRPr lang="en-US" sz="1300" dirty="0">
              <a:solidFill>
                <a:prstClr val="black"/>
              </a:solidFill>
              <a:latin typeface="Arial" panose="020B0604020202020204" pitchFamily="34" charset="0"/>
              <a:cs typeface="Arial" panose="020B0604020202020204" pitchFamily="34" charset="0"/>
            </a:endParaRPr>
          </a:p>
        </p:txBody>
      </p:sp>
      <p:sp>
        <p:nvSpPr>
          <p:cNvPr id="18" name="TextBox 3">
            <a:extLst>
              <a:ext uri="{FF2B5EF4-FFF2-40B4-BE49-F238E27FC236}">
                <a16:creationId xmlns:a16="http://schemas.microsoft.com/office/drawing/2014/main" id="{40638ED6-1B6E-104F-BE69-E1C6852EF47B}"/>
              </a:ext>
            </a:extLst>
          </p:cNvPr>
          <p:cNvSpPr txBox="1">
            <a:spLocks noChangeArrowheads="1"/>
          </p:cNvSpPr>
          <p:nvPr/>
        </p:nvSpPr>
        <p:spPr bwMode="auto">
          <a:xfrm>
            <a:off x="3800575" y="6179465"/>
            <a:ext cx="5861585" cy="400110"/>
          </a:xfrm>
          <a:prstGeom prst="rect">
            <a:avLst/>
          </a:prstGeom>
          <a:noFill/>
          <a:ln w="28575">
            <a:noFill/>
            <a:miter lim="800000"/>
            <a:headEnd/>
            <a:tailEnd/>
          </a:ln>
          <a:extLst>
            <a:ext uri="{909E8E84-426E-40DD-AFC4-6F175D3DCCD1}">
              <a14:hiddenFill xmlns:a14="http://schemas.microsoft.com/office/drawing/2010/main">
                <a:solidFill>
                  <a:srgbClr val="FFFFFF"/>
                </a:solidFill>
              </a14:hiddenFill>
            </a:ext>
          </a:extLst>
        </p:spPr>
        <p:txBody>
          <a:bodyPr wrap="square" anchor="t">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defTabSz="914400" eaLnBrk="0" fontAlgn="base" hangingPunct="0">
              <a:spcBef>
                <a:spcPct val="0"/>
              </a:spcBef>
              <a:spcAft>
                <a:spcPct val="0"/>
              </a:spcAft>
              <a:defRPr/>
            </a:pPr>
            <a:r>
              <a:rPr lang="cy-GB" altLang="en-US" sz="2000" b="1" dirty="0">
                <a:solidFill>
                  <a:srgbClr val="0070C0"/>
                </a:solidFill>
                <a:latin typeface="Arial" panose="020B0604020202020204" pitchFamily="34" charset="0"/>
              </a:rPr>
              <a:t>Gweithgaredd 2: Arwynebedd siapiau 2D</a:t>
            </a:r>
            <a:endParaRPr lang="cy-GB" altLang="en-US" sz="2000" dirty="0">
              <a:solidFill>
                <a:srgbClr val="0070C0"/>
              </a:solidFill>
              <a:latin typeface="Arial" panose="020B0604020202020204" pitchFamily="34" charset="0"/>
            </a:endParaRPr>
          </a:p>
        </p:txBody>
      </p:sp>
    </p:spTree>
    <p:extLst>
      <p:ext uri="{BB962C8B-B14F-4D97-AF65-F5344CB8AC3E}">
        <p14:creationId xmlns:p14="http://schemas.microsoft.com/office/powerpoint/2010/main" val="2895328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2" grpId="0" animBg="1"/>
      <p:bldP spid="13"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2599EE-F3D3-DAB1-A72F-DF4CB3E91694}"/>
            </a:ext>
          </a:extLst>
        </p:cNvPr>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3DF3EBB5-C9EF-5F3E-A09F-07AC2D304187}"/>
              </a:ext>
            </a:extLst>
          </p:cNvPr>
          <p:cNvGraphicFramePr/>
          <p:nvPr>
            <p:extLst>
              <p:ext uri="{D42A27DB-BD31-4B8C-83A1-F6EECF244321}">
                <p14:modId xmlns:p14="http://schemas.microsoft.com/office/powerpoint/2010/main" val="3906155985"/>
              </p:ext>
            </p:extLst>
          </p:nvPr>
        </p:nvGraphicFramePr>
        <p:xfrm>
          <a:off x="3495392" y="2469063"/>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C01ED263-5E33-A239-AFCB-FC72D17AAB02}"/>
              </a:ext>
            </a:extLst>
          </p:cNvPr>
          <p:cNvSpPr txBox="1"/>
          <p:nvPr/>
        </p:nvSpPr>
        <p:spPr>
          <a:xfrm>
            <a:off x="5780961" y="642747"/>
            <a:ext cx="7762761"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ts val="600"/>
              </a:spcAft>
              <a:defRPr/>
            </a:pPr>
            <a:r>
              <a:rPr lang="en-US" altLang="en-US" sz="3200" dirty="0">
                <a:solidFill>
                  <a:srgbClr val="0070C0"/>
                </a:solidFill>
                <a:latin typeface="Arial" panose="020B0604020202020204" pitchFamily="34" charset="0"/>
                <a:cs typeface="Arial" panose="020B0604020202020204" pitchFamily="34" charset="0"/>
              </a:rPr>
              <a:t>Mathematical proficiencies</a:t>
            </a:r>
            <a:br>
              <a:rPr lang="en-US" altLang="en-US" sz="3200" dirty="0">
                <a:solidFill>
                  <a:srgbClr val="0070C0"/>
                </a:solidFill>
                <a:latin typeface="Arial" panose="020B0604020202020204" pitchFamily="34" charset="0"/>
                <a:cs typeface="Arial" panose="020B0604020202020204" pitchFamily="34" charset="0"/>
              </a:rPr>
            </a:br>
            <a:endParaRPr lang="en-US" dirty="0">
              <a:solidFill>
                <a:prstClr val="black"/>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A63D99A-D12A-5913-94DF-A79FABBFA005}"/>
              </a:ext>
            </a:extLst>
          </p:cNvPr>
          <p:cNvSpPr txBox="1"/>
          <p:nvPr/>
        </p:nvSpPr>
        <p:spPr>
          <a:xfrm>
            <a:off x="384313" y="2054087"/>
            <a:ext cx="3207026" cy="974626"/>
          </a:xfrm>
          <a:prstGeom prst="rect">
            <a:avLst/>
          </a:prstGeom>
          <a:noFill/>
        </p:spPr>
        <p:txBody>
          <a:bodyPr wrap="square" rtlCol="0">
            <a:spAutoFit/>
          </a:bodyPr>
          <a:lstStyle/>
          <a:p>
            <a:pPr defTabSz="914400" eaLnBrk="0" fontAlgn="base" hangingPunct="0">
              <a:spcBef>
                <a:spcPct val="0"/>
              </a:spcBef>
              <a:spcAft>
                <a:spcPts val="400"/>
              </a:spcAft>
              <a:defRPr/>
            </a:pPr>
            <a:endParaRPr lang="en-US" b="1" dirty="0">
              <a:solidFill>
                <a:prstClr val="black"/>
              </a:solidFill>
              <a:latin typeface="Arial" panose="020B0604020202020204" pitchFamily="34" charset="0"/>
              <a:cs typeface="Arial" panose="020B0604020202020204" pitchFamily="34" charset="0"/>
            </a:endParaRPr>
          </a:p>
          <a:p>
            <a:pPr defTabSz="914400" eaLnBrk="0" fontAlgn="base" hangingPunct="0">
              <a:spcBef>
                <a:spcPct val="0"/>
              </a:spcBef>
              <a:spcAft>
                <a:spcPct val="0"/>
              </a:spcAft>
              <a:defRPr/>
            </a:pPr>
            <a:r>
              <a:rPr lang="en-US" dirty="0">
                <a:solidFill>
                  <a:prstClr val="black"/>
                </a:solidFill>
                <a:latin typeface="Arial" panose="020B0604020202020204" pitchFamily="34" charset="0"/>
                <a:cs typeface="Arial" panose="020B0604020202020204" pitchFamily="34" charset="0"/>
              </a:rPr>
              <a:t> </a:t>
            </a:r>
          </a:p>
          <a:p>
            <a:endParaRPr lang="en-GB" dirty="0"/>
          </a:p>
        </p:txBody>
      </p:sp>
      <p:sp>
        <p:nvSpPr>
          <p:cNvPr id="4" name="Speech Bubble: Rectangle with Corners Rounded 3">
            <a:extLst>
              <a:ext uri="{FF2B5EF4-FFF2-40B4-BE49-F238E27FC236}">
                <a16:creationId xmlns:a16="http://schemas.microsoft.com/office/drawing/2014/main" id="{8DF464E2-3F8D-4489-D48B-ADF25CF0BA11}"/>
              </a:ext>
            </a:extLst>
          </p:cNvPr>
          <p:cNvSpPr/>
          <p:nvPr/>
        </p:nvSpPr>
        <p:spPr>
          <a:xfrm>
            <a:off x="7757546" y="1866258"/>
            <a:ext cx="2575175" cy="887441"/>
          </a:xfrm>
          <a:prstGeom prst="wedgeRoundRectCallout">
            <a:avLst>
              <a:gd name="adj1" fmla="val -51452"/>
              <a:gd name="adj2" fmla="val 8772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6" name="Speech Bubble: Rectangle with Corners Rounded 5">
            <a:extLst>
              <a:ext uri="{FF2B5EF4-FFF2-40B4-BE49-F238E27FC236}">
                <a16:creationId xmlns:a16="http://schemas.microsoft.com/office/drawing/2014/main" id="{304F6423-AEDA-19EA-9551-0B50350F7F36}"/>
              </a:ext>
            </a:extLst>
          </p:cNvPr>
          <p:cNvSpPr/>
          <p:nvPr/>
        </p:nvSpPr>
        <p:spPr>
          <a:xfrm>
            <a:off x="9182155" y="3058967"/>
            <a:ext cx="2575175" cy="887441"/>
          </a:xfrm>
          <a:prstGeom prst="wedgeRoundRectCallout">
            <a:avLst>
              <a:gd name="adj1" fmla="val -32926"/>
              <a:gd name="adj2" fmla="val 8398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7" name="Speech Bubble: Rectangle with Corners Rounded 6">
            <a:extLst>
              <a:ext uri="{FF2B5EF4-FFF2-40B4-BE49-F238E27FC236}">
                <a16:creationId xmlns:a16="http://schemas.microsoft.com/office/drawing/2014/main" id="{0576B586-92F9-72DF-3DD8-15C33FCF2176}"/>
              </a:ext>
            </a:extLst>
          </p:cNvPr>
          <p:cNvSpPr/>
          <p:nvPr/>
        </p:nvSpPr>
        <p:spPr>
          <a:xfrm>
            <a:off x="8674469" y="4987894"/>
            <a:ext cx="2575175" cy="887441"/>
          </a:xfrm>
          <a:prstGeom prst="wedgeRoundRectCallout">
            <a:avLst>
              <a:gd name="adj1" fmla="val -53511"/>
              <a:gd name="adj2" fmla="val 10564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8" name="Speech Bubble: Rectangle with Corners Rounded 7">
            <a:extLst>
              <a:ext uri="{FF2B5EF4-FFF2-40B4-BE49-F238E27FC236}">
                <a16:creationId xmlns:a16="http://schemas.microsoft.com/office/drawing/2014/main" id="{703A4E92-9EEA-D399-741D-8BDF01280E1A}"/>
              </a:ext>
            </a:extLst>
          </p:cNvPr>
          <p:cNvSpPr/>
          <p:nvPr/>
        </p:nvSpPr>
        <p:spPr>
          <a:xfrm>
            <a:off x="3811571" y="1280219"/>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0" name="Speech Bubble: Rectangle with Corners Rounded 9">
            <a:extLst>
              <a:ext uri="{FF2B5EF4-FFF2-40B4-BE49-F238E27FC236}">
                <a16:creationId xmlns:a16="http://schemas.microsoft.com/office/drawing/2014/main" id="{4B4374A8-3B20-CE5F-5FC1-85FE0FA76F08}"/>
              </a:ext>
            </a:extLst>
          </p:cNvPr>
          <p:cNvSpPr/>
          <p:nvPr/>
        </p:nvSpPr>
        <p:spPr>
          <a:xfrm>
            <a:off x="3401850" y="2985280"/>
            <a:ext cx="1547838" cy="778338"/>
          </a:xfrm>
          <a:prstGeom prst="wedgeRoundRectCallout">
            <a:avLst>
              <a:gd name="adj1" fmla="val -14946"/>
              <a:gd name="adj2" fmla="val 11038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
            <a:extLst>
              <a:ext uri="{FF2B5EF4-FFF2-40B4-BE49-F238E27FC236}">
                <a16:creationId xmlns:a16="http://schemas.microsoft.com/office/drawing/2014/main" id="{27643B50-3F9B-58F1-64C9-697E1C1AAEEB}"/>
              </a:ext>
            </a:extLst>
          </p:cNvPr>
          <p:cNvSpPr/>
          <p:nvPr/>
        </p:nvSpPr>
        <p:spPr>
          <a:xfrm>
            <a:off x="1811680" y="4896046"/>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1209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4" grpId="0" animBg="1"/>
      <p:bldP spid="6" grpId="0" animBg="1"/>
      <p:bldP spid="7" grpId="0" animBg="1"/>
      <p:bldP spid="8" grpId="0" animBg="1"/>
      <p:bldP spid="10" grpId="0" animBg="1"/>
      <p:bldP spid="1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AE1CE-8DEB-AACE-0446-72C189D83D60}"/>
            </a:ext>
          </a:extLst>
        </p:cNvPr>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55D42552-05A7-AAA6-0270-D87A252332F4}"/>
              </a:ext>
            </a:extLst>
          </p:cNvPr>
          <p:cNvGraphicFramePr/>
          <p:nvPr>
            <p:extLst>
              <p:ext uri="{D42A27DB-BD31-4B8C-83A1-F6EECF244321}">
                <p14:modId xmlns:p14="http://schemas.microsoft.com/office/powerpoint/2010/main" val="3707590194"/>
              </p:ext>
            </p:extLst>
          </p:nvPr>
        </p:nvGraphicFramePr>
        <p:xfrm>
          <a:off x="3495392" y="2469063"/>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82E440DF-C800-0B51-60BB-1E713D2459EB}"/>
              </a:ext>
            </a:extLst>
          </p:cNvPr>
          <p:cNvSpPr txBox="1"/>
          <p:nvPr/>
        </p:nvSpPr>
        <p:spPr>
          <a:xfrm>
            <a:off x="6244086" y="711498"/>
            <a:ext cx="9143999"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ts val="600"/>
              </a:spcAft>
              <a:defRPr/>
            </a:pPr>
            <a:r>
              <a:rPr lang="cy-GB" altLang="en-US" sz="3200" dirty="0">
                <a:solidFill>
                  <a:srgbClr val="0070C0"/>
                </a:solidFill>
                <a:latin typeface="Arial" panose="020B0604020202020204" pitchFamily="34" charset="0"/>
                <a:cs typeface="Arial" panose="020B0604020202020204" pitchFamily="34" charset="0"/>
              </a:rPr>
              <a:t>Hyfedreddau mathemategol</a:t>
            </a:r>
          </a:p>
        </p:txBody>
      </p:sp>
      <p:sp>
        <p:nvSpPr>
          <p:cNvPr id="3" name="TextBox 2">
            <a:extLst>
              <a:ext uri="{FF2B5EF4-FFF2-40B4-BE49-F238E27FC236}">
                <a16:creationId xmlns:a16="http://schemas.microsoft.com/office/drawing/2014/main" id="{C79BCE8C-3CBB-6EF3-452B-BCB221B736EF}"/>
              </a:ext>
            </a:extLst>
          </p:cNvPr>
          <p:cNvSpPr txBox="1"/>
          <p:nvPr/>
        </p:nvSpPr>
        <p:spPr>
          <a:xfrm>
            <a:off x="556591" y="2339009"/>
            <a:ext cx="3357318" cy="697627"/>
          </a:xfrm>
          <a:prstGeom prst="rect">
            <a:avLst/>
          </a:prstGeom>
          <a:noFill/>
        </p:spPr>
        <p:txBody>
          <a:bodyPr wrap="square" rtlCol="0">
            <a:spAutoFit/>
          </a:bodyPr>
          <a:lstStyle/>
          <a:p>
            <a:pPr defTabSz="914400" eaLnBrk="0" fontAlgn="base" hangingPunct="0">
              <a:spcBef>
                <a:spcPct val="0"/>
              </a:spcBef>
              <a:spcAft>
                <a:spcPts val="400"/>
              </a:spcAft>
              <a:defRPr/>
            </a:pPr>
            <a:endParaRPr lang="cy-GB" b="1" dirty="0">
              <a:solidFill>
                <a:prstClr val="black"/>
              </a:solidFill>
              <a:latin typeface="Arial" panose="020B0604020202020204" pitchFamily="34" charset="0"/>
              <a:cs typeface="Arial" panose="020B0604020202020204" pitchFamily="34" charset="0"/>
            </a:endParaRPr>
          </a:p>
          <a:p>
            <a:endParaRPr lang="en-GB" dirty="0"/>
          </a:p>
        </p:txBody>
      </p:sp>
      <p:sp>
        <p:nvSpPr>
          <p:cNvPr id="6" name="Speech Bubble: Rectangle with Corners Rounded 5">
            <a:extLst>
              <a:ext uri="{FF2B5EF4-FFF2-40B4-BE49-F238E27FC236}">
                <a16:creationId xmlns:a16="http://schemas.microsoft.com/office/drawing/2014/main" id="{EBEE1932-AE37-FA55-BB4D-2158C03AD0A5}"/>
              </a:ext>
            </a:extLst>
          </p:cNvPr>
          <p:cNvSpPr/>
          <p:nvPr/>
        </p:nvSpPr>
        <p:spPr>
          <a:xfrm>
            <a:off x="7757546" y="1866258"/>
            <a:ext cx="2575175" cy="887441"/>
          </a:xfrm>
          <a:prstGeom prst="wedgeRoundRectCallout">
            <a:avLst>
              <a:gd name="adj1" fmla="val -51452"/>
              <a:gd name="adj2" fmla="val 8772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7" name="Speech Bubble: Rectangle with Corners Rounded 6">
            <a:extLst>
              <a:ext uri="{FF2B5EF4-FFF2-40B4-BE49-F238E27FC236}">
                <a16:creationId xmlns:a16="http://schemas.microsoft.com/office/drawing/2014/main" id="{8288A573-DA19-8C7D-D704-88121EB9693A}"/>
              </a:ext>
            </a:extLst>
          </p:cNvPr>
          <p:cNvSpPr/>
          <p:nvPr/>
        </p:nvSpPr>
        <p:spPr>
          <a:xfrm>
            <a:off x="9182155" y="3058967"/>
            <a:ext cx="2575175" cy="887441"/>
          </a:xfrm>
          <a:prstGeom prst="wedgeRoundRectCallout">
            <a:avLst>
              <a:gd name="adj1" fmla="val -32926"/>
              <a:gd name="adj2" fmla="val 8398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8" name="Speech Bubble: Rectangle with Corners Rounded 7">
            <a:extLst>
              <a:ext uri="{FF2B5EF4-FFF2-40B4-BE49-F238E27FC236}">
                <a16:creationId xmlns:a16="http://schemas.microsoft.com/office/drawing/2014/main" id="{80CDA5A2-3518-DB9E-7728-C5D5B4F5557B}"/>
              </a:ext>
            </a:extLst>
          </p:cNvPr>
          <p:cNvSpPr/>
          <p:nvPr/>
        </p:nvSpPr>
        <p:spPr>
          <a:xfrm>
            <a:off x="8674469" y="4987894"/>
            <a:ext cx="2575175" cy="887441"/>
          </a:xfrm>
          <a:prstGeom prst="wedgeRoundRectCallout">
            <a:avLst>
              <a:gd name="adj1" fmla="val -53511"/>
              <a:gd name="adj2" fmla="val 10564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0" name="Speech Bubble: Rectangle with Corners Rounded 9">
            <a:extLst>
              <a:ext uri="{FF2B5EF4-FFF2-40B4-BE49-F238E27FC236}">
                <a16:creationId xmlns:a16="http://schemas.microsoft.com/office/drawing/2014/main" id="{6C56BE2B-FCB4-05EF-44A8-9E5CD5BAF270}"/>
              </a:ext>
            </a:extLst>
          </p:cNvPr>
          <p:cNvSpPr/>
          <p:nvPr/>
        </p:nvSpPr>
        <p:spPr>
          <a:xfrm>
            <a:off x="3811571" y="1280219"/>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
            <a:extLst>
              <a:ext uri="{FF2B5EF4-FFF2-40B4-BE49-F238E27FC236}">
                <a16:creationId xmlns:a16="http://schemas.microsoft.com/office/drawing/2014/main" id="{AC814D22-04AB-66E0-4BA5-D52785739D47}"/>
              </a:ext>
            </a:extLst>
          </p:cNvPr>
          <p:cNvSpPr/>
          <p:nvPr/>
        </p:nvSpPr>
        <p:spPr>
          <a:xfrm>
            <a:off x="3401850" y="2985280"/>
            <a:ext cx="1547838" cy="778338"/>
          </a:xfrm>
          <a:prstGeom prst="wedgeRoundRectCallout">
            <a:avLst>
              <a:gd name="adj1" fmla="val -14946"/>
              <a:gd name="adj2" fmla="val 11038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1">
            <a:extLst>
              <a:ext uri="{FF2B5EF4-FFF2-40B4-BE49-F238E27FC236}">
                <a16:creationId xmlns:a16="http://schemas.microsoft.com/office/drawing/2014/main" id="{AF657E70-9E8F-E481-49A5-E407A3A65131}"/>
              </a:ext>
            </a:extLst>
          </p:cNvPr>
          <p:cNvSpPr/>
          <p:nvPr/>
        </p:nvSpPr>
        <p:spPr>
          <a:xfrm>
            <a:off x="1983508" y="4914869"/>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5772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6" grpId="0" animBg="1"/>
      <p:bldP spid="7" grpId="0" animBg="1"/>
      <p:bldP spid="8" grpId="0" animBg="1"/>
      <p:bldP spid="10" grpId="0" animBg="1"/>
      <p:bldP spid="11" grpId="0" animBg="1"/>
      <p:bldP spid="1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A3497-4350-6261-A61D-955F01D5518C}"/>
              </a:ext>
            </a:extLst>
          </p:cNvPr>
          <p:cNvSpPr>
            <a:spLocks noGrp="1"/>
          </p:cNvSpPr>
          <p:nvPr>
            <p:ph type="title"/>
          </p:nvPr>
        </p:nvSpPr>
        <p:spPr/>
        <p:txBody>
          <a:bodyPr/>
          <a:lstStyle/>
          <a:p>
            <a:r>
              <a:rPr lang="en-GB" b="1" dirty="0" err="1"/>
              <a:t>Adnoddau</a:t>
            </a:r>
            <a:r>
              <a:rPr lang="en-GB" b="1" dirty="0"/>
              <a:t>: RHESTRAU CHWARAE</a:t>
            </a:r>
            <a:br>
              <a:rPr lang="en-GB" b="1" dirty="0"/>
            </a:br>
            <a:r>
              <a:rPr lang="en-GB" b="1" dirty="0"/>
              <a:t>RESOURCES:PLAYLISTS</a:t>
            </a:r>
            <a:endParaRPr lang="en-GB" dirty="0"/>
          </a:p>
        </p:txBody>
      </p:sp>
      <p:sp>
        <p:nvSpPr>
          <p:cNvPr id="4" name="TextBox 3">
            <a:extLst>
              <a:ext uri="{FF2B5EF4-FFF2-40B4-BE49-F238E27FC236}">
                <a16:creationId xmlns:a16="http://schemas.microsoft.com/office/drawing/2014/main" id="{3F959FB5-97BF-3FE8-B6A7-0DA3C06F07E8}"/>
              </a:ext>
            </a:extLst>
          </p:cNvPr>
          <p:cNvSpPr txBox="1"/>
          <p:nvPr/>
        </p:nvSpPr>
        <p:spPr>
          <a:xfrm>
            <a:off x="310776" y="2658559"/>
            <a:ext cx="11259671" cy="2862322"/>
          </a:xfrm>
          <a:prstGeom prst="rect">
            <a:avLst/>
          </a:prstGeom>
          <a:noFill/>
        </p:spPr>
        <p:txBody>
          <a:bodyPr wrap="square">
            <a:spAutoFit/>
          </a:bodyPr>
          <a:lstStyle/>
          <a:p>
            <a:r>
              <a:rPr lang="en-GB" b="1" dirty="0"/>
              <a:t>Maes </a:t>
            </a:r>
            <a:r>
              <a:rPr lang="en-GB" b="1" dirty="0" err="1"/>
              <a:t>Dysgu</a:t>
            </a:r>
            <a:r>
              <a:rPr lang="en-GB" b="1" dirty="0"/>
              <a:t> a </a:t>
            </a:r>
            <a:r>
              <a:rPr lang="en-GB" b="1" dirty="0" err="1"/>
              <a:t>Phrofiad</a:t>
            </a:r>
            <a:r>
              <a:rPr lang="en-GB" b="1" dirty="0"/>
              <a:t> </a:t>
            </a:r>
            <a:r>
              <a:rPr lang="en-GB" b="1" dirty="0" err="1"/>
              <a:t>Mathemateg</a:t>
            </a:r>
            <a:r>
              <a:rPr lang="en-GB" b="1" dirty="0"/>
              <a:t> a </a:t>
            </a:r>
            <a:r>
              <a:rPr lang="en-GB" b="1" dirty="0" err="1"/>
              <a:t>Rhifedd</a:t>
            </a:r>
            <a:r>
              <a:rPr lang="en-GB" b="1" dirty="0"/>
              <a:t>: </a:t>
            </a:r>
            <a:r>
              <a:rPr lang="en-GB" b="1" dirty="0" err="1"/>
              <a:t>rhestrau</a:t>
            </a:r>
            <a:r>
              <a:rPr lang="en-GB" b="1" dirty="0"/>
              <a:t> </a:t>
            </a:r>
            <a:r>
              <a:rPr lang="en-GB" b="1" dirty="0" err="1"/>
              <a:t>chwarae</a:t>
            </a:r>
            <a:r>
              <a:rPr lang="en-GB" b="1" dirty="0"/>
              <a:t> Cam </a:t>
            </a:r>
            <a:r>
              <a:rPr lang="en-GB" b="1" dirty="0" err="1"/>
              <a:t>cynnydd</a:t>
            </a:r>
            <a:r>
              <a:rPr lang="en-GB" b="1" dirty="0"/>
              <a:t> 1 &amp; 2</a:t>
            </a:r>
          </a:p>
          <a:p>
            <a:endParaRPr lang="en-GB" b="1" dirty="0"/>
          </a:p>
          <a:p>
            <a:r>
              <a:rPr lang="en-US" b="1" dirty="0"/>
              <a:t>Mathematics and Numeracy Area of Learning and Experience: Progression step 1 &amp; 2 playlists</a:t>
            </a:r>
          </a:p>
          <a:p>
            <a:pPr algn="l" rtl="0">
              <a:buNone/>
            </a:pPr>
            <a:endParaRPr lang="en-US" sz="1800" dirty="0">
              <a:solidFill>
                <a:srgbClr val="000000"/>
              </a:solidFill>
              <a:effectLst/>
              <a:latin typeface="Aptos" panose="020B0004020202020204" pitchFamily="34" charset="0"/>
            </a:endParaRPr>
          </a:p>
          <a:p>
            <a:pPr algn="l" rtl="0">
              <a:buNone/>
            </a:pPr>
            <a:r>
              <a:rPr lang="en-US" sz="1800" dirty="0">
                <a:solidFill>
                  <a:srgbClr val="000000"/>
                </a:solidFill>
                <a:effectLst/>
                <a:latin typeface="Aptos" panose="020B0004020202020204" pitchFamily="34" charset="0"/>
                <a:hlinkClick r:id="rId2" tooltip="Original URL: https://hwb.gov.wales/repository/resource/5b658f64-deea-4723-99bb-9ef02181cd06/overview. Click or tap if you trust this link."/>
              </a:rPr>
              <a:t>https://hwb.gov.wales/repository/resource/5b658f64-deea-4723-99bb-9ef02181cd06/overview</a:t>
            </a:r>
            <a:endParaRPr lang="en-US" sz="1800" dirty="0">
              <a:solidFill>
                <a:srgbClr val="000000"/>
              </a:solidFill>
              <a:effectLst/>
              <a:latin typeface="Aptos" panose="020B0004020202020204" pitchFamily="34" charset="0"/>
            </a:endParaRPr>
          </a:p>
          <a:p>
            <a:pPr algn="l" rtl="0">
              <a:buNone/>
            </a:pPr>
            <a:br>
              <a:rPr lang="en-US" sz="1800" dirty="0">
                <a:solidFill>
                  <a:srgbClr val="000000"/>
                </a:solidFill>
                <a:effectLst/>
                <a:latin typeface="Aptos" panose="020B0004020202020204" pitchFamily="34" charset="0"/>
              </a:rPr>
            </a:br>
            <a:endParaRPr lang="en-US" sz="1800" dirty="0">
              <a:solidFill>
                <a:srgbClr val="000000"/>
              </a:solidFill>
              <a:effectLst/>
              <a:latin typeface="Aptos" panose="020B0004020202020204" pitchFamily="34" charset="0"/>
            </a:endParaRPr>
          </a:p>
          <a:p>
            <a:pPr algn="l" rtl="0">
              <a:buNone/>
            </a:pPr>
            <a:r>
              <a:rPr lang="en-US" sz="1800" dirty="0">
                <a:solidFill>
                  <a:srgbClr val="000000"/>
                </a:solidFill>
                <a:effectLst/>
                <a:latin typeface="Aptos" panose="020B0004020202020204" pitchFamily="34" charset="0"/>
                <a:hlinkClick r:id="rId3" tooltip="Original URL: https://hwb.gov.wales/repository/resource/17a3ab8d-9329-4a9a-be44-2a010c0569c8/overview. Click or tap if you trust this link."/>
              </a:rPr>
              <a:t>https://hwb.gov.wales/repository/resource/17a3ab8d-9329-4a9a-be44-2a010c0569c8/overview</a:t>
            </a:r>
            <a:endParaRPr lang="en-US" sz="1800" dirty="0">
              <a:solidFill>
                <a:srgbClr val="000000"/>
              </a:solidFill>
              <a:effectLst/>
              <a:latin typeface="Aptos" panose="020B0004020202020204" pitchFamily="34" charset="0"/>
            </a:endParaRPr>
          </a:p>
          <a:p>
            <a:pPr algn="l" rtl="0">
              <a:buNone/>
            </a:pPr>
            <a:br>
              <a:rPr lang="en-US" sz="1800" dirty="0">
                <a:solidFill>
                  <a:srgbClr val="000000"/>
                </a:solidFill>
                <a:effectLst/>
                <a:latin typeface="Aptos" panose="020B0004020202020204" pitchFamily="34" charset="0"/>
              </a:rPr>
            </a:br>
            <a:endParaRPr lang="en-US" sz="1800" dirty="0">
              <a:solidFill>
                <a:srgbClr val="000000"/>
              </a:solidFill>
              <a:effectLst/>
              <a:latin typeface="Aptos" panose="020B0004020202020204" pitchFamily="34" charset="0"/>
            </a:endParaRPr>
          </a:p>
        </p:txBody>
      </p:sp>
    </p:spTree>
    <p:extLst>
      <p:ext uri="{BB962C8B-B14F-4D97-AF65-F5344CB8AC3E}">
        <p14:creationId xmlns:p14="http://schemas.microsoft.com/office/powerpoint/2010/main" val="297731115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95a96852-b131-4598-b7ec-a8e94bbe3ddd">
      <Terms xmlns="http://schemas.microsoft.com/office/infopath/2007/PartnerControls"/>
    </lcf76f155ced4ddcb4097134ff3c332f>
    <TaxCatchAll xmlns="f8d1b9f2-fed3-4e8f-8f36-1fbf8a3a319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18" ma:contentTypeDescription="Create a new document." ma:contentTypeScope="" ma:versionID="5f0061aa8fc5c276107cf472b1be15ea">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79bb1e35548f9354610d1e94aef88623"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MediaServiceOCR" minOccurs="0"/>
                <xsd:element ref="ns2:MediaServiceGenerationTime" minOccurs="0"/>
                <xsd:element ref="ns2:MediaServiceEventHashCode" minOccurs="0"/>
                <xsd:element ref="ns2:MediaService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3532b16b-532d-47ef-85bd-2bce07a7bb0a}" ma:internalName="TaxCatchAll" ma:showField="CatchAllData" ma:web="f8d1b9f2-fed3-4e8f-8f36-1fbf8a3a319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710EE66-8707-456F-8F2E-091D581CB030}">
  <ds:schemaRefs>
    <ds:schemaRef ds:uri="http://schemas.microsoft.com/office/infopath/2007/PartnerControls"/>
    <ds:schemaRef ds:uri="http://www.w3.org/XML/1998/namespace"/>
    <ds:schemaRef ds:uri="http://schemas.microsoft.com/office/2006/metadata/properties"/>
    <ds:schemaRef ds:uri="http://purl.org/dc/elements/1.1/"/>
    <ds:schemaRef ds:uri="http://schemas.microsoft.com/office/2006/documentManagement/types"/>
    <ds:schemaRef ds:uri="http://schemas.openxmlformats.org/package/2006/metadata/core-properties"/>
    <ds:schemaRef ds:uri="http://purl.org/dc/dcmitype/"/>
    <ds:schemaRef ds:uri="f8d1b9f2-fed3-4e8f-8f36-1fbf8a3a319c"/>
    <ds:schemaRef ds:uri="95a96852-b131-4598-b7ec-a8e94bbe3ddd"/>
    <ds:schemaRef ds:uri="http://purl.org/dc/terms/"/>
  </ds:schemaRefs>
</ds:datastoreItem>
</file>

<file path=customXml/itemProps2.xml><?xml version="1.0" encoding="utf-8"?>
<ds:datastoreItem xmlns:ds="http://schemas.openxmlformats.org/officeDocument/2006/customXml" ds:itemID="{9FB0D594-1466-493E-AFB2-9F6EFFD5CD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a96852-b131-4598-b7ec-a8e94bbe3ddd"/>
    <ds:schemaRef ds:uri="f8d1b9f2-fed3-4e8f-8f36-1fbf8a3a31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BEB954-4024-4CCF-A9D6-4C00FDC028D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2163</Words>
  <Application>Microsoft Office PowerPoint</Application>
  <PresentationFormat>Widescreen</PresentationFormat>
  <Paragraphs>177</Paragraphs>
  <Slides>14</Slides>
  <Notes>11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14</vt:i4>
      </vt:variant>
    </vt:vector>
  </HeadingPairs>
  <TitlesOfParts>
    <vt:vector size="22" baseType="lpstr">
      <vt:lpstr>Arial,Sans-Serif</vt:lpstr>
      <vt:lpstr>Aptos</vt:lpstr>
      <vt:lpstr>Arial</vt:lpstr>
      <vt:lpstr>Calibri</vt:lpstr>
      <vt:lpstr>Calibri Light</vt:lpstr>
      <vt:lpstr>Century Gothic</vt:lpstr>
      <vt:lpstr>Vapor Trail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Adnoddau: RHESTRAU CHWARAE RESOURCES:PLAYLISTS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2022</dc:title>
  <dc:creator/>
  <cp:lastModifiedBy/>
  <cp:revision>840</cp:revision>
  <dcterms:created xsi:type="dcterms:W3CDTF">2020-09-01T19:20:12Z</dcterms:created>
  <dcterms:modified xsi:type="dcterms:W3CDTF">2026-01-22T22:15:37Z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y fmtid="{D5CDD505-2E9C-101B-9397-08002B2CF9AE}" pid="3" name="MediaServiceImageTags">
    <vt:lpwstr/>
  </property>
</Properties>
</file>