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58" r:id="rId3"/>
    <p:sldId id="259" r:id="rId4"/>
    <p:sldId id="261" r:id="rId5"/>
    <p:sldId id="262" r:id="rId6"/>
    <p:sldId id="263" r:id="rId7"/>
    <p:sldId id="264" r:id="rId8"/>
    <p:sldId id="260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21/11/2024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k.umn.edu/library/links/annotate.htm" TargetMode="External"/><Relationship Id="rId2" Type="http://schemas.openxmlformats.org/officeDocument/2006/relationships/hyperlink" Target="http://www.library.cornell.edu/okuref/research/skill28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467544" y="3861048"/>
            <a:ext cx="8323633" cy="4536504"/>
          </a:xfrm>
        </p:spPr>
        <p:txBody>
          <a:bodyPr/>
          <a:lstStyle/>
          <a:p>
            <a:pPr eaLnBrk="1" hangingPunct="1"/>
            <a:r>
              <a:rPr lang="en-US" altLang="en-US" sz="4800" dirty="0">
                <a:highlight>
                  <a:srgbClr val="FFFF00"/>
                </a:highlight>
              </a:rPr>
              <a:t>Bibliography &amp;/or Annotation </a:t>
            </a:r>
            <a:r>
              <a:rPr lang="en-GB" altLang="en-US" b="1" dirty="0">
                <a:solidFill>
                  <a:srgbClr val="FF0000"/>
                </a:solidFill>
              </a:rPr>
              <a:t>Lecture  7 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(Additional note)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DC3E0C83-07BB-CFBC-4E02-1625C3B529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909"/>
            <a:ext cx="8229600" cy="1143000"/>
          </a:xfrm>
        </p:spPr>
        <p:txBody>
          <a:bodyPr/>
          <a:lstStyle/>
          <a:p>
            <a:pPr eaLnBrk="1" hangingPunct="1"/>
            <a:br>
              <a:rPr lang="en-US" altLang="en-US" dirty="0"/>
            </a:br>
            <a:r>
              <a:rPr lang="en-US" altLang="en-US" dirty="0"/>
              <a:t>What is a Bibliography?</a:t>
            </a:r>
            <a:br>
              <a:rPr lang="en-US" altLang="en-US" dirty="0"/>
            </a:br>
            <a:r>
              <a:rPr lang="en-US" altLang="en-US" dirty="0"/>
              <a:t>What is an Annotation?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A026936-4BF3-407C-467F-AA46AE4617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1500" y="1556792"/>
            <a:ext cx="8320980" cy="4267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/>
              <a:t>An Annotation is a commentary a reader makes after critically reading an information source. It can include a summary of the reading, the reader’s response to the reading, and/or questions/comments addressing the article’s clarity, purpose, or effectiveness.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B4E18AF-F7AB-CCEF-99C2-7A61735715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435280" cy="1143000"/>
          </a:xfrm>
        </p:spPr>
        <p:txBody>
          <a:bodyPr/>
          <a:lstStyle/>
          <a:p>
            <a:pPr eaLnBrk="1" hangingPunct="1"/>
            <a:r>
              <a:rPr lang="en-US" altLang="en-US" sz="3600" b="1" dirty="0"/>
              <a:t>What is an Annotated Bibliography?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872B520-0DC7-1285-6BC5-BCCF309217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052736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/>
              <a:t>An Annotated Bibliography is a list of bibliographic citations that includes a descriptive and evaluative paragraph of each citation.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/>
              <a:t>Its overall purpose is to support your study of a particular subject by providing a collection of succinct article summaries that will negate the need for rereading of an article.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AACDD2E2-2DA7-385D-0561-7321EA0A6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US" altLang="en-US" b="1" dirty="0"/>
              <a:t>Where do I start?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B3FFCDD9-3D64-0D8B-8ABC-D8D3F41FCD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966119"/>
            <a:ext cx="8856984" cy="3917032"/>
          </a:xfrm>
        </p:spPr>
        <p:txBody>
          <a:bodyPr/>
          <a:lstStyle/>
          <a:p>
            <a:pPr eaLnBrk="1" hangingPunct="1"/>
            <a:r>
              <a:rPr lang="en-US" altLang="en-US" dirty="0"/>
              <a:t>Begin by </a:t>
            </a:r>
            <a:r>
              <a:rPr lang="en-US" altLang="en-US" b="1" u="sng" dirty="0"/>
              <a:t>critically reading </a:t>
            </a:r>
            <a:r>
              <a:rPr lang="en-US" altLang="en-US" dirty="0"/>
              <a:t>the article. </a:t>
            </a:r>
          </a:p>
          <a:p>
            <a:pPr eaLnBrk="1" hangingPunct="1"/>
            <a:r>
              <a:rPr lang="en-US" altLang="en-US" dirty="0"/>
              <a:t>View the reading as </a:t>
            </a:r>
            <a:r>
              <a:rPr lang="en-US" altLang="en-US" b="1" u="sng" dirty="0"/>
              <a:t>an interactive process </a:t>
            </a:r>
            <a:r>
              <a:rPr lang="en-US" altLang="en-US" dirty="0"/>
              <a:t>in which your interpretation of author’s words is influenced by your own knowledge and experiences. </a:t>
            </a:r>
          </a:p>
          <a:p>
            <a:pPr eaLnBrk="1" hangingPunct="1"/>
            <a:r>
              <a:rPr lang="en-US" altLang="en-US" dirty="0"/>
              <a:t>Critical readers </a:t>
            </a:r>
            <a:r>
              <a:rPr lang="en-US" altLang="en-US" b="1" u="sng" dirty="0"/>
              <a:t>attempt to dialogue with the text by asking tough questions </a:t>
            </a:r>
            <a:r>
              <a:rPr lang="en-US" altLang="en-US" dirty="0"/>
              <a:t>on the article’s purpose, audience, language and content.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40B699F-5047-935A-47EF-0E2677987D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Questions to ask about an article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1EA16BE-69CE-AEA2-F379-96AEB8155A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196752"/>
            <a:ext cx="8964488" cy="41910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Who is the author? His/her credentials?, biases?</a:t>
            </a:r>
          </a:p>
          <a:p>
            <a:pPr eaLnBrk="1" hangingPunct="1"/>
            <a:r>
              <a:rPr lang="en-US" altLang="en-US" sz="2800" dirty="0"/>
              <a:t>Where is the article published? What type of journal is it? What is the audience?</a:t>
            </a:r>
          </a:p>
          <a:p>
            <a:pPr eaLnBrk="1" hangingPunct="1"/>
            <a:r>
              <a:rPr lang="en-US" altLang="en-US" sz="2800" dirty="0"/>
              <a:t>What do I know about the topic? Am I open to new ideas?</a:t>
            </a:r>
          </a:p>
          <a:p>
            <a:pPr eaLnBrk="1" hangingPunct="1"/>
            <a:r>
              <a:rPr lang="en-US" altLang="en-US" sz="2800" dirty="0"/>
              <a:t>Why was the article written? What is its purpose? </a:t>
            </a:r>
          </a:p>
          <a:p>
            <a:pPr eaLnBrk="1" hangingPunct="1"/>
            <a:r>
              <a:rPr lang="en-US" altLang="en-US" sz="2800" dirty="0"/>
              <a:t>What is the author’s thesis? The major supporting points or assertions?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4299C94-155C-BAA9-12CC-4511F64708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Questions to ask about an article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AD60103-705F-BBD6-BB89-3D2D39722E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7544" y="1051158"/>
            <a:ext cx="8568952" cy="37338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Did the author support his/her thesis/assertions?</a:t>
            </a:r>
          </a:p>
          <a:p>
            <a:pPr eaLnBrk="1" hangingPunct="1"/>
            <a:r>
              <a:rPr lang="en-US" altLang="en-US" sz="2800" dirty="0"/>
              <a:t>Did the article achieve its purpose?</a:t>
            </a:r>
          </a:p>
          <a:p>
            <a:pPr eaLnBrk="1" hangingPunct="1"/>
            <a:r>
              <a:rPr lang="en-US" altLang="en-US" sz="2800" dirty="0"/>
              <a:t>Was the article organized?</a:t>
            </a:r>
          </a:p>
          <a:p>
            <a:pPr eaLnBrk="1" hangingPunct="1"/>
            <a:r>
              <a:rPr lang="en-US" altLang="en-US" sz="2800" dirty="0"/>
              <a:t>Were the supporting sources credible?</a:t>
            </a:r>
          </a:p>
          <a:p>
            <a:pPr eaLnBrk="1" hangingPunct="1"/>
            <a:r>
              <a:rPr lang="en-US" altLang="en-US" sz="2800" dirty="0"/>
              <a:t>Did the article change my viewpoint on the topic?</a:t>
            </a:r>
          </a:p>
          <a:p>
            <a:pPr eaLnBrk="1" hangingPunct="1"/>
            <a:r>
              <a:rPr lang="en-US" altLang="en-US" sz="2800" dirty="0"/>
              <a:t>Was the article convincing? What new information or ideas do I accept or reject?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AEEDC49-0F17-CDEF-A1E6-241C90E583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Writing the Annotation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3E186031-7F46-AACC-2CD4-F2012633D3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A strong annotation contains:</a:t>
            </a:r>
          </a:p>
          <a:p>
            <a:pPr eaLnBrk="1" hangingPunct="1"/>
            <a:r>
              <a:rPr lang="en-US" altLang="en-US"/>
              <a:t>A summary of the article</a:t>
            </a:r>
          </a:p>
          <a:p>
            <a:pPr eaLnBrk="1" hangingPunct="1"/>
            <a:r>
              <a:rPr lang="en-US" altLang="en-US"/>
              <a:t>Your response to the article</a:t>
            </a:r>
          </a:p>
          <a:p>
            <a:pPr eaLnBrk="1" hangingPunct="1"/>
            <a:r>
              <a:rPr lang="en-US" altLang="en-US"/>
              <a:t>A list of interesting or meaningful quotes</a:t>
            </a:r>
          </a:p>
          <a:p>
            <a:pPr eaLnBrk="1" hangingPunct="1"/>
            <a:r>
              <a:rPr lang="en-US" altLang="en-US"/>
              <a:t>Questions connecting the article and your knowledge and experience.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33FB82F-D032-41EB-19F8-F70C2E4C1E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Summary Paragraph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1FE312E-CF38-A3F2-72CB-B7A835EF1F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Begin by succinctly stating the article’s thesis and major points.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Describe/define key points and how they are connected or substantiated.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Describe the usefulness and the limitations of the article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Limit in length to 3-4 grammatically correct sentences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9E736CD-5CE8-C0EE-B788-494AAC332C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Response Paragraph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05C2F8E9-80EA-BC14-9B04-DFD193D8BD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496" y="1417638"/>
            <a:ext cx="9108504" cy="3733800"/>
          </a:xfrm>
        </p:spPr>
        <p:txBody>
          <a:bodyPr/>
          <a:lstStyle/>
          <a:p>
            <a:pPr eaLnBrk="1" hangingPunct="1"/>
            <a:r>
              <a:rPr lang="en-US" altLang="en-US" dirty="0"/>
              <a:t>Describe your reaction to the article as a whole.</a:t>
            </a:r>
          </a:p>
          <a:p>
            <a:pPr eaLnBrk="1" hangingPunct="1"/>
            <a:r>
              <a:rPr lang="en-US" altLang="en-US" dirty="0"/>
              <a:t>Describe the relevance, accuracy, and quality of the citation and its conclusions. </a:t>
            </a:r>
          </a:p>
          <a:p>
            <a:pPr eaLnBrk="1" hangingPunct="1"/>
            <a:r>
              <a:rPr lang="en-US" altLang="en-US" dirty="0"/>
              <a:t>Document your response to the author’s ideas, argument, writing style or any other notable aspect of the article.</a:t>
            </a:r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DBBF470A-741C-7692-954E-21709CF493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833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Quotes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1E9B2304-5048-F328-B47B-36FEE04729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052736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/>
              <a:t>Directly cite or paraphrase interesting or meaningful quotes from the article you wish to remember.</a:t>
            </a:r>
          </a:p>
          <a:p>
            <a:pPr eaLnBrk="1" hangingPunct="1"/>
            <a:r>
              <a:rPr lang="en-US" altLang="en-US" dirty="0"/>
              <a:t>The usefulness of the quote should be evident from its content.</a:t>
            </a:r>
          </a:p>
          <a:p>
            <a:pPr eaLnBrk="1" hangingPunct="1"/>
            <a:r>
              <a:rPr lang="en-US" altLang="en-US" dirty="0"/>
              <a:t>Be sure to note the page number of the quote or paraphrase for later referencing.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496E3557-9DCF-124E-8537-BD0E4C7A83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Questions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46CA6DD-29A2-0E6A-45B0-799AD110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35500" y="1124744"/>
            <a:ext cx="80010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Consider the article’s clarity, purpose, or effectiveness.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What do you question about the thesis or main points? Or the argument supporting them?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What connections are there between your knowledge &amp; experience, and the article’s information?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Avoid yes/no questions – they limit thought &amp; dialogue.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35CA9C0-DCE4-4385-FFF1-854C8F6163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-9939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Creating the Annotated Bib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D98B3D73-2AF6-C956-8066-984D38D55B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062806"/>
            <a:ext cx="8784976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Start with the citation written in MLA style</a:t>
            </a:r>
          </a:p>
          <a:p>
            <a:pPr eaLnBrk="1" hangingPunct="1">
              <a:defRPr/>
            </a:pPr>
            <a:r>
              <a:rPr lang="en-US" dirty="0"/>
              <a:t>(hint: use </a:t>
            </a:r>
            <a:r>
              <a:rPr lang="en-US" dirty="0" err="1"/>
              <a:t>NoodleTools</a:t>
            </a:r>
            <a:r>
              <a:rPr lang="en-US" dirty="0"/>
              <a:t>, </a:t>
            </a:r>
            <a:r>
              <a:rPr lang="en-US" dirty="0" err="1"/>
              <a:t>RefWorks</a:t>
            </a:r>
            <a:r>
              <a:rPr lang="en-US" dirty="0"/>
              <a:t>, or any works cited generator)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Pay attention to the details of a bib citation:</a:t>
            </a:r>
          </a:p>
          <a:p>
            <a:pPr lvl="1" eaLnBrk="1" hangingPunct="1">
              <a:defRPr/>
            </a:pPr>
            <a:r>
              <a:rPr lang="en-US" dirty="0"/>
              <a:t>Capitalization</a:t>
            </a:r>
          </a:p>
          <a:p>
            <a:pPr lvl="1" eaLnBrk="1" hangingPunct="1">
              <a:defRPr/>
            </a:pPr>
            <a:r>
              <a:rPr lang="en-US" dirty="0"/>
              <a:t>Punctuation</a:t>
            </a:r>
          </a:p>
          <a:p>
            <a:pPr lvl="1" eaLnBrk="1" hangingPunct="1">
              <a:defRPr/>
            </a:pPr>
            <a:r>
              <a:rPr lang="en-US" dirty="0"/>
              <a:t>Use of italics</a:t>
            </a:r>
          </a:p>
          <a:p>
            <a:pPr marL="457200" lvl="1" indent="0" eaLnBrk="1" hangingPunct="1">
              <a:buFontTx/>
              <a:buNone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D37CF65B-8AB9-0069-AEF8-34535B13AB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eaLnBrk="1" hangingPunct="1"/>
            <a:r>
              <a:rPr lang="en-US" altLang="en-US" dirty="0"/>
              <a:t>The Annotation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98ABC16E-4A00-FDD7-91D7-0CD420B876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496" y="980728"/>
            <a:ext cx="9001000" cy="3917032"/>
          </a:xfrm>
        </p:spPr>
        <p:txBody>
          <a:bodyPr/>
          <a:lstStyle/>
          <a:p>
            <a:pPr eaLnBrk="1" hangingPunct="1"/>
            <a:r>
              <a:rPr lang="en-US" altLang="en-US" dirty="0"/>
              <a:t>Summarize each article’s central thesis and respond critically to the major points supporting the thesis.</a:t>
            </a:r>
          </a:p>
          <a:p>
            <a:pPr eaLnBrk="1" hangingPunct="1"/>
            <a:r>
              <a:rPr lang="en-US" altLang="en-US" dirty="0"/>
              <a:t>Quotes – generally 3-4 quotes/article. Include page numbers with the quote.</a:t>
            </a:r>
          </a:p>
          <a:p>
            <a:pPr eaLnBrk="1" hangingPunct="1"/>
            <a:r>
              <a:rPr lang="en-US" altLang="en-US" dirty="0"/>
              <a:t>Questions – generally 2-3 questions. You are not expected to answer them – just raise them.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CBF897C6-DC4D-C663-37CA-3BB6B152B8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4557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Use the Annotation/suggestions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5B7B9D3-BFDA-41E7-20F4-D19EDBDED2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177557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/>
              <a:t>Attach a copy of your annotation to the article you are annotating. Add comments as you reflect on its content. Start an alphabetical file of your annotated articles.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Use note cards to track and save the information you find in your articles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774550D9-095D-72E7-81E1-F0D32C12F6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An example of an Annotation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7831763-348F-F24F-DAA8-3D4BB67DF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124744"/>
            <a:ext cx="8229600" cy="4267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This annotation was published in </a:t>
            </a:r>
            <a:r>
              <a:rPr lang="en-US" altLang="en-US" sz="2400" dirty="0" err="1"/>
              <a:t>Meleis</a:t>
            </a:r>
            <a:r>
              <a:rPr lang="en-US" altLang="en-US" sz="2400" dirty="0"/>
              <a:t> (1991). It has been shortened, but please note the lack of page numbers for the quotes included in the text.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 err="1"/>
              <a:t>Ronaldstone</a:t>
            </a:r>
            <a:r>
              <a:rPr lang="en-US" altLang="en-US" sz="2400" dirty="0"/>
              <a:t>, A. D., &amp; Raeburn, T.J.. (2022). The discipline of nursing. </a:t>
            </a:r>
            <a:r>
              <a:rPr lang="en-US" altLang="en-US" sz="2400" i="1" dirty="0"/>
              <a:t>Nursing Outlook, 26</a:t>
            </a:r>
            <a:r>
              <a:rPr lang="en-US" altLang="en-US" sz="2400" dirty="0"/>
              <a:t>(2), 113-120.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This article poses a series of significant questions. It begins by noting the question of the nature of nursing, but addresses this through a </a:t>
            </a:r>
            <a:r>
              <a:rPr lang="en-US" altLang="en-US" sz="2400" dirty="0" err="1"/>
              <a:t>subquestion</a:t>
            </a:r>
            <a:r>
              <a:rPr lang="en-US" altLang="en-US" sz="2400" dirty="0"/>
              <a:t>: What are the recurrent themes in nursing inquiry? These could suggest  “boundaries” for systematic study of the discipline of nursing. There follows a long discussion of the nature of classification of disciplines. Nursing is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14D7325C-DEDF-80DD-D10B-6F4AE4331E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Example cont.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BF31E39-7B6D-09C3-9718-D17CB589A2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340768"/>
            <a:ext cx="9036496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seen as a “professional” discipline. It is noted as a discipline different from nursing science(“&gt;”) and nursing practice (“&gt;”). Finally, the structure of the discipline of nursing is considered, a generalization is offered (“nursing studies the wholeness or health of humans”), and some “major conceptualizations in nursing” are presented.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The article is poorly organized….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dirty="0"/>
              <a:t>Nevertheless, this seminal work is challenging. It makes the point that nursing is a discipline and gives support to its focus.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0E92390-4A5D-B9C7-A8AB-29D2B28D50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8596" y="44624"/>
            <a:ext cx="8507288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Annotated Bibliography </a:t>
            </a:r>
            <a:br>
              <a:rPr lang="en-US" altLang="en-US" dirty="0"/>
            </a:br>
            <a:r>
              <a:rPr lang="en-US" altLang="en-US" dirty="0" err="1"/>
              <a:t>Powerpoint</a:t>
            </a:r>
            <a:r>
              <a:rPr lang="en-US" altLang="en-US" dirty="0"/>
              <a:t> Bibliography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1F4C523C-60BC-B570-64EF-56CEAF13D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2296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200" dirty="0"/>
              <a:t>Engle, M., Blumenthal, A., &amp; Cosgrave, T. (2023, November 24). </a:t>
            </a:r>
            <a:r>
              <a:rPr lang="en-US" altLang="en-US" sz="2200" i="1" dirty="0"/>
              <a:t>How to prepare an annotated bibliography</a:t>
            </a:r>
            <a:r>
              <a:rPr lang="en-US" altLang="en-US" sz="2200" dirty="0"/>
              <a:t>. Retrieved February 7, 2023, from Cornell University Library, Reference Department Web site: </a:t>
            </a:r>
            <a:r>
              <a:rPr lang="en-US" altLang="en-US" sz="2200" dirty="0">
                <a:hlinkClick r:id="rId2"/>
              </a:rPr>
              <a:t>http://www.library.cornell.edu/okuref/research/skill28.htm</a:t>
            </a:r>
            <a:endParaRPr lang="en-US" altLang="en-US" sz="22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200" dirty="0" err="1"/>
              <a:t>Meleis</a:t>
            </a:r>
            <a:r>
              <a:rPr lang="en-US" altLang="en-US" sz="2200" dirty="0"/>
              <a:t>, A. L. (1991). </a:t>
            </a:r>
            <a:r>
              <a:rPr lang="en-US" altLang="en-US" sz="2200" i="1" dirty="0"/>
              <a:t>Theoretical nursing</a:t>
            </a:r>
            <a:r>
              <a:rPr lang="en-US" altLang="en-US" sz="2200" dirty="0"/>
              <a:t> (2</a:t>
            </a:r>
            <a:r>
              <a:rPr lang="en-US" altLang="en-US" sz="2200" baseline="30000" dirty="0"/>
              <a:t>nd</a:t>
            </a:r>
            <a:r>
              <a:rPr lang="en-US" altLang="en-US" sz="2200" dirty="0"/>
              <a:t> ed.). Philadelphia : Lippincott.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200" dirty="0"/>
              <a:t>Wilhoit, S. (2001). </a:t>
            </a:r>
            <a:r>
              <a:rPr lang="en-US" altLang="en-US" sz="2200" i="1" dirty="0"/>
              <a:t>A brief guide to writing from readings. </a:t>
            </a:r>
            <a:r>
              <a:rPr lang="en-US" altLang="en-US" sz="2200" dirty="0"/>
              <a:t>Needham Heights</a:t>
            </a:r>
            <a:r>
              <a:rPr lang="en-US" altLang="en-US" sz="2200" i="1" dirty="0"/>
              <a:t>.</a:t>
            </a:r>
            <a:r>
              <a:rPr lang="en-US" altLang="en-US" sz="2200" dirty="0"/>
              <a:t> MA: Allyn &amp; Bacon.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200" dirty="0"/>
              <a:t>Williams, O. </a:t>
            </a:r>
            <a:r>
              <a:rPr lang="en-US" altLang="en-US" sz="2200" i="1" dirty="0"/>
              <a:t>Writing an annotated bibliography</a:t>
            </a:r>
            <a:r>
              <a:rPr lang="en-US" altLang="en-US" sz="2200" dirty="0"/>
              <a:t>. Retrieved February 7, 2003 from University of Minnesota, Crookston Library Web site: </a:t>
            </a:r>
            <a:r>
              <a:rPr lang="en-US" altLang="en-US" sz="2200" dirty="0">
                <a:hlinkClick r:id="rId3"/>
              </a:rPr>
              <a:t>http://www.crk.umn.edu/library/links/annotate.htm</a:t>
            </a:r>
            <a:endParaRPr lang="en-US" altLang="en-US" sz="22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2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55</TotalTime>
  <Words>1071</Words>
  <Application>Microsoft Office PowerPoint</Application>
  <PresentationFormat>On-screen Show (4:3)</PresentationFormat>
  <Paragraphs>81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Myriad Pro</vt:lpstr>
      <vt:lpstr>Verdana</vt:lpstr>
      <vt:lpstr>Wingdings</vt:lpstr>
      <vt:lpstr>20140311PresentationUWTSDTemplate</vt:lpstr>
      <vt:lpstr>LCDB7009 Critical Literature Reviews for Doctoral Research </vt:lpstr>
      <vt:lpstr> What is a Bibliography? What is an Annotation?</vt:lpstr>
      <vt:lpstr>What is an Annotated Bibliography?</vt:lpstr>
      <vt:lpstr>Where do I start?</vt:lpstr>
      <vt:lpstr>Questions to ask about an article</vt:lpstr>
      <vt:lpstr>Questions to ask about an article</vt:lpstr>
      <vt:lpstr>Writing the Annotation</vt:lpstr>
      <vt:lpstr>The Summary Paragraph</vt:lpstr>
      <vt:lpstr>The Response Paragraph</vt:lpstr>
      <vt:lpstr>Quotes</vt:lpstr>
      <vt:lpstr>Questions</vt:lpstr>
      <vt:lpstr>Creating the Annotated Bib</vt:lpstr>
      <vt:lpstr>The Annotation</vt:lpstr>
      <vt:lpstr>Use the Annotation/suggestions</vt:lpstr>
      <vt:lpstr>An example of an Annotation</vt:lpstr>
      <vt:lpstr>Example cont.</vt:lpstr>
      <vt:lpstr>Annotated Bibliography  Powerpoint Bibliography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154</cp:revision>
  <cp:lastPrinted>2018-07-09T15:27:01Z</cp:lastPrinted>
  <dcterms:created xsi:type="dcterms:W3CDTF">2002-10-07T19:43:58Z</dcterms:created>
  <dcterms:modified xsi:type="dcterms:W3CDTF">2024-11-21T05:54:44Z</dcterms:modified>
</cp:coreProperties>
</file>