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Lato" panose="020F0502020204030203" pitchFamily="34" charset="0"/>
      <p:regular r:id="rId17"/>
      <p:bold r:id="rId18"/>
      <p:italic r:id="rId19"/>
      <p:boldItalic r:id="rId20"/>
    </p:embeddedFont>
    <p:embeddedFont>
      <p:font typeface="Poppins" pitchFamily="2" charset="77"/>
      <p:regular r:id="rId21"/>
      <p:bold r:id="rId22"/>
      <p:italic r:id="rId23"/>
      <p:boldItalic r:id="rId24"/>
    </p:embeddedFont>
    <p:embeddedFont>
      <p:font typeface="Poppins SemiBold" pitchFamily="2" charset="77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23136359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66804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85923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18397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880816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32502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94474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58113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1276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5450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67580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2924" y="-290205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47912" y="1663154"/>
            <a:ext cx="7496175" cy="3531691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89462" y="-3007800"/>
            <a:ext cx="11049000" cy="571500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/>
          <p:nvPr/>
        </p:nvSpPr>
        <p:spPr>
          <a:xfrm>
            <a:off x="5619750" y="3889920"/>
            <a:ext cx="952500" cy="381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3"/>
          <p:cNvSpPr txBox="1"/>
          <p:nvPr/>
        </p:nvSpPr>
        <p:spPr>
          <a:xfrm>
            <a:off x="450076" y="2244175"/>
            <a:ext cx="110490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Telehealth in the NHS: A Critical Evaluation of Its Impact on Health and Social Care</a:t>
            </a:r>
            <a:endParaRPr sz="2000"/>
          </a:p>
        </p:txBody>
      </p:sp>
      <p:sp>
        <p:nvSpPr>
          <p:cNvPr id="89" name="Google Shape;89;p13"/>
          <p:cNvSpPr txBox="1"/>
          <p:nvPr/>
        </p:nvSpPr>
        <p:spPr>
          <a:xfrm>
            <a:off x="2928937" y="2862425"/>
            <a:ext cx="6334200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Name: Lauren Natasha  Dillon </a:t>
            </a:r>
            <a:r>
              <a:rPr lang="en-US" sz="1800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]</a:t>
            </a:r>
            <a:endParaRPr lang="en-GB" sz="1800" dirty="0">
              <a:solidFill>
                <a:srgbClr val="64748B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Student ID:2319067</a:t>
            </a:r>
            <a:endParaRPr sz="1800" dirty="0">
              <a:solidFill>
                <a:srgbClr val="64748B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64748B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2928937" y="4118520"/>
            <a:ext cx="63341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Foundations of Digital Innovation &amp; Healthcare Delivery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Google Shape;9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81750" y="2014537"/>
            <a:ext cx="5238750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81750" y="2014537"/>
            <a:ext cx="523875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4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2 – INTRODUCTION</a:t>
            </a:r>
            <a:endParaRPr/>
          </a:p>
        </p:txBody>
      </p:sp>
      <p:sp>
        <p:nvSpPr>
          <p:cNvPr id="99" name="Google Shape;99;p14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571500" y="2711797"/>
            <a:ext cx="523875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Telehealth utilizes digital technologies for remote health services, primarily via video calls. While predating COVID-19, adoption surged by necessity rather than strategic evidence.</a:t>
            </a:r>
            <a:endParaRPr/>
          </a:p>
        </p:txBody>
      </p:sp>
      <p:sp>
        <p:nvSpPr>
          <p:cNvPr id="101" name="Google Shape;101;p14"/>
          <p:cNvSpPr txBox="1"/>
          <p:nvPr/>
        </p:nvSpPr>
        <p:spPr>
          <a:xfrm>
            <a:off x="571500" y="3816697"/>
            <a:ext cx="523875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Critical Inquiry: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Does digital innovation automatically result in improvement? We must consider unintended systemic effects on healthcare delivery.</a:t>
            </a:r>
            <a:endParaRPr/>
          </a:p>
        </p:txBody>
      </p:sp>
      <p:sp>
        <p:nvSpPr>
          <p:cNvPr id="102" name="Google Shape;102;p14"/>
          <p:cNvSpPr txBox="1"/>
          <p:nvPr/>
        </p:nvSpPr>
        <p:spPr>
          <a:xfrm>
            <a:off x="571500" y="4921597"/>
            <a:ext cx="523875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Citation: Greenhalgh et al. (2020)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Google Shape;107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68884"/>
            <a:ext cx="3492549" cy="3301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2268884"/>
            <a:ext cx="3492549" cy="3301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2268884"/>
            <a:ext cx="3492549" cy="3301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57250" y="2649884"/>
            <a:ext cx="42862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35549" y="2649884"/>
            <a:ext cx="42862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413849" y="2649884"/>
            <a:ext cx="333375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5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3 – OVERVIEW OF TELEHEALTH IN THE UK</a:t>
            </a:r>
            <a:endParaRPr/>
          </a:p>
        </p:txBody>
      </p:sp>
      <p:sp>
        <p:nvSpPr>
          <p:cNvPr id="115" name="Google Shape;115;p15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5"/>
          <p:cNvSpPr txBox="1"/>
          <p:nvPr/>
        </p:nvSpPr>
        <p:spPr>
          <a:xfrm>
            <a:off x="857250" y="3259484"/>
            <a:ext cx="306710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Sectors</a:t>
            </a:r>
            <a:endParaRPr/>
          </a:p>
        </p:txBody>
      </p:sp>
      <p:sp>
        <p:nvSpPr>
          <p:cNvPr id="117" name="Google Shape;117;p15"/>
          <p:cNvSpPr txBox="1"/>
          <p:nvPr/>
        </p:nvSpPr>
        <p:spPr>
          <a:xfrm>
            <a:off x="857250" y="3783359"/>
            <a:ext cx="292104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Extensive use in Primary Care, Mental Health, and Emergency services during the pandemic.</a:t>
            </a:r>
            <a:endParaRPr/>
          </a:p>
        </p:txBody>
      </p:sp>
      <p:sp>
        <p:nvSpPr>
          <p:cNvPr id="118" name="Google Shape;118;p15"/>
          <p:cNvSpPr txBox="1"/>
          <p:nvPr/>
        </p:nvSpPr>
        <p:spPr>
          <a:xfrm>
            <a:off x="857250" y="4888259"/>
            <a:ext cx="2921049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Trethewey et al. (2020)</a:t>
            </a:r>
            <a:endParaRPr/>
          </a:p>
        </p:txBody>
      </p:sp>
      <p:sp>
        <p:nvSpPr>
          <p:cNvPr id="119" name="Google Shape;119;p15"/>
          <p:cNvSpPr txBox="1"/>
          <p:nvPr/>
        </p:nvSpPr>
        <p:spPr>
          <a:xfrm>
            <a:off x="4635549" y="3259484"/>
            <a:ext cx="306710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Implementation</a:t>
            </a:r>
            <a:endParaRPr/>
          </a:p>
        </p:txBody>
      </p:sp>
      <p:sp>
        <p:nvSpPr>
          <p:cNvPr id="120" name="Google Shape;120;p15"/>
          <p:cNvSpPr txBox="1"/>
          <p:nvPr/>
        </p:nvSpPr>
        <p:spPr>
          <a:xfrm>
            <a:off x="4635549" y="3783359"/>
            <a:ext cx="292104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Heterogeneous delivery across different UK regions; dependent on local infrastructure.</a:t>
            </a:r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4635549" y="4888259"/>
            <a:ext cx="2921049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Shaw et al. (2021)</a:t>
            </a:r>
            <a:endParaRPr/>
          </a:p>
        </p:txBody>
      </p:sp>
      <p:sp>
        <p:nvSpPr>
          <p:cNvPr id="122" name="Google Shape;122;p15"/>
          <p:cNvSpPr txBox="1"/>
          <p:nvPr/>
        </p:nvSpPr>
        <p:spPr>
          <a:xfrm>
            <a:off x="8413849" y="3259484"/>
            <a:ext cx="306710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Resistance</a:t>
            </a:r>
            <a:endParaRPr/>
          </a:p>
        </p:txBody>
      </p:sp>
      <p:sp>
        <p:nvSpPr>
          <p:cNvPr id="123" name="Google Shape;123;p15"/>
          <p:cNvSpPr txBox="1"/>
          <p:nvPr/>
        </p:nvSpPr>
        <p:spPr>
          <a:xfrm>
            <a:off x="8413849" y="3783359"/>
            <a:ext cx="292104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Professional hesitancy among GPs regarding clinical quality and professional values.</a:t>
            </a:r>
            <a:endParaRPr/>
          </a:p>
        </p:txBody>
      </p:sp>
      <p:sp>
        <p:nvSpPr>
          <p:cNvPr id="124" name="Google Shape;124;p15"/>
          <p:cNvSpPr txBox="1"/>
          <p:nvPr/>
        </p:nvSpPr>
        <p:spPr>
          <a:xfrm>
            <a:off x="8413849" y="4888259"/>
            <a:ext cx="2921049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Greenhalgh et al. (2022)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52500" y="2800350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52500" y="3648075"/>
            <a:ext cx="26670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52500" y="4191000"/>
            <a:ext cx="23812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52500" y="4733925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6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4 – WORKFORCE IMPACT</a:t>
            </a:r>
            <a:endParaRPr/>
          </a:p>
        </p:txBody>
      </p:sp>
      <p:sp>
        <p:nvSpPr>
          <p:cNvPr id="135" name="Google Shape;135;p16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16"/>
          <p:cNvSpPr txBox="1"/>
          <p:nvPr/>
        </p:nvSpPr>
        <p:spPr>
          <a:xfrm>
            <a:off x="1333500" y="2757487"/>
            <a:ext cx="10287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05EB8"/>
                </a:solidFill>
                <a:latin typeface="Lato"/>
                <a:ea typeface="Lato"/>
                <a:cs typeface="Lato"/>
                <a:sym typeface="Lato"/>
              </a:rPr>
              <a:t>Flexibility vs. Fatigue: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Remote consulting offers efficiency (Duncan &amp; Macleod, 2020) but induces mental exhaustion due to limited visual cues (Donaghy et al., 2019).</a:t>
            </a:r>
            <a:endParaRPr/>
          </a:p>
        </p:txBody>
      </p:sp>
      <p:sp>
        <p:nvSpPr>
          <p:cNvPr id="137" name="Google Shape;137;p16"/>
          <p:cNvSpPr txBox="1"/>
          <p:nvPr/>
        </p:nvSpPr>
        <p:spPr>
          <a:xfrm>
            <a:off x="1333500" y="3605212"/>
            <a:ext cx="10287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05EB8"/>
                </a:solidFill>
                <a:latin typeface="Lato"/>
                <a:ea typeface="Lato"/>
                <a:cs typeface="Lato"/>
                <a:sym typeface="Lato"/>
              </a:rPr>
              <a:t>Competency Gaps: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Urgent need for training in technical skills and digital communication (Johns et al., 2020).</a:t>
            </a:r>
            <a:endParaRPr/>
          </a:p>
        </p:txBody>
      </p:sp>
      <p:sp>
        <p:nvSpPr>
          <p:cNvPr id="138" name="Google Shape;138;p16"/>
          <p:cNvSpPr txBox="1"/>
          <p:nvPr/>
        </p:nvSpPr>
        <p:spPr>
          <a:xfrm>
            <a:off x="1333500" y="4148137"/>
            <a:ext cx="10287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05EB8"/>
                </a:solidFill>
                <a:latin typeface="Lato"/>
                <a:ea typeface="Lato"/>
                <a:cs typeface="Lato"/>
                <a:sym typeface="Lato"/>
              </a:rPr>
              <a:t>Professional Identity: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Challenge to the traditional face-to-face holistic assessment model (Greenhalgh et al., 2022).</a:t>
            </a:r>
            <a:endParaRPr/>
          </a:p>
        </p:txBody>
      </p:sp>
      <p:sp>
        <p:nvSpPr>
          <p:cNvPr id="139" name="Google Shape;139;p16"/>
          <p:cNvSpPr txBox="1"/>
          <p:nvPr/>
        </p:nvSpPr>
        <p:spPr>
          <a:xfrm>
            <a:off x="1333500" y="4691062"/>
            <a:ext cx="10287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05EB8"/>
                </a:solidFill>
                <a:latin typeface="Lato"/>
                <a:ea typeface="Lato"/>
                <a:cs typeface="Lato"/>
                <a:sym typeface="Lato"/>
              </a:rPr>
              <a:t>Boundary Erosion: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Blurring of work-life balance leading to potential clinician burnout.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552575"/>
            <a:ext cx="11049000" cy="4733925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5 – SERVICE DELIVERY IMPACT</a:t>
            </a:r>
            <a:endParaRPr/>
          </a:p>
        </p:txBody>
      </p:sp>
      <p:sp>
        <p:nvSpPr>
          <p:cNvPr id="147" name="Google Shape;147;p17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7"/>
          <p:cNvSpPr txBox="1"/>
          <p:nvPr/>
        </p:nvSpPr>
        <p:spPr>
          <a:xfrm>
            <a:off x="571500" y="4616797"/>
            <a:ext cx="11049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1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"Efficiency and effectiveness are not equivalent." (Hammersley et al., 2019)</a:t>
            </a:r>
            <a:endParaRPr/>
          </a:p>
        </p:txBody>
      </p:sp>
      <p:sp>
        <p:nvSpPr>
          <p:cNvPr id="149" name="Google Shape;149;p17"/>
          <p:cNvSpPr txBox="1"/>
          <p:nvPr/>
        </p:nvSpPr>
        <p:spPr>
          <a:xfrm>
            <a:off x="571500" y="5207347"/>
            <a:ext cx="110490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Data source: Hammersley et al. (2019), Payne &amp; Clarke (2023)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5875" y="2014537"/>
            <a:ext cx="3810000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81125" y="2109787"/>
            <a:ext cx="3619500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8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6 – PATIENT IMPACT</a:t>
            </a:r>
            <a:endParaRPr/>
          </a:p>
        </p:txBody>
      </p:sp>
      <p:sp>
        <p:nvSpPr>
          <p:cNvPr id="158" name="Google Shape;158;p18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8"/>
          <p:cNvSpPr txBox="1"/>
          <p:nvPr/>
        </p:nvSpPr>
        <p:spPr>
          <a:xfrm>
            <a:off x="6381750" y="2333625"/>
            <a:ext cx="5500687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Access vs. Privacy</a:t>
            </a:r>
            <a:endParaRPr/>
          </a:p>
        </p:txBody>
      </p:sp>
      <p:sp>
        <p:nvSpPr>
          <p:cNvPr id="160" name="Google Shape;160;p18"/>
          <p:cNvSpPr txBox="1"/>
          <p:nvPr/>
        </p:nvSpPr>
        <p:spPr>
          <a:xfrm>
            <a:off x="6381750" y="2800350"/>
            <a:ext cx="523875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Convenience and cost-saving (Donaghy et al., 2019) are countered by </a:t>
            </a:r>
            <a:r>
              <a:rPr lang="en-US" sz="150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Digital Exclusion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for those lacking literacy or technology.</a:t>
            </a:r>
            <a:endParaRPr/>
          </a:p>
        </p:txBody>
      </p:sp>
      <p:sp>
        <p:nvSpPr>
          <p:cNvPr id="161" name="Google Shape;161;p18"/>
          <p:cNvSpPr txBox="1"/>
          <p:nvPr/>
        </p:nvSpPr>
        <p:spPr>
          <a:xfrm>
            <a:off x="6381750" y="3905250"/>
            <a:ext cx="523875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Trust can be undermined by the "impersonal" nature of video calls (Salisbury et al., 2020).</a:t>
            </a:r>
            <a:endParaRPr/>
          </a:p>
        </p:txBody>
      </p:sp>
      <p:sp>
        <p:nvSpPr>
          <p:cNvPr id="162" name="Google Shape;162;p18"/>
          <p:cNvSpPr txBox="1"/>
          <p:nvPr/>
        </p:nvSpPr>
        <p:spPr>
          <a:xfrm>
            <a:off x="6381750" y="4705350"/>
            <a:ext cx="523875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Privacy:</a:t>
            </a: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Lack of confidential space at home impacts open communication.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66975"/>
            <a:ext cx="5381625" cy="2905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38875" y="2466975"/>
            <a:ext cx="5381625" cy="2905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57250" y="2847975"/>
            <a:ext cx="33337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24625" y="2847975"/>
            <a:ext cx="4762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9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7 – COMMUNITY IMPACT</a:t>
            </a:r>
            <a:endParaRPr/>
          </a:p>
        </p:txBody>
      </p:sp>
      <p:sp>
        <p:nvSpPr>
          <p:cNvPr id="173" name="Google Shape;173;p19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19"/>
          <p:cNvSpPr txBox="1"/>
          <p:nvPr/>
        </p:nvSpPr>
        <p:spPr>
          <a:xfrm>
            <a:off x="857250" y="3457575"/>
            <a:ext cx="505063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Rural Engagement</a:t>
            </a:r>
            <a:endParaRPr/>
          </a:p>
        </p:txBody>
      </p:sp>
      <p:sp>
        <p:nvSpPr>
          <p:cNvPr id="175" name="Google Shape;175;p19"/>
          <p:cNvSpPr txBox="1"/>
          <p:nvPr/>
        </p:nvSpPr>
        <p:spPr>
          <a:xfrm>
            <a:off x="857250" y="3981450"/>
            <a:ext cx="481012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Enhanced access for remote communities and reduced risk of clinical infection. (Peters et al., 2018)</a:t>
            </a:r>
            <a:endParaRPr/>
          </a:p>
        </p:txBody>
      </p:sp>
      <p:sp>
        <p:nvSpPr>
          <p:cNvPr id="176" name="Google Shape;176;p19"/>
          <p:cNvSpPr txBox="1"/>
          <p:nvPr/>
        </p:nvSpPr>
        <p:spPr>
          <a:xfrm>
            <a:off x="6524625" y="3457575"/>
            <a:ext cx="505063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Social Interaction</a:t>
            </a:r>
            <a:endParaRPr/>
          </a:p>
        </p:txBody>
      </p:sp>
      <p:sp>
        <p:nvSpPr>
          <p:cNvPr id="177" name="Google Shape;177;p19"/>
          <p:cNvSpPr txBox="1"/>
          <p:nvPr/>
        </p:nvSpPr>
        <p:spPr>
          <a:xfrm>
            <a:off x="6524625" y="3981450"/>
            <a:ext cx="481012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Digital divide leaves vulnerable groups behind. Loss of social interaction, especially for elderly patients. (Greenhalgh et al., 2020)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0"/>
          <p:cNvSpPr txBox="1"/>
          <p:nvPr/>
        </p:nvSpPr>
        <p:spPr>
          <a:xfrm>
            <a:off x="2190750" y="2269033"/>
            <a:ext cx="7810500" cy="1919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6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0" i="1" u="none" strike="noStrike" cap="none">
                <a:solidFill>
                  <a:srgbClr val="1E293B"/>
                </a:solidFill>
                <a:latin typeface="Lato"/>
                <a:ea typeface="Lato"/>
                <a:cs typeface="Lato"/>
                <a:sym typeface="Lato"/>
              </a:rPr>
              <a:t> Telehealth works best with traditional care. Hybrid models give healthcare providers flexibility in determining the balance between efficiency and quality. </a:t>
            </a:r>
            <a:endParaRPr/>
          </a:p>
        </p:txBody>
      </p:sp>
      <p:sp>
        <p:nvSpPr>
          <p:cNvPr id="184" name="Google Shape;184;p20"/>
          <p:cNvSpPr txBox="1"/>
          <p:nvPr/>
        </p:nvSpPr>
        <p:spPr>
          <a:xfrm>
            <a:off x="5148262" y="4474666"/>
            <a:ext cx="1895475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— Shaw et al. (2018)</a:t>
            </a:r>
            <a:endParaRPr/>
          </a:p>
        </p:txBody>
      </p:sp>
      <p:sp>
        <p:nvSpPr>
          <p:cNvPr id="185" name="Google Shape;185;p20"/>
          <p:cNvSpPr txBox="1"/>
          <p:nvPr/>
        </p:nvSpPr>
        <p:spPr>
          <a:xfrm>
            <a:off x="1619250" y="1888033"/>
            <a:ext cx="3429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0" b="0" i="1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“</a:t>
            </a:r>
            <a:endParaRPr/>
          </a:p>
        </p:txBody>
      </p:sp>
      <p:sp>
        <p:nvSpPr>
          <p:cNvPr id="186" name="Google Shape;186;p20"/>
          <p:cNvSpPr txBox="1"/>
          <p:nvPr/>
        </p:nvSpPr>
        <p:spPr>
          <a:xfrm>
            <a:off x="762000" y="571500"/>
            <a:ext cx="11401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SLIDE 8 – CRITICAL DISCUSSION</a:t>
            </a:r>
            <a:endParaRPr/>
          </a:p>
        </p:txBody>
      </p:sp>
      <p:sp>
        <p:nvSpPr>
          <p:cNvPr id="187" name="Google Shape;187;p20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20"/>
          <p:cNvSpPr txBox="1"/>
          <p:nvPr/>
        </p:nvSpPr>
        <p:spPr>
          <a:xfrm>
            <a:off x="1809750" y="5112841"/>
            <a:ext cx="85725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Success requires investment in infrastructure, training, and digital inclusion. Without these, telehealth may increase disparity instead of lessening it.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38500" y="3476476"/>
            <a:ext cx="5715000" cy="198120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1"/>
          <p:cNvSpPr/>
          <p:nvPr/>
        </p:nvSpPr>
        <p:spPr>
          <a:xfrm>
            <a:off x="5619750" y="1685925"/>
            <a:ext cx="952500" cy="5715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6" name="Google Shape;196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619500" y="4071788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619500" y="4376588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619500" y="4681388"/>
            <a:ext cx="238125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1"/>
          <p:cNvSpPr txBox="1"/>
          <p:nvPr/>
        </p:nvSpPr>
        <p:spPr>
          <a:xfrm>
            <a:off x="295275" y="2028825"/>
            <a:ext cx="11601450" cy="670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>
                <a:solidFill>
                  <a:srgbClr val="005EB8"/>
                </a:solidFill>
                <a:latin typeface="Poppins"/>
                <a:ea typeface="Poppins"/>
                <a:cs typeface="Poppins"/>
                <a:sym typeface="Poppins"/>
              </a:rPr>
              <a:t>SLIDE 9 – CONCLUSION</a:t>
            </a:r>
            <a:endParaRPr/>
          </a:p>
        </p:txBody>
      </p:sp>
      <p:sp>
        <p:nvSpPr>
          <p:cNvPr id="200" name="Google Shape;200;p21"/>
          <p:cNvSpPr txBox="1"/>
          <p:nvPr/>
        </p:nvSpPr>
        <p:spPr>
          <a:xfrm>
            <a:off x="3171750" y="3031120"/>
            <a:ext cx="58485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A Supplemental Development, Not a Total Alternative.</a:t>
            </a:r>
            <a:endParaRPr/>
          </a:p>
        </p:txBody>
      </p:sp>
      <p:sp>
        <p:nvSpPr>
          <p:cNvPr id="201" name="Google Shape;201;p21"/>
          <p:cNvSpPr txBox="1"/>
          <p:nvPr/>
        </p:nvSpPr>
        <p:spPr>
          <a:xfrm>
            <a:off x="3619500" y="4009876"/>
            <a:ext cx="4953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Enhanced Access &amp; Flexibility</a:t>
            </a:r>
            <a:endParaRPr/>
          </a:p>
        </p:txBody>
      </p:sp>
      <p:sp>
        <p:nvSpPr>
          <p:cNvPr id="202" name="Google Shape;202;p21"/>
          <p:cNvSpPr txBox="1"/>
          <p:nvPr/>
        </p:nvSpPr>
        <p:spPr>
          <a:xfrm>
            <a:off x="3619500" y="4314676"/>
            <a:ext cx="4953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3337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Workforce &amp; Quality Pressures</a:t>
            </a:r>
            <a:endParaRPr/>
          </a:p>
        </p:txBody>
      </p:sp>
      <p:sp>
        <p:nvSpPr>
          <p:cNvPr id="203" name="Google Shape;203;p21"/>
          <p:cNvSpPr txBox="1"/>
          <p:nvPr/>
        </p:nvSpPr>
        <p:spPr>
          <a:xfrm>
            <a:off x="3619500" y="4619476"/>
            <a:ext cx="4953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Emphasis on Equity and Safety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2"/>
          <p:cNvSpPr txBox="1"/>
          <p:nvPr/>
        </p:nvSpPr>
        <p:spPr>
          <a:xfrm>
            <a:off x="762000" y="571500"/>
            <a:ext cx="114015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>
                <a:solidFill>
                  <a:srgbClr val="005EB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References</a:t>
            </a:r>
            <a:endParaRPr/>
          </a:p>
        </p:txBody>
      </p:sp>
      <p:sp>
        <p:nvSpPr>
          <p:cNvPr id="209" name="Google Shape;209;p22"/>
          <p:cNvSpPr/>
          <p:nvPr/>
        </p:nvSpPr>
        <p:spPr>
          <a:xfrm>
            <a:off x="571500" y="571500"/>
            <a:ext cx="76200" cy="600075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2"/>
          <p:cNvSpPr txBox="1"/>
          <p:nvPr/>
        </p:nvSpPr>
        <p:spPr>
          <a:xfrm>
            <a:off x="762000" y="1171575"/>
            <a:ext cx="11017800" cy="581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Duncan, C. and Macleod, A.D. (2020) Video consultations in ordinary and extraordinary times. Practical Neurology, 20(5), pp. 396–403.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Donaghy, E., Atherton, H., Hammersley, V., McNeilly, H., Bikker, A., Robbins, L., Campbell, J. and McKinstry, B. (2019) Acceptability, benefits, and challenges of video consulting: a qualitative study in primary care. British Journal of General Practice.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Greenhalgh, T., Ladds, E., Hughes, G., Moore, L., Wherton, J., Shaw, S.E., Papoutsi, C., Wieringa, S., Rosen, R., Rushforth, A. and Rybczynska-Bunt, S. (2022) Why do GPs rarely do video consultations? Qualitative study in UK general practice. British Journal of General Practice.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Greenhalgh, T., Wherton, J., Shaw, S. and Morrison, C. (2020) Video consultations for COVID-19. BMJ, 368.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Hammersley, V., Donaghy, E., Parker, R., McNeilly, H., Atherton, H., Bikker, A., Campbell, J. and McKinstry, B. (2019) Comparing the content and quality of video, telephone, and face-to-face consultations: a non-randomised, quasi-experimental, exploratory study in UK primary care. British Journal of General Practice.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Johns, G., Tan, J., Burhouse, A., Ogonovsky, M., Rees, C. and Ahuja, A. (2020) A visual step-by-step guide for clinicians to use video consultations in mental health services: NHS examples of real-time practice in times of normal and pandemic healthcare delivery. BJPsych Bulletin, 44(6), pp. 277–284.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Payne, R.E. and Clarke, A. (2023) How and why are video consultations used in urgent primary care settings in the UK? A focus group study. BJGP Open, 7(3).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Peters, L., Greenfield, G., Majeed, A. and Hayhoe, B. (2018) The impact of private online video consulting in primary care. Journal of the Royal Society of Medicine, 111(5), pp. 162–166.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Salisbury, C., Quigley, A., Hex, N. and Aznar, C. (2020) Private video consultation services and the future of primary care. Journal of Medical Internet Research, 22(10), p. e19415.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Shaw, S., Wherton, J., Vijayaraghavan, S., Morris, J., Bhattacharya, S., Hanson, P., Campbell-Richards, D., Ramoutar, S., Collard, A., Hodkinson, I. and Greenhalgh, T. (2018) Advantages and limitations of virtual online consultations in a NHS acute trust: the VOCAL mixed-methods study. Health Services and Delivery Research, 6(21).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Shaw, S.E., Hughes, G., Wherton, J., Moore, L., Rosen, R., Papoutsi, C., Rushforth, A., Morris, J., Wood, G.W., Faulkner, S. and Greenhalgh, T. (2021) Achieving spread, scale up and sustainability of video consulting services during the COVID-19 pandemic? Findings from a comparative case study of policy implementation in England, Wales, Scotland and Northern Ireland. Frontiers in Digital Health, 3, p. 754319.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Trethewey, S.P., Beck, K.J. and Symonds, R.F. (2020) Video consultations in UK primary care in response to the COVID-19 pandemic. British Journal of General Practice, 70(694), p. 228.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Turner, A., Morris, R., Rakhra, D., Stevenson, F., McDonagh, L., Hamilton, F., Atherton, H., Farr, M., Blake, S., Banks, J. and Lasseter, G. (2021) Unintended consequences of online consultations: a qualitative study in UK primary care. British Journal of General Practice.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Wherton, J., Shaw, S., Papoutsi, C., Seuren, L. and Greenhalgh, T. (2020) Guidance on the introduction and use of video consultations during COVID-19: important lessons from qualitative research. BMJ Leader, 4(3).</a:t>
            </a: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rgbClr val="334155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Lauren Dillon</cp:lastModifiedBy>
  <cp:revision>1</cp:revision>
  <dcterms:modified xsi:type="dcterms:W3CDTF">2026-04-09T12:05:04Z</dcterms:modified>
</cp:coreProperties>
</file>