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8"/>
  </p:notesMasterIdLst>
  <p:sldIdLst>
    <p:sldId id="256" r:id="rId2"/>
    <p:sldId id="257" r:id="rId3"/>
    <p:sldId id="258" r:id="rId4"/>
    <p:sldId id="261" r:id="rId5"/>
    <p:sldId id="262" r:id="rId6"/>
    <p:sldId id="263" r:id="rId7"/>
    <p:sldId id="267" r:id="rId8"/>
    <p:sldId id="264" r:id="rId9"/>
    <p:sldId id="265" r:id="rId10"/>
    <p:sldId id="268" r:id="rId11"/>
    <p:sldId id="266" r:id="rId12"/>
    <p:sldId id="269" r:id="rId13"/>
    <p:sldId id="270" r:id="rId14"/>
    <p:sldId id="272" r:id="rId15"/>
    <p:sldId id="271" r:id="rId16"/>
    <p:sldId id="273"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96" autoAdjust="0"/>
    <p:restoredTop sz="65448" autoAdjust="0"/>
  </p:normalViewPr>
  <p:slideViewPr>
    <p:cSldViewPr snapToGrid="0">
      <p:cViewPr varScale="1">
        <p:scale>
          <a:sx n="59" d="100"/>
          <a:sy n="59" d="100"/>
        </p:scale>
        <p:origin x="1089" y="4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ADDCC70-0F0C-4908-8B00-A824B501FDE0}" type="datetimeFigureOut">
              <a:rPr lang="en-GB" smtClean="0"/>
              <a:t>21/11/2019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0B2E414-FF16-4B02-A6C1-549B7391DA53}" type="slidenum">
              <a:rPr lang="en-GB" smtClean="0"/>
              <a:t>‹#›</a:t>
            </a:fld>
            <a:endParaRPr lang="en-GB"/>
          </a:p>
        </p:txBody>
      </p:sp>
    </p:spTree>
    <p:extLst>
      <p:ext uri="{BB962C8B-B14F-4D97-AF65-F5344CB8AC3E}">
        <p14:creationId xmlns:p14="http://schemas.microsoft.com/office/powerpoint/2010/main" val="29286134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87F952F-7FDA-42FB-9C2F-066B6851168A}" type="slidenum">
              <a:rPr lang="en-GB" smtClean="0"/>
              <a:t>4</a:t>
            </a:fld>
            <a:endParaRPr lang="en-GB"/>
          </a:p>
        </p:txBody>
      </p:sp>
    </p:spTree>
    <p:extLst>
      <p:ext uri="{BB962C8B-B14F-4D97-AF65-F5344CB8AC3E}">
        <p14:creationId xmlns:p14="http://schemas.microsoft.com/office/powerpoint/2010/main" val="124069323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87F952F-7FDA-42FB-9C2F-066B6851168A}" type="slidenum">
              <a:rPr lang="en-GB" smtClean="0"/>
              <a:t>5</a:t>
            </a:fld>
            <a:endParaRPr lang="en-GB"/>
          </a:p>
        </p:txBody>
      </p:sp>
    </p:spTree>
    <p:extLst>
      <p:ext uri="{BB962C8B-B14F-4D97-AF65-F5344CB8AC3E}">
        <p14:creationId xmlns:p14="http://schemas.microsoft.com/office/powerpoint/2010/main" val="32050324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87F952F-7FDA-42FB-9C2F-066B6851168A}" type="slidenum">
              <a:rPr lang="en-GB" smtClean="0"/>
              <a:t>6</a:t>
            </a:fld>
            <a:endParaRPr lang="en-GB"/>
          </a:p>
        </p:txBody>
      </p:sp>
    </p:spTree>
    <p:extLst>
      <p:ext uri="{BB962C8B-B14F-4D97-AF65-F5344CB8AC3E}">
        <p14:creationId xmlns:p14="http://schemas.microsoft.com/office/powerpoint/2010/main" val="138807740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smtClean="0"/>
          </a:p>
        </p:txBody>
      </p:sp>
      <p:sp>
        <p:nvSpPr>
          <p:cNvPr id="4" name="Slide Number Placeholder 3"/>
          <p:cNvSpPr>
            <a:spLocks noGrp="1"/>
          </p:cNvSpPr>
          <p:nvPr>
            <p:ph type="sldNum" sz="quarter" idx="10"/>
          </p:nvPr>
        </p:nvSpPr>
        <p:spPr/>
        <p:txBody>
          <a:bodyPr/>
          <a:lstStyle/>
          <a:p>
            <a:fld id="{60B2E414-FF16-4B02-A6C1-549B7391DA53}" type="slidenum">
              <a:rPr lang="en-GB" smtClean="0"/>
              <a:t>8</a:t>
            </a:fld>
            <a:endParaRPr lang="en-GB"/>
          </a:p>
        </p:txBody>
      </p:sp>
    </p:spTree>
    <p:extLst>
      <p:ext uri="{BB962C8B-B14F-4D97-AF65-F5344CB8AC3E}">
        <p14:creationId xmlns:p14="http://schemas.microsoft.com/office/powerpoint/2010/main" val="227650372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0B2E414-FF16-4B02-A6C1-549B7391DA53}" type="slidenum">
              <a:rPr lang="en-GB" smtClean="0"/>
              <a:t>9</a:t>
            </a:fld>
            <a:endParaRPr lang="en-GB"/>
          </a:p>
        </p:txBody>
      </p:sp>
    </p:spTree>
    <p:extLst>
      <p:ext uri="{BB962C8B-B14F-4D97-AF65-F5344CB8AC3E}">
        <p14:creationId xmlns:p14="http://schemas.microsoft.com/office/powerpoint/2010/main" val="182822017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1"/>
            <a:endParaRPr lang="en-GB" dirty="0"/>
          </a:p>
        </p:txBody>
      </p:sp>
      <p:sp>
        <p:nvSpPr>
          <p:cNvPr id="4" name="Slide Number Placeholder 3"/>
          <p:cNvSpPr>
            <a:spLocks noGrp="1"/>
          </p:cNvSpPr>
          <p:nvPr>
            <p:ph type="sldNum" sz="quarter" idx="10"/>
          </p:nvPr>
        </p:nvSpPr>
        <p:spPr/>
        <p:txBody>
          <a:bodyPr/>
          <a:lstStyle/>
          <a:p>
            <a:fld id="{60B2E414-FF16-4B02-A6C1-549B7391DA53}" type="slidenum">
              <a:rPr lang="en-GB" smtClean="0"/>
              <a:t>11</a:t>
            </a:fld>
            <a:endParaRPr lang="en-GB"/>
          </a:p>
        </p:txBody>
      </p:sp>
    </p:spTree>
    <p:extLst>
      <p:ext uri="{BB962C8B-B14F-4D97-AF65-F5344CB8AC3E}">
        <p14:creationId xmlns:p14="http://schemas.microsoft.com/office/powerpoint/2010/main" val="8769776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smtClean="0"/>
          </a:p>
          <a:p>
            <a:endParaRPr lang="en-GB" baseline="0" dirty="0" smtClean="0"/>
          </a:p>
          <a:p>
            <a:endParaRPr lang="en-GB" dirty="0"/>
          </a:p>
        </p:txBody>
      </p:sp>
      <p:sp>
        <p:nvSpPr>
          <p:cNvPr id="4" name="Slide Number Placeholder 3"/>
          <p:cNvSpPr>
            <a:spLocks noGrp="1"/>
          </p:cNvSpPr>
          <p:nvPr>
            <p:ph type="sldNum" sz="quarter" idx="10"/>
          </p:nvPr>
        </p:nvSpPr>
        <p:spPr/>
        <p:txBody>
          <a:bodyPr/>
          <a:lstStyle/>
          <a:p>
            <a:fld id="{60B2E414-FF16-4B02-A6C1-549B7391DA53}" type="slidenum">
              <a:rPr lang="en-GB" smtClean="0"/>
              <a:t>13</a:t>
            </a:fld>
            <a:endParaRPr lang="en-GB"/>
          </a:p>
        </p:txBody>
      </p:sp>
    </p:spTree>
    <p:extLst>
      <p:ext uri="{BB962C8B-B14F-4D97-AF65-F5344CB8AC3E}">
        <p14:creationId xmlns:p14="http://schemas.microsoft.com/office/powerpoint/2010/main" val="418397503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smtClean="0"/>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8E75F633-2C29-4B81-BD2C-F64755528208}" type="datetimeFigureOut">
              <a:rPr lang="en-GB" smtClean="0"/>
              <a:t>21/11/2019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FE55116-CC16-4532-B63D-923DED0A7FAF}" type="slidenum">
              <a:rPr lang="en-GB" smtClean="0"/>
              <a:t>‹#›</a:t>
            </a:fld>
            <a:endParaRPr lang="en-GB"/>
          </a:p>
        </p:txBody>
      </p:sp>
    </p:spTree>
    <p:extLst>
      <p:ext uri="{BB962C8B-B14F-4D97-AF65-F5344CB8AC3E}">
        <p14:creationId xmlns:p14="http://schemas.microsoft.com/office/powerpoint/2010/main" val="16137359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3"/>
          <p:cNvSpPr>
            <a:spLocks noGrp="1"/>
          </p:cNvSpPr>
          <p:nvPr>
            <p:ph type="dt" sz="half" idx="10"/>
          </p:nvPr>
        </p:nvSpPr>
        <p:spPr/>
        <p:txBody>
          <a:bodyPr/>
          <a:lstStyle/>
          <a:p>
            <a:fld id="{8E75F633-2C29-4B81-BD2C-F64755528208}" type="datetimeFigureOut">
              <a:rPr lang="en-GB" smtClean="0"/>
              <a:t>21/11/2019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FE55116-CC16-4532-B63D-923DED0A7FAF}" type="slidenum">
              <a:rPr lang="en-GB" smtClean="0"/>
              <a:t>‹#›</a:t>
            </a:fld>
            <a:endParaRPr lang="en-GB"/>
          </a:p>
        </p:txBody>
      </p:sp>
    </p:spTree>
    <p:extLst>
      <p:ext uri="{BB962C8B-B14F-4D97-AF65-F5344CB8AC3E}">
        <p14:creationId xmlns:p14="http://schemas.microsoft.com/office/powerpoint/2010/main" val="278345613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8E75F633-2C29-4B81-BD2C-F64755528208}" type="datetimeFigureOut">
              <a:rPr lang="en-GB" smtClean="0"/>
              <a:t>21/11/2019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FE55116-CC16-4532-B63D-923DED0A7FAF}" type="slidenum">
              <a:rPr lang="en-GB" smtClean="0"/>
              <a:t>‹#›</a:t>
            </a:fld>
            <a:endParaRPr lang="en-GB"/>
          </a:p>
        </p:txBody>
      </p:sp>
    </p:spTree>
    <p:extLst>
      <p:ext uri="{BB962C8B-B14F-4D97-AF65-F5344CB8AC3E}">
        <p14:creationId xmlns:p14="http://schemas.microsoft.com/office/powerpoint/2010/main" val="41264478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8E75F633-2C29-4B81-BD2C-F64755528208}" type="datetimeFigureOut">
              <a:rPr lang="en-GB" smtClean="0"/>
              <a:t>21/11/2019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FE55116-CC16-4532-B63D-923DED0A7FAF}" type="slidenum">
              <a:rPr lang="en-GB" smtClean="0"/>
              <a:t>‹#›</a:t>
            </a:fld>
            <a:endParaRPr lang="en-GB"/>
          </a:p>
        </p:txBody>
      </p:sp>
    </p:spTree>
    <p:extLst>
      <p:ext uri="{BB962C8B-B14F-4D97-AF65-F5344CB8AC3E}">
        <p14:creationId xmlns:p14="http://schemas.microsoft.com/office/powerpoint/2010/main" val="343505016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8E75F633-2C29-4B81-BD2C-F64755528208}" type="datetimeFigureOut">
              <a:rPr lang="en-GB" smtClean="0"/>
              <a:t>21/11/2019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FE55116-CC16-4532-B63D-923DED0A7FAF}" type="slidenum">
              <a:rPr lang="en-GB" smtClean="0"/>
              <a:t>‹#›</a:t>
            </a:fld>
            <a:endParaRPr lang="en-GB"/>
          </a:p>
        </p:txBody>
      </p:sp>
    </p:spTree>
    <p:extLst>
      <p:ext uri="{BB962C8B-B14F-4D97-AF65-F5344CB8AC3E}">
        <p14:creationId xmlns:p14="http://schemas.microsoft.com/office/powerpoint/2010/main" val="32157098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7" name="Date Placeholder 2"/>
          <p:cNvSpPr>
            <a:spLocks noGrp="1"/>
          </p:cNvSpPr>
          <p:nvPr>
            <p:ph type="dt" sz="half" idx="10"/>
          </p:nvPr>
        </p:nvSpPr>
        <p:spPr/>
        <p:txBody>
          <a:bodyPr/>
          <a:lstStyle/>
          <a:p>
            <a:fld id="{8E75F633-2C29-4B81-BD2C-F64755528208}" type="datetimeFigureOut">
              <a:rPr lang="en-GB" smtClean="0"/>
              <a:t>21/11/2019</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7FE55116-CC16-4532-B63D-923DED0A7FAF}" type="slidenum">
              <a:rPr lang="en-GB" smtClean="0"/>
              <a:t>‹#›</a:t>
            </a:fld>
            <a:endParaRPr lang="en-GB"/>
          </a:p>
        </p:txBody>
      </p:sp>
    </p:spTree>
    <p:extLst>
      <p:ext uri="{BB962C8B-B14F-4D97-AF65-F5344CB8AC3E}">
        <p14:creationId xmlns:p14="http://schemas.microsoft.com/office/powerpoint/2010/main" val="26444537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8E75F633-2C29-4B81-BD2C-F64755528208}" type="datetimeFigureOut">
              <a:rPr lang="en-GB" smtClean="0"/>
              <a:t>21/11/2019</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7FE55116-CC16-4532-B63D-923DED0A7FAF}" type="slidenum">
              <a:rPr lang="en-GB" smtClean="0"/>
              <a:t>‹#›</a:t>
            </a:fld>
            <a:endParaRPr lang="en-GB"/>
          </a:p>
        </p:txBody>
      </p:sp>
    </p:spTree>
    <p:extLst>
      <p:ext uri="{BB962C8B-B14F-4D97-AF65-F5344CB8AC3E}">
        <p14:creationId xmlns:p14="http://schemas.microsoft.com/office/powerpoint/2010/main" val="51585075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7" name="Date Placeholder 4"/>
          <p:cNvSpPr>
            <a:spLocks noGrp="1"/>
          </p:cNvSpPr>
          <p:nvPr>
            <p:ph type="dt" sz="half" idx="10"/>
          </p:nvPr>
        </p:nvSpPr>
        <p:spPr/>
        <p:txBody>
          <a:bodyPr/>
          <a:lstStyle/>
          <a:p>
            <a:fld id="{8E75F633-2C29-4B81-BD2C-F64755528208}" type="datetimeFigureOut">
              <a:rPr lang="en-GB" smtClean="0"/>
              <a:t>21/11/2019</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7FE55116-CC16-4532-B63D-923DED0A7FAF}" type="slidenum">
              <a:rPr lang="en-GB" smtClean="0"/>
              <a:t>‹#›</a:t>
            </a:fld>
            <a:endParaRPr lang="en-GB"/>
          </a:p>
        </p:txBody>
      </p:sp>
    </p:spTree>
    <p:extLst>
      <p:ext uri="{BB962C8B-B14F-4D97-AF65-F5344CB8AC3E}">
        <p14:creationId xmlns:p14="http://schemas.microsoft.com/office/powerpoint/2010/main" val="39824356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8E75F633-2C29-4B81-BD2C-F64755528208}" type="datetimeFigureOut">
              <a:rPr lang="en-GB" smtClean="0"/>
              <a:t>21/11/2019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FE55116-CC16-4532-B63D-923DED0A7FAF}" type="slidenum">
              <a:rPr lang="en-GB" smtClean="0"/>
              <a:t>‹#›</a:t>
            </a:fld>
            <a:endParaRPr lang="en-GB"/>
          </a:p>
        </p:txBody>
      </p:sp>
    </p:spTree>
    <p:extLst>
      <p:ext uri="{BB962C8B-B14F-4D97-AF65-F5344CB8AC3E}">
        <p14:creationId xmlns:p14="http://schemas.microsoft.com/office/powerpoint/2010/main" val="203415582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8E75F633-2C29-4B81-BD2C-F64755528208}" type="datetimeFigureOut">
              <a:rPr lang="en-GB" smtClean="0"/>
              <a:t>21/11/2019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FE55116-CC16-4532-B63D-923DED0A7FAF}" type="slidenum">
              <a:rPr lang="en-GB" smtClean="0"/>
              <a:t>‹#›</a:t>
            </a:fld>
            <a:endParaRPr lang="en-GB"/>
          </a:p>
        </p:txBody>
      </p:sp>
    </p:spTree>
    <p:extLst>
      <p:ext uri="{BB962C8B-B14F-4D97-AF65-F5344CB8AC3E}">
        <p14:creationId xmlns:p14="http://schemas.microsoft.com/office/powerpoint/2010/main" val="34196237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smtClean="0"/>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4" name="Date Placeholder 3"/>
          <p:cNvSpPr>
            <a:spLocks noGrp="1"/>
          </p:cNvSpPr>
          <p:nvPr>
            <p:ph type="dt" sz="half" idx="10"/>
          </p:nvPr>
        </p:nvSpPr>
        <p:spPr/>
        <p:txBody>
          <a:bodyPr/>
          <a:lstStyle/>
          <a:p>
            <a:fld id="{8E75F633-2C29-4B81-BD2C-F64755528208}" type="datetimeFigureOut">
              <a:rPr lang="en-GB" smtClean="0"/>
              <a:t>21/11/2019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FE55116-CC16-4532-B63D-923DED0A7FAF}" type="slidenum">
              <a:rPr lang="en-GB" smtClean="0"/>
              <a:t>‹#›</a:t>
            </a:fld>
            <a:endParaRPr lang="en-GB"/>
          </a:p>
        </p:txBody>
      </p:sp>
    </p:spTree>
    <p:extLst>
      <p:ext uri="{BB962C8B-B14F-4D97-AF65-F5344CB8AC3E}">
        <p14:creationId xmlns:p14="http://schemas.microsoft.com/office/powerpoint/2010/main" val="201128365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smtClean="0"/>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smtClean="0"/>
              <a:t>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4" name="Date Placeholder 3"/>
          <p:cNvSpPr>
            <a:spLocks noGrp="1"/>
          </p:cNvSpPr>
          <p:nvPr>
            <p:ph type="dt" sz="half" idx="10"/>
          </p:nvPr>
        </p:nvSpPr>
        <p:spPr/>
        <p:txBody>
          <a:bodyPr/>
          <a:lstStyle/>
          <a:p>
            <a:fld id="{8E75F633-2C29-4B81-BD2C-F64755528208}" type="datetimeFigureOut">
              <a:rPr lang="en-GB" smtClean="0"/>
              <a:t>21/11/2019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FE55116-CC16-4532-B63D-923DED0A7FAF}"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15635843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8E75F633-2C29-4B81-BD2C-F64755528208}" type="datetimeFigureOut">
              <a:rPr lang="en-GB" smtClean="0"/>
              <a:t>21/11/2019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FE55116-CC16-4532-B63D-923DED0A7FAF}" type="slidenum">
              <a:rPr lang="en-GB" smtClean="0"/>
              <a:t>‹#›</a:t>
            </a:fld>
            <a:endParaRPr lang="en-GB"/>
          </a:p>
        </p:txBody>
      </p:sp>
    </p:spTree>
    <p:extLst>
      <p:ext uri="{BB962C8B-B14F-4D97-AF65-F5344CB8AC3E}">
        <p14:creationId xmlns:p14="http://schemas.microsoft.com/office/powerpoint/2010/main" val="265206102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8E75F633-2C29-4B81-BD2C-F64755528208}" type="datetimeFigureOut">
              <a:rPr lang="en-GB" smtClean="0"/>
              <a:t>21/11/2019</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FE55116-CC16-4532-B63D-923DED0A7FAF}" type="slidenum">
              <a:rPr lang="en-GB" smtClean="0"/>
              <a:t>‹#›</a:t>
            </a:fld>
            <a:endParaRPr lang="en-GB"/>
          </a:p>
        </p:txBody>
      </p:sp>
    </p:spTree>
    <p:extLst>
      <p:ext uri="{BB962C8B-B14F-4D97-AF65-F5344CB8AC3E}">
        <p14:creationId xmlns:p14="http://schemas.microsoft.com/office/powerpoint/2010/main" val="427445587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8E75F633-2C29-4B81-BD2C-F64755528208}" type="datetimeFigureOut">
              <a:rPr lang="en-GB" smtClean="0"/>
              <a:t>21/11/2019</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FE55116-CC16-4532-B63D-923DED0A7FAF}" type="slidenum">
              <a:rPr lang="en-GB" smtClean="0"/>
              <a:t>‹#›</a:t>
            </a:fld>
            <a:endParaRPr lang="en-GB"/>
          </a:p>
        </p:txBody>
      </p:sp>
    </p:spTree>
    <p:extLst>
      <p:ext uri="{BB962C8B-B14F-4D97-AF65-F5344CB8AC3E}">
        <p14:creationId xmlns:p14="http://schemas.microsoft.com/office/powerpoint/2010/main" val="406595378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E75F633-2C29-4B81-BD2C-F64755528208}" type="datetimeFigureOut">
              <a:rPr lang="en-GB" smtClean="0"/>
              <a:t>21/11/2019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FE55116-CC16-4532-B63D-923DED0A7FAF}" type="slidenum">
              <a:rPr lang="en-GB" smtClean="0"/>
              <a:t>‹#›</a:t>
            </a:fld>
            <a:endParaRPr lang="en-GB"/>
          </a:p>
        </p:txBody>
      </p:sp>
    </p:spTree>
    <p:extLst>
      <p:ext uri="{BB962C8B-B14F-4D97-AF65-F5344CB8AC3E}">
        <p14:creationId xmlns:p14="http://schemas.microsoft.com/office/powerpoint/2010/main" val="268642111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E75F633-2C29-4B81-BD2C-F64755528208}" type="datetimeFigureOut">
              <a:rPr lang="en-GB" smtClean="0"/>
              <a:t>21/11/2019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FE55116-CC16-4532-B63D-923DED0A7FAF}" type="slidenum">
              <a:rPr lang="en-GB" smtClean="0"/>
              <a:t>‹#›</a:t>
            </a:fld>
            <a:endParaRPr lang="en-GB"/>
          </a:p>
        </p:txBody>
      </p:sp>
    </p:spTree>
    <p:extLst>
      <p:ext uri="{BB962C8B-B14F-4D97-AF65-F5344CB8AC3E}">
        <p14:creationId xmlns:p14="http://schemas.microsoft.com/office/powerpoint/2010/main" val="4448958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smtClean="0"/>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8E75F633-2C29-4B81-BD2C-F64755528208}" type="datetimeFigureOut">
              <a:rPr lang="en-GB" smtClean="0"/>
              <a:t>21/11/2019</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7FE55116-CC16-4532-B63D-923DED0A7FAF}" type="slidenum">
              <a:rPr lang="en-GB" smtClean="0"/>
              <a:t>‹#›</a:t>
            </a:fld>
            <a:endParaRPr lang="en-GB"/>
          </a:p>
        </p:txBody>
      </p:sp>
    </p:spTree>
    <p:extLst>
      <p:ext uri="{BB962C8B-B14F-4D97-AF65-F5344CB8AC3E}">
        <p14:creationId xmlns:p14="http://schemas.microsoft.com/office/powerpoint/2010/main" val="3505821406"/>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EFT 2</a:t>
            </a:r>
            <a:endParaRPr lang="en-GB" dirty="0"/>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32271754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Revision</a:t>
            </a:r>
            <a:endParaRPr lang="en-GB" dirty="0"/>
          </a:p>
        </p:txBody>
      </p:sp>
      <p:sp>
        <p:nvSpPr>
          <p:cNvPr id="3" name="Content Placeholder 2"/>
          <p:cNvSpPr>
            <a:spLocks noGrp="1"/>
          </p:cNvSpPr>
          <p:nvPr>
            <p:ph idx="1"/>
          </p:nvPr>
        </p:nvSpPr>
        <p:spPr/>
        <p:txBody>
          <a:bodyPr/>
          <a:lstStyle/>
          <a:p>
            <a:r>
              <a:rPr lang="en-GB" dirty="0" smtClean="0"/>
              <a:t>To quickly remind you of the emotion responses:</a:t>
            </a:r>
          </a:p>
          <a:p>
            <a:r>
              <a:rPr lang="en-GB" dirty="0" smtClean="0"/>
              <a:t>Primary adaptive</a:t>
            </a:r>
          </a:p>
          <a:p>
            <a:r>
              <a:rPr lang="en-GB" dirty="0" smtClean="0"/>
              <a:t>Dysfunctional responses.</a:t>
            </a:r>
            <a:endParaRPr lang="en-GB" dirty="0"/>
          </a:p>
        </p:txBody>
      </p:sp>
    </p:spTree>
    <p:extLst>
      <p:ext uri="{BB962C8B-B14F-4D97-AF65-F5344CB8AC3E}">
        <p14:creationId xmlns:p14="http://schemas.microsoft.com/office/powerpoint/2010/main" val="89463314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Emotion response forms: </a:t>
            </a:r>
            <a:br>
              <a:rPr lang="en-GB" dirty="0" smtClean="0"/>
            </a:br>
            <a:r>
              <a:rPr lang="en-GB" dirty="0" smtClean="0"/>
              <a:t>Primary adaptive emotions</a:t>
            </a:r>
            <a:endParaRPr lang="en-GB" dirty="0"/>
          </a:p>
        </p:txBody>
      </p:sp>
      <p:sp>
        <p:nvSpPr>
          <p:cNvPr id="3" name="Content Placeholder 2"/>
          <p:cNvSpPr>
            <a:spLocks noGrp="1"/>
          </p:cNvSpPr>
          <p:nvPr>
            <p:ph idx="1"/>
          </p:nvPr>
        </p:nvSpPr>
        <p:spPr/>
        <p:txBody>
          <a:bodyPr/>
          <a:lstStyle/>
          <a:p>
            <a:r>
              <a:rPr lang="en-GB" dirty="0" smtClean="0"/>
              <a:t>When an emotion is working as it should it will quickly process a situation and enable the individual to take effective action. </a:t>
            </a:r>
          </a:p>
          <a:p>
            <a:r>
              <a:rPr lang="en-GB" dirty="0" smtClean="0"/>
              <a:t>These primary adaptive emotions are so called because they are an immediate appropriate reaction to a particular situation. </a:t>
            </a:r>
          </a:p>
          <a:p>
            <a:r>
              <a:rPr lang="en-GB" dirty="0" smtClean="0"/>
              <a:t>The rapid response that you might take as a response to a situation are what keeps us (and our ancestors alive).</a:t>
            </a:r>
          </a:p>
          <a:p>
            <a:r>
              <a:rPr lang="en-GB" dirty="0" smtClean="0"/>
              <a:t>When an individual use these responses they will feel appropriate and right.</a:t>
            </a:r>
          </a:p>
          <a:p>
            <a:r>
              <a:rPr lang="en-GB" dirty="0" smtClean="0"/>
              <a:t>This is fully functional and appropriate </a:t>
            </a:r>
            <a:endParaRPr lang="en-GB" dirty="0"/>
          </a:p>
        </p:txBody>
      </p:sp>
    </p:spTree>
    <p:extLst>
      <p:ext uri="{BB962C8B-B14F-4D97-AF65-F5344CB8AC3E}">
        <p14:creationId xmlns:p14="http://schemas.microsoft.com/office/powerpoint/2010/main" val="2486337422"/>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Maladaptive emotions</a:t>
            </a:r>
            <a:endParaRPr lang="en-GB" dirty="0"/>
          </a:p>
        </p:txBody>
      </p:sp>
      <p:sp>
        <p:nvSpPr>
          <p:cNvPr id="3" name="Content Placeholder 2"/>
          <p:cNvSpPr>
            <a:spLocks noGrp="1"/>
          </p:cNvSpPr>
          <p:nvPr>
            <p:ph idx="1"/>
          </p:nvPr>
        </p:nvSpPr>
        <p:spPr/>
        <p:txBody>
          <a:bodyPr/>
          <a:lstStyle/>
          <a:p>
            <a:r>
              <a:rPr lang="en-GB" dirty="0" smtClean="0"/>
              <a:t>These are direct reactions that have developed from previous, often significantly traumatic, experiences.</a:t>
            </a:r>
          </a:p>
          <a:p>
            <a:r>
              <a:rPr lang="en-GB" dirty="0" smtClean="0"/>
              <a:t>They no longer serve a purpose however and do not help the individual to cope.</a:t>
            </a:r>
          </a:p>
          <a:p>
            <a:r>
              <a:rPr lang="en-GB" dirty="0" smtClean="0"/>
              <a:t>This often feels like a stuck, old and bad feeling</a:t>
            </a:r>
          </a:p>
          <a:p>
            <a:r>
              <a:rPr lang="en-GB" dirty="0" smtClean="0"/>
              <a:t>See accompanying sheet</a:t>
            </a:r>
            <a:endParaRPr lang="en-GB" dirty="0"/>
          </a:p>
        </p:txBody>
      </p:sp>
    </p:spTree>
    <p:extLst>
      <p:ext uri="{BB962C8B-B14F-4D97-AF65-F5344CB8AC3E}">
        <p14:creationId xmlns:p14="http://schemas.microsoft.com/office/powerpoint/2010/main" val="2432257887"/>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Secondary reactive emotions</a:t>
            </a:r>
            <a:endParaRPr lang="en-GB" dirty="0"/>
          </a:p>
        </p:txBody>
      </p:sp>
      <p:sp>
        <p:nvSpPr>
          <p:cNvPr id="3" name="Content Placeholder 2"/>
          <p:cNvSpPr>
            <a:spLocks noGrp="1"/>
          </p:cNvSpPr>
          <p:nvPr>
            <p:ph idx="1"/>
          </p:nvPr>
        </p:nvSpPr>
        <p:spPr/>
        <p:txBody>
          <a:bodyPr/>
          <a:lstStyle/>
          <a:p>
            <a:r>
              <a:rPr lang="en-GB" dirty="0" smtClean="0"/>
              <a:t>The foundation of these are the primary adaptive emotions, but these are hidden.</a:t>
            </a:r>
          </a:p>
          <a:p>
            <a:r>
              <a:rPr lang="en-GB" dirty="0" smtClean="0"/>
              <a:t>E.g. Man and sadness</a:t>
            </a:r>
          </a:p>
          <a:p>
            <a:endParaRPr lang="en-GB" dirty="0"/>
          </a:p>
          <a:p>
            <a:r>
              <a:rPr lang="en-GB" dirty="0" smtClean="0"/>
              <a:t>As a therapist you may notice that with a secondary reactive emotion you can almost feel that there is something underneath and there is more to this than just anger.</a:t>
            </a:r>
          </a:p>
          <a:p>
            <a:r>
              <a:rPr lang="en-GB" dirty="0" smtClean="0"/>
              <a:t>Music and Counterpoint</a:t>
            </a:r>
            <a:endParaRPr lang="en-GB" dirty="0"/>
          </a:p>
        </p:txBody>
      </p:sp>
    </p:spTree>
    <p:extLst>
      <p:ext uri="{BB962C8B-B14F-4D97-AF65-F5344CB8AC3E}">
        <p14:creationId xmlns:p14="http://schemas.microsoft.com/office/powerpoint/2010/main" val="691144255"/>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Instrumental emotions</a:t>
            </a:r>
            <a:endParaRPr lang="en-GB" dirty="0"/>
          </a:p>
        </p:txBody>
      </p:sp>
      <p:sp>
        <p:nvSpPr>
          <p:cNvPr id="3" name="Content Placeholder 2"/>
          <p:cNvSpPr>
            <a:spLocks noGrp="1"/>
          </p:cNvSpPr>
          <p:nvPr>
            <p:ph idx="1"/>
          </p:nvPr>
        </p:nvSpPr>
        <p:spPr/>
        <p:txBody>
          <a:bodyPr/>
          <a:lstStyle/>
          <a:p>
            <a:r>
              <a:rPr lang="en-GB" dirty="0" smtClean="0"/>
              <a:t>The person uses an emotion to influence or control others.</a:t>
            </a:r>
          </a:p>
          <a:p>
            <a:r>
              <a:rPr lang="en-GB" dirty="0" smtClean="0"/>
              <a:t>These emotions may occur with awareness or repeated patterns that have always been experienced. They may be deliberate, or they may be from a lack of awareness, but the end result is independent of the person’s original emotional response to a situation.</a:t>
            </a:r>
            <a:endParaRPr lang="en-GB" dirty="0"/>
          </a:p>
        </p:txBody>
      </p:sp>
    </p:spTree>
    <p:extLst>
      <p:ext uri="{BB962C8B-B14F-4D97-AF65-F5344CB8AC3E}">
        <p14:creationId xmlns:p14="http://schemas.microsoft.com/office/powerpoint/2010/main" val="3980899654"/>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Follow the Process</a:t>
            </a:r>
            <a:endParaRPr lang="en-GB" dirty="0"/>
          </a:p>
        </p:txBody>
      </p:sp>
      <p:sp>
        <p:nvSpPr>
          <p:cNvPr id="3" name="Content Placeholder 2"/>
          <p:cNvSpPr>
            <a:spLocks noGrp="1"/>
          </p:cNvSpPr>
          <p:nvPr>
            <p:ph idx="1"/>
          </p:nvPr>
        </p:nvSpPr>
        <p:spPr/>
        <p:txBody>
          <a:bodyPr/>
          <a:lstStyle/>
          <a:p>
            <a:r>
              <a:rPr lang="en-GB" dirty="0" smtClean="0"/>
              <a:t>See accompanying sheet</a:t>
            </a:r>
            <a:endParaRPr lang="en-GB" dirty="0"/>
          </a:p>
        </p:txBody>
      </p:sp>
    </p:spTree>
    <p:extLst>
      <p:ext uri="{BB962C8B-B14F-4D97-AF65-F5344CB8AC3E}">
        <p14:creationId xmlns:p14="http://schemas.microsoft.com/office/powerpoint/2010/main" val="38095312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Micromarkers</a:t>
            </a:r>
            <a:endParaRPr lang="en-GB" dirty="0"/>
          </a:p>
        </p:txBody>
      </p:sp>
      <p:sp>
        <p:nvSpPr>
          <p:cNvPr id="3" name="Content Placeholder 2"/>
          <p:cNvSpPr>
            <a:spLocks noGrp="1"/>
          </p:cNvSpPr>
          <p:nvPr>
            <p:ph idx="1"/>
          </p:nvPr>
        </p:nvSpPr>
        <p:spPr/>
        <p:txBody>
          <a:bodyPr>
            <a:normAutofit lnSpcReduction="10000"/>
          </a:bodyPr>
          <a:lstStyle/>
          <a:p>
            <a:r>
              <a:rPr lang="en-GB" dirty="0" smtClean="0"/>
              <a:t>VERBAL MICROMARKERS</a:t>
            </a:r>
          </a:p>
          <a:p>
            <a:r>
              <a:rPr lang="en-GB" dirty="0" smtClean="0"/>
              <a:t>Poignancy</a:t>
            </a:r>
          </a:p>
          <a:p>
            <a:r>
              <a:rPr lang="en-GB" dirty="0" smtClean="0"/>
              <a:t>Rehearsed descriptions of self and situations</a:t>
            </a:r>
          </a:p>
          <a:p>
            <a:r>
              <a:rPr lang="en-GB" dirty="0" smtClean="0"/>
              <a:t>Client rambling </a:t>
            </a:r>
          </a:p>
          <a:p>
            <a:endParaRPr lang="en-GB" dirty="0"/>
          </a:p>
          <a:p>
            <a:r>
              <a:rPr lang="en-GB" dirty="0" smtClean="0"/>
              <a:t>NONVERBAL MICROMARKERS</a:t>
            </a:r>
          </a:p>
          <a:p>
            <a:r>
              <a:rPr lang="en-GB" dirty="0" smtClean="0"/>
              <a:t>Nonverbal behaviour</a:t>
            </a:r>
          </a:p>
          <a:p>
            <a:r>
              <a:rPr lang="en-GB" dirty="0" smtClean="0"/>
              <a:t>Client in-session hesitation or inhibition</a:t>
            </a:r>
          </a:p>
          <a:p>
            <a:r>
              <a:rPr lang="en-GB" dirty="0" smtClean="0"/>
              <a:t>Incongruent expression</a:t>
            </a:r>
          </a:p>
          <a:p>
            <a:r>
              <a:rPr lang="en-GB" dirty="0" smtClean="0"/>
              <a:t>Vocal quality: Focused, emotional, externalising and limited</a:t>
            </a:r>
          </a:p>
          <a:p>
            <a:endParaRPr lang="en-GB" dirty="0"/>
          </a:p>
          <a:p>
            <a:endParaRPr lang="en-GB" dirty="0"/>
          </a:p>
        </p:txBody>
      </p:sp>
    </p:spTree>
    <p:extLst>
      <p:ext uri="{BB962C8B-B14F-4D97-AF65-F5344CB8AC3E}">
        <p14:creationId xmlns:p14="http://schemas.microsoft.com/office/powerpoint/2010/main" val="83332037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Client Experiencing Scale</a:t>
            </a:r>
            <a:endParaRPr lang="en-GB" dirty="0"/>
          </a:p>
        </p:txBody>
      </p:sp>
      <p:sp>
        <p:nvSpPr>
          <p:cNvPr id="3" name="Content Placeholder 2"/>
          <p:cNvSpPr>
            <a:spLocks noGrp="1"/>
          </p:cNvSpPr>
          <p:nvPr>
            <p:ph idx="1"/>
          </p:nvPr>
        </p:nvSpPr>
        <p:spPr/>
        <p:txBody>
          <a:bodyPr/>
          <a:lstStyle/>
          <a:p>
            <a:r>
              <a:rPr lang="en-GB" dirty="0" smtClean="0"/>
              <a:t>See attached sheet</a:t>
            </a:r>
            <a:endParaRPr lang="en-GB" dirty="0"/>
          </a:p>
        </p:txBody>
      </p:sp>
    </p:spTree>
    <p:extLst>
      <p:ext uri="{BB962C8B-B14F-4D97-AF65-F5344CB8AC3E}">
        <p14:creationId xmlns:p14="http://schemas.microsoft.com/office/powerpoint/2010/main" val="290747482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Emotion Regulation</a:t>
            </a:r>
            <a:endParaRPr lang="en-GB" dirty="0"/>
          </a:p>
        </p:txBody>
      </p:sp>
      <p:sp>
        <p:nvSpPr>
          <p:cNvPr id="3" name="Content Placeholder 2"/>
          <p:cNvSpPr>
            <a:spLocks noGrp="1"/>
          </p:cNvSpPr>
          <p:nvPr>
            <p:ph idx="1"/>
          </p:nvPr>
        </p:nvSpPr>
        <p:spPr/>
        <p:txBody>
          <a:bodyPr/>
          <a:lstStyle/>
          <a:p>
            <a:r>
              <a:rPr lang="en-GB" dirty="0" smtClean="0"/>
              <a:t>See accompanying sheet</a:t>
            </a:r>
            <a:endParaRPr lang="en-GB" dirty="0"/>
          </a:p>
        </p:txBody>
      </p:sp>
    </p:spTree>
    <p:extLst>
      <p:ext uri="{BB962C8B-B14F-4D97-AF65-F5344CB8AC3E}">
        <p14:creationId xmlns:p14="http://schemas.microsoft.com/office/powerpoint/2010/main" val="333351810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Therapeutic Tasks</a:t>
            </a:r>
            <a:endParaRPr lang="en-GB" dirty="0"/>
          </a:p>
        </p:txBody>
      </p:sp>
      <p:sp>
        <p:nvSpPr>
          <p:cNvPr id="3" name="Content Placeholder 2"/>
          <p:cNvSpPr>
            <a:spLocks noGrp="1"/>
          </p:cNvSpPr>
          <p:nvPr>
            <p:ph idx="1"/>
          </p:nvPr>
        </p:nvSpPr>
        <p:spPr/>
        <p:txBody>
          <a:bodyPr/>
          <a:lstStyle/>
          <a:p>
            <a:r>
              <a:rPr lang="en-GB" dirty="0" smtClean="0"/>
              <a:t>It can be useful to have a overview of the therapeutic tasks</a:t>
            </a:r>
          </a:p>
          <a:p>
            <a:r>
              <a:rPr lang="en-GB" dirty="0" smtClean="0"/>
              <a:t>Therapeutic Task analysis is rooted in the traditions of PCT and Gestalt.</a:t>
            </a:r>
          </a:p>
          <a:p>
            <a:r>
              <a:rPr lang="en-GB" dirty="0" smtClean="0"/>
              <a:t>The model is a map, or guidance on how to do a particular type of therapeutic work.</a:t>
            </a:r>
          </a:p>
          <a:p>
            <a:r>
              <a:rPr lang="en-GB" dirty="0" smtClean="0"/>
              <a:t>EFT task models contain FOUR components: A marker, a client task resolution model, a general therapist intervention and a resolution.</a:t>
            </a:r>
          </a:p>
          <a:p>
            <a:endParaRPr lang="en-GB" dirty="0"/>
          </a:p>
          <a:p>
            <a:endParaRPr lang="en-GB" dirty="0" smtClean="0"/>
          </a:p>
          <a:p>
            <a:r>
              <a:rPr lang="en-GB" dirty="0" smtClean="0"/>
              <a:t>See accompanying Sheet </a:t>
            </a:r>
            <a:endParaRPr lang="en-GB" dirty="0"/>
          </a:p>
        </p:txBody>
      </p:sp>
    </p:spTree>
    <p:extLst>
      <p:ext uri="{BB962C8B-B14F-4D97-AF65-F5344CB8AC3E}">
        <p14:creationId xmlns:p14="http://schemas.microsoft.com/office/powerpoint/2010/main" val="248388645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Therapeutic Tasks</a:t>
            </a:r>
            <a:endParaRPr lang="en-GB" dirty="0"/>
          </a:p>
        </p:txBody>
      </p:sp>
      <p:sp>
        <p:nvSpPr>
          <p:cNvPr id="3" name="Content Placeholder 2"/>
          <p:cNvSpPr>
            <a:spLocks noGrp="1"/>
          </p:cNvSpPr>
          <p:nvPr>
            <p:ph idx="1"/>
          </p:nvPr>
        </p:nvSpPr>
        <p:spPr/>
        <p:txBody>
          <a:bodyPr/>
          <a:lstStyle/>
          <a:p>
            <a:r>
              <a:rPr lang="en-GB" dirty="0" smtClean="0"/>
              <a:t>This all sounds very straight forward and simple in theory, but in practice clients often come with multiple tasks. Also, clients change process is rarely linear and will often by cyclical, moving back and forth.</a:t>
            </a:r>
          </a:p>
          <a:p>
            <a:r>
              <a:rPr lang="en-GB" dirty="0" smtClean="0"/>
              <a:t>Resolution can often take many sessions.</a:t>
            </a:r>
          </a:p>
          <a:p>
            <a:r>
              <a:rPr lang="en-GB" dirty="0" smtClean="0"/>
              <a:t>Every client is unique, so the task is adapted to suit the needs of the client.</a:t>
            </a:r>
            <a:endParaRPr lang="en-GB" dirty="0"/>
          </a:p>
        </p:txBody>
      </p:sp>
    </p:spTree>
    <p:extLst>
      <p:ext uri="{BB962C8B-B14F-4D97-AF65-F5344CB8AC3E}">
        <p14:creationId xmlns:p14="http://schemas.microsoft.com/office/powerpoint/2010/main" val="270389454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EFT TASK MAP</a:t>
            </a:r>
            <a:endParaRPr lang="en-GB" dirty="0"/>
          </a:p>
        </p:txBody>
      </p:sp>
      <p:sp>
        <p:nvSpPr>
          <p:cNvPr id="3" name="Content Placeholder 2"/>
          <p:cNvSpPr>
            <a:spLocks noGrp="1"/>
          </p:cNvSpPr>
          <p:nvPr>
            <p:ph idx="1"/>
          </p:nvPr>
        </p:nvSpPr>
        <p:spPr/>
        <p:txBody>
          <a:bodyPr/>
          <a:lstStyle/>
          <a:p>
            <a:r>
              <a:rPr lang="en-GB" dirty="0" smtClean="0"/>
              <a:t>Tasks are grouped under five different headings:</a:t>
            </a:r>
          </a:p>
          <a:p>
            <a:r>
              <a:rPr lang="en-GB" dirty="0" smtClean="0"/>
              <a:t>1. </a:t>
            </a:r>
            <a:r>
              <a:rPr lang="en-GB" i="1" dirty="0" smtClean="0"/>
              <a:t>Empathy-based tasks</a:t>
            </a:r>
            <a:endParaRPr lang="en-GB" dirty="0" smtClean="0"/>
          </a:p>
          <a:p>
            <a:r>
              <a:rPr lang="en-GB" i="1" dirty="0" smtClean="0"/>
              <a:t>2. Relational</a:t>
            </a:r>
            <a:r>
              <a:rPr lang="en-GB" dirty="0" smtClean="0"/>
              <a:t> tasks</a:t>
            </a:r>
          </a:p>
          <a:p>
            <a:r>
              <a:rPr lang="en-GB" dirty="0" smtClean="0"/>
              <a:t>3. </a:t>
            </a:r>
            <a:r>
              <a:rPr lang="en-GB" i="1" dirty="0" smtClean="0"/>
              <a:t>Experiencing tasks</a:t>
            </a:r>
            <a:r>
              <a:rPr lang="en-GB" dirty="0" smtClean="0"/>
              <a:t> </a:t>
            </a:r>
          </a:p>
          <a:p>
            <a:r>
              <a:rPr lang="en-GB" i="1" dirty="0" smtClean="0"/>
              <a:t>4. Reprocessing tasks</a:t>
            </a:r>
          </a:p>
          <a:p>
            <a:r>
              <a:rPr lang="en-GB" i="1" dirty="0" smtClean="0"/>
              <a:t>5. Enactment tasks</a:t>
            </a:r>
          </a:p>
          <a:p>
            <a:endParaRPr lang="en-GB" i="1" dirty="0"/>
          </a:p>
          <a:p>
            <a:endParaRPr lang="en-GB" i="1" dirty="0" smtClean="0"/>
          </a:p>
          <a:p>
            <a:pPr marL="0" indent="0">
              <a:buNone/>
            </a:pPr>
            <a:endParaRPr lang="en-GB" i="1" dirty="0" smtClean="0"/>
          </a:p>
        </p:txBody>
      </p:sp>
    </p:spTree>
    <p:extLst>
      <p:ext uri="{BB962C8B-B14F-4D97-AF65-F5344CB8AC3E}">
        <p14:creationId xmlns:p14="http://schemas.microsoft.com/office/powerpoint/2010/main" val="6760367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Overview of Current EFT Task Markers</a:t>
            </a:r>
            <a:endParaRPr lang="en-GB" dirty="0"/>
          </a:p>
        </p:txBody>
      </p:sp>
      <p:sp>
        <p:nvSpPr>
          <p:cNvPr id="3" name="Content Placeholder 2"/>
          <p:cNvSpPr>
            <a:spLocks noGrp="1"/>
          </p:cNvSpPr>
          <p:nvPr>
            <p:ph idx="1"/>
          </p:nvPr>
        </p:nvSpPr>
        <p:spPr/>
        <p:txBody>
          <a:bodyPr/>
          <a:lstStyle/>
          <a:p>
            <a:r>
              <a:rPr lang="en-GB" dirty="0" smtClean="0"/>
              <a:t>See accompanying Sheet</a:t>
            </a:r>
            <a:endParaRPr lang="en-GB" dirty="0"/>
          </a:p>
        </p:txBody>
      </p:sp>
    </p:spTree>
    <p:extLst>
      <p:ext uri="{BB962C8B-B14F-4D97-AF65-F5344CB8AC3E}">
        <p14:creationId xmlns:p14="http://schemas.microsoft.com/office/powerpoint/2010/main" val="232414445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Unclear Feeling Task</a:t>
            </a:r>
            <a:endParaRPr lang="en-GB" dirty="0"/>
          </a:p>
        </p:txBody>
      </p:sp>
      <p:sp>
        <p:nvSpPr>
          <p:cNvPr id="3" name="Content Placeholder 2"/>
          <p:cNvSpPr>
            <a:spLocks noGrp="1"/>
          </p:cNvSpPr>
          <p:nvPr>
            <p:ph idx="1"/>
          </p:nvPr>
        </p:nvSpPr>
        <p:spPr/>
        <p:txBody>
          <a:bodyPr/>
          <a:lstStyle/>
          <a:p>
            <a:r>
              <a:rPr lang="en-GB" dirty="0" smtClean="0"/>
              <a:t>See accompanying Sheet</a:t>
            </a:r>
          </a:p>
        </p:txBody>
      </p:sp>
    </p:spTree>
    <p:extLst>
      <p:ext uri="{BB962C8B-B14F-4D97-AF65-F5344CB8AC3E}">
        <p14:creationId xmlns:p14="http://schemas.microsoft.com/office/powerpoint/2010/main" val="291714071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600" dirty="0" smtClean="0"/>
              <a:t>Systematic Evocative Unfolding (SEU) for Problematic Reaction Points</a:t>
            </a:r>
            <a:endParaRPr lang="en-GB" sz="3600" dirty="0"/>
          </a:p>
        </p:txBody>
      </p:sp>
      <p:sp>
        <p:nvSpPr>
          <p:cNvPr id="3" name="Content Placeholder 2"/>
          <p:cNvSpPr>
            <a:spLocks noGrp="1"/>
          </p:cNvSpPr>
          <p:nvPr>
            <p:ph idx="1"/>
          </p:nvPr>
        </p:nvSpPr>
        <p:spPr/>
        <p:txBody>
          <a:bodyPr/>
          <a:lstStyle/>
          <a:p>
            <a:r>
              <a:rPr lang="en-GB" dirty="0" smtClean="0"/>
              <a:t>Goal is to bring client experiences to life by using </a:t>
            </a:r>
            <a:r>
              <a:rPr lang="en-GB" i="1" dirty="0" smtClean="0"/>
              <a:t>evocative language</a:t>
            </a:r>
            <a:r>
              <a:rPr lang="en-GB" dirty="0" smtClean="0"/>
              <a:t>: Metaphor and Imagery</a:t>
            </a:r>
          </a:p>
          <a:p>
            <a:r>
              <a:rPr lang="en-GB" dirty="0" smtClean="0"/>
              <a:t>Listen with your body (As a therapist you are trying to engage with the client’s emotional state</a:t>
            </a:r>
          </a:p>
          <a:p>
            <a:r>
              <a:rPr lang="en-GB" dirty="0" smtClean="0"/>
              <a:t>Emotion compass: Listen for the strong feelings that point to what is important</a:t>
            </a:r>
          </a:p>
          <a:p>
            <a:r>
              <a:rPr lang="en-GB" dirty="0" smtClean="0"/>
              <a:t>Re-experiencing, concrete description of details</a:t>
            </a:r>
          </a:p>
          <a:p>
            <a:r>
              <a:rPr lang="en-GB" dirty="0" smtClean="0"/>
              <a:t>Help the client to identify and differentiate the emotions</a:t>
            </a:r>
          </a:p>
          <a:p>
            <a:endParaRPr lang="en-GB" dirty="0"/>
          </a:p>
          <a:p>
            <a:r>
              <a:rPr lang="en-GB" dirty="0" smtClean="0"/>
              <a:t>See accompanying Sheet</a:t>
            </a:r>
            <a:endParaRPr lang="en-GB" dirty="0"/>
          </a:p>
        </p:txBody>
      </p:sp>
    </p:spTree>
    <p:extLst>
      <p:ext uri="{BB962C8B-B14F-4D97-AF65-F5344CB8AC3E}">
        <p14:creationId xmlns:p14="http://schemas.microsoft.com/office/powerpoint/2010/main" val="165591769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658</TotalTime>
  <Words>588</Words>
  <Application>Microsoft Office PowerPoint</Application>
  <PresentationFormat>Widescreen</PresentationFormat>
  <Paragraphs>82</Paragraphs>
  <Slides>16</Slides>
  <Notes>7</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Arial</vt:lpstr>
      <vt:lpstr>Calibri</vt:lpstr>
      <vt:lpstr>Century Gothic</vt:lpstr>
      <vt:lpstr>Wingdings 3</vt:lpstr>
      <vt:lpstr>Ion</vt:lpstr>
      <vt:lpstr>EFT 2</vt:lpstr>
      <vt:lpstr>Revision</vt:lpstr>
      <vt:lpstr>Emotion response forms:  Primary adaptive emotions</vt:lpstr>
      <vt:lpstr>Maladaptive emotions</vt:lpstr>
      <vt:lpstr>Secondary reactive emotions</vt:lpstr>
      <vt:lpstr>Instrumental emotions</vt:lpstr>
      <vt:lpstr>Follow the Process</vt:lpstr>
      <vt:lpstr>Micromarkers</vt:lpstr>
      <vt:lpstr>Client Experiencing Scale</vt:lpstr>
      <vt:lpstr>Emotion Regulation</vt:lpstr>
      <vt:lpstr>Therapeutic Tasks</vt:lpstr>
      <vt:lpstr>Therapeutic Tasks</vt:lpstr>
      <vt:lpstr>EFT TASK MAP</vt:lpstr>
      <vt:lpstr>Overview of Current EFT Task Markers</vt:lpstr>
      <vt:lpstr>Unclear Feeling Task</vt:lpstr>
      <vt:lpstr>Systematic Evocative Unfolding (SEU) for Problematic Reaction Points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EFT 2</dc:title>
  <dc:creator>Catherine Slade</dc:creator>
  <cp:lastModifiedBy>Catherine Slade</cp:lastModifiedBy>
  <cp:revision>14</cp:revision>
  <dcterms:created xsi:type="dcterms:W3CDTF">2019-11-21T09:44:07Z</dcterms:created>
  <dcterms:modified xsi:type="dcterms:W3CDTF">2019-11-21T20:42:54Z</dcterms:modified>
</cp:coreProperties>
</file>