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208115-4519-3968-433F-D6DCC26C5FED}" v="6" dt="2026-10-11T19:24:02.858"/>
    <p1510:client id="{E412084D-042E-6587-47BB-F25AA06C90F1}" v="208" dt="2026-10-12T16:15:31.7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00000000-0000-0000-0000-000000000000}"/>
    <pc:docChg chg="modSld">
      <pc:chgData name="" userId="" providerId="" clId="Web-{00000000-0000-0000-0000-000000000000}" dt="2026-10-10T13:28:40.295" v="1" actId="20577"/>
      <pc:docMkLst>
        <pc:docMk/>
      </pc:docMkLst>
      <pc:sldChg chg="modSp">
        <pc:chgData name="" userId="" providerId="" clId="Web-{00000000-0000-0000-0000-000000000000}" dt="2026-10-10T13:28:40.295" v="1" actId="20577"/>
        <pc:sldMkLst>
          <pc:docMk/>
          <pc:sldMk cId="1118988655" sldId="257"/>
        </pc:sldMkLst>
        <pc:spChg chg="mod">
          <ac:chgData name="" userId="" providerId="" clId="Web-{00000000-0000-0000-0000-000000000000}" dt="2026-10-10T13:28:40.295" v="1" actId="20577"/>
          <ac:spMkLst>
            <pc:docMk/>
            <pc:sldMk cId="1118988655" sldId="257"/>
            <ac:spMk id="3" creationId="{3BD87457-4548-FAEE-8542-90DECCC14E87}"/>
          </ac:spMkLst>
        </pc:spChg>
      </pc:sldChg>
    </pc:docChg>
  </pc:docChgLst>
  <pc:docChgLst>
    <pc:chgData name="James Anddy Ricks (2508105)" userId="S::2508105@student.uwtsd.ac.uk::cfd1613c-36ae-4488-a22b-d7273b0d71de" providerId="AD" clId="Web-{20CF00CB-8835-F52E-AF2E-77B7E5EA10E9}"/>
    <pc:docChg chg="addSld modSld">
      <pc:chgData name="James Anddy Ricks (2508105)" userId="S::2508105@student.uwtsd.ac.uk::cfd1613c-36ae-4488-a22b-d7273b0d71de" providerId="AD" clId="Web-{20CF00CB-8835-F52E-AF2E-77B7E5EA10E9}" dt="2026-10-10T14:10:27.715" v="18"/>
      <pc:docMkLst>
        <pc:docMk/>
      </pc:docMkLst>
      <pc:sldChg chg="addSp delSp modSp">
        <pc:chgData name="James Anddy Ricks (2508105)" userId="S::2508105@student.uwtsd.ac.uk::cfd1613c-36ae-4488-a22b-d7273b0d71de" providerId="AD" clId="Web-{20CF00CB-8835-F52E-AF2E-77B7E5EA10E9}" dt="2026-10-10T14:09:58.823" v="17" actId="14100"/>
        <pc:sldMkLst>
          <pc:docMk/>
          <pc:sldMk cId="2046791066" sldId="261"/>
        </pc:sldMkLst>
        <pc:graphicFrameChg chg="add mod ord modGraphic">
          <ac:chgData name="James Anddy Ricks (2508105)" userId="S::2508105@student.uwtsd.ac.uk::cfd1613c-36ae-4488-a22b-d7273b0d71de" providerId="AD" clId="Web-{20CF00CB-8835-F52E-AF2E-77B7E5EA10E9}" dt="2026-10-10T14:07:28.657" v="0"/>
          <ac:graphicFrameMkLst>
            <pc:docMk/>
            <pc:sldMk cId="2046791066" sldId="261"/>
            <ac:graphicFrameMk id="5" creationId="{BE8E8D07-7327-EDF0-BBE2-CE7DB7AE31AC}"/>
          </ac:graphicFrameMkLst>
        </pc:graphicFrameChg>
      </pc:sldChg>
      <pc:sldChg chg="new">
        <pc:chgData name="James Anddy Ricks (2508105)" userId="S::2508105@student.uwtsd.ac.uk::cfd1613c-36ae-4488-a22b-d7273b0d71de" providerId="AD" clId="Web-{20CF00CB-8835-F52E-AF2E-77B7E5EA10E9}" dt="2026-10-10T14:10:27.715" v="18"/>
        <pc:sldMkLst>
          <pc:docMk/>
          <pc:sldMk cId="2313395862" sldId="262"/>
        </pc:sldMkLst>
      </pc:sldChg>
    </pc:docChg>
  </pc:docChgLst>
  <pc:docChgLst>
    <pc:chgData name="James Anddy Ricks (2508105)" userId="S::2508105@student.uwtsd.ac.uk::cfd1613c-36ae-4488-a22b-d7273b0d71de" providerId="AD" clId="Web-{DD4D81AF-FC9C-2B06-EED7-A84A738198B3}"/>
    <pc:docChg chg="modSld">
      <pc:chgData name="James Anddy Ricks (2508105)" userId="S::2508105@student.uwtsd.ac.uk::cfd1613c-36ae-4488-a22b-d7273b0d71de" providerId="AD" clId="Web-{DD4D81AF-FC9C-2B06-EED7-A84A738198B3}" dt="2026-10-10T13:19:37.017" v="2" actId="20577"/>
      <pc:docMkLst>
        <pc:docMk/>
      </pc:docMkLst>
      <pc:sldChg chg="modSp">
        <pc:chgData name="James Anddy Ricks (2508105)" userId="S::2508105@student.uwtsd.ac.uk::cfd1613c-36ae-4488-a22b-d7273b0d71de" providerId="AD" clId="Web-{DD4D81AF-FC9C-2B06-EED7-A84A738198B3}" dt="2026-10-10T13:19:37.017" v="2" actId="20577"/>
        <pc:sldMkLst>
          <pc:docMk/>
          <pc:sldMk cId="384468719" sldId="258"/>
        </pc:sldMkLst>
        <pc:spChg chg="mod">
          <ac:chgData name="James Anddy Ricks (2508105)" userId="S::2508105@student.uwtsd.ac.uk::cfd1613c-36ae-4488-a22b-d7273b0d71de" providerId="AD" clId="Web-{DD4D81AF-FC9C-2B06-EED7-A84A738198B3}" dt="2026-10-10T13:19:37.017" v="2" actId="20577"/>
          <ac:spMkLst>
            <pc:docMk/>
            <pc:sldMk cId="384468719" sldId="258"/>
            <ac:spMk id="3" creationId="{32F124A9-817B-BDA9-B08A-5A452E2402A3}"/>
          </ac:spMkLst>
        </pc:spChg>
      </pc:sldChg>
    </pc:docChg>
  </pc:docChgLst>
  <pc:docChgLst>
    <pc:chgData name="James Anddy Ricks (2508105)" userId="S::2508105@student.uwtsd.ac.uk::cfd1613c-36ae-4488-a22b-d7273b0d71de" providerId="AD" clId="Web-{4F3C098D-6E41-DBFE-C18A-19E5E81042E0}"/>
    <pc:docChg chg="addSld modSld">
      <pc:chgData name="James Anddy Ricks (2508105)" userId="S::2508105@student.uwtsd.ac.uk::cfd1613c-36ae-4488-a22b-d7273b0d71de" providerId="AD" clId="Web-{4F3C098D-6E41-DBFE-C18A-19E5E81042E0}" dt="2026-10-10T14:36:54.313" v="3"/>
      <pc:docMkLst>
        <pc:docMk/>
      </pc:docMkLst>
      <pc:sldChg chg="modSp">
        <pc:chgData name="James Anddy Ricks (2508105)" userId="S::2508105@student.uwtsd.ac.uk::cfd1613c-36ae-4488-a22b-d7273b0d71de" providerId="AD" clId="Web-{4F3C098D-6E41-DBFE-C18A-19E5E81042E0}" dt="2026-10-10T14:36:15.250" v="2" actId="20577"/>
        <pc:sldMkLst>
          <pc:docMk/>
          <pc:sldMk cId="3838653486" sldId="263"/>
        </pc:sldMkLst>
        <pc:spChg chg="mod">
          <ac:chgData name="James Anddy Ricks (2508105)" userId="S::2508105@student.uwtsd.ac.uk::cfd1613c-36ae-4488-a22b-d7273b0d71de" providerId="AD" clId="Web-{4F3C098D-6E41-DBFE-C18A-19E5E81042E0}" dt="2026-10-10T14:36:15.250" v="2" actId="20577"/>
          <ac:spMkLst>
            <pc:docMk/>
            <pc:sldMk cId="3838653486" sldId="263"/>
            <ac:spMk id="3" creationId="{992F2579-CCA5-547B-5B77-F3DB67C13A98}"/>
          </ac:spMkLst>
        </pc:spChg>
      </pc:sldChg>
      <pc:sldChg chg="new">
        <pc:chgData name="James Anddy Ricks (2508105)" userId="S::2508105@student.uwtsd.ac.uk::cfd1613c-36ae-4488-a22b-d7273b0d71de" providerId="AD" clId="Web-{4F3C098D-6E41-DBFE-C18A-19E5E81042E0}" dt="2026-10-10T14:36:54.313" v="3"/>
        <pc:sldMkLst>
          <pc:docMk/>
          <pc:sldMk cId="287753417" sldId="264"/>
        </pc:sldMkLst>
      </pc:sldChg>
    </pc:docChg>
  </pc:docChgLst>
  <pc:docChgLst>
    <pc:chgData clId="Web-{4D013BB1-A2AC-FDF3-0F30-3D4FB0F64DA0}"/>
    <pc:docChg chg="addSld">
      <pc:chgData name="" userId="" providerId="" clId="Web-{4D013BB1-A2AC-FDF3-0F30-3D4FB0F64DA0}" dt="2026-10-07T11:51:21.395" v="1"/>
      <pc:docMkLst>
        <pc:docMk/>
      </pc:docMkLst>
      <pc:sldChg chg="new">
        <pc:chgData name="" userId="" providerId="" clId="Web-{4D013BB1-A2AC-FDF3-0F30-3D4FB0F64DA0}" dt="2026-10-07T11:51:14.786" v="0"/>
        <pc:sldMkLst>
          <pc:docMk/>
          <pc:sldMk cId="1118988655" sldId="257"/>
        </pc:sldMkLst>
      </pc:sldChg>
      <pc:sldChg chg="new">
        <pc:chgData name="" userId="" providerId="" clId="Web-{4D013BB1-A2AC-FDF3-0F30-3D4FB0F64DA0}" dt="2026-10-07T11:51:21.395" v="1"/>
        <pc:sldMkLst>
          <pc:docMk/>
          <pc:sldMk cId="384468719" sldId="258"/>
        </pc:sldMkLst>
      </pc:sldChg>
    </pc:docChg>
  </pc:docChgLst>
  <pc:docChgLst>
    <pc:chgData name="James Anddy Ricks (2508105)" userId="S::2508105@student.uwtsd.ac.uk::cfd1613c-36ae-4488-a22b-d7273b0d71de" providerId="AD" clId="Web-{28C71862-8C6D-2909-2C6B-FC24CBFB8488}"/>
    <pc:docChg chg="addSld modSld">
      <pc:chgData name="James Anddy Ricks (2508105)" userId="S::2508105@student.uwtsd.ac.uk::cfd1613c-36ae-4488-a22b-d7273b0d71de" providerId="AD" clId="Web-{28C71862-8C6D-2909-2C6B-FC24CBFB8488}" dt="2026-10-10T15:14:10.433" v="2" actId="20577"/>
      <pc:docMkLst>
        <pc:docMk/>
      </pc:docMkLst>
      <pc:sldChg chg="modSp new">
        <pc:chgData name="James Anddy Ricks (2508105)" userId="S::2508105@student.uwtsd.ac.uk::cfd1613c-36ae-4488-a22b-d7273b0d71de" providerId="AD" clId="Web-{28C71862-8C6D-2909-2C6B-FC24CBFB8488}" dt="2026-10-10T15:14:10.433" v="2" actId="20577"/>
        <pc:sldMkLst>
          <pc:docMk/>
          <pc:sldMk cId="235623581" sldId="266"/>
        </pc:sldMkLst>
        <pc:spChg chg="mod">
          <ac:chgData name="James Anddy Ricks (2508105)" userId="S::2508105@student.uwtsd.ac.uk::cfd1613c-36ae-4488-a22b-d7273b0d71de" providerId="AD" clId="Web-{28C71862-8C6D-2909-2C6B-FC24CBFB8488}" dt="2026-10-10T15:14:10.433" v="2" actId="20577"/>
          <ac:spMkLst>
            <pc:docMk/>
            <pc:sldMk cId="235623581" sldId="266"/>
            <ac:spMk id="3" creationId="{0EC2DD25-C4CD-C085-5C7A-A9A369807045}"/>
          </ac:spMkLst>
        </pc:spChg>
      </pc:sldChg>
    </pc:docChg>
  </pc:docChgLst>
  <pc:docChgLst>
    <pc:chgData name="James Anddy Ricks (2508105)" userId="S::2508105@student.uwtsd.ac.uk::cfd1613c-36ae-4488-a22b-d7273b0d71de" providerId="AD" clId="Web-{86208115-4519-3968-433F-D6DCC26C5FED}"/>
    <pc:docChg chg="modSld">
      <pc:chgData name="James Anddy Ricks (2508105)" userId="S::2508105@student.uwtsd.ac.uk::cfd1613c-36ae-4488-a22b-d7273b0d71de" providerId="AD" clId="Web-{86208115-4519-3968-433F-D6DCC26C5FED}" dt="2026-10-11T19:24:02.858" v="5" actId="20577"/>
      <pc:docMkLst>
        <pc:docMk/>
      </pc:docMkLst>
      <pc:sldChg chg="modSp">
        <pc:chgData name="James Anddy Ricks (2508105)" userId="S::2508105@student.uwtsd.ac.uk::cfd1613c-36ae-4488-a22b-d7273b0d71de" providerId="AD" clId="Web-{86208115-4519-3968-433F-D6DCC26C5FED}" dt="2026-10-11T19:24:02.858" v="5" actId="20577"/>
        <pc:sldMkLst>
          <pc:docMk/>
          <pc:sldMk cId="109857222" sldId="256"/>
        </pc:sldMkLst>
        <pc:spChg chg="mod">
          <ac:chgData name="James Anddy Ricks (2508105)" userId="S::2508105@student.uwtsd.ac.uk::cfd1613c-36ae-4488-a22b-d7273b0d71de" providerId="AD" clId="Web-{86208115-4519-3968-433F-D6DCC26C5FED}" dt="2026-10-11T19:21:49.667" v="3" actId="14100"/>
          <ac:spMkLst>
            <pc:docMk/>
            <pc:sldMk cId="109857222" sldId="256"/>
            <ac:spMk id="2" creationId="{00000000-0000-0000-0000-000000000000}"/>
          </ac:spMkLst>
        </pc:spChg>
        <pc:spChg chg="mod">
          <ac:chgData name="James Anddy Ricks (2508105)" userId="S::2508105@student.uwtsd.ac.uk::cfd1613c-36ae-4488-a22b-d7273b0d71de" providerId="AD" clId="Web-{86208115-4519-3968-433F-D6DCC26C5FED}" dt="2026-10-11T19:24:02.858" v="5" actId="20577"/>
          <ac:spMkLst>
            <pc:docMk/>
            <pc:sldMk cId="109857222" sldId="256"/>
            <ac:spMk id="3" creationId="{00000000-0000-0000-0000-000000000000}"/>
          </ac:spMkLst>
        </pc:spChg>
      </pc:sldChg>
    </pc:docChg>
  </pc:docChgLst>
  <pc:docChgLst>
    <pc:chgData name="James Anddy Ricks (2508105)" userId="S::2508105@student.uwtsd.ac.uk::cfd1613c-36ae-4488-a22b-d7273b0d71de" providerId="AD" clId="Web-{00000000-0000-0000-0000-000000000000}"/>
    <pc:docChg chg="addSld modSld">
      <pc:chgData name="James Anddy Ricks (2508105)" userId="S::2508105@student.uwtsd.ac.uk::cfd1613c-36ae-4488-a22b-d7273b0d71de" providerId="AD" clId="Web-{00000000-0000-0000-0000-000000000000}" dt="2026-10-10T15:27:56.591" v="33" actId="20577"/>
      <pc:docMkLst>
        <pc:docMk/>
      </pc:docMkLst>
      <pc:sldChg chg="new">
        <pc:chgData name="James Anddy Ricks (2508105)" userId="S::2508105@student.uwtsd.ac.uk::cfd1613c-36ae-4488-a22b-d7273b0d71de" providerId="AD" clId="Web-{00000000-0000-0000-0000-000000000000}" dt="2026-10-10T13:29:29.221" v="0"/>
        <pc:sldMkLst>
          <pc:docMk/>
          <pc:sldMk cId="2393080784" sldId="259"/>
        </pc:sldMkLst>
      </pc:sldChg>
      <pc:sldChg chg="addSp delSp modSp">
        <pc:chgData name="James Anddy Ricks (2508105)" userId="S::2508105@student.uwtsd.ac.uk::cfd1613c-36ae-4488-a22b-d7273b0d71de" providerId="AD" clId="Web-{00000000-0000-0000-0000-000000000000}" dt="2026-10-10T13:57:19.030" v="3"/>
        <pc:sldMkLst>
          <pc:docMk/>
          <pc:sldMk cId="3582243560" sldId="260"/>
        </pc:sldMkLst>
        <pc:spChg chg="add mod">
          <ac:chgData name="James Anddy Ricks (2508105)" userId="S::2508105@student.uwtsd.ac.uk::cfd1613c-36ae-4488-a22b-d7273b0d71de" providerId="AD" clId="Web-{00000000-0000-0000-0000-000000000000}" dt="2026-10-10T13:57:19.030" v="3"/>
          <ac:spMkLst>
            <pc:docMk/>
            <pc:sldMk cId="3582243560" sldId="260"/>
            <ac:spMk id="6" creationId="{88075F31-C37E-0B8B-B641-4B2F5F757686}"/>
          </ac:spMkLst>
        </pc:spChg>
        <pc:graphicFrameChg chg="add mod ord modGraphic">
          <ac:chgData name="James Anddy Ricks (2508105)" userId="S::2508105@student.uwtsd.ac.uk::cfd1613c-36ae-4488-a22b-d7273b0d71de" providerId="AD" clId="Web-{00000000-0000-0000-0000-000000000000}" dt="2026-10-10T13:57:19.015" v="1"/>
          <ac:graphicFrameMkLst>
            <pc:docMk/>
            <pc:sldMk cId="3582243560" sldId="260"/>
            <ac:graphicFrameMk id="5" creationId="{C9AB1CEC-BEAB-534F-2A64-7DF0509797C2}"/>
          </ac:graphicFrameMkLst>
        </pc:graphicFrameChg>
      </pc:sldChg>
      <pc:sldChg chg="new">
        <pc:chgData name="James Anddy Ricks (2508105)" userId="S::2508105@student.uwtsd.ac.uk::cfd1613c-36ae-4488-a22b-d7273b0d71de" providerId="AD" clId="Web-{00000000-0000-0000-0000-000000000000}" dt="2026-10-10T13:58:13.266" v="4"/>
        <pc:sldMkLst>
          <pc:docMk/>
          <pc:sldMk cId="2046791066" sldId="261"/>
        </pc:sldMkLst>
      </pc:sldChg>
      <pc:sldChg chg="modSp">
        <pc:chgData name="James Anddy Ricks (2508105)" userId="S::2508105@student.uwtsd.ac.uk::cfd1613c-36ae-4488-a22b-d7273b0d71de" providerId="AD" clId="Web-{00000000-0000-0000-0000-000000000000}" dt="2026-10-10T14:24:01.171" v="11" actId="14100"/>
        <pc:sldMkLst>
          <pc:docMk/>
          <pc:sldMk cId="2313395862" sldId="262"/>
        </pc:sldMkLst>
        <pc:spChg chg="mod">
          <ac:chgData name="James Anddy Ricks (2508105)" userId="S::2508105@student.uwtsd.ac.uk::cfd1613c-36ae-4488-a22b-d7273b0d71de" providerId="AD" clId="Web-{00000000-0000-0000-0000-000000000000}" dt="2026-10-10T14:23:44.061" v="10" actId="14100"/>
          <ac:spMkLst>
            <pc:docMk/>
            <pc:sldMk cId="2313395862" sldId="262"/>
            <ac:spMk id="2" creationId="{695500F5-89B0-5E47-6792-7C203C2A95F7}"/>
          </ac:spMkLst>
        </pc:spChg>
        <pc:spChg chg="mod">
          <ac:chgData name="James Anddy Ricks (2508105)" userId="S::2508105@student.uwtsd.ac.uk::cfd1613c-36ae-4488-a22b-d7273b0d71de" providerId="AD" clId="Web-{00000000-0000-0000-0000-000000000000}" dt="2026-10-10T14:24:01.171" v="11" actId="14100"/>
          <ac:spMkLst>
            <pc:docMk/>
            <pc:sldMk cId="2313395862" sldId="262"/>
            <ac:spMk id="3" creationId="{0EC31133-CD25-FE6E-0554-2E2D85C1F40F}"/>
          </ac:spMkLst>
        </pc:spChg>
      </pc:sldChg>
      <pc:sldChg chg="new">
        <pc:chgData name="James Anddy Ricks (2508105)" userId="S::2508105@student.uwtsd.ac.uk::cfd1613c-36ae-4488-a22b-d7273b0d71de" providerId="AD" clId="Web-{00000000-0000-0000-0000-000000000000}" dt="2026-10-10T14:24:23.625" v="12"/>
        <pc:sldMkLst>
          <pc:docMk/>
          <pc:sldMk cId="3838653486" sldId="263"/>
        </pc:sldMkLst>
      </pc:sldChg>
      <pc:sldChg chg="modSp">
        <pc:chgData name="James Anddy Ricks (2508105)" userId="S::2508105@student.uwtsd.ac.uk::cfd1613c-36ae-4488-a22b-d7273b0d71de" providerId="AD" clId="Web-{00000000-0000-0000-0000-000000000000}" dt="2026-10-10T14:59:46.111" v="14" actId="20577"/>
        <pc:sldMkLst>
          <pc:docMk/>
          <pc:sldMk cId="15800065" sldId="265"/>
        </pc:sldMkLst>
        <pc:spChg chg="mod">
          <ac:chgData name="James Anddy Ricks (2508105)" userId="S::2508105@student.uwtsd.ac.uk::cfd1613c-36ae-4488-a22b-d7273b0d71de" providerId="AD" clId="Web-{00000000-0000-0000-0000-000000000000}" dt="2026-10-10T14:59:46.111" v="14" actId="20577"/>
          <ac:spMkLst>
            <pc:docMk/>
            <pc:sldMk cId="15800065" sldId="265"/>
            <ac:spMk id="3" creationId="{12C9219E-09BD-4DE4-CAC4-29EE6A44436A}"/>
          </ac:spMkLst>
        </pc:spChg>
      </pc:sldChg>
      <pc:sldChg chg="modSp new">
        <pc:chgData name="James Anddy Ricks (2508105)" userId="S::2508105@student.uwtsd.ac.uk::cfd1613c-36ae-4488-a22b-d7273b0d71de" providerId="AD" clId="Web-{00000000-0000-0000-0000-000000000000}" dt="2026-10-10T15:27:56.591" v="33" actId="20577"/>
        <pc:sldMkLst>
          <pc:docMk/>
          <pc:sldMk cId="2519549160" sldId="267"/>
        </pc:sldMkLst>
        <pc:spChg chg="mod">
          <ac:chgData name="James Anddy Ricks (2508105)" userId="S::2508105@student.uwtsd.ac.uk::cfd1613c-36ae-4488-a22b-d7273b0d71de" providerId="AD" clId="Web-{00000000-0000-0000-0000-000000000000}" dt="2026-10-10T15:27:56.591" v="33" actId="20577"/>
          <ac:spMkLst>
            <pc:docMk/>
            <pc:sldMk cId="2519549160" sldId="267"/>
            <ac:spMk id="3" creationId="{DA8B45E3-889A-C2D1-1848-9F1F5D8A5229}"/>
          </ac:spMkLst>
        </pc:spChg>
      </pc:sldChg>
    </pc:docChg>
  </pc:docChgLst>
  <pc:docChgLst>
    <pc:chgData name="James Anddy Ricks (2508105)" userId="S::2508105@student.uwtsd.ac.uk::cfd1613c-36ae-4488-a22b-d7273b0d71de" providerId="AD" clId="Web-{E412084D-042E-6587-47BB-F25AA06C90F1}"/>
    <pc:docChg chg="modSld">
      <pc:chgData name="James Anddy Ricks (2508105)" userId="S::2508105@student.uwtsd.ac.uk::cfd1613c-36ae-4488-a22b-d7273b0d71de" providerId="AD" clId="Web-{E412084D-042E-6587-47BB-F25AA06C90F1}" dt="2026-10-12T16:15:31.747" v="222"/>
      <pc:docMkLst>
        <pc:docMk/>
      </pc:docMkLst>
      <pc:sldChg chg="addSp modSp">
        <pc:chgData name="James Anddy Ricks (2508105)" userId="S::2508105@student.uwtsd.ac.uk::cfd1613c-36ae-4488-a22b-d7273b0d71de" providerId="AD" clId="Web-{E412084D-042E-6587-47BB-F25AA06C90F1}" dt="2026-10-12T15:21:41.010" v="124" actId="20577"/>
        <pc:sldMkLst>
          <pc:docMk/>
          <pc:sldMk cId="109857222" sldId="256"/>
        </pc:sldMkLst>
        <pc:spChg chg="mod">
          <ac:chgData name="James Anddy Ricks (2508105)" userId="S::2508105@student.uwtsd.ac.uk::cfd1613c-36ae-4488-a22b-d7273b0d71de" providerId="AD" clId="Web-{E412084D-042E-6587-47BB-F25AA06C90F1}" dt="2026-10-12T15:11:25.523" v="99" actId="14100"/>
          <ac:spMkLst>
            <pc:docMk/>
            <pc:sldMk cId="109857222" sldId="256"/>
            <ac:spMk id="2" creationId="{00000000-0000-0000-0000-000000000000}"/>
          </ac:spMkLst>
        </pc:spChg>
        <pc:spChg chg="mod">
          <ac:chgData name="James Anddy Ricks (2508105)" userId="S::2508105@student.uwtsd.ac.uk::cfd1613c-36ae-4488-a22b-d7273b0d71de" providerId="AD" clId="Web-{E412084D-042E-6587-47BB-F25AA06C90F1}" dt="2026-10-12T15:16:34.546" v="119" actId="1076"/>
          <ac:spMkLst>
            <pc:docMk/>
            <pc:sldMk cId="109857222" sldId="256"/>
            <ac:spMk id="3" creationId="{00000000-0000-0000-0000-000000000000}"/>
          </ac:spMkLst>
        </pc:spChg>
        <pc:spChg chg="add mod">
          <ac:chgData name="James Anddy Ricks (2508105)" userId="S::2508105@student.uwtsd.ac.uk::cfd1613c-36ae-4488-a22b-d7273b0d71de" providerId="AD" clId="Web-{E412084D-042E-6587-47BB-F25AA06C90F1}" dt="2026-10-12T15:21:41.010" v="124" actId="20577"/>
          <ac:spMkLst>
            <pc:docMk/>
            <pc:sldMk cId="109857222" sldId="256"/>
            <ac:spMk id="4" creationId="{8453B6D8-CE18-64D5-D37D-9446E82A0A1E}"/>
          </ac:spMkLst>
        </pc:spChg>
      </pc:sldChg>
      <pc:sldChg chg="modSp">
        <pc:chgData name="James Anddy Ricks (2508105)" userId="S::2508105@student.uwtsd.ac.uk::cfd1613c-36ae-4488-a22b-d7273b0d71de" providerId="AD" clId="Web-{E412084D-042E-6587-47BB-F25AA06C90F1}" dt="2026-10-12T15:26:06.154" v="131" actId="20577"/>
        <pc:sldMkLst>
          <pc:docMk/>
          <pc:sldMk cId="384468719" sldId="258"/>
        </pc:sldMkLst>
        <pc:spChg chg="mod">
          <ac:chgData name="James Anddy Ricks (2508105)" userId="S::2508105@student.uwtsd.ac.uk::cfd1613c-36ae-4488-a22b-d7273b0d71de" providerId="AD" clId="Web-{E412084D-042E-6587-47BB-F25AA06C90F1}" dt="2026-10-12T15:26:06.154" v="131" actId="20577"/>
          <ac:spMkLst>
            <pc:docMk/>
            <pc:sldMk cId="384468719" sldId="258"/>
            <ac:spMk id="3" creationId="{32F124A9-817B-BDA9-B08A-5A452E2402A3}"/>
          </ac:spMkLst>
        </pc:spChg>
      </pc:sldChg>
      <pc:sldChg chg="addSp delSp modSp">
        <pc:chgData name="James Anddy Ricks (2508105)" userId="S::2508105@student.uwtsd.ac.uk::cfd1613c-36ae-4488-a22b-d7273b0d71de" providerId="AD" clId="Web-{E412084D-042E-6587-47BB-F25AA06C90F1}" dt="2026-10-12T16:15:31.747" v="222"/>
        <pc:sldMkLst>
          <pc:docMk/>
          <pc:sldMk cId="2046791066" sldId="261"/>
        </pc:sldMkLst>
        <pc:spChg chg="add mod">
          <ac:chgData name="James Anddy Ricks (2508105)" userId="S::2508105@student.uwtsd.ac.uk::cfd1613c-36ae-4488-a22b-d7273b0d71de" providerId="AD" clId="Web-{E412084D-042E-6587-47BB-F25AA06C90F1}" dt="2026-10-12T16:15:31.747" v="222"/>
          <ac:spMkLst>
            <pc:docMk/>
            <pc:sldMk cId="2046791066" sldId="261"/>
            <ac:spMk id="3" creationId="{7CA55DFF-FC35-3444-F2CA-23384EC19CBE}"/>
          </ac:spMkLst>
        </pc:spChg>
        <pc:spChg chg="del mod">
          <ac:chgData name="James Anddy Ricks (2508105)" userId="S::2508105@student.uwtsd.ac.uk::cfd1613c-36ae-4488-a22b-d7273b0d71de" providerId="AD" clId="Web-{E412084D-042E-6587-47BB-F25AA06C90F1}" dt="2026-10-12T16:13:41.504" v="220"/>
          <ac:spMkLst>
            <pc:docMk/>
            <pc:sldMk cId="2046791066" sldId="261"/>
            <ac:spMk id="6" creationId="{7F75F06F-3585-CAA4-D9D3-CBA6942D18B8}"/>
          </ac:spMkLst>
        </pc:spChg>
      </pc:sldChg>
      <pc:sldChg chg="modSp">
        <pc:chgData name="James Anddy Ricks (2508105)" userId="S::2508105@student.uwtsd.ac.uk::cfd1613c-36ae-4488-a22b-d7273b0d71de" providerId="AD" clId="Web-{E412084D-042E-6587-47BB-F25AA06C90F1}" dt="2026-10-12T16:10:32.942" v="217" actId="14100"/>
        <pc:sldMkLst>
          <pc:docMk/>
          <pc:sldMk cId="2519549160" sldId="267"/>
        </pc:sldMkLst>
        <pc:spChg chg="mod">
          <ac:chgData name="James Anddy Ricks (2508105)" userId="S::2508105@student.uwtsd.ac.uk::cfd1613c-36ae-4488-a22b-d7273b0d71de" providerId="AD" clId="Web-{E412084D-042E-6587-47BB-F25AA06C90F1}" dt="2026-10-12T16:10:09.330" v="215" actId="14100"/>
          <ac:spMkLst>
            <pc:docMk/>
            <pc:sldMk cId="2519549160" sldId="267"/>
            <ac:spMk id="2" creationId="{2011412A-E5AD-7132-6FA6-C25C54119577}"/>
          </ac:spMkLst>
        </pc:spChg>
        <pc:spChg chg="mod">
          <ac:chgData name="James Anddy Ricks (2508105)" userId="S::2508105@student.uwtsd.ac.uk::cfd1613c-36ae-4488-a22b-d7273b0d71de" providerId="AD" clId="Web-{E412084D-042E-6587-47BB-F25AA06C90F1}" dt="2026-10-12T16:10:32.942" v="217" actId="14100"/>
          <ac:spMkLst>
            <pc:docMk/>
            <pc:sldMk cId="2519549160" sldId="267"/>
            <ac:spMk id="3" creationId="{DA8B45E3-889A-C2D1-1848-9F1F5D8A5229}"/>
          </ac:spMkLst>
        </pc:spChg>
      </pc:sldChg>
    </pc:docChg>
  </pc:docChgLst>
  <pc:docChgLst>
    <pc:chgData name="James Anddy Ricks (2508105)" userId="S::2508105@student.uwtsd.ac.uk::cfd1613c-36ae-4488-a22b-d7273b0d71de" providerId="AD" clId="Web-{2C19C29B-6B40-D8EB-253D-669DB99A9696}"/>
    <pc:docChg chg="modSld">
      <pc:chgData name="James Anddy Ricks (2508105)" userId="S::2508105@student.uwtsd.ac.uk::cfd1613c-36ae-4488-a22b-d7273b0d71de" providerId="AD" clId="Web-{2C19C29B-6B40-D8EB-253D-669DB99A9696}" dt="2026-10-09T07:10:16.999" v="202" actId="20577"/>
      <pc:docMkLst>
        <pc:docMk/>
      </pc:docMkLst>
      <pc:sldChg chg="modSp">
        <pc:chgData name="James Anddy Ricks (2508105)" userId="S::2508105@student.uwtsd.ac.uk::cfd1613c-36ae-4488-a22b-d7273b0d71de" providerId="AD" clId="Web-{2C19C29B-6B40-D8EB-253D-669DB99A9696}" dt="2026-10-09T07:10:16.999" v="202" actId="20577"/>
        <pc:sldMkLst>
          <pc:docMk/>
          <pc:sldMk cId="109857222" sldId="256"/>
        </pc:sldMkLst>
        <pc:spChg chg="mod">
          <ac:chgData name="James Anddy Ricks (2508105)" userId="S::2508105@student.uwtsd.ac.uk::cfd1613c-36ae-4488-a22b-d7273b0d71de" providerId="AD" clId="Web-{2C19C29B-6B40-D8EB-253D-669DB99A9696}" dt="2026-10-08T15:25:01.897" v="49" actId="20577"/>
          <ac:spMkLst>
            <pc:docMk/>
            <pc:sldMk cId="109857222" sldId="256"/>
            <ac:spMk id="2" creationId="{00000000-0000-0000-0000-000000000000}"/>
          </ac:spMkLst>
        </pc:spChg>
        <pc:spChg chg="mod">
          <ac:chgData name="James Anddy Ricks (2508105)" userId="S::2508105@student.uwtsd.ac.uk::cfd1613c-36ae-4488-a22b-d7273b0d71de" providerId="AD" clId="Web-{2C19C29B-6B40-D8EB-253D-669DB99A9696}" dt="2026-10-09T07:10:16.999" v="202" actId="20577"/>
          <ac:spMkLst>
            <pc:docMk/>
            <pc:sldMk cId="109857222" sldId="256"/>
            <ac:spMk id="3" creationId="{00000000-0000-0000-0000-000000000000}"/>
          </ac:spMkLst>
        </pc:spChg>
      </pc:sldChg>
    </pc:docChg>
  </pc:docChgLst>
  <pc:docChgLst>
    <pc:chgData name="James Anddy Ricks (2508105)" userId="S::2508105@student.uwtsd.ac.uk::cfd1613c-36ae-4488-a22b-d7273b0d71de" providerId="AD" clId="Web-{E0A8C2B6-CE15-84E2-EECA-5E47425C35F2}"/>
    <pc:docChg chg="addSld modSld">
      <pc:chgData name="James Anddy Ricks (2508105)" userId="S::2508105@student.uwtsd.ac.uk::cfd1613c-36ae-4488-a22b-d7273b0d71de" providerId="AD" clId="Web-{E0A8C2B6-CE15-84E2-EECA-5E47425C35F2}" dt="2026-10-10T13:48:26.425" v="3"/>
      <pc:docMkLst>
        <pc:docMk/>
      </pc:docMkLst>
      <pc:sldChg chg="modSp">
        <pc:chgData name="James Anddy Ricks (2508105)" userId="S::2508105@student.uwtsd.ac.uk::cfd1613c-36ae-4488-a22b-d7273b0d71de" providerId="AD" clId="Web-{E0A8C2B6-CE15-84E2-EECA-5E47425C35F2}" dt="2026-10-10T13:48:09.253" v="2" actId="20577"/>
        <pc:sldMkLst>
          <pc:docMk/>
          <pc:sldMk cId="2393080784" sldId="259"/>
        </pc:sldMkLst>
        <pc:spChg chg="mod">
          <ac:chgData name="James Anddy Ricks (2508105)" userId="S::2508105@student.uwtsd.ac.uk::cfd1613c-36ae-4488-a22b-d7273b0d71de" providerId="AD" clId="Web-{E0A8C2B6-CE15-84E2-EECA-5E47425C35F2}" dt="2026-10-10T13:48:09.253" v="2" actId="20577"/>
          <ac:spMkLst>
            <pc:docMk/>
            <pc:sldMk cId="2393080784" sldId="259"/>
            <ac:spMk id="3" creationId="{487151BB-0F4E-7382-8AB3-00F5EBFAC513}"/>
          </ac:spMkLst>
        </pc:spChg>
      </pc:sldChg>
      <pc:sldChg chg="new">
        <pc:chgData name="James Anddy Ricks (2508105)" userId="S::2508105@student.uwtsd.ac.uk::cfd1613c-36ae-4488-a22b-d7273b0d71de" providerId="AD" clId="Web-{E0A8C2B6-CE15-84E2-EECA-5E47425C35F2}" dt="2026-10-10T13:48:26.425" v="3"/>
        <pc:sldMkLst>
          <pc:docMk/>
          <pc:sldMk cId="3582243560" sldId="260"/>
        </pc:sldMkLst>
      </pc:sldChg>
    </pc:docChg>
  </pc:docChgLst>
  <pc:docChgLst>
    <pc:chgData name="James Anddy Ricks (2508105)" userId="S::2508105@student.uwtsd.ac.uk::cfd1613c-36ae-4488-a22b-d7273b0d71de" providerId="AD" clId="Web-{0B8CD6CE-D2C5-7A73-67F4-E5536A12CD0F}"/>
    <pc:docChg chg="addSld modSld">
      <pc:chgData name="James Anddy Ricks (2508105)" userId="S::2508105@student.uwtsd.ac.uk::cfd1613c-36ae-4488-a22b-d7273b0d71de" providerId="AD" clId="Web-{0B8CD6CE-D2C5-7A73-67F4-E5536A12CD0F}" dt="2026-10-10T14:49:36.474" v="3"/>
      <pc:docMkLst>
        <pc:docMk/>
      </pc:docMkLst>
      <pc:sldChg chg="modSp">
        <pc:chgData name="James Anddy Ricks (2508105)" userId="S::2508105@student.uwtsd.ac.uk::cfd1613c-36ae-4488-a22b-d7273b0d71de" providerId="AD" clId="Web-{0B8CD6CE-D2C5-7A73-67F4-E5536A12CD0F}" dt="2026-10-10T14:49:30.865" v="2" actId="20577"/>
        <pc:sldMkLst>
          <pc:docMk/>
          <pc:sldMk cId="287753417" sldId="264"/>
        </pc:sldMkLst>
        <pc:spChg chg="mod">
          <ac:chgData name="James Anddy Ricks (2508105)" userId="S::2508105@student.uwtsd.ac.uk::cfd1613c-36ae-4488-a22b-d7273b0d71de" providerId="AD" clId="Web-{0B8CD6CE-D2C5-7A73-67F4-E5536A12CD0F}" dt="2026-10-10T14:49:30.865" v="2" actId="20577"/>
          <ac:spMkLst>
            <pc:docMk/>
            <pc:sldMk cId="287753417" sldId="264"/>
            <ac:spMk id="3" creationId="{9621311F-4321-F545-F247-FAC6BC9B9FA4}"/>
          </ac:spMkLst>
        </pc:spChg>
      </pc:sldChg>
      <pc:sldChg chg="new">
        <pc:chgData name="James Anddy Ricks (2508105)" userId="S::2508105@student.uwtsd.ac.uk::cfd1613c-36ae-4488-a22b-d7273b0d71de" providerId="AD" clId="Web-{0B8CD6CE-D2C5-7A73-67F4-E5536A12CD0F}" dt="2026-10-10T14:49:36.474" v="3"/>
        <pc:sldMkLst>
          <pc:docMk/>
          <pc:sldMk cId="15800065" sldId="265"/>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12/10/2026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80868" y="1122363"/>
            <a:ext cx="9402792" cy="1366808"/>
          </a:xfrm>
        </p:spPr>
        <p:txBody>
          <a:bodyPr>
            <a:normAutofit fontScale="90000"/>
          </a:bodyPr>
          <a:lstStyle/>
          <a:p>
            <a:r>
              <a:rPr lang="en-GB"/>
              <a:t>James A Ricks</a:t>
            </a:r>
            <a:br>
              <a:rPr lang="en-GB"/>
            </a:br>
            <a:endParaRPr lang="en-GB"/>
          </a:p>
        </p:txBody>
      </p:sp>
      <p:sp>
        <p:nvSpPr>
          <p:cNvPr id="3" name="Subtitle 2"/>
          <p:cNvSpPr>
            <a:spLocks noGrp="1"/>
          </p:cNvSpPr>
          <p:nvPr>
            <p:ph type="subTitle" idx="1"/>
          </p:nvPr>
        </p:nvSpPr>
        <p:spPr>
          <a:xfrm rot="-240000" flipV="1">
            <a:off x="67875" y="-1421005"/>
            <a:ext cx="11861319" cy="7876426"/>
          </a:xfrm>
        </p:spPr>
        <p:txBody>
          <a:bodyPr vert="horz" lIns="91440" tIns="45720" rIns="91440" bIns="45720" rtlCol="0" anchor="t">
            <a:noAutofit/>
          </a:bodyPr>
          <a:lstStyle/>
          <a:p>
            <a:pPr algn="l"/>
            <a:endParaRPr lang="en-GB" sz="2000" dirty="0"/>
          </a:p>
          <a:p>
            <a:endParaRPr lang="en-GB" sz="1100" dirty="0"/>
          </a:p>
        </p:txBody>
      </p:sp>
      <p:sp>
        <p:nvSpPr>
          <p:cNvPr id="4" name="TextBox 3">
            <a:extLst>
              <a:ext uri="{FF2B5EF4-FFF2-40B4-BE49-F238E27FC236}">
                <a16:creationId xmlns:a16="http://schemas.microsoft.com/office/drawing/2014/main" id="{8453B6D8-CE18-64D5-D37D-9446E82A0A1E}"/>
              </a:ext>
            </a:extLst>
          </p:cNvPr>
          <p:cNvSpPr txBox="1"/>
          <p:nvPr/>
        </p:nvSpPr>
        <p:spPr>
          <a:xfrm>
            <a:off x="3134264" y="2494472"/>
            <a:ext cx="609600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Student number 2508105</a:t>
            </a:r>
            <a:r>
              <a:rPr lang="en-US" sz="2400">
                <a:latin typeface="Arial"/>
                <a:ea typeface="Arial"/>
                <a:cs typeface="Arial"/>
              </a:rPr>
              <a:t>​</a:t>
            </a:r>
            <a:endParaRPr lang="en-US" sz="2400" dirty="0">
              <a:latin typeface="Arial"/>
              <a:ea typeface="Arial"/>
              <a:cs typeface="Arial"/>
            </a:endParaRPr>
          </a:p>
          <a:p>
            <a:r>
              <a:rPr lang="en-US" sz="2400">
                <a:latin typeface="Arial"/>
                <a:ea typeface="Arial"/>
                <a:cs typeface="Arial"/>
              </a:rPr>
              <a:t>​</a:t>
            </a:r>
            <a:r>
              <a:rPr lang="en-US" sz="2400"/>
              <a:t>BA Leadership and management skills for the workplace</a:t>
            </a:r>
            <a:r>
              <a:rPr lang="en-US" sz="2400">
                <a:latin typeface="Arial"/>
                <a:ea typeface="Arial"/>
                <a:cs typeface="Arial"/>
              </a:rPr>
              <a:t>​</a:t>
            </a:r>
            <a:endParaRPr lang="en-US" sz="2400" dirty="0">
              <a:latin typeface="Arial"/>
              <a:ea typeface="Arial"/>
              <a:cs typeface="Arial"/>
            </a:endParaRPr>
          </a:p>
          <a:p>
            <a:r>
              <a:rPr lang="en-US" sz="2400">
                <a:latin typeface="Arial"/>
                <a:ea typeface="Arial"/>
                <a:cs typeface="Arial"/>
              </a:rPr>
              <a:t>​</a:t>
            </a:r>
            <a:r>
              <a:rPr lang="en-US" sz="2400"/>
              <a:t>Module: Developing and managing individuals and teams</a:t>
            </a:r>
            <a:r>
              <a:rPr lang="en-US" sz="2400">
                <a:latin typeface="Arial"/>
                <a:ea typeface="Arial"/>
                <a:cs typeface="Arial"/>
              </a:rPr>
              <a:t>​</a:t>
            </a:r>
            <a:endParaRPr lang="en-US" sz="2400" dirty="0">
              <a:latin typeface="Arial"/>
              <a:ea typeface="Arial"/>
              <a:cs typeface="Arial"/>
            </a:endParaRPr>
          </a:p>
          <a:p>
            <a:r>
              <a:rPr lang="en-US" sz="2400"/>
              <a:t>Module code: LCLM5002</a:t>
            </a:r>
            <a:r>
              <a:rPr lang="en-US" sz="2400">
                <a:latin typeface="Arial"/>
                <a:ea typeface="Arial"/>
                <a:cs typeface="Arial"/>
              </a:rPr>
              <a:t>​</a:t>
            </a:r>
            <a:endParaRPr lang="en-US" sz="2400" dirty="0">
              <a:latin typeface="Arial"/>
              <a:ea typeface="Arial"/>
              <a:cs typeface="Arial"/>
            </a:endParaRPr>
          </a:p>
          <a:p>
            <a:r>
              <a:rPr lang="en-US" sz="2400" dirty="0"/>
              <a:t> Lecturer: </a:t>
            </a:r>
            <a:r>
              <a:rPr lang="en-US" sz="2400" b="1" dirty="0" err="1"/>
              <a:t>Shujun</a:t>
            </a:r>
            <a:r>
              <a:rPr lang="en-US" sz="2400" b="1" dirty="0"/>
              <a:t> Xiao</a:t>
            </a:r>
            <a:r>
              <a:rPr lang="en-US" sz="2400" dirty="0">
                <a:latin typeface="Arial"/>
                <a:ea typeface="Arial"/>
                <a:cs typeface="Arial"/>
              </a:rPr>
              <a:t>​</a:t>
            </a:r>
          </a:p>
          <a:p>
            <a:r>
              <a:rPr lang="en-US" sz="2400"/>
              <a:t>Assignment title component 1: individual presentation </a:t>
            </a:r>
            <a:r>
              <a:rPr lang="en-US" sz="2400">
                <a:latin typeface="Arial"/>
              </a:rPr>
              <a:t>​</a:t>
            </a:r>
            <a:endParaRPr lang="en-US" sz="2400">
              <a:latin typeface="Arial"/>
              <a:cs typeface="Arial"/>
            </a:endParaRPr>
          </a:p>
          <a:p>
            <a:endParaRPr lang="en-US"/>
          </a:p>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2E710-0204-D611-6E04-AE36E9D8AF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2F124A9-817B-BDA9-B08A-5A452E2402A3}"/>
              </a:ext>
            </a:extLst>
          </p:cNvPr>
          <p:cNvSpPr>
            <a:spLocks noGrp="1"/>
          </p:cNvSpPr>
          <p:nvPr>
            <p:ph idx="1"/>
          </p:nvPr>
        </p:nvSpPr>
        <p:spPr>
          <a:xfrm>
            <a:off x="838200" y="1394304"/>
            <a:ext cx="10515600" cy="4782659"/>
          </a:xfrm>
        </p:spPr>
        <p:txBody>
          <a:bodyPr vert="horz" lIns="91440" tIns="45720" rIns="91440" bIns="45720" rtlCol="0" anchor="t">
            <a:noAutofit/>
          </a:bodyPr>
          <a:lstStyle/>
          <a:p>
            <a:r>
              <a:rPr lang="en-GB" sz="1600" dirty="0" err="1"/>
              <a:t>HealthConnect</a:t>
            </a:r>
            <a:r>
              <a:rPr lang="en-GB" sz="1600" dirty="0"/>
              <a:t> UK: Overview of the Organisation</a:t>
            </a:r>
          </a:p>
          <a:p>
            <a:r>
              <a:rPr lang="en-GB" sz="1600"/>
              <a:t>Main Points</a:t>
            </a:r>
            <a:endParaRPr lang="en-GB" sz="1600" dirty="0"/>
          </a:p>
          <a:p>
            <a:r>
              <a:rPr lang="en-GB" sz="1600" dirty="0" err="1">
                <a:ea typeface="+mn-lt"/>
                <a:cs typeface="+mn-lt"/>
              </a:rPr>
              <a:t>HealthConnect</a:t>
            </a:r>
            <a:r>
              <a:rPr lang="en-GB" sz="1600" dirty="0">
                <a:ea typeface="+mn-lt"/>
                <a:cs typeface="+mn-lt"/>
              </a:rPr>
              <a:t> UK operates in the healthcare sector.</a:t>
            </a:r>
            <a:endParaRPr lang="en-GB" sz="1600" dirty="0"/>
          </a:p>
          <a:p>
            <a:r>
              <a:rPr lang="en-GB" sz="1600">
                <a:ea typeface="+mn-lt"/>
                <a:cs typeface="+mn-lt"/>
              </a:rPr>
              <a:t>Employees are essential for providing quality services and helping the organisation perform well.</a:t>
            </a:r>
            <a:endParaRPr lang="en-GB" sz="1600" dirty="0"/>
          </a:p>
          <a:p>
            <a:r>
              <a:rPr lang="en-GB" sz="1600">
                <a:ea typeface="+mn-lt"/>
                <a:cs typeface="+mn-lt"/>
              </a:rPr>
              <a:t>HR ensures the organisation has people with the </a:t>
            </a:r>
            <a:r>
              <a:rPr lang="en-GB" sz="1600" b="1">
                <a:ea typeface="+mn-lt"/>
                <a:cs typeface="+mn-lt"/>
              </a:rPr>
              <a:t>right skills and abilities</a:t>
            </a:r>
            <a:r>
              <a:rPr lang="en-GB" sz="1600">
                <a:ea typeface="+mn-lt"/>
                <a:cs typeface="+mn-lt"/>
              </a:rPr>
              <a:t>.</a:t>
            </a:r>
            <a:endParaRPr lang="en-GB" sz="1600" dirty="0"/>
          </a:p>
          <a:p>
            <a:r>
              <a:rPr lang="en-GB" sz="1600">
                <a:ea typeface="+mn-lt"/>
                <a:cs typeface="+mn-lt"/>
              </a:rPr>
              <a:t>Some of the main workforce challenges are:</a:t>
            </a:r>
            <a:endParaRPr lang="en-GB" sz="1600" dirty="0"/>
          </a:p>
          <a:p>
            <a:endParaRPr lang="en-GB" sz="1600" dirty="0"/>
          </a:p>
          <a:p>
            <a:pPr lvl="1"/>
            <a:r>
              <a:rPr lang="en-GB" sz="1600">
                <a:ea typeface="+mn-lt"/>
                <a:cs typeface="+mn-lt"/>
              </a:rPr>
              <a:t>Recruiting new staff and dealing with skills shortages</a:t>
            </a:r>
            <a:endParaRPr lang="en-GB" sz="1600" dirty="0"/>
          </a:p>
          <a:p>
            <a:pPr lvl="1"/>
            <a:r>
              <a:rPr lang="en-GB" sz="1600">
                <a:ea typeface="+mn-lt"/>
                <a:cs typeface="+mn-lt"/>
              </a:rPr>
              <a:t>Keeping employees with the organisation</a:t>
            </a:r>
            <a:endParaRPr lang="en-GB" sz="1600" dirty="0"/>
          </a:p>
          <a:p>
            <a:pPr lvl="1"/>
            <a:r>
              <a:rPr lang="en-GB" sz="1600">
                <a:ea typeface="+mn-lt"/>
                <a:cs typeface="+mn-lt"/>
              </a:rPr>
              <a:t>Providing training and opportunities for development</a:t>
            </a:r>
            <a:endParaRPr lang="en-GB" sz="1600" dirty="0"/>
          </a:p>
          <a:p>
            <a:pPr lvl="1"/>
            <a:r>
              <a:rPr lang="en-GB" sz="1600">
                <a:ea typeface="+mn-lt"/>
                <a:cs typeface="+mn-lt"/>
              </a:rPr>
              <a:t>Managing employee performance</a:t>
            </a:r>
            <a:endParaRPr lang="en-GB" sz="1600" dirty="0"/>
          </a:p>
          <a:p>
            <a:pPr lvl="1"/>
            <a:r>
              <a:rPr lang="en-GB" sz="1600">
                <a:ea typeface="+mn-lt"/>
                <a:cs typeface="+mn-lt"/>
              </a:rPr>
              <a:t>Motivating employees</a:t>
            </a:r>
            <a:endParaRPr lang="en-GB" sz="1600" dirty="0"/>
          </a:p>
          <a:p>
            <a:pPr lvl="1"/>
            <a:r>
              <a:rPr lang="en-GB" sz="1600"/>
              <a:t>Important Point</a:t>
            </a:r>
            <a:endParaRPr lang="en-GB" sz="1600" dirty="0"/>
          </a:p>
          <a:p>
            <a:pPr lvl="1"/>
            <a:r>
              <a:rPr lang="en-GB" sz="1600">
                <a:ea typeface="+mn-lt"/>
                <a:cs typeface="+mn-lt"/>
              </a:rPr>
              <a:t>HR needs to work closely with the organisation’s overall strategy. Workforce planning connects staffing needs to business goals. According to CIPD, workforce planning means balancing their numbers with what the organisation requires.</a:t>
            </a:r>
            <a:endParaRPr lang="en-GB" sz="1600" dirty="0"/>
          </a:p>
          <a:p>
            <a:pPr lvl="1"/>
            <a:r>
              <a:rPr lang="en-GB" sz="1600" b="1">
                <a:ea typeface="+mn-lt"/>
                <a:cs typeface="+mn-lt"/>
              </a:rPr>
              <a:t>Speaker note:</a:t>
            </a:r>
            <a:r>
              <a:rPr lang="en-GB" sz="1600">
                <a:ea typeface="+mn-lt"/>
                <a:cs typeface="+mn-lt"/>
              </a:rPr>
              <a:t> Explain why healthcare organisations depend heavily on having enough skilled staff.</a:t>
            </a:r>
            <a:endParaRPr lang="en-GB" sz="1600" dirty="0"/>
          </a:p>
          <a:p>
            <a:endParaRPr lang="en-GB" sz="2000" dirty="0"/>
          </a:p>
        </p:txBody>
      </p:sp>
    </p:spTree>
    <p:extLst>
      <p:ext uri="{BB962C8B-B14F-4D97-AF65-F5344CB8AC3E}">
        <p14:creationId xmlns:p14="http://schemas.microsoft.com/office/powerpoint/2010/main" val="384468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EBA58-9190-E636-1909-7B60563B874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BD87457-4548-FAEE-8542-90DECCC14E87}"/>
              </a:ext>
            </a:extLst>
          </p:cNvPr>
          <p:cNvSpPr>
            <a:spLocks noGrp="1"/>
          </p:cNvSpPr>
          <p:nvPr>
            <p:ph idx="1"/>
          </p:nvPr>
        </p:nvSpPr>
        <p:spPr/>
        <p:txBody>
          <a:bodyPr vert="horz" lIns="91440" tIns="45720" rIns="91440" bIns="45720" rtlCol="0" anchor="t">
            <a:normAutofit fontScale="55000" lnSpcReduction="20000"/>
          </a:bodyPr>
          <a:lstStyle/>
          <a:p>
            <a:r>
              <a:rPr lang="en-GB"/>
              <a:t>Key Significance of HRM</a:t>
            </a:r>
          </a:p>
          <a:p>
            <a:r>
              <a:rPr lang="en-GB"/>
              <a:t>HRM helps with the following areas:</a:t>
            </a:r>
          </a:p>
          <a:p>
            <a:r>
              <a:rPr lang="en-GB" b="1">
                <a:ea typeface="+mn-lt"/>
                <a:cs typeface="+mn-lt"/>
              </a:rPr>
              <a:t>A well-trained workforce results in greater skills, higher levels of engagement, better performance, and overall success of the organisation.</a:t>
            </a:r>
            <a:endParaRPr lang="en-GB"/>
          </a:p>
          <a:p>
            <a:r>
              <a:rPr lang="en-GB"/>
              <a:t>Ulrich's HR model</a:t>
            </a:r>
          </a:p>
          <a:p>
            <a:r>
              <a:rPr lang="en-GB">
                <a:ea typeface="+mn-lt"/>
                <a:cs typeface="+mn-lt"/>
              </a:rPr>
              <a:t>Ulrich (1997) identifies four broad HR roles:</a:t>
            </a:r>
            <a:endParaRPr lang="en-GB"/>
          </a:p>
          <a:p>
            <a:r>
              <a:rPr lang="en-GB">
                <a:ea typeface="+mn-lt"/>
                <a:cs typeface="+mn-lt"/>
              </a:rPr>
              <a:t>Strategic partner</a:t>
            </a:r>
            <a:endParaRPr lang="en-GB"/>
          </a:p>
          <a:p>
            <a:r>
              <a:rPr lang="en-GB">
                <a:ea typeface="+mn-lt"/>
                <a:cs typeface="+mn-lt"/>
              </a:rPr>
              <a:t>Administrative expert</a:t>
            </a:r>
            <a:endParaRPr lang="en-GB"/>
          </a:p>
          <a:p>
            <a:r>
              <a:rPr lang="en-GB">
                <a:ea typeface="+mn-lt"/>
                <a:cs typeface="+mn-lt"/>
              </a:rPr>
              <a:t>Employee champion</a:t>
            </a:r>
            <a:endParaRPr lang="en-GB"/>
          </a:p>
          <a:p>
            <a:r>
              <a:rPr lang="en-GB">
                <a:ea typeface="+mn-lt"/>
                <a:cs typeface="+mn-lt"/>
              </a:rPr>
              <a:t>Change agent</a:t>
            </a:r>
            <a:endParaRPr lang="en-GB"/>
          </a:p>
          <a:p>
            <a:r>
              <a:rPr lang="en-GB">
                <a:ea typeface="+mn-lt"/>
                <a:cs typeface="+mn-lt"/>
              </a:rPr>
              <a:t>The model states that HR should demonstrate the value it adds to the organisation rather than merely concentrating on administrative tasks.</a:t>
            </a:r>
            <a:endParaRPr lang="en-GB"/>
          </a:p>
          <a:p>
            <a:r>
              <a:rPr lang="en-GB"/>
              <a:t>Critical analysis</a:t>
            </a:r>
          </a:p>
          <a:p>
            <a:r>
              <a:rPr lang="en-GB" b="1">
                <a:ea typeface="+mn-lt"/>
                <a:cs typeface="+mn-lt"/>
              </a:rPr>
              <a:t>A strength of it is that it connects HR activities with the organisation's overal</a:t>
            </a:r>
            <a:r>
              <a:rPr lang="en-GB">
                <a:ea typeface="+mn-lt"/>
                <a:cs typeface="+mn-lt"/>
              </a:rPr>
              <a:t>l strategy.</a:t>
            </a:r>
            <a:endParaRPr lang="en-GB"/>
          </a:p>
          <a:p>
            <a:r>
              <a:rPr lang="en-GB" b="1">
                <a:ea typeface="+mn-lt"/>
                <a:cs typeface="+mn-lt"/>
              </a:rPr>
              <a:t>The fact is that there is an limitation since HR roles can overlap and</a:t>
            </a:r>
            <a:r>
              <a:rPr lang="en-GB">
                <a:ea typeface="+mn-lt"/>
                <a:cs typeface="+mn-lt"/>
              </a:rPr>
              <a:t> so the model will need to be adjusted according to each organisation's circumstances.</a:t>
            </a:r>
            <a:endParaRPr lang="en-GB"/>
          </a:p>
          <a:p>
            <a:endParaRPr lang="en-GB"/>
          </a:p>
        </p:txBody>
      </p:sp>
    </p:spTree>
    <p:extLst>
      <p:ext uri="{BB962C8B-B14F-4D97-AF65-F5344CB8AC3E}">
        <p14:creationId xmlns:p14="http://schemas.microsoft.com/office/powerpoint/2010/main" val="1118988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FAB6A-C662-C5EE-D7CF-E99AA88AA46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87151BB-0F4E-7382-8AB3-00F5EBFAC513}"/>
              </a:ext>
            </a:extLst>
          </p:cNvPr>
          <p:cNvSpPr>
            <a:spLocks noGrp="1"/>
          </p:cNvSpPr>
          <p:nvPr>
            <p:ph idx="1"/>
          </p:nvPr>
        </p:nvSpPr>
        <p:spPr/>
        <p:txBody>
          <a:bodyPr vert="horz" lIns="91440" tIns="45720" rIns="91440" bIns="45720" rtlCol="0" anchor="t">
            <a:normAutofit fontScale="55000" lnSpcReduction="20000"/>
          </a:bodyPr>
          <a:lstStyle/>
          <a:p>
            <a:r>
              <a:rPr lang="en-US"/>
              <a:t>Workforce Planning and Addressing Skills Gaps</a:t>
            </a:r>
          </a:p>
          <a:p>
            <a:r>
              <a:rPr lang="en-US"/>
              <a:t>Steps in Workforce Planning</a:t>
            </a:r>
          </a:p>
          <a:p>
            <a:r>
              <a:rPr lang="en-US" b="1">
                <a:ea typeface="+mn-lt"/>
                <a:cs typeface="+mn-lt"/>
              </a:rPr>
              <a:t>Start by looking at your current team and what each person can do. Collect information about their skills and experience using tools like skills matrices or staff surveys. These methods show where your team is strong and where there is room to grow.</a:t>
            </a:r>
            <a:br>
              <a:rPr lang="en-US" b="1">
                <a:ea typeface="+mn-lt"/>
                <a:cs typeface="+mn-lt"/>
              </a:rPr>
            </a:br>
            <a:r>
              <a:rPr lang="en-US" b="1">
                <a:ea typeface="+mn-lt"/>
                <a:cs typeface="+mn-lt"/>
              </a:rPr>
              <a:t>Next, consider what skills your team will need going forward.</a:t>
            </a:r>
            <a:br>
              <a:rPr lang="en-US" b="1">
                <a:ea typeface="+mn-lt"/>
                <a:cs typeface="+mn-lt"/>
              </a:rPr>
            </a:br>
            <a:r>
              <a:rPr lang="en-US" b="1">
                <a:ea typeface="+mn-lt"/>
                <a:cs typeface="+mn-lt"/>
              </a:rPr>
              <a:t>Identify any gaps between your team’s current skills and the skills you will need.</a:t>
            </a:r>
            <a:br>
              <a:rPr lang="en-US" b="1">
                <a:ea typeface="+mn-lt"/>
                <a:cs typeface="+mn-lt"/>
              </a:rPr>
            </a:br>
            <a:r>
              <a:rPr lang="en-US" b="1">
                <a:ea typeface="+mn-lt"/>
                <a:cs typeface="+mn-lt"/>
              </a:rPr>
              <a:t>You can fill these gaps by hiring new staff or by helping your current team learn the skills you ne</a:t>
            </a:r>
            <a:r>
              <a:rPr lang="en-US">
                <a:ea typeface="+mn-lt"/>
                <a:cs typeface="+mn-lt"/>
              </a:rPr>
              <a:t>ed.</a:t>
            </a:r>
            <a:br>
              <a:rPr lang="en-US">
                <a:ea typeface="+mn-lt"/>
                <a:cs typeface="+mn-lt"/>
              </a:rPr>
            </a:br>
            <a:r>
              <a:rPr lang="en-US">
                <a:ea typeface="+mn-lt"/>
                <a:cs typeface="+mn-lt"/>
              </a:rPr>
              <a:t>Monitor your progress and adjust your approach as needed.</a:t>
            </a:r>
            <a:endParaRPr lang="en-US"/>
          </a:p>
          <a:p>
            <a:r>
              <a:rPr lang="en-US">
                <a:ea typeface="+mn-lt"/>
                <a:cs typeface="+mn-lt"/>
              </a:rPr>
              <a:t>According to the CIPD, workforce planning means reviewing your current team, identifying future needs, spotting gaps, and taking action to address them.</a:t>
            </a:r>
            <a:endParaRPr lang="en-US"/>
          </a:p>
          <a:p>
            <a:r>
              <a:rPr lang="en-US"/>
              <a:t>Recommendation</a:t>
            </a:r>
          </a:p>
          <a:p>
            <a:r>
              <a:rPr lang="en-US" err="1">
                <a:ea typeface="+mn-lt"/>
                <a:cs typeface="+mn-lt"/>
              </a:rPr>
              <a:t>HealthConnect</a:t>
            </a:r>
            <a:r>
              <a:rPr lang="en-US">
                <a:ea typeface="+mn-lt"/>
                <a:cs typeface="+mn-lt"/>
              </a:rPr>
              <a:t> UK should start regular reviews to predict workforce needs and identify skill gaps.</a:t>
            </a:r>
            <a:endParaRPr lang="en-US"/>
          </a:p>
          <a:p>
            <a:r>
              <a:rPr lang="en-US"/>
              <a:t>Expected Benefits</a:t>
            </a:r>
          </a:p>
          <a:p>
            <a:r>
              <a:rPr lang="en-US">
                <a:ea typeface="+mn-lt"/>
                <a:cs typeface="+mn-lt"/>
              </a:rPr>
              <a:t>This will help you make better staffing decisions.</a:t>
            </a:r>
            <a:endParaRPr lang="en-US"/>
          </a:p>
          <a:p>
            <a:r>
              <a:rPr lang="en-US">
                <a:ea typeface="+mn-lt"/>
                <a:cs typeface="+mn-lt"/>
              </a:rPr>
              <a:t>It also lowers the risk of facing skill shortages.</a:t>
            </a:r>
            <a:endParaRPr lang="en-US"/>
          </a:p>
          <a:p>
            <a:r>
              <a:rPr lang="en-US">
                <a:ea typeface="+mn-lt"/>
                <a:cs typeface="+mn-lt"/>
              </a:rPr>
              <a:t>You can strengthen your success and make the most of your training budget.</a:t>
            </a:r>
            <a:endParaRPr lang="en-US"/>
          </a:p>
          <a:p>
            <a:endParaRPr lang="en-US"/>
          </a:p>
        </p:txBody>
      </p:sp>
    </p:spTree>
    <p:extLst>
      <p:ext uri="{BB962C8B-B14F-4D97-AF65-F5344CB8AC3E}">
        <p14:creationId xmlns:p14="http://schemas.microsoft.com/office/powerpoint/2010/main" val="2393080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42863-D5D5-0679-A023-26A4EE12FB3F}"/>
              </a:ext>
            </a:extLst>
          </p:cNvPr>
          <p:cNvSpPr>
            <a:spLocks noGrp="1"/>
          </p:cNvSpPr>
          <p:nvPr>
            <p:ph type="title"/>
          </p:nvPr>
        </p:nvSpPr>
        <p:spPr/>
        <p:txBody>
          <a:bodyPr/>
          <a:lstStyle/>
          <a:p>
            <a:endParaRPr lang="en-US"/>
          </a:p>
        </p:txBody>
      </p:sp>
      <p:graphicFrame>
        <p:nvGraphicFramePr>
          <p:cNvPr id="5" name="Content Placeholder 4">
            <a:extLst>
              <a:ext uri="{FF2B5EF4-FFF2-40B4-BE49-F238E27FC236}">
                <a16:creationId xmlns:a16="http://schemas.microsoft.com/office/drawing/2014/main" id="{C9AB1CEC-BEAB-534F-2A64-7DF0509797C2}"/>
              </a:ext>
            </a:extLst>
          </p:cNvPr>
          <p:cNvGraphicFramePr>
            <a:graphicFrameLocks noGrp="1"/>
          </p:cNvGraphicFramePr>
          <p:nvPr>
            <p:ph idx="1"/>
          </p:nvPr>
        </p:nvGraphicFramePr>
        <p:xfrm>
          <a:off x="838200" y="1825625"/>
          <a:ext cx="10515600" cy="1828800"/>
        </p:xfrm>
        <a:graphic>
          <a:graphicData uri="http://schemas.openxmlformats.org/drawingml/2006/table">
            <a:tbl>
              <a:tblPr bandRow="1">
                <a:tableStyleId>{5C22544A-7EE6-4342-B048-85BDC9FD1C3A}</a:tableStyleId>
              </a:tblPr>
              <a:tblGrid>
                <a:gridCol w="5257800">
                  <a:extLst>
                    <a:ext uri="{9D8B030D-6E8A-4147-A177-3AD203B41FA5}">
                      <a16:colId xmlns:a16="http://schemas.microsoft.com/office/drawing/2014/main" val="540156810"/>
                    </a:ext>
                  </a:extLst>
                </a:gridCol>
                <a:gridCol w="5257800">
                  <a:extLst>
                    <a:ext uri="{9D8B030D-6E8A-4147-A177-3AD203B41FA5}">
                      <a16:colId xmlns:a16="http://schemas.microsoft.com/office/drawing/2014/main" val="679056024"/>
                    </a:ext>
                  </a:extLst>
                </a:gridCol>
              </a:tblGrid>
              <a:tr h="342900">
                <a:tc>
                  <a:txBody>
                    <a:bodyPr/>
                    <a:lstStyle/>
                    <a:p>
                      <a:pPr fontAlgn="t">
                        <a:buNone/>
                      </a:pPr>
                      <a:r>
                        <a:rPr lang="en-US">
                          <a:effectLst/>
                        </a:rPr>
                        <a:t>Skills shortages</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Difficult to fill specialist roles</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412391823"/>
                  </a:ext>
                </a:extLst>
              </a:tr>
              <a:tr h="342900">
                <a:tc>
                  <a:txBody>
                    <a:bodyPr/>
                    <a:lstStyle/>
                    <a:p>
                      <a:pPr fontAlgn="t">
                        <a:buNone/>
                      </a:pPr>
                      <a:r>
                        <a:rPr lang="en-US">
                          <a:effectLst/>
                        </a:rPr>
                        <a:t>Competition</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Candidates have more employment choices</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2947508684"/>
                  </a:ext>
                </a:extLst>
              </a:tr>
              <a:tr h="342900">
                <a:tc>
                  <a:txBody>
                    <a:bodyPr/>
                    <a:lstStyle/>
                    <a:p>
                      <a:pPr fontAlgn="t">
                        <a:buNone/>
                      </a:pPr>
                      <a:r>
                        <a:rPr lang="en-US">
                          <a:effectLst/>
                        </a:rPr>
                        <a:t>Staff turnover</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Increased recruitment costs</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3808959383"/>
                  </a:ext>
                </a:extLst>
              </a:tr>
              <a:tr h="342900">
                <a:tc>
                  <a:txBody>
                    <a:bodyPr/>
                    <a:lstStyle/>
                    <a:p>
                      <a:pPr fontAlgn="t">
                        <a:buNone/>
                      </a:pPr>
                      <a:r>
                        <a:rPr lang="en-US">
                          <a:effectLst/>
                        </a:rPr>
                        <a:t>Ageing workforce</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Potential future skills gaps</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2968683058"/>
                  </a:ext>
                </a:extLst>
              </a:tr>
              <a:tr h="342900">
                <a:tc>
                  <a:txBody>
                    <a:bodyPr/>
                    <a:lstStyle/>
                    <a:p>
                      <a:pPr fontAlgn="t">
                        <a:buNone/>
                      </a:pPr>
                      <a:r>
                        <a:rPr lang="en-US">
                          <a:effectLst/>
                        </a:rPr>
                        <a:t>Recruitment delays</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Pressure on existing employees</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735134039"/>
                  </a:ext>
                </a:extLst>
              </a:tr>
            </a:tbl>
          </a:graphicData>
        </a:graphic>
      </p:graphicFrame>
      <p:sp>
        <p:nvSpPr>
          <p:cNvPr id="6" name="TextBox 5">
            <a:extLst>
              <a:ext uri="{FF2B5EF4-FFF2-40B4-BE49-F238E27FC236}">
                <a16:creationId xmlns:a16="http://schemas.microsoft.com/office/drawing/2014/main" id="{88075F31-C37E-0B8B-B641-4B2F5F757686}"/>
              </a:ext>
            </a:extLst>
          </p:cNvPr>
          <p:cNvSpPr txBox="1"/>
          <p:nvPr/>
        </p:nvSpPr>
        <p:spPr>
          <a:xfrm>
            <a:off x="3048000" y="3429000"/>
            <a:ext cx="609600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t>Recruitment Challenges</a:t>
            </a:r>
          </a:p>
          <a:p>
            <a:pPr algn="l"/>
            <a:r>
              <a:rPr lang="en-US" b="1"/>
              <a:t>Potential challenges</a:t>
            </a:r>
          </a:p>
          <a:p>
            <a:endParaRPr lang="en-US"/>
          </a:p>
          <a:p>
            <a:pPr algn="l"/>
            <a:r>
              <a:rPr lang="en-US" b="1"/>
              <a:t>Key Points to Consider</a:t>
            </a:r>
          </a:p>
          <a:p>
            <a:pPr algn="l"/>
            <a:r>
              <a:rPr lang="en-US"/>
              <a:t>Hiring more people alone does not always solve the problem.</a:t>
            </a:r>
          </a:p>
          <a:p>
            <a:pPr algn="l"/>
            <a:r>
              <a:rPr lang="en-US"/>
              <a:t>HealthConnect UK should focus on both hiring new staff and retaining current employees, because losing experienced team members can worsen skills gaps.</a:t>
            </a:r>
          </a:p>
          <a:p>
            <a:pPr algn="l"/>
            <a:r>
              <a:rPr lang="en-US"/>
              <a:t>The CIPD says good talent management means attracting, developing, engaging, and retaining employees, not just hiring them.</a:t>
            </a:r>
          </a:p>
          <a:p>
            <a:pPr algn="l"/>
            <a:endParaRPr lang="en-US"/>
          </a:p>
          <a:p>
            <a:pPr algn="ctr"/>
            <a:endParaRPr lang="en-US"/>
          </a:p>
        </p:txBody>
      </p:sp>
    </p:spTree>
    <p:extLst>
      <p:ext uri="{BB962C8B-B14F-4D97-AF65-F5344CB8AC3E}">
        <p14:creationId xmlns:p14="http://schemas.microsoft.com/office/powerpoint/2010/main" val="35822435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50B-9FD1-317D-9D42-32AEBEFDAD27}"/>
              </a:ext>
            </a:extLst>
          </p:cNvPr>
          <p:cNvSpPr>
            <a:spLocks noGrp="1"/>
          </p:cNvSpPr>
          <p:nvPr>
            <p:ph type="title"/>
          </p:nvPr>
        </p:nvSpPr>
        <p:spPr/>
        <p:txBody>
          <a:bodyPr/>
          <a:lstStyle/>
          <a:p>
            <a:endParaRPr lang="en-US"/>
          </a:p>
        </p:txBody>
      </p:sp>
      <p:graphicFrame>
        <p:nvGraphicFramePr>
          <p:cNvPr id="5" name="Content Placeholder 4">
            <a:extLst>
              <a:ext uri="{FF2B5EF4-FFF2-40B4-BE49-F238E27FC236}">
                <a16:creationId xmlns:a16="http://schemas.microsoft.com/office/drawing/2014/main" id="{BE8E8D07-7327-EDF0-BBE2-CE7DB7AE31AC}"/>
              </a:ext>
            </a:extLst>
          </p:cNvPr>
          <p:cNvGraphicFramePr>
            <a:graphicFrameLocks noGrp="1"/>
          </p:cNvGraphicFramePr>
          <p:nvPr>
            <p:ph idx="1"/>
          </p:nvPr>
        </p:nvGraphicFramePr>
        <p:xfrm>
          <a:off x="838200" y="1825625"/>
          <a:ext cx="10515597" cy="1737360"/>
        </p:xfrm>
        <a:graphic>
          <a:graphicData uri="http://schemas.openxmlformats.org/drawingml/2006/table">
            <a:tbl>
              <a:tblPr bandRow="1">
                <a:tableStyleId>{5C22544A-7EE6-4342-B048-85BDC9FD1C3A}</a:tableStyleId>
              </a:tblPr>
              <a:tblGrid>
                <a:gridCol w="3505199">
                  <a:extLst>
                    <a:ext uri="{9D8B030D-6E8A-4147-A177-3AD203B41FA5}">
                      <a16:colId xmlns:a16="http://schemas.microsoft.com/office/drawing/2014/main" val="3644307889"/>
                    </a:ext>
                  </a:extLst>
                </a:gridCol>
                <a:gridCol w="3505199">
                  <a:extLst>
                    <a:ext uri="{9D8B030D-6E8A-4147-A177-3AD203B41FA5}">
                      <a16:colId xmlns:a16="http://schemas.microsoft.com/office/drawing/2014/main" val="1051087734"/>
                    </a:ext>
                  </a:extLst>
                </a:gridCol>
                <a:gridCol w="3505199">
                  <a:extLst>
                    <a:ext uri="{9D8B030D-6E8A-4147-A177-3AD203B41FA5}">
                      <a16:colId xmlns:a16="http://schemas.microsoft.com/office/drawing/2014/main" val="31672910"/>
                    </a:ext>
                  </a:extLst>
                </a:gridCol>
              </a:tblGrid>
              <a:tr h="342900">
                <a:tc>
                  <a:txBody>
                    <a:bodyPr/>
                    <a:lstStyle/>
                    <a:p>
                      <a:pPr algn="l" fontAlgn="t">
                        <a:buNone/>
                      </a:pPr>
                      <a:r>
                        <a:rPr lang="en-US" b="1">
                          <a:effectLst/>
                        </a:rPr>
                        <a:t>Internal recruitment</a:t>
                      </a:r>
                      <a:endParaRPr lang="en-US">
                        <a:effectLst/>
                      </a:endParaRP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Retains organisational knowledge</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Smaller candidate pool</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647980609"/>
                  </a:ext>
                </a:extLst>
              </a:tr>
              <a:tr h="342900">
                <a:tc>
                  <a:txBody>
                    <a:bodyPr/>
                    <a:lstStyle/>
                    <a:p>
                      <a:pPr algn="l" fontAlgn="t">
                        <a:buNone/>
                      </a:pPr>
                      <a:r>
                        <a:rPr lang="en-US" b="1">
                          <a:effectLst/>
                        </a:rPr>
                        <a:t>External recruitment</a:t>
                      </a:r>
                      <a:endParaRPr lang="en-US">
                        <a:effectLst/>
                      </a:endParaRP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Brings new skills</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Can be more expensive</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2971495464"/>
                  </a:ext>
                </a:extLst>
              </a:tr>
              <a:tr h="342900">
                <a:tc>
                  <a:txBody>
                    <a:bodyPr/>
                    <a:lstStyle/>
                    <a:p>
                      <a:pPr algn="l" fontAlgn="t">
                        <a:buNone/>
                      </a:pPr>
                      <a:r>
                        <a:rPr lang="en-US" b="1">
                          <a:effectLst/>
                        </a:rPr>
                        <a:t>Online recruitment</a:t>
                      </a:r>
                      <a:endParaRPr lang="en-US">
                        <a:effectLst/>
                      </a:endParaRP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Wider reach</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High volume of applications</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3701053060"/>
                  </a:ext>
                </a:extLst>
              </a:tr>
              <a:tr h="342900">
                <a:tc>
                  <a:txBody>
                    <a:bodyPr/>
                    <a:lstStyle/>
                    <a:p>
                      <a:pPr algn="l" fontAlgn="t">
                        <a:buNone/>
                      </a:pPr>
                      <a:r>
                        <a:rPr lang="en-US" b="1">
                          <a:effectLst/>
                        </a:rPr>
                        <a:t>Social media recruitment</a:t>
                      </a:r>
                      <a:endParaRPr lang="en-US">
                        <a:effectLst/>
                      </a:endParaRP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Reaches potential candidates quickly</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tc>
                  <a:txBody>
                    <a:bodyPr/>
                    <a:lstStyle/>
                    <a:p>
                      <a:pPr fontAlgn="t">
                        <a:buNone/>
                      </a:pPr>
                      <a:r>
                        <a:rPr lang="en-US">
                          <a:effectLst/>
                        </a:rPr>
                        <a:t>Risk of unsuitable applications</a:t>
                      </a:r>
                    </a:p>
                  </a:txBody>
                  <a:tcPr>
                    <a:lnL w="9525" cap="flat" cmpd="sng" algn="ctr">
                      <a:solidFill>
                        <a:srgbClr val="E0E0E0"/>
                      </a:solidFill>
                      <a:prstDash val="solid"/>
                      <a:round/>
                      <a:headEnd type="none" w="med" len="med"/>
                      <a:tailEnd type="none" w="med" len="med"/>
                    </a:lnL>
                    <a:lnR w="9525" cap="flat" cmpd="sng" algn="ctr">
                      <a:solidFill>
                        <a:srgbClr val="E0E0E0"/>
                      </a:solidFill>
                      <a:prstDash val="solid"/>
                      <a:round/>
                      <a:headEnd type="none" w="med" len="med"/>
                      <a:tailEnd type="none" w="med" len="med"/>
                    </a:lnR>
                    <a:lnT w="9525" cap="flat" cmpd="sng" algn="ctr">
                      <a:solidFill>
                        <a:srgbClr val="E0E0E0"/>
                      </a:solidFill>
                      <a:prstDash val="solid"/>
                      <a:round/>
                      <a:headEnd type="none" w="med" len="med"/>
                      <a:tailEnd type="none" w="med" len="med"/>
                    </a:lnT>
                    <a:lnB w="9525" cap="flat" cmpd="sng" algn="ctr">
                      <a:solidFill>
                        <a:srgbClr val="E0E0E0"/>
                      </a:solidFill>
                      <a:prstDash val="solid"/>
                      <a:round/>
                      <a:headEnd type="none" w="med" len="med"/>
                      <a:tailEnd type="none" w="med" len="med"/>
                    </a:lnB>
                    <a:noFill/>
                  </a:tcPr>
                </a:tc>
                <a:extLst>
                  <a:ext uri="{0D108BD9-81ED-4DB2-BD59-A6C34878D82A}">
                    <a16:rowId xmlns:a16="http://schemas.microsoft.com/office/drawing/2014/main" val="3925078456"/>
                  </a:ext>
                </a:extLst>
              </a:tr>
            </a:tbl>
          </a:graphicData>
        </a:graphic>
      </p:graphicFrame>
      <p:sp>
        <p:nvSpPr>
          <p:cNvPr id="3" name="TextBox 2">
            <a:extLst>
              <a:ext uri="{FF2B5EF4-FFF2-40B4-BE49-F238E27FC236}">
                <a16:creationId xmlns:a16="http://schemas.microsoft.com/office/drawing/2014/main" id="{7CA55DFF-FC35-3444-F2CA-23384EC19CBE}"/>
              </a:ext>
            </a:extLst>
          </p:cNvPr>
          <p:cNvSpPr txBox="1"/>
          <p:nvPr/>
        </p:nvSpPr>
        <p:spPr>
          <a:xfrm>
            <a:off x="3048000" y="3429000"/>
            <a:ext cx="6096000"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Recruitment Methods</a:t>
            </a:r>
            <a:r>
              <a:rPr lang="en-US">
                <a:latin typeface="Arial"/>
              </a:rPr>
              <a:t>​</a:t>
            </a:r>
          </a:p>
          <a:p>
            <a:r>
              <a:rPr lang="en-US" b="1"/>
              <a:t>Compare four approaches</a:t>
            </a:r>
            <a:r>
              <a:rPr lang="en-US">
                <a:latin typeface="Arial"/>
              </a:rPr>
              <a:t>​</a:t>
            </a:r>
          </a:p>
          <a:p>
            <a:r>
              <a:rPr lang="en-US" b="1"/>
              <a:t>Recommendation</a:t>
            </a:r>
            <a:r>
              <a:rPr lang="en-US">
                <a:latin typeface="Arial"/>
              </a:rPr>
              <a:t>​</a:t>
            </a:r>
          </a:p>
          <a:p>
            <a:r>
              <a:rPr lang="en-US"/>
              <a:t>Use a </a:t>
            </a:r>
            <a:r>
              <a:rPr lang="en-US" b="1"/>
              <a:t>blended recruitment strategy</a:t>
            </a:r>
            <a:r>
              <a:rPr lang="en-US"/>
              <a:t> rather than relying on one method.</a:t>
            </a:r>
            <a:r>
              <a:rPr lang="en-US">
                <a:latin typeface="Arial"/>
              </a:rPr>
              <a:t>​</a:t>
            </a:r>
          </a:p>
          <a:p>
            <a:r>
              <a:rPr lang="en-US"/>
              <a:t>For example:</a:t>
            </a:r>
            <a:r>
              <a:rPr lang="en-US">
                <a:latin typeface="Arial"/>
              </a:rPr>
              <a:t>​</a:t>
            </a:r>
          </a:p>
          <a:p>
            <a:r>
              <a:rPr lang="en-US" b="1"/>
              <a:t>Internal promotion, external advertising, online recruitment and appropriate social media</a:t>
            </a:r>
            <a:r>
              <a:rPr lang="en-US">
                <a:latin typeface="Arial"/>
              </a:rPr>
              <a:t>​</a:t>
            </a:r>
          </a:p>
          <a:p>
            <a:r>
              <a:rPr lang="en-US"/>
              <a:t>CIPD resources emphasise recruitment and selection as important parts of attracting and assessing talent.</a:t>
            </a:r>
            <a:r>
              <a:rPr lang="en-US">
                <a:latin typeface="Arial"/>
              </a:rPr>
              <a:t>​</a:t>
            </a:r>
          </a:p>
          <a:p>
            <a:pPr algn="ctr"/>
            <a:endParaRPr lang="en-US"/>
          </a:p>
        </p:txBody>
      </p:sp>
    </p:spTree>
    <p:extLst>
      <p:ext uri="{BB962C8B-B14F-4D97-AF65-F5344CB8AC3E}">
        <p14:creationId xmlns:p14="http://schemas.microsoft.com/office/powerpoint/2010/main" val="2046791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00F5-89B0-5E47-6792-7C203C2A95F7}"/>
              </a:ext>
            </a:extLst>
          </p:cNvPr>
          <p:cNvSpPr>
            <a:spLocks noGrp="1"/>
          </p:cNvSpPr>
          <p:nvPr>
            <p:ph type="title"/>
          </p:nvPr>
        </p:nvSpPr>
        <p:spPr>
          <a:xfrm>
            <a:off x="838200" y="365125"/>
            <a:ext cx="10515600" cy="390843"/>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0EC31133-CD25-FE6E-0554-2E2D85C1F40F}"/>
              </a:ext>
            </a:extLst>
          </p:cNvPr>
          <p:cNvSpPr>
            <a:spLocks noGrp="1"/>
          </p:cNvSpPr>
          <p:nvPr>
            <p:ph idx="1"/>
          </p:nvPr>
        </p:nvSpPr>
        <p:spPr>
          <a:xfrm>
            <a:off x="838200" y="890905"/>
            <a:ext cx="10515600" cy="5286058"/>
          </a:xfrm>
        </p:spPr>
        <p:txBody>
          <a:bodyPr vert="horz" lIns="91440" tIns="45720" rIns="91440" bIns="45720" rtlCol="0" anchor="t">
            <a:noAutofit/>
          </a:bodyPr>
          <a:lstStyle/>
          <a:p>
            <a:r>
              <a:rPr lang="en-US" sz="1050"/>
              <a:t>Learning &amp; Development</a:t>
            </a:r>
          </a:p>
          <a:p>
            <a:r>
              <a:rPr lang="en-US" sz="1050"/>
              <a:t>Here’s one way to approach learning and development</a:t>
            </a:r>
          </a:p>
          <a:p>
            <a:r>
              <a:rPr lang="en-US" sz="1050" b="1">
                <a:ea typeface="+mn-lt"/>
                <a:cs typeface="+mn-lt"/>
              </a:rPr>
              <a:t>Start by figuring out what training you or your team need</a:t>
            </a:r>
            <a:endParaRPr lang="en-US" sz="1050"/>
          </a:p>
          <a:p>
            <a:r>
              <a:rPr lang="en-US" sz="1050">
                <a:ea typeface="+mn-lt"/>
                <a:cs typeface="+mn-lt"/>
              </a:rPr>
              <a:t>Provide the training that matches those needs</a:t>
            </a:r>
            <a:endParaRPr lang="en-US" sz="1050"/>
          </a:p>
          <a:p>
            <a:r>
              <a:rPr lang="en-US" sz="1050">
                <a:ea typeface="+mn-lt"/>
                <a:cs typeface="+mn-lt"/>
              </a:rPr>
              <a:t>Apply what you’ve learned in your daily</a:t>
            </a:r>
            <a:r>
              <a:rPr lang="en-US" sz="1050" b="1">
                <a:ea typeface="+mn-lt"/>
                <a:cs typeface="+mn-lt"/>
              </a:rPr>
              <a:t> work</a:t>
            </a:r>
            <a:endParaRPr lang="en-US" sz="1050"/>
          </a:p>
          <a:p>
            <a:r>
              <a:rPr lang="en-US" sz="1050">
                <a:ea typeface="+mn-lt"/>
                <a:cs typeface="+mn-lt"/>
              </a:rPr>
              <a:t>See how things are working out</a:t>
            </a:r>
            <a:endParaRPr lang="en-US" sz="1050"/>
          </a:p>
          <a:p>
            <a:r>
              <a:rPr lang="en-US" sz="1050">
                <a:ea typeface="+mn-lt"/>
                <a:cs typeface="+mn-lt"/>
              </a:rPr>
              <a:t>Keep looking for new ways to develop your skills</a:t>
            </a:r>
            <a:endParaRPr lang="en-US" sz="1050"/>
          </a:p>
          <a:p>
            <a:r>
              <a:rPr lang="en-US" sz="1050">
                <a:ea typeface="+mn-lt"/>
                <a:cs typeface="+mn-lt"/>
              </a:rPr>
              <a:t>Kolb’s Experiential Learning Cycle: How learning happens</a:t>
            </a:r>
            <a:endParaRPr lang="en-US" sz="1050"/>
          </a:p>
          <a:p>
            <a:r>
              <a:rPr lang="en-US" sz="1050">
                <a:ea typeface="+mn-lt"/>
                <a:cs typeface="+mn-lt"/>
              </a:rPr>
              <a:t>Start with hands-on experience</a:t>
            </a:r>
            <a:endParaRPr lang="en-US" sz="1050"/>
          </a:p>
          <a:p>
            <a:r>
              <a:rPr lang="en-US" sz="1050">
                <a:ea typeface="+mn-lt"/>
                <a:cs typeface="+mn-lt"/>
              </a:rPr>
              <a:t>Think back on what happened</a:t>
            </a:r>
            <a:endParaRPr lang="en-US" sz="1050"/>
          </a:p>
          <a:p>
            <a:r>
              <a:rPr lang="en-US" sz="1050">
                <a:ea typeface="+mn-lt"/>
                <a:cs typeface="+mn-lt"/>
              </a:rPr>
              <a:t>Make sense of what you learned</a:t>
            </a:r>
            <a:endParaRPr lang="en-US" sz="1050"/>
          </a:p>
          <a:p>
            <a:r>
              <a:rPr lang="en-US" sz="1050">
                <a:ea typeface="+mn-lt"/>
                <a:cs typeface="+mn-lt"/>
              </a:rPr>
              <a:t>Try out new ideas based on your learning</a:t>
            </a:r>
            <a:endParaRPr lang="en-US" sz="1050"/>
          </a:p>
          <a:p>
            <a:r>
              <a:rPr lang="en-US" sz="1050">
                <a:ea typeface="+mn-lt"/>
                <a:cs typeface="+mn-lt"/>
              </a:rPr>
              <a:t>Kolb’s model shows that learning is a cycle. You begin with an experience, reflect on it, make sense of what you learned, and then try out new ideas.</a:t>
            </a:r>
            <a:endParaRPr lang="en-US" sz="1050"/>
          </a:p>
          <a:p>
            <a:r>
              <a:rPr lang="en-US" sz="1050"/>
              <a:t>At </a:t>
            </a:r>
            <a:r>
              <a:rPr lang="en-US" sz="1050" err="1"/>
              <a:t>HealthConnect</a:t>
            </a:r>
            <a:r>
              <a:rPr lang="en-US" sz="1050"/>
              <a:t> UK, you could use:</a:t>
            </a:r>
          </a:p>
          <a:p>
            <a:r>
              <a:rPr lang="en-US" sz="1050">
                <a:ea typeface="+mn-lt"/>
                <a:cs typeface="+mn-lt"/>
              </a:rPr>
              <a:t>Coaching</a:t>
            </a:r>
            <a:endParaRPr lang="en-US" sz="1050"/>
          </a:p>
          <a:p>
            <a:r>
              <a:rPr lang="en-US" sz="1050">
                <a:ea typeface="+mn-lt"/>
                <a:cs typeface="+mn-lt"/>
              </a:rPr>
              <a:t>Mentoring</a:t>
            </a:r>
            <a:endParaRPr lang="en-US" sz="1050"/>
          </a:p>
          <a:p>
            <a:r>
              <a:rPr lang="en-US" sz="1050">
                <a:ea typeface="+mn-lt"/>
                <a:cs typeface="+mn-lt"/>
              </a:rPr>
              <a:t>Workshops</a:t>
            </a:r>
            <a:endParaRPr lang="en-US" sz="1050"/>
          </a:p>
          <a:p>
            <a:r>
              <a:rPr lang="en-US" sz="1050">
                <a:ea typeface="+mn-lt"/>
                <a:cs typeface="+mn-lt"/>
              </a:rPr>
              <a:t>Job rotation</a:t>
            </a:r>
            <a:endParaRPr lang="en-US" sz="1050"/>
          </a:p>
          <a:p>
            <a:r>
              <a:rPr lang="en-US" sz="1050">
                <a:ea typeface="+mn-lt"/>
                <a:cs typeface="+mn-lt"/>
              </a:rPr>
              <a:t>Digital learning</a:t>
            </a:r>
            <a:endParaRPr lang="en-US" sz="1050"/>
          </a:p>
          <a:p>
            <a:r>
              <a:rPr lang="en-US" sz="1050">
                <a:ea typeface="+mn-lt"/>
                <a:cs typeface="+mn-lt"/>
              </a:rPr>
              <a:t>Practical simulations</a:t>
            </a:r>
            <a:endParaRPr lang="en-US" sz="1050"/>
          </a:p>
          <a:p>
            <a:endParaRPr lang="en-US" sz="1050"/>
          </a:p>
        </p:txBody>
      </p:sp>
    </p:spTree>
    <p:extLst>
      <p:ext uri="{BB962C8B-B14F-4D97-AF65-F5344CB8AC3E}">
        <p14:creationId xmlns:p14="http://schemas.microsoft.com/office/powerpoint/2010/main" val="2313395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EF8FE-5D22-A3A5-656A-B2507D1D582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92F2579-CCA5-547B-5B77-F3DB67C13A98}"/>
              </a:ext>
            </a:extLst>
          </p:cNvPr>
          <p:cNvSpPr>
            <a:spLocks noGrp="1"/>
          </p:cNvSpPr>
          <p:nvPr>
            <p:ph idx="1"/>
          </p:nvPr>
        </p:nvSpPr>
        <p:spPr/>
        <p:txBody>
          <a:bodyPr vert="horz" lIns="91440" tIns="45720" rIns="91440" bIns="45720" rtlCol="0" anchor="t">
            <a:normAutofit fontScale="40000" lnSpcReduction="20000"/>
          </a:bodyPr>
          <a:lstStyle/>
          <a:p>
            <a:r>
              <a:rPr lang="en-US"/>
              <a:t>Talent &amp; Performance Management</a:t>
            </a:r>
          </a:p>
          <a:p>
            <a:r>
              <a:rPr lang="en-US"/>
              <a:t>Talent management</a:t>
            </a:r>
          </a:p>
          <a:p>
            <a:r>
              <a:rPr lang="en-US" b="1">
                <a:ea typeface="+mn-lt"/>
                <a:cs typeface="+mn-lt"/>
              </a:rPr>
              <a:t>Focus on attracting, identifying, developing, engaging, retaining, and deploying talented people.</a:t>
            </a:r>
            <a:endParaRPr lang="en-US"/>
          </a:p>
          <a:p>
            <a:r>
              <a:rPr lang="en-US">
                <a:ea typeface="+mn-lt"/>
                <a:cs typeface="+mn-lt"/>
              </a:rPr>
              <a:t>The CIPD defines talent management as a systematic approach to attracting, identifying, developing, engaging, retaining, and deploying people who add value to an </a:t>
            </a:r>
            <a:r>
              <a:rPr lang="en-US" err="1">
                <a:ea typeface="+mn-lt"/>
                <a:cs typeface="+mn-lt"/>
              </a:rPr>
              <a:t>organisation</a:t>
            </a:r>
            <a:r>
              <a:rPr lang="en-US">
                <a:ea typeface="+mn-lt"/>
                <a:cs typeface="+mn-lt"/>
              </a:rPr>
              <a:t>.</a:t>
            </a:r>
            <a:endParaRPr lang="en-US"/>
          </a:p>
          <a:p>
            <a:r>
              <a:rPr lang="en-US"/>
              <a:t>Performance management</a:t>
            </a:r>
          </a:p>
          <a:p>
            <a:r>
              <a:rPr lang="en-US">
                <a:ea typeface="+mn-lt"/>
                <a:cs typeface="+mn-lt"/>
              </a:rPr>
              <a:t>Rather than focusing only on underperformance, try these approaches:</a:t>
            </a:r>
            <a:endParaRPr lang="en-US"/>
          </a:p>
          <a:p>
            <a:r>
              <a:rPr lang="en-US">
                <a:ea typeface="+mn-lt"/>
                <a:cs typeface="+mn-lt"/>
              </a:rPr>
              <a:t>Set clear objectives</a:t>
            </a:r>
            <a:endParaRPr lang="en-US"/>
          </a:p>
          <a:p>
            <a:r>
              <a:rPr lang="en-US">
                <a:ea typeface="+mn-lt"/>
                <a:cs typeface="+mn-lt"/>
              </a:rPr>
              <a:t>Provide regular feedback</a:t>
            </a:r>
            <a:endParaRPr lang="en-US"/>
          </a:p>
          <a:p>
            <a:r>
              <a:rPr lang="en-US">
                <a:ea typeface="+mn-lt"/>
                <a:cs typeface="+mn-lt"/>
              </a:rPr>
              <a:t>Coach employees</a:t>
            </a:r>
            <a:endParaRPr lang="en-US"/>
          </a:p>
          <a:p>
            <a:r>
              <a:rPr lang="en-US">
                <a:ea typeface="+mn-lt"/>
                <a:cs typeface="+mn-lt"/>
              </a:rPr>
              <a:t>Identify training needs</a:t>
            </a:r>
            <a:endParaRPr lang="en-US"/>
          </a:p>
          <a:p>
            <a:r>
              <a:rPr lang="en-US" err="1">
                <a:ea typeface="+mn-lt"/>
                <a:cs typeface="+mn-lt"/>
              </a:rPr>
              <a:t>Recognise</a:t>
            </a:r>
            <a:r>
              <a:rPr lang="en-US">
                <a:ea typeface="+mn-lt"/>
                <a:cs typeface="+mn-lt"/>
              </a:rPr>
              <a:t> achievements</a:t>
            </a:r>
            <a:endParaRPr lang="en-US"/>
          </a:p>
          <a:p>
            <a:r>
              <a:rPr lang="en-US">
                <a:ea typeface="+mn-lt"/>
                <a:cs typeface="+mn-lt"/>
              </a:rPr>
              <a:t>Review progress</a:t>
            </a:r>
            <a:endParaRPr lang="en-US"/>
          </a:p>
          <a:p>
            <a:r>
              <a:rPr lang="en-US">
                <a:ea typeface="+mn-lt"/>
                <a:cs typeface="+mn-lt"/>
              </a:rPr>
              <a:t>ACAS recommends regular performance discussions, feedback, coaching, and opportunities to discuss training and development.</a:t>
            </a:r>
            <a:endParaRPr lang="en-US"/>
          </a:p>
          <a:p>
            <a:r>
              <a:rPr lang="en-US"/>
              <a:t>For more details, check your Bones slide.</a:t>
            </a:r>
          </a:p>
          <a:p>
            <a:r>
              <a:rPr lang="en-US">
                <a:ea typeface="+mn-lt"/>
                <a:cs typeface="+mn-lt"/>
              </a:rPr>
              <a:t>You might start by saying:</a:t>
            </a:r>
            <a:endParaRPr lang="en-US"/>
          </a:p>
          <a:p>
            <a:r>
              <a:rPr lang="en-US" b="1">
                <a:ea typeface="+mn-lt"/>
                <a:cs typeface="+mn-lt"/>
              </a:rPr>
              <a:t>"Performance should be encouraged, developed, supported and sustained."</a:t>
            </a:r>
            <a:endParaRPr lang="en-US"/>
          </a:p>
          <a:p>
            <a:r>
              <a:rPr lang="en-US">
                <a:ea typeface="+mn-lt"/>
                <a:cs typeface="+mn-lt"/>
              </a:rPr>
              <a:t>Next, point out that good performance management combines </a:t>
            </a:r>
            <a:r>
              <a:rPr lang="en-US" b="1">
                <a:ea typeface="+mn-lt"/>
                <a:cs typeface="+mn-lt"/>
              </a:rPr>
              <a:t>accountability with employee development</a:t>
            </a:r>
            <a:r>
              <a:rPr lang="en-US">
                <a:ea typeface="+mn-lt"/>
                <a:cs typeface="+mn-lt"/>
              </a:rPr>
              <a:t>.</a:t>
            </a:r>
            <a:endParaRPr lang="en-US"/>
          </a:p>
          <a:p>
            <a:endParaRPr lang="en-US"/>
          </a:p>
        </p:txBody>
      </p:sp>
    </p:spTree>
    <p:extLst>
      <p:ext uri="{BB962C8B-B14F-4D97-AF65-F5344CB8AC3E}">
        <p14:creationId xmlns:p14="http://schemas.microsoft.com/office/powerpoint/2010/main" val="3838653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3DFC9-0087-8F6B-4663-37F2A274F74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621311F-4321-F545-F247-FAC6BC9B9FA4}"/>
              </a:ext>
            </a:extLst>
          </p:cNvPr>
          <p:cNvSpPr>
            <a:spLocks noGrp="1"/>
          </p:cNvSpPr>
          <p:nvPr>
            <p:ph idx="1"/>
          </p:nvPr>
        </p:nvSpPr>
        <p:spPr/>
        <p:txBody>
          <a:bodyPr vert="horz" lIns="91440" tIns="45720" rIns="91440" bIns="45720" rtlCol="0" anchor="t">
            <a:normAutofit fontScale="25000" lnSpcReduction="20000"/>
          </a:bodyPr>
          <a:lstStyle/>
          <a:p>
            <a:r>
              <a:rPr lang="en-US"/>
              <a:t>Employee Motivation &amp; Reward</a:t>
            </a:r>
          </a:p>
          <a:p>
            <a:r>
              <a:rPr lang="en-US"/>
              <a:t>Herzberg's Two-Factor Theory</a:t>
            </a:r>
          </a:p>
          <a:p>
            <a:r>
              <a:rPr lang="en-US"/>
              <a:t>Hygiene factors</a:t>
            </a:r>
          </a:p>
          <a:p>
            <a:r>
              <a:rPr lang="en-US">
                <a:ea typeface="+mn-lt"/>
                <a:cs typeface="+mn-lt"/>
              </a:rPr>
              <a:t>Pay</a:t>
            </a:r>
            <a:endParaRPr lang="en-US"/>
          </a:p>
          <a:p>
            <a:r>
              <a:rPr lang="en-US">
                <a:ea typeface="+mn-lt"/>
                <a:cs typeface="+mn-lt"/>
              </a:rPr>
              <a:t>Working conditions</a:t>
            </a:r>
            <a:endParaRPr lang="en-US"/>
          </a:p>
          <a:p>
            <a:r>
              <a:rPr lang="en-US">
                <a:ea typeface="+mn-lt"/>
                <a:cs typeface="+mn-lt"/>
              </a:rPr>
              <a:t>Job security</a:t>
            </a:r>
            <a:endParaRPr lang="en-US"/>
          </a:p>
          <a:p>
            <a:r>
              <a:rPr lang="en-US">
                <a:ea typeface="+mn-lt"/>
                <a:cs typeface="+mn-lt"/>
              </a:rPr>
              <a:t>Policies</a:t>
            </a:r>
            <a:endParaRPr lang="en-US"/>
          </a:p>
          <a:p>
            <a:r>
              <a:rPr lang="en-US">
                <a:ea typeface="+mn-lt"/>
                <a:cs typeface="+mn-lt"/>
              </a:rPr>
              <a:t>Relationships</a:t>
            </a:r>
            <a:endParaRPr lang="en-US"/>
          </a:p>
          <a:p>
            <a:r>
              <a:rPr lang="en-US">
                <a:ea typeface="+mn-lt"/>
                <a:cs typeface="+mn-lt"/>
              </a:rPr>
              <a:t>Motivators</a:t>
            </a:r>
            <a:endParaRPr lang="en-US"/>
          </a:p>
          <a:p>
            <a:r>
              <a:rPr lang="en-US">
                <a:ea typeface="+mn-lt"/>
                <a:cs typeface="+mn-lt"/>
              </a:rPr>
              <a:t>Achievement</a:t>
            </a:r>
            <a:endParaRPr lang="en-US"/>
          </a:p>
          <a:p>
            <a:r>
              <a:rPr lang="en-US">
                <a:ea typeface="+mn-lt"/>
                <a:cs typeface="+mn-lt"/>
              </a:rPr>
              <a:t>Recognition</a:t>
            </a:r>
            <a:endParaRPr lang="en-US"/>
          </a:p>
          <a:p>
            <a:r>
              <a:rPr lang="en-US">
                <a:ea typeface="+mn-lt"/>
                <a:cs typeface="+mn-lt"/>
              </a:rPr>
              <a:t>Responsibility</a:t>
            </a:r>
            <a:endParaRPr lang="en-US"/>
          </a:p>
          <a:p>
            <a:r>
              <a:rPr lang="en-US">
                <a:ea typeface="+mn-lt"/>
                <a:cs typeface="+mn-lt"/>
              </a:rPr>
              <a:t>Advancement</a:t>
            </a:r>
            <a:endParaRPr lang="en-US"/>
          </a:p>
          <a:p>
            <a:r>
              <a:rPr lang="en-US">
                <a:ea typeface="+mn-lt"/>
                <a:cs typeface="+mn-lt"/>
              </a:rPr>
              <a:t>Meaningful work</a:t>
            </a:r>
            <a:endParaRPr lang="en-US"/>
          </a:p>
          <a:p>
            <a:r>
              <a:rPr lang="en-US">
                <a:ea typeface="+mn-lt"/>
                <a:cs typeface="+mn-lt"/>
              </a:rPr>
              <a:t>Herzberg's theory separates the factors that cause dissatisfaction from those that lead to satisfaction and motivation.</a:t>
            </a:r>
            <a:endParaRPr lang="en-US"/>
          </a:p>
          <a:p>
            <a:r>
              <a:rPr lang="en-US"/>
              <a:t>Recommendation</a:t>
            </a:r>
          </a:p>
          <a:p>
            <a:r>
              <a:rPr lang="en-US" err="1">
                <a:ea typeface="+mn-lt"/>
                <a:cs typeface="+mn-lt"/>
              </a:rPr>
              <a:t>HealthConnect</a:t>
            </a:r>
            <a:r>
              <a:rPr lang="en-US">
                <a:ea typeface="+mn-lt"/>
                <a:cs typeface="+mn-lt"/>
              </a:rPr>
              <a:t> UK should combine the following approaches:</a:t>
            </a:r>
            <a:endParaRPr lang="en-US"/>
          </a:p>
          <a:p>
            <a:r>
              <a:rPr lang="en-US" b="1">
                <a:ea typeface="+mn-lt"/>
                <a:cs typeface="+mn-lt"/>
              </a:rPr>
              <a:t>These include fair pay, recognition, chances for career growth, giving employees responsibility, and offering meaningful work.</a:t>
            </a:r>
            <a:endParaRPr lang="en-US"/>
          </a:p>
          <a:p>
            <a:r>
              <a:rPr lang="en-US"/>
              <a:t>Critical point</a:t>
            </a:r>
          </a:p>
          <a:p>
            <a:r>
              <a:rPr lang="en-US">
                <a:ea typeface="+mn-lt"/>
                <a:cs typeface="+mn-lt"/>
              </a:rPr>
              <a:t>Financial incentives by themselves may not be enough to meet all employees' motivational needs.</a:t>
            </a:r>
            <a:endParaRPr lang="en-US"/>
          </a:p>
          <a:p>
            <a:br>
              <a:rPr lang="en-US"/>
            </a:br>
            <a:endParaRPr lang="en-US"/>
          </a:p>
          <a:p>
            <a:endParaRPr lang="en-US"/>
          </a:p>
        </p:txBody>
      </p:sp>
    </p:spTree>
    <p:extLst>
      <p:ext uri="{BB962C8B-B14F-4D97-AF65-F5344CB8AC3E}">
        <p14:creationId xmlns:p14="http://schemas.microsoft.com/office/powerpoint/2010/main" val="287753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60D67-26A2-C5AA-7693-0E7C37B96DD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2C9219E-09BD-4DE4-CAC4-29EE6A44436A}"/>
              </a:ext>
            </a:extLst>
          </p:cNvPr>
          <p:cNvSpPr>
            <a:spLocks noGrp="1"/>
          </p:cNvSpPr>
          <p:nvPr>
            <p:ph idx="1"/>
          </p:nvPr>
        </p:nvSpPr>
        <p:spPr/>
        <p:txBody>
          <a:bodyPr vert="horz" lIns="91440" tIns="45720" rIns="91440" bIns="45720" rtlCol="0" anchor="t">
            <a:normAutofit fontScale="47500" lnSpcReduction="20000"/>
          </a:bodyPr>
          <a:lstStyle/>
          <a:p>
            <a:r>
              <a:rPr lang="en-US"/>
              <a:t>Leadership &amp; Employee Engagement</a:t>
            </a:r>
          </a:p>
          <a:p>
            <a:r>
              <a:rPr lang="en-US"/>
              <a:t>Good leaders assist in setting up an environment in which people feel encouraged to do their best.</a:t>
            </a:r>
          </a:p>
          <a:p>
            <a:r>
              <a:rPr lang="en-US">
                <a:ea typeface="+mn-lt"/>
                <a:cs typeface="+mn-lt"/>
              </a:rPr>
              <a:t>They promote open communication.</a:t>
            </a:r>
            <a:endParaRPr lang="en-US"/>
          </a:p>
          <a:p>
            <a:r>
              <a:rPr lang="en-US">
                <a:ea typeface="+mn-lt"/>
                <a:cs typeface="+mn-lt"/>
              </a:rPr>
              <a:t>They involve employees in decisions.</a:t>
            </a:r>
            <a:endParaRPr lang="en-US"/>
          </a:p>
          <a:p>
            <a:r>
              <a:rPr lang="en-US">
                <a:ea typeface="+mn-lt"/>
                <a:cs typeface="+mn-lt"/>
              </a:rPr>
              <a:t>They build trust within the team.</a:t>
            </a:r>
            <a:endParaRPr lang="en-US"/>
          </a:p>
          <a:p>
            <a:r>
              <a:rPr lang="en-US">
                <a:ea typeface="+mn-lt"/>
                <a:cs typeface="+mn-lt"/>
              </a:rPr>
              <a:t>They empower people to take initiative.</a:t>
            </a:r>
            <a:endParaRPr lang="en-US"/>
          </a:p>
          <a:p>
            <a:r>
              <a:rPr lang="en-US">
                <a:ea typeface="+mn-lt"/>
                <a:cs typeface="+mn-lt"/>
              </a:rPr>
              <a:t>They recognise and appreciate good work.</a:t>
            </a:r>
            <a:endParaRPr lang="en-US"/>
          </a:p>
          <a:p>
            <a:r>
              <a:rPr lang="en-US">
                <a:ea typeface="+mn-lt"/>
                <a:cs typeface="+mn-lt"/>
              </a:rPr>
              <a:t>They support employee development.</a:t>
            </a:r>
            <a:endParaRPr lang="en-US"/>
          </a:p>
          <a:p>
            <a:r>
              <a:rPr lang="en-US"/>
              <a:t>One way to do this</a:t>
            </a:r>
          </a:p>
          <a:p>
            <a:r>
              <a:rPr lang="en-US" b="1">
                <a:ea typeface="+mn-lt"/>
                <a:cs typeface="+mn-lt"/>
              </a:rPr>
              <a:t>is to adopt a supportive, participative leadership style.</a:t>
            </a:r>
            <a:endParaRPr lang="en-US"/>
          </a:p>
          <a:p>
            <a:r>
              <a:rPr lang="en-US">
                <a:ea typeface="+mn-lt"/>
                <a:cs typeface="+mn-lt"/>
              </a:rPr>
              <a:t>Rather than simply telling their employees what to do, managers can offer people the opportunity to share their ideas and take part in the decisions that affect their work.</a:t>
            </a:r>
            <a:endParaRPr lang="en-US"/>
          </a:p>
          <a:p>
            <a:r>
              <a:rPr lang="en-US"/>
              <a:t>Link to performance</a:t>
            </a:r>
          </a:p>
          <a:p>
            <a:r>
              <a:rPr lang="en-US">
                <a:ea typeface="+mn-lt"/>
                <a:cs typeface="+mn-lt"/>
              </a:rPr>
              <a:t>Routine conversations and useful feedback enable employees to work out what is expected of them and to decide if they need some support or training.</a:t>
            </a:r>
            <a:endParaRPr lang="en-US"/>
          </a:p>
          <a:p>
            <a:br>
              <a:rPr lang="en-US"/>
            </a:br>
            <a:endParaRPr lang="en-US"/>
          </a:p>
          <a:p>
            <a:endParaRPr lang="en-US"/>
          </a:p>
        </p:txBody>
      </p:sp>
    </p:spTree>
    <p:extLst>
      <p:ext uri="{BB962C8B-B14F-4D97-AF65-F5344CB8AC3E}">
        <p14:creationId xmlns:p14="http://schemas.microsoft.com/office/powerpoint/2010/main" val="15800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C9B92-CE41-8FB4-30E1-920D92B70E9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EC2DD25-C4CD-C085-5C7A-A9A369807045}"/>
              </a:ext>
            </a:extLst>
          </p:cNvPr>
          <p:cNvSpPr>
            <a:spLocks noGrp="1"/>
          </p:cNvSpPr>
          <p:nvPr>
            <p:ph idx="1"/>
          </p:nvPr>
        </p:nvSpPr>
        <p:spPr/>
        <p:txBody>
          <a:bodyPr vert="horz" lIns="91440" tIns="45720" rIns="91440" bIns="45720" rtlCol="0" anchor="t">
            <a:normAutofit fontScale="32500" lnSpcReduction="20000"/>
          </a:bodyPr>
          <a:lstStyle/>
          <a:p>
            <a:r>
              <a:rPr lang="en-US"/>
              <a:t>Recommendations for HealthConnect UK</a:t>
            </a:r>
          </a:p>
          <a:p>
            <a:r>
              <a:rPr lang="en-US"/>
              <a:t>Five key recommendations</a:t>
            </a:r>
          </a:p>
          <a:p>
            <a:r>
              <a:rPr lang="en-US" b="1">
                <a:ea typeface="+mn-lt"/>
                <a:cs typeface="+mn-lt"/>
              </a:rPr>
              <a:t>1. Strategic workforce planning</a:t>
            </a:r>
            <a:br>
              <a:rPr lang="en-US" b="1">
                <a:ea typeface="+mn-lt"/>
                <a:cs typeface="+mn-lt"/>
              </a:rPr>
            </a:br>
            <a:r>
              <a:rPr lang="en-US" b="1">
                <a:ea typeface="+mn-lt"/>
                <a:cs typeface="+mn-lt"/>
              </a:rPr>
              <a:t>Make it a habit to review the number of workers and their skills.</a:t>
            </a:r>
            <a:endParaRPr lang="en-US"/>
          </a:p>
          <a:p>
            <a:r>
              <a:rPr lang="en-US" b="1">
                <a:ea typeface="+mn-lt"/>
                <a:cs typeface="+mn-lt"/>
              </a:rPr>
              <a:t>2. Blended recruitment strategy</a:t>
            </a:r>
            <a:br>
              <a:rPr lang="en-US" b="1">
                <a:ea typeface="+mn-lt"/>
                <a:cs typeface="+mn-lt"/>
              </a:rPr>
            </a:br>
            <a:r>
              <a:rPr lang="en-US" b="1">
                <a:ea typeface="+mn-lt"/>
                <a:cs typeface="+mn-lt"/>
              </a:rPr>
              <a:t>When it is necessary, make use of internal, external, online, and social recruitment methods.</a:t>
            </a:r>
            <a:endParaRPr lang="en-US"/>
          </a:p>
          <a:p>
            <a:r>
              <a:rPr lang="en-US" b="1">
                <a:ea typeface="+mn-lt"/>
                <a:cs typeface="+mn-lt"/>
              </a:rPr>
              <a:t>3. Invest in learning and development</a:t>
            </a:r>
            <a:br>
              <a:rPr lang="en-US" b="1">
                <a:ea typeface="+mn-lt"/>
                <a:cs typeface="+mn-lt"/>
              </a:rPr>
            </a:br>
            <a:r>
              <a:rPr lang="en-US" b="1">
                <a:ea typeface="+mn-lt"/>
                <a:cs typeface="+mn-lt"/>
              </a:rPr>
              <a:t>Offer training, coaching, mentoring, and practical learning opportunities.</a:t>
            </a:r>
            <a:endParaRPr lang="en-US"/>
          </a:p>
          <a:p>
            <a:r>
              <a:rPr lang="en-US" b="1">
                <a:ea typeface="+mn-lt"/>
                <a:cs typeface="+mn-lt"/>
              </a:rPr>
              <a:t>4. Development-focused performance management</a:t>
            </a:r>
            <a:br>
              <a:rPr lang="en-US" b="1">
                <a:ea typeface="+mn-lt"/>
                <a:cs typeface="+mn-lt"/>
              </a:rPr>
            </a:br>
            <a:r>
              <a:rPr lang="en-US" b="1">
                <a:ea typeface="+mn-lt"/>
                <a:cs typeface="+mn-lt"/>
              </a:rPr>
              <a:t>Set clear objectives and give out regular feedback and support.</a:t>
            </a:r>
            <a:endParaRPr lang="en-US"/>
          </a:p>
          <a:p>
            <a:r>
              <a:rPr lang="en-US" b="1">
                <a:ea typeface="+mn-lt"/>
                <a:cs typeface="+mn-lt"/>
              </a:rPr>
              <a:t>5. Strengthen motivation and retention</a:t>
            </a:r>
            <a:br>
              <a:rPr lang="en-US" b="1">
                <a:ea typeface="+mn-lt"/>
                <a:cs typeface="+mn-lt"/>
              </a:rPr>
            </a:br>
            <a:r>
              <a:rPr lang="en-US" b="1">
                <a:ea typeface="+mn-lt"/>
                <a:cs typeface="+mn-lt"/>
              </a:rPr>
              <a:t>Recognise achievements, provide opportunities for career development, make sure that rewards are fair, and involve employees in making decisions.</a:t>
            </a:r>
            <a:endParaRPr lang="en-US"/>
          </a:p>
          <a:p>
            <a:r>
              <a:rPr lang="en-US"/>
              <a:t>Measuring success</a:t>
            </a:r>
          </a:p>
          <a:p>
            <a:r>
              <a:rPr lang="en-US">
                <a:ea typeface="+mn-lt"/>
                <a:cs typeface="+mn-lt"/>
              </a:rPr>
              <a:t>HealthConnect UK can track the following:</a:t>
            </a:r>
            <a:endParaRPr lang="en-US"/>
          </a:p>
          <a:p>
            <a:r>
              <a:rPr lang="en-US">
                <a:ea typeface="+mn-lt"/>
                <a:cs typeface="+mn-lt"/>
              </a:rPr>
              <a:t>Employee turnover</a:t>
            </a:r>
            <a:endParaRPr lang="en-US"/>
          </a:p>
          <a:p>
            <a:r>
              <a:rPr lang="en-US">
                <a:ea typeface="+mn-lt"/>
                <a:cs typeface="+mn-lt"/>
              </a:rPr>
              <a:t>Vacancy rates</a:t>
            </a:r>
            <a:endParaRPr lang="en-US"/>
          </a:p>
          <a:p>
            <a:r>
              <a:rPr lang="en-US">
                <a:ea typeface="+mn-lt"/>
                <a:cs typeface="+mn-lt"/>
              </a:rPr>
              <a:t>Time to recruit</a:t>
            </a:r>
            <a:endParaRPr lang="en-US"/>
          </a:p>
          <a:p>
            <a:r>
              <a:rPr lang="en-US">
                <a:ea typeface="+mn-lt"/>
                <a:cs typeface="+mn-lt"/>
              </a:rPr>
              <a:t>Training completion</a:t>
            </a:r>
            <a:endParaRPr lang="en-US"/>
          </a:p>
          <a:p>
            <a:r>
              <a:rPr lang="en-US">
                <a:ea typeface="+mn-lt"/>
                <a:cs typeface="+mn-lt"/>
              </a:rPr>
              <a:t>Employee engagement</a:t>
            </a:r>
            <a:endParaRPr lang="en-US"/>
          </a:p>
          <a:p>
            <a:r>
              <a:rPr lang="en-US">
                <a:ea typeface="+mn-lt"/>
                <a:cs typeface="+mn-lt"/>
              </a:rPr>
              <a:t>Absence</a:t>
            </a:r>
            <a:endParaRPr lang="en-US"/>
          </a:p>
          <a:p>
            <a:r>
              <a:rPr lang="en-US">
                <a:ea typeface="+mn-lt"/>
                <a:cs typeface="+mn-lt"/>
              </a:rPr>
              <a:t>Internal promotion</a:t>
            </a:r>
            <a:endParaRPr lang="en-US"/>
          </a:p>
          <a:p>
            <a:r>
              <a:rPr lang="en-US">
                <a:ea typeface="+mn-lt"/>
                <a:cs typeface="+mn-lt"/>
              </a:rPr>
              <a:t>Performance indicators</a:t>
            </a:r>
            <a:endParaRPr lang="en-US"/>
          </a:p>
          <a:p>
            <a:endParaRPr lang="en-US"/>
          </a:p>
        </p:txBody>
      </p:sp>
    </p:spTree>
    <p:extLst>
      <p:ext uri="{BB962C8B-B14F-4D97-AF65-F5344CB8AC3E}">
        <p14:creationId xmlns:p14="http://schemas.microsoft.com/office/powerpoint/2010/main" val="235623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1412A-E5AD-7132-6FA6-C25C54119577}"/>
              </a:ext>
            </a:extLst>
          </p:cNvPr>
          <p:cNvSpPr>
            <a:spLocks noGrp="1"/>
          </p:cNvSpPr>
          <p:nvPr>
            <p:ph type="title"/>
          </p:nvPr>
        </p:nvSpPr>
        <p:spPr>
          <a:xfrm>
            <a:off x="838200" y="365125"/>
            <a:ext cx="10515600" cy="362280"/>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DA8B45E3-889A-C2D1-1848-9F1F5D8A5229}"/>
              </a:ext>
            </a:extLst>
          </p:cNvPr>
          <p:cNvSpPr>
            <a:spLocks noGrp="1"/>
          </p:cNvSpPr>
          <p:nvPr>
            <p:ph idx="1"/>
          </p:nvPr>
        </p:nvSpPr>
        <p:spPr>
          <a:xfrm>
            <a:off x="838200" y="1322418"/>
            <a:ext cx="10515600" cy="4854545"/>
          </a:xfrm>
        </p:spPr>
        <p:txBody>
          <a:bodyPr vert="horz" lIns="91440" tIns="45720" rIns="91440" bIns="45720" rtlCol="0" anchor="t">
            <a:normAutofit fontScale="85000" lnSpcReduction="10000"/>
          </a:bodyPr>
          <a:lstStyle/>
          <a:p>
            <a:pPr marL="0" indent="0">
              <a:buNone/>
            </a:pPr>
            <a:r>
              <a:rPr lang="en-US">
                <a:solidFill>
                  <a:srgbClr val="222222"/>
                </a:solidFill>
                <a:highlight>
                  <a:srgbClr val="FFFFFF"/>
                </a:highlight>
                <a:latin typeface="Arial"/>
                <a:cs typeface="Arial"/>
              </a:rPr>
              <a:t>References</a:t>
            </a:r>
            <a:endParaRPr lang="en-US"/>
          </a:p>
          <a:p>
            <a:pPr marL="0" indent="0">
              <a:buNone/>
            </a:pPr>
            <a:r>
              <a:rPr lang="en-US" sz="1800">
                <a:solidFill>
                  <a:srgbClr val="222222"/>
                </a:solidFill>
                <a:highlight>
                  <a:srgbClr val="FFFFFF"/>
                </a:highlight>
                <a:latin typeface="Arial"/>
                <a:cs typeface="Arial"/>
              </a:rPr>
              <a:t>1  Stevens, M., 2026. The Employment Rights Act 2025 and unfair dismissals: changes to the process. </a:t>
            </a:r>
            <a:r>
              <a:rPr lang="en-US" sz="1800" i="1">
                <a:solidFill>
                  <a:srgbClr val="222222"/>
                </a:solidFill>
                <a:highlight>
                  <a:srgbClr val="FFFFFF"/>
                </a:highlight>
                <a:latin typeface="Arial"/>
                <a:cs typeface="Arial"/>
              </a:rPr>
              <a:t>Nursing And Residential Care</a:t>
            </a:r>
            <a:r>
              <a:rPr lang="en-US" sz="1800">
                <a:solidFill>
                  <a:srgbClr val="222222"/>
                </a:solidFill>
                <a:highlight>
                  <a:srgbClr val="FFFFFF"/>
                </a:highlight>
                <a:latin typeface="Arial"/>
                <a:cs typeface="Arial"/>
              </a:rPr>
              <a:t>, </a:t>
            </a:r>
            <a:r>
              <a:rPr lang="en-US" sz="1800" i="1">
                <a:solidFill>
                  <a:srgbClr val="222222"/>
                </a:solidFill>
                <a:highlight>
                  <a:srgbClr val="FFFFFF"/>
                </a:highlight>
                <a:latin typeface="Arial"/>
                <a:cs typeface="Arial"/>
              </a:rPr>
              <a:t>28</a:t>
            </a:r>
            <a:r>
              <a:rPr lang="en-US" sz="1800">
                <a:solidFill>
                  <a:srgbClr val="222222"/>
                </a:solidFill>
                <a:highlight>
                  <a:srgbClr val="FFFFFF"/>
                </a:highlight>
                <a:latin typeface="Arial"/>
                <a:cs typeface="Arial"/>
              </a:rPr>
              <a:t>(6), pp.1-4.</a:t>
            </a:r>
            <a:endParaRPr lang="en-US" sz="1800" dirty="0">
              <a:solidFill>
                <a:srgbClr val="222222"/>
              </a:solidFill>
              <a:highlight>
                <a:srgbClr val="FFFFFF"/>
              </a:highlight>
              <a:latin typeface="Arial"/>
              <a:cs typeface="Arial"/>
            </a:endParaRPr>
          </a:p>
          <a:p>
            <a:pPr marL="0" indent="0">
              <a:buNone/>
            </a:pPr>
            <a:r>
              <a:rPr lang="en-US" sz="1800" dirty="0">
                <a:solidFill>
                  <a:srgbClr val="222222"/>
                </a:solidFill>
                <a:highlight>
                  <a:srgbClr val="FFFFFF"/>
                </a:highlight>
                <a:latin typeface="Arial"/>
                <a:cs typeface="Arial"/>
              </a:rPr>
              <a:t>2 Addicott, R., Maguire, D., Honeyman, M. and </a:t>
            </a:r>
            <a:r>
              <a:rPr lang="en-US" sz="1800" dirty="0" err="1">
                <a:solidFill>
                  <a:srgbClr val="222222"/>
                </a:solidFill>
                <a:highlight>
                  <a:srgbClr val="FFFFFF"/>
                </a:highlight>
                <a:latin typeface="Arial"/>
                <a:cs typeface="Arial"/>
              </a:rPr>
              <a:t>Jabbal</a:t>
            </a:r>
            <a:r>
              <a:rPr lang="en-US" sz="1800" dirty="0">
                <a:solidFill>
                  <a:srgbClr val="222222"/>
                </a:solidFill>
                <a:highlight>
                  <a:srgbClr val="FFFFFF"/>
                </a:highlight>
                <a:latin typeface="Arial"/>
                <a:cs typeface="Arial"/>
              </a:rPr>
              <a:t>, J., 2015. </a:t>
            </a:r>
            <a:r>
              <a:rPr lang="en-US" sz="1800" i="1" dirty="0">
                <a:solidFill>
                  <a:srgbClr val="222222"/>
                </a:solidFill>
                <a:highlight>
                  <a:srgbClr val="FFFFFF"/>
                </a:highlight>
                <a:latin typeface="Arial"/>
                <a:cs typeface="Arial"/>
              </a:rPr>
              <a:t>Workforce planning in the NHS</a:t>
            </a:r>
            <a:r>
              <a:rPr lang="en-US" sz="1800" dirty="0">
                <a:solidFill>
                  <a:srgbClr val="222222"/>
                </a:solidFill>
                <a:highlight>
                  <a:srgbClr val="FFFFFF"/>
                </a:highlight>
                <a:latin typeface="Arial"/>
                <a:cs typeface="Arial"/>
              </a:rPr>
              <a:t>. London: King's Fund.</a:t>
            </a:r>
          </a:p>
          <a:p>
            <a:pPr marL="0" indent="0">
              <a:buNone/>
            </a:pPr>
            <a:r>
              <a:rPr lang="en-US" sz="1800">
                <a:solidFill>
                  <a:srgbClr val="222222"/>
                </a:solidFill>
                <a:highlight>
                  <a:srgbClr val="FFFFFF"/>
                </a:highlight>
                <a:latin typeface="Arial"/>
                <a:cs typeface="Arial"/>
              </a:rPr>
              <a:t>3 Robson, F. and Glasgow, S., 2026. </a:t>
            </a:r>
            <a:r>
              <a:rPr lang="en-US" sz="1800" i="1">
                <a:solidFill>
                  <a:srgbClr val="222222"/>
                </a:solidFill>
                <a:highlight>
                  <a:srgbClr val="FFFFFF"/>
                </a:highlight>
                <a:latin typeface="Arial"/>
                <a:cs typeface="Arial"/>
              </a:rPr>
              <a:t>Absolute Essentials of Human Resource Management and Development</a:t>
            </a:r>
            <a:r>
              <a:rPr lang="en-US" sz="1800">
                <a:solidFill>
                  <a:srgbClr val="222222"/>
                </a:solidFill>
                <a:highlight>
                  <a:srgbClr val="FFFFFF"/>
                </a:highlight>
                <a:latin typeface="Arial"/>
                <a:cs typeface="Arial"/>
              </a:rPr>
              <a:t>. Taylor &amp; Francis..</a:t>
            </a:r>
            <a:endParaRPr lang="en-US" sz="1800" dirty="0">
              <a:solidFill>
                <a:srgbClr val="222222"/>
              </a:solidFill>
              <a:highlight>
                <a:srgbClr val="FFFFFF"/>
              </a:highlight>
              <a:latin typeface="Arial"/>
              <a:cs typeface="Arial"/>
            </a:endParaRPr>
          </a:p>
          <a:p>
            <a:pPr marL="0" indent="0">
              <a:buNone/>
            </a:pPr>
            <a:r>
              <a:rPr lang="en-US" sz="1800">
                <a:solidFill>
                  <a:srgbClr val="222222"/>
                </a:solidFill>
                <a:highlight>
                  <a:srgbClr val="FFFFFF"/>
                </a:highlight>
                <a:latin typeface="Arial"/>
                <a:cs typeface="Arial"/>
              </a:rPr>
              <a:t>4 </a:t>
            </a:r>
            <a:r>
              <a:rPr lang="en-US" sz="1800" err="1">
                <a:solidFill>
                  <a:srgbClr val="222222"/>
                </a:solidFill>
                <a:highlight>
                  <a:srgbClr val="FFFFFF"/>
                </a:highlight>
                <a:latin typeface="Arial"/>
                <a:cs typeface="Arial"/>
              </a:rPr>
              <a:t>Fugar</a:t>
            </a:r>
            <a:r>
              <a:rPr lang="en-US" sz="1800">
                <a:solidFill>
                  <a:srgbClr val="222222"/>
                </a:solidFill>
                <a:highlight>
                  <a:srgbClr val="FFFFFF"/>
                </a:highlight>
                <a:latin typeface="Arial"/>
                <a:cs typeface="Arial"/>
              </a:rPr>
              <a:t>, F.D., 2007. Frederick Herzberg\'s motivation-hygiene theory revisited: The concept and its applicability to clergy (A study of fulltime stipendiary clergy of the global evangelical church, Ghana. </a:t>
            </a:r>
            <a:r>
              <a:rPr lang="en-US" sz="1800" i="1">
                <a:solidFill>
                  <a:srgbClr val="222222"/>
                </a:solidFill>
                <a:highlight>
                  <a:srgbClr val="FFFFFF"/>
                </a:highlight>
                <a:latin typeface="Arial"/>
                <a:cs typeface="Arial"/>
              </a:rPr>
              <a:t>Journal of Science and Technology (Ghana)</a:t>
            </a:r>
            <a:r>
              <a:rPr lang="en-US" sz="1800">
                <a:solidFill>
                  <a:srgbClr val="222222"/>
                </a:solidFill>
                <a:highlight>
                  <a:srgbClr val="FFFFFF"/>
                </a:highlight>
                <a:latin typeface="Arial"/>
                <a:cs typeface="Arial"/>
              </a:rPr>
              <a:t>, </a:t>
            </a:r>
            <a:r>
              <a:rPr lang="en-US" sz="1800" i="1">
                <a:solidFill>
                  <a:srgbClr val="222222"/>
                </a:solidFill>
                <a:highlight>
                  <a:srgbClr val="FFFFFF"/>
                </a:highlight>
                <a:latin typeface="Arial"/>
                <a:cs typeface="Arial"/>
              </a:rPr>
              <a:t>27</a:t>
            </a:r>
            <a:r>
              <a:rPr lang="en-US" sz="1800">
                <a:solidFill>
                  <a:srgbClr val="222222"/>
                </a:solidFill>
                <a:highlight>
                  <a:srgbClr val="FFFFFF"/>
                </a:highlight>
                <a:latin typeface="Arial"/>
                <a:cs typeface="Arial"/>
              </a:rPr>
              <a:t>(1), pp.119-130.</a:t>
            </a:r>
            <a:endParaRPr lang="en-US" sz="1800" dirty="0">
              <a:solidFill>
                <a:srgbClr val="222222"/>
              </a:solidFill>
              <a:highlight>
                <a:srgbClr val="FFFFFF"/>
              </a:highlight>
              <a:latin typeface="Arial"/>
              <a:cs typeface="Arial"/>
            </a:endParaRPr>
          </a:p>
          <a:p>
            <a:pPr marL="0" indent="0">
              <a:buNone/>
            </a:pPr>
            <a:r>
              <a:rPr lang="en-US" sz="1800">
                <a:solidFill>
                  <a:srgbClr val="222222"/>
                </a:solidFill>
                <a:highlight>
                  <a:srgbClr val="FFFFFF"/>
                </a:highlight>
                <a:latin typeface="Arial"/>
                <a:cs typeface="Arial"/>
              </a:rPr>
              <a:t>5 Kolb, D.A., 1984. Experiential learning: Experience as the source of learning and development. </a:t>
            </a:r>
            <a:r>
              <a:rPr lang="en-US" sz="1800" i="1">
                <a:solidFill>
                  <a:srgbClr val="222222"/>
                </a:solidFill>
                <a:highlight>
                  <a:srgbClr val="FFFFFF"/>
                </a:highlight>
                <a:latin typeface="Arial"/>
                <a:cs typeface="Arial"/>
              </a:rPr>
              <a:t>EC.: Prentice Hall</a:t>
            </a:r>
            <a:r>
              <a:rPr lang="en-US" sz="1800" dirty="0">
                <a:solidFill>
                  <a:srgbClr val="222222"/>
                </a:solidFill>
                <a:highlight>
                  <a:srgbClr val="FFFFFF"/>
                </a:highlight>
                <a:latin typeface="Arial"/>
                <a:cs typeface="Arial"/>
              </a:rPr>
              <a:t>.</a:t>
            </a:r>
            <a:endParaRPr lang="en-US" sz="1800" b="1" dirty="0">
              <a:solidFill>
                <a:srgbClr val="222222"/>
              </a:solidFill>
              <a:highlight>
                <a:srgbClr val="FFFFFF"/>
              </a:highlight>
              <a:latin typeface="Arial"/>
              <a:cs typeface="Arial"/>
            </a:endParaRPr>
          </a:p>
          <a:p>
            <a:pPr marL="0" indent="0">
              <a:buNone/>
            </a:pPr>
            <a:r>
              <a:rPr lang="en-US" sz="1800">
                <a:solidFill>
                  <a:srgbClr val="222222"/>
                </a:solidFill>
                <a:highlight>
                  <a:srgbClr val="FFFFFF"/>
                </a:highlight>
                <a:latin typeface="Arial"/>
                <a:cs typeface="Arial"/>
              </a:rPr>
              <a:t>6 Maslow, A.H., 1943. A theory of human motivation. </a:t>
            </a:r>
            <a:r>
              <a:rPr lang="en-US" sz="1800" i="1">
                <a:solidFill>
                  <a:srgbClr val="222222"/>
                </a:solidFill>
                <a:highlight>
                  <a:srgbClr val="FFFFFF"/>
                </a:highlight>
                <a:latin typeface="Arial"/>
                <a:cs typeface="Arial"/>
              </a:rPr>
              <a:t>Psychological review</a:t>
            </a:r>
            <a:r>
              <a:rPr lang="en-US" sz="1800">
                <a:solidFill>
                  <a:srgbClr val="222222"/>
                </a:solidFill>
                <a:highlight>
                  <a:srgbClr val="FFFFFF"/>
                </a:highlight>
                <a:latin typeface="Arial"/>
                <a:cs typeface="Arial"/>
              </a:rPr>
              <a:t>, </a:t>
            </a:r>
            <a:r>
              <a:rPr lang="en-US" sz="1800" i="1">
                <a:solidFill>
                  <a:srgbClr val="222222"/>
                </a:solidFill>
                <a:highlight>
                  <a:srgbClr val="FFFFFF"/>
                </a:highlight>
                <a:latin typeface="Arial"/>
                <a:cs typeface="Arial"/>
              </a:rPr>
              <a:t>50</a:t>
            </a:r>
            <a:r>
              <a:rPr lang="en-US" sz="1800">
                <a:solidFill>
                  <a:srgbClr val="222222"/>
                </a:solidFill>
                <a:highlight>
                  <a:srgbClr val="FFFFFF"/>
                </a:highlight>
                <a:latin typeface="Arial"/>
                <a:cs typeface="Arial"/>
              </a:rPr>
              <a:t>(4), p.370.</a:t>
            </a:r>
            <a:endParaRPr lang="en-US" sz="1800" dirty="0">
              <a:solidFill>
                <a:srgbClr val="222222"/>
              </a:solidFill>
              <a:highlight>
                <a:srgbClr val="FFFFFF"/>
              </a:highlight>
              <a:latin typeface="Arial"/>
              <a:cs typeface="Arial"/>
            </a:endParaRPr>
          </a:p>
          <a:p>
            <a:pPr marL="0" indent="0">
              <a:buNone/>
            </a:pPr>
            <a:r>
              <a:rPr lang="en-US" sz="1800">
                <a:solidFill>
                  <a:srgbClr val="222222"/>
                </a:solidFill>
                <a:highlight>
                  <a:srgbClr val="FFFFFF"/>
                </a:highlight>
                <a:latin typeface="Arial"/>
                <a:cs typeface="Arial"/>
              </a:rPr>
              <a:t>7 Ulrich, D., 1996. </a:t>
            </a:r>
            <a:r>
              <a:rPr lang="en-US" sz="1800" i="1">
                <a:solidFill>
                  <a:srgbClr val="222222"/>
                </a:solidFill>
                <a:highlight>
                  <a:srgbClr val="FFFFFF"/>
                </a:highlight>
                <a:latin typeface="Arial"/>
                <a:cs typeface="Arial"/>
              </a:rPr>
              <a:t>Human resource champions: The next agenda for adding value and delivering results</a:t>
            </a:r>
            <a:r>
              <a:rPr lang="en-US" sz="1800">
                <a:solidFill>
                  <a:srgbClr val="222222"/>
                </a:solidFill>
                <a:highlight>
                  <a:srgbClr val="FFFFFF"/>
                </a:highlight>
                <a:latin typeface="Arial"/>
                <a:cs typeface="Arial"/>
              </a:rPr>
              <a:t>. Harvard Business Press.</a:t>
            </a:r>
            <a:endParaRPr lang="en-US" sz="1800" dirty="0">
              <a:solidFill>
                <a:srgbClr val="222222"/>
              </a:solidFill>
              <a:highlight>
                <a:srgbClr val="FFFFFF"/>
              </a:highlight>
              <a:latin typeface="Arial"/>
              <a:cs typeface="Arial"/>
            </a:endParaRPr>
          </a:p>
          <a:p>
            <a:pPr marL="0" indent="0">
              <a:buNone/>
            </a:pPr>
            <a:r>
              <a:rPr lang="en-US" sz="1800" dirty="0">
                <a:solidFill>
                  <a:srgbClr val="222222"/>
                </a:solidFill>
                <a:highlight>
                  <a:srgbClr val="FFFFFF"/>
                </a:highlight>
                <a:latin typeface="Arial"/>
                <a:cs typeface="Arial"/>
              </a:rPr>
              <a:t>8 Dima, J., Gilbert, M.H., </a:t>
            </a:r>
            <a:r>
              <a:rPr lang="en-US" sz="1800" dirty="0" err="1">
                <a:solidFill>
                  <a:srgbClr val="222222"/>
                </a:solidFill>
                <a:highlight>
                  <a:srgbClr val="FFFFFF"/>
                </a:highlight>
                <a:latin typeface="Arial"/>
                <a:cs typeface="Arial"/>
              </a:rPr>
              <a:t>Dextras</a:t>
            </a:r>
            <a:r>
              <a:rPr lang="en-US" sz="1800" dirty="0">
                <a:solidFill>
                  <a:srgbClr val="222222"/>
                </a:solidFill>
                <a:highlight>
                  <a:srgbClr val="FFFFFF"/>
                </a:highlight>
                <a:latin typeface="Arial"/>
                <a:cs typeface="Arial"/>
              </a:rPr>
              <a:t>-Gauthier, J. and Giraud, L., 2024. The effects of artificial intelligence on human resource activities and the roles of the human resource triad: opportunities and challenges. </a:t>
            </a:r>
            <a:r>
              <a:rPr lang="en-US" sz="1800" i="1" dirty="0">
                <a:solidFill>
                  <a:srgbClr val="222222"/>
                </a:solidFill>
                <a:highlight>
                  <a:srgbClr val="FFFFFF"/>
                </a:highlight>
                <a:latin typeface="Arial"/>
                <a:cs typeface="Arial"/>
              </a:rPr>
              <a:t>Frontiers in psychology</a:t>
            </a:r>
            <a:r>
              <a:rPr lang="en-US" sz="1800" dirty="0">
                <a:solidFill>
                  <a:srgbClr val="222222"/>
                </a:solidFill>
                <a:highlight>
                  <a:srgbClr val="FFFFFF"/>
                </a:highlight>
                <a:latin typeface="Arial"/>
                <a:cs typeface="Arial"/>
              </a:rPr>
              <a:t>, </a:t>
            </a:r>
            <a:r>
              <a:rPr lang="en-US" sz="1800" i="1" dirty="0">
                <a:solidFill>
                  <a:srgbClr val="222222"/>
                </a:solidFill>
                <a:highlight>
                  <a:srgbClr val="FFFFFF"/>
                </a:highlight>
                <a:latin typeface="Arial"/>
                <a:cs typeface="Arial"/>
              </a:rPr>
              <a:t>15</a:t>
            </a:r>
            <a:r>
              <a:rPr lang="en-US" sz="1800" dirty="0">
                <a:solidFill>
                  <a:srgbClr val="222222"/>
                </a:solidFill>
                <a:highlight>
                  <a:srgbClr val="FFFFFF"/>
                </a:highlight>
                <a:latin typeface="Arial"/>
                <a:cs typeface="Arial"/>
              </a:rPr>
              <a:t>, p.1360401.</a:t>
            </a:r>
          </a:p>
          <a:p>
            <a:pPr marL="0" indent="0">
              <a:buNone/>
            </a:pPr>
            <a:r>
              <a:rPr lang="en-US" sz="1800">
                <a:solidFill>
                  <a:srgbClr val="222222"/>
                </a:solidFill>
                <a:highlight>
                  <a:srgbClr val="FFFFFF"/>
                </a:highlight>
                <a:latin typeface="Arial"/>
                <a:cs typeface="Arial"/>
              </a:rPr>
              <a:t>9 Vroom, V.H., 1964. Motivation: A point of view. </a:t>
            </a:r>
            <a:r>
              <a:rPr lang="en-US" sz="1800" i="1">
                <a:solidFill>
                  <a:srgbClr val="222222"/>
                </a:solidFill>
                <a:highlight>
                  <a:srgbClr val="FFFFFF"/>
                </a:highlight>
                <a:latin typeface="Arial"/>
                <a:cs typeface="Arial"/>
              </a:rPr>
              <a:t>Work and motivation</a:t>
            </a:r>
            <a:r>
              <a:rPr lang="en-US" sz="1800">
                <a:solidFill>
                  <a:srgbClr val="222222"/>
                </a:solidFill>
                <a:highlight>
                  <a:srgbClr val="FFFFFF"/>
                </a:highlight>
                <a:latin typeface="Arial"/>
                <a:cs typeface="Arial"/>
              </a:rPr>
              <a:t>, pp.8-28.</a:t>
            </a:r>
            <a:endParaRPr lang="en-US" sz="1800" dirty="0">
              <a:solidFill>
                <a:srgbClr val="222222"/>
              </a:solidFill>
              <a:highlight>
                <a:srgbClr val="FFFFFF"/>
              </a:highlight>
              <a:latin typeface="Arial"/>
              <a:cs typeface="Arial"/>
            </a:endParaRPr>
          </a:p>
          <a:p>
            <a:pPr marL="0" indent="0">
              <a:buNone/>
            </a:pPr>
            <a:r>
              <a:rPr lang="en-US" sz="1800">
                <a:solidFill>
                  <a:srgbClr val="222222"/>
                </a:solidFill>
                <a:highlight>
                  <a:srgbClr val="FFFFFF"/>
                </a:highlight>
                <a:latin typeface="Arial"/>
                <a:cs typeface="Arial"/>
              </a:rPr>
              <a:t>10 Kaplan, R.S. and Norton, D.P., 2005. </a:t>
            </a:r>
            <a:r>
              <a:rPr lang="en-US" sz="1800" i="1">
                <a:solidFill>
                  <a:srgbClr val="222222"/>
                </a:solidFill>
                <a:highlight>
                  <a:srgbClr val="FFFFFF"/>
                </a:highlight>
                <a:latin typeface="Arial"/>
                <a:cs typeface="Arial"/>
              </a:rPr>
              <a:t>The balanced scorecard: measures that drive performance</a:t>
            </a:r>
            <a:r>
              <a:rPr lang="en-US" sz="1800">
                <a:solidFill>
                  <a:srgbClr val="222222"/>
                </a:solidFill>
                <a:highlight>
                  <a:srgbClr val="FFFFFF"/>
                </a:highlight>
                <a:latin typeface="Arial"/>
                <a:cs typeface="Arial"/>
              </a:rPr>
              <a:t> (Vol. 70, pp. 71-79). Boston, MA, USA: Harvard business review.</a:t>
            </a:r>
            <a:endParaRPr lang="en-US" sz="1800" dirty="0">
              <a:solidFill>
                <a:srgbClr val="222222"/>
              </a:solidFill>
              <a:highlight>
                <a:srgbClr val="FFFFFF"/>
              </a:highlight>
              <a:latin typeface="Arial"/>
              <a:cs typeface="Arial"/>
            </a:endParaRPr>
          </a:p>
        </p:txBody>
      </p:sp>
    </p:spTree>
    <p:extLst>
      <p:ext uri="{BB962C8B-B14F-4D97-AF65-F5344CB8AC3E}">
        <p14:creationId xmlns:p14="http://schemas.microsoft.com/office/powerpoint/2010/main" val="25195491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James A Ricks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124</cp:revision>
  <dcterms:created xsi:type="dcterms:W3CDTF">2026-10-07T11:50:44Z</dcterms:created>
  <dcterms:modified xsi:type="dcterms:W3CDTF">2026-10-12T16:15:32Z</dcterms:modified>
</cp:coreProperties>
</file>