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9"/>
  </p:notesMasterIdLst>
  <p:sldIdLst>
    <p:sldId id="267" r:id="rId3"/>
    <p:sldId id="256" r:id="rId4"/>
    <p:sldId id="266" r:id="rId5"/>
    <p:sldId id="268" r:id="rId6"/>
    <p:sldId id="269" r:id="rId7"/>
    <p:sldId id="270" r:id="rId8"/>
    <p:sldId id="271" r:id="rId9"/>
    <p:sldId id="272" r:id="rId10"/>
    <p:sldId id="273" r:id="rId11"/>
    <p:sldId id="274" r:id="rId12"/>
    <p:sldId id="275" r:id="rId13"/>
    <p:sldId id="276" r:id="rId14"/>
    <p:sldId id="334" r:id="rId15"/>
    <p:sldId id="277" r:id="rId16"/>
    <p:sldId id="278" r:id="rId17"/>
    <p:sldId id="279" r:id="rId18"/>
    <p:sldId id="280" r:id="rId19"/>
    <p:sldId id="281" r:id="rId20"/>
    <p:sldId id="282" r:id="rId21"/>
    <p:sldId id="283" r:id="rId22"/>
    <p:sldId id="284" r:id="rId23"/>
    <p:sldId id="286" r:id="rId24"/>
    <p:sldId id="288" r:id="rId25"/>
    <p:sldId id="289" r:id="rId26"/>
    <p:sldId id="290" r:id="rId27"/>
    <p:sldId id="293" r:id="rId28"/>
    <p:sldId id="294" r:id="rId29"/>
    <p:sldId id="295" r:id="rId30"/>
    <p:sldId id="296" r:id="rId31"/>
    <p:sldId id="297" r:id="rId32"/>
    <p:sldId id="298" r:id="rId33"/>
    <p:sldId id="299" r:id="rId34"/>
    <p:sldId id="300" r:id="rId35"/>
    <p:sldId id="301" r:id="rId36"/>
    <p:sldId id="303" r:id="rId37"/>
    <p:sldId id="304" r:id="rId38"/>
    <p:sldId id="306" r:id="rId39"/>
    <p:sldId id="307" r:id="rId40"/>
    <p:sldId id="310" r:id="rId41"/>
    <p:sldId id="311" r:id="rId42"/>
    <p:sldId id="312" r:id="rId43"/>
    <p:sldId id="315" r:id="rId44"/>
    <p:sldId id="316" r:id="rId45"/>
    <p:sldId id="317" r:id="rId46"/>
    <p:sldId id="318" r:id="rId47"/>
    <p:sldId id="319" r:id="rId48"/>
    <p:sldId id="320" r:id="rId49"/>
    <p:sldId id="321" r:id="rId50"/>
    <p:sldId id="324" r:id="rId51"/>
    <p:sldId id="325" r:id="rId52"/>
    <p:sldId id="326" r:id="rId53"/>
    <p:sldId id="327" r:id="rId54"/>
    <p:sldId id="328" r:id="rId55"/>
    <p:sldId id="329" r:id="rId56"/>
    <p:sldId id="330" r:id="rId57"/>
    <p:sldId id="331"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0" d="100"/>
          <a:sy n="90" d="100"/>
        </p:scale>
        <p:origin x="114"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7.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7E1891-0A2F-4307-905B-658170F6B016}" type="datetimeFigureOut">
              <a:rPr lang="en-GB" smtClean="0"/>
              <a:t>15/05/2019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26380F-920C-4B43-A925-DC6E8AB4174E}" type="slidenum">
              <a:rPr lang="en-GB" smtClean="0"/>
              <a:t>‹#›</a:t>
            </a:fld>
            <a:endParaRPr lang="en-GB"/>
          </a:p>
        </p:txBody>
      </p:sp>
    </p:spTree>
    <p:extLst>
      <p:ext uri="{BB962C8B-B14F-4D97-AF65-F5344CB8AC3E}">
        <p14:creationId xmlns:p14="http://schemas.microsoft.com/office/powerpoint/2010/main" val="80641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F920416-B4C8-4B01-B171-B39E51449A00}" type="slidenum">
              <a:rPr lang="en-GB" altLang="en-US" sz="1200"/>
              <a:pPr eaLnBrk="1" hangingPunct="1"/>
              <a:t>4</a:t>
            </a:fld>
            <a:endParaRPr lang="en-GB" altLang="en-US" sz="1200"/>
          </a:p>
        </p:txBody>
      </p:sp>
      <p:sp>
        <p:nvSpPr>
          <p:cNvPr id="119811" name="Rectangle 2"/>
          <p:cNvSpPr>
            <a:spLocks noChangeArrowheads="1" noTextEdit="1"/>
          </p:cNvSpPr>
          <p:nvPr>
            <p:ph type="sldImg"/>
          </p:nvPr>
        </p:nvSpPr>
        <p:spPr>
          <a:xfrm>
            <a:off x="366713" y="701675"/>
            <a:ext cx="6116637" cy="3441700"/>
          </a:xfrm>
          <a:solidFill>
            <a:srgbClr val="FFFFFF"/>
          </a:solidFill>
          <a:ln/>
        </p:spPr>
      </p:sp>
      <p:sp>
        <p:nvSpPr>
          <p:cNvPr id="119812" name="Rectangle 3"/>
          <p:cNvSpPr>
            <a:spLocks noChangeArrowheads="1"/>
          </p:cNvSpPr>
          <p:nvPr>
            <p:ph type="body" idx="1"/>
          </p:nvPr>
        </p:nvSpPr>
        <p:spPr>
          <a:xfrm>
            <a:off x="923925" y="4352925"/>
            <a:ext cx="5000625" cy="4073525"/>
          </a:xfrm>
          <a:solidFill>
            <a:srgbClr val="FFFFFF"/>
          </a:solidFill>
          <a:ln>
            <a:solidFill>
              <a:srgbClr val="000000"/>
            </a:solidFill>
          </a:ln>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724006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6AC1633-7204-4F6D-93D2-34984AFA0ACA}" type="slidenum">
              <a:rPr lang="en-GB" altLang="en-US" sz="1200"/>
              <a:pPr eaLnBrk="1" hangingPunct="1"/>
              <a:t>5</a:t>
            </a:fld>
            <a:endParaRPr lang="en-GB" altLang="en-US" sz="1200"/>
          </a:p>
        </p:txBody>
      </p:sp>
      <p:sp>
        <p:nvSpPr>
          <p:cNvPr id="120835" name="Rectangle 2"/>
          <p:cNvSpPr>
            <a:spLocks noChangeArrowheads="1" noTextEdit="1"/>
          </p:cNvSpPr>
          <p:nvPr>
            <p:ph type="sldImg"/>
          </p:nvPr>
        </p:nvSpPr>
        <p:spPr>
          <a:ln/>
        </p:spPr>
      </p:sp>
      <p:sp>
        <p:nvSpPr>
          <p:cNvPr id="1208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689346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63EA324-599C-4439-B31E-0236B248C576}" type="slidenum">
              <a:rPr lang="en-GB" altLang="en-US" sz="1200"/>
              <a:pPr eaLnBrk="1" hangingPunct="1"/>
              <a:t>6</a:t>
            </a:fld>
            <a:endParaRPr lang="en-GB" altLang="en-US" sz="1200"/>
          </a:p>
        </p:txBody>
      </p:sp>
      <p:sp>
        <p:nvSpPr>
          <p:cNvPr id="121859" name="Rectangle 2"/>
          <p:cNvSpPr>
            <a:spLocks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546360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5E9C7B4-D021-49ED-A4D3-BD10ACBDD745}" type="slidenum">
              <a:rPr lang="en-GB" altLang="en-US" sz="1200"/>
              <a:pPr eaLnBrk="1" hangingPunct="1"/>
              <a:t>7</a:t>
            </a:fld>
            <a:endParaRPr lang="en-GB" altLang="en-US" sz="1200"/>
          </a:p>
        </p:txBody>
      </p:sp>
      <p:sp>
        <p:nvSpPr>
          <p:cNvPr id="122883" name="Rectangle 2"/>
          <p:cNvSpPr>
            <a:spLocks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47996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5343716A-D006-4C41-B6ED-4429FA7CE324}" type="slidenum">
              <a:rPr lang="en-GB" altLang="en-US" sz="1200"/>
              <a:pPr eaLnBrk="1" hangingPunct="1"/>
              <a:t>8</a:t>
            </a:fld>
            <a:endParaRPr lang="en-GB" altLang="en-US" sz="1200"/>
          </a:p>
        </p:txBody>
      </p:sp>
      <p:sp>
        <p:nvSpPr>
          <p:cNvPr id="123907" name="Rectangle 2"/>
          <p:cNvSpPr>
            <a:spLocks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28753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D800EE5-4166-46F1-8AFE-7FEBD0F63393}" type="slidenum">
              <a:rPr lang="en-GB" altLang="en-US" sz="1200"/>
              <a:pPr eaLnBrk="1" hangingPunct="1"/>
              <a:t>9</a:t>
            </a:fld>
            <a:endParaRPr lang="en-GB" altLang="en-US" sz="1200"/>
          </a:p>
        </p:txBody>
      </p:sp>
      <p:sp>
        <p:nvSpPr>
          <p:cNvPr id="124931" name="Rectangle 2"/>
          <p:cNvSpPr>
            <a:spLocks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618520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B9F70F1-8182-4A62-9E63-B86CCD867564}" type="slidenum">
              <a:rPr lang="en-GB" altLang="en-US" sz="1200"/>
              <a:pPr eaLnBrk="1" hangingPunct="1"/>
              <a:t>10</a:t>
            </a:fld>
            <a:endParaRPr lang="en-GB" altLang="en-US" sz="1200"/>
          </a:p>
        </p:txBody>
      </p:sp>
      <p:sp>
        <p:nvSpPr>
          <p:cNvPr id="125955" name="Rectangle 2"/>
          <p:cNvSpPr>
            <a:spLocks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00302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A1C5304-B3C0-4578-8F96-5D3ADA8BEF4B}" type="slidenum">
              <a:rPr lang="en-GB" altLang="en-US" sz="1200"/>
              <a:pPr eaLnBrk="1" hangingPunct="1"/>
              <a:t>11</a:t>
            </a:fld>
            <a:endParaRPr lang="en-GB" altLang="en-US" sz="1200"/>
          </a:p>
        </p:txBody>
      </p:sp>
      <p:sp>
        <p:nvSpPr>
          <p:cNvPr id="126979" name="Rectangle 2"/>
          <p:cNvSpPr>
            <a:spLocks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13306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E5D0802-DF2A-4C8C-BD1F-6C324CB4764F}" type="slidenum">
              <a:rPr lang="en-GB" altLang="en-US" sz="1200"/>
              <a:pPr eaLnBrk="1" hangingPunct="1"/>
              <a:t>12</a:t>
            </a:fld>
            <a:endParaRPr lang="en-GB" altLang="en-US" sz="1200"/>
          </a:p>
        </p:txBody>
      </p:sp>
      <p:sp>
        <p:nvSpPr>
          <p:cNvPr id="128003" name="Rectangle 2"/>
          <p:cNvSpPr>
            <a:spLocks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106126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A619808-56CF-4C0C-973C-D70DCE4A217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42339" name="Rectangle 2"/>
          <p:cNvSpPr>
            <a:spLocks noChangeArrowheads="1" noTextEdit="1"/>
          </p:cNvSpPr>
          <p:nvPr>
            <p:ph type="sldImg"/>
          </p:nvPr>
        </p:nvSpPr>
        <p:spPr>
          <a:ln/>
        </p:spPr>
      </p:sp>
      <p:sp>
        <p:nvSpPr>
          <p:cNvPr id="142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94410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9172830-4113-42A0-AA0A-B6662A9B52A3}" type="slidenum">
              <a:rPr lang="en-GB" altLang="en-US" sz="1200"/>
              <a:pPr eaLnBrk="1" hangingPunct="1"/>
              <a:t>14</a:t>
            </a:fld>
            <a:endParaRPr lang="en-GB" altLang="en-US" sz="1200"/>
          </a:p>
        </p:txBody>
      </p:sp>
      <p:sp>
        <p:nvSpPr>
          <p:cNvPr id="129027" name="Rectangle 2"/>
          <p:cNvSpPr>
            <a:spLocks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20479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45F3C32-C819-4576-8FB3-8AF906820FC6}" type="slidenum">
              <a:rPr lang="en-GB" altLang="en-US" sz="1200"/>
              <a:pPr eaLnBrk="1" hangingPunct="1"/>
              <a:t>15</a:t>
            </a:fld>
            <a:endParaRPr lang="en-GB" altLang="en-US" sz="1200"/>
          </a:p>
        </p:txBody>
      </p:sp>
      <p:sp>
        <p:nvSpPr>
          <p:cNvPr id="130051" name="Rectangle 2"/>
          <p:cNvSpPr>
            <a:spLocks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7738040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79209D-0777-40C7-96D6-B42F16B6FC3A}" type="slidenum">
              <a:rPr lang="en-GB" altLang="en-US" sz="1200"/>
              <a:pPr eaLnBrk="1" hangingPunct="1"/>
              <a:t>16</a:t>
            </a:fld>
            <a:endParaRPr lang="en-GB" altLang="en-US" sz="1200"/>
          </a:p>
        </p:txBody>
      </p:sp>
      <p:sp>
        <p:nvSpPr>
          <p:cNvPr id="131075" name="Rectangle 2"/>
          <p:cNvSpPr>
            <a:spLocks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86803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315918A-F8D5-475A-A865-14180397A815}" type="slidenum">
              <a:rPr lang="en-GB" altLang="en-US" sz="1200"/>
              <a:pPr eaLnBrk="1" hangingPunct="1"/>
              <a:t>17</a:t>
            </a:fld>
            <a:endParaRPr lang="en-GB" altLang="en-US" sz="1200"/>
          </a:p>
        </p:txBody>
      </p:sp>
      <p:sp>
        <p:nvSpPr>
          <p:cNvPr id="132099" name="Rectangle 2"/>
          <p:cNvSpPr>
            <a:spLocks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8944439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2ABB9ED-6278-432C-BDA8-F7113403C337}"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73059" name="Rectangle 2"/>
          <p:cNvSpPr>
            <a:spLocks noChangeArrowheads="1" noTextEdit="1"/>
          </p:cNvSpPr>
          <p:nvPr>
            <p:ph type="sldImg"/>
          </p:nvPr>
        </p:nvSpPr>
        <p:spPr>
          <a:ln/>
        </p:spPr>
      </p:sp>
      <p:sp>
        <p:nvSpPr>
          <p:cNvPr id="173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306682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B56DCD7-B110-4E3A-885C-52E2D1FE042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74083" name="Rectangle 2"/>
          <p:cNvSpPr>
            <a:spLocks noChangeArrowheads="1" noTextEdit="1"/>
          </p:cNvSpPr>
          <p:nvPr>
            <p:ph type="sldImg"/>
          </p:nvPr>
        </p:nvSpPr>
        <p:spPr>
          <a:ln/>
        </p:spPr>
      </p:sp>
      <p:sp>
        <p:nvSpPr>
          <p:cNvPr id="174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0841657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8982F5B-5352-4747-A476-7EF6F411EC53}"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75107" name="Rectangle 2"/>
          <p:cNvSpPr>
            <a:spLocks noChangeArrowheads="1" noTextEdit="1"/>
          </p:cNvSpPr>
          <p:nvPr>
            <p:ph type="sldImg"/>
          </p:nvPr>
        </p:nvSpPr>
        <p:spPr>
          <a:ln/>
        </p:spPr>
      </p:sp>
      <p:sp>
        <p:nvSpPr>
          <p:cNvPr id="175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878055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168A16E-A671-49D8-BB20-7C605BA2A3B3}"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76131" name="Rectangle 2"/>
          <p:cNvSpPr>
            <a:spLocks noChangeArrowheads="1" noTextEdit="1"/>
          </p:cNvSpPr>
          <p:nvPr>
            <p:ph type="sldImg"/>
          </p:nvPr>
        </p:nvSpPr>
        <p:spPr>
          <a:ln/>
        </p:spPr>
      </p:sp>
      <p:sp>
        <p:nvSpPr>
          <p:cNvPr id="176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206637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8210987-B134-42B4-A852-C56504C76C41}"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78179" name="Rectangle 2"/>
          <p:cNvSpPr>
            <a:spLocks noChangeArrowheads="1" noTextEdit="1"/>
          </p:cNvSpPr>
          <p:nvPr>
            <p:ph type="sldImg"/>
          </p:nvPr>
        </p:nvSpPr>
        <p:spPr>
          <a:ln/>
        </p:spPr>
      </p:sp>
      <p:sp>
        <p:nvSpPr>
          <p:cNvPr id="178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2682183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701CA9-2C21-4992-AC39-2FF2898C529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0227" name="Rectangle 2"/>
          <p:cNvSpPr>
            <a:spLocks noChangeArrowheads="1" noTextEdit="1"/>
          </p:cNvSpPr>
          <p:nvPr>
            <p:ph type="sldImg"/>
          </p:nvPr>
        </p:nvSpPr>
        <p:spPr>
          <a:ln/>
        </p:spPr>
      </p:sp>
      <p:sp>
        <p:nvSpPr>
          <p:cNvPr id="180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7180681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260DFA5-20F3-4D5E-8BBD-D20AB3FB67A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1251" name="Rectangle 2"/>
          <p:cNvSpPr>
            <a:spLocks noChangeArrowheads="1" noTextEdit="1"/>
          </p:cNvSpPr>
          <p:nvPr>
            <p:ph type="sldImg"/>
          </p:nvPr>
        </p:nvSpPr>
        <p:spPr>
          <a:ln/>
        </p:spPr>
      </p:sp>
      <p:sp>
        <p:nvSpPr>
          <p:cNvPr id="181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544792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92260A6-B887-4B21-AD4A-B0741E2F25C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2275" name="Rectangle 2"/>
          <p:cNvSpPr>
            <a:spLocks noChangeArrowheads="1" noTextEdit="1"/>
          </p:cNvSpPr>
          <p:nvPr>
            <p:ph type="sldImg"/>
          </p:nvPr>
        </p:nvSpPr>
        <p:spPr>
          <a:ln/>
        </p:spPr>
      </p:sp>
      <p:sp>
        <p:nvSpPr>
          <p:cNvPr id="182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3003391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A44BF97-6F15-4DDA-B522-87683DEB7C5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5347" name="Rectangle 2"/>
          <p:cNvSpPr>
            <a:spLocks noChangeArrowheads="1" noTextEdit="1"/>
          </p:cNvSpPr>
          <p:nvPr>
            <p:ph type="sldImg"/>
          </p:nvPr>
        </p:nvSpPr>
        <p:spPr>
          <a:ln/>
        </p:spPr>
      </p:sp>
      <p:sp>
        <p:nvSpPr>
          <p:cNvPr id="185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9773735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84B77C-9EBC-4F5A-81F5-A228A808E86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6371" name="Rectangle 2"/>
          <p:cNvSpPr>
            <a:spLocks noChangeArrowheads="1" noTextEdit="1"/>
          </p:cNvSpPr>
          <p:nvPr>
            <p:ph type="sldImg"/>
          </p:nvPr>
        </p:nvSpPr>
        <p:spPr>
          <a:ln/>
        </p:spPr>
      </p:sp>
      <p:sp>
        <p:nvSpPr>
          <p:cNvPr id="186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170963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62EAD2-4FCF-4391-8454-ACB0DDEB781C}"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7395" name="Rectangle 2"/>
          <p:cNvSpPr>
            <a:spLocks noChangeArrowheads="1" noTextEdit="1"/>
          </p:cNvSpPr>
          <p:nvPr>
            <p:ph type="sldImg"/>
          </p:nvPr>
        </p:nvSpPr>
        <p:spPr>
          <a:ln/>
        </p:spPr>
      </p:sp>
      <p:sp>
        <p:nvSpPr>
          <p:cNvPr id="187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0957024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493E6-4B80-4298-8203-03D61DA112D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8419" name="Rectangle 2"/>
          <p:cNvSpPr>
            <a:spLocks noChangeArrowheads="1" noTextEdit="1"/>
          </p:cNvSpPr>
          <p:nvPr>
            <p:ph type="sldImg"/>
          </p:nvPr>
        </p:nvSpPr>
        <p:spPr>
          <a:ln/>
        </p:spPr>
      </p:sp>
      <p:sp>
        <p:nvSpPr>
          <p:cNvPr id="188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166343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5C4F2A7-4697-47B9-846E-B52D866B4D1B}"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9443" name="Rectangle 2"/>
          <p:cNvSpPr>
            <a:spLocks noChangeArrowheads="1" noTextEdit="1"/>
          </p:cNvSpPr>
          <p:nvPr>
            <p:ph type="sldImg"/>
          </p:nvPr>
        </p:nvSpPr>
        <p:spPr>
          <a:ln/>
        </p:spPr>
      </p:sp>
      <p:sp>
        <p:nvSpPr>
          <p:cNvPr id="189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740052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EABEC96-48B1-41C4-8ECC-8BD980BA849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0467" name="Rectangle 2"/>
          <p:cNvSpPr>
            <a:spLocks noChangeArrowheads="1" noTextEdit="1"/>
          </p:cNvSpPr>
          <p:nvPr>
            <p:ph type="sldImg"/>
          </p:nvPr>
        </p:nvSpPr>
        <p:spPr>
          <a:ln/>
        </p:spPr>
      </p:sp>
      <p:sp>
        <p:nvSpPr>
          <p:cNvPr id="190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736346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AE063E9-B2A3-4E9B-9D64-D036FC0771B1}"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1491" name="Rectangle 2"/>
          <p:cNvSpPr>
            <a:spLocks noChangeArrowheads="1" noTextEdit="1"/>
          </p:cNvSpPr>
          <p:nvPr>
            <p:ph type="sldImg"/>
          </p:nvPr>
        </p:nvSpPr>
        <p:spPr>
          <a:ln/>
        </p:spPr>
      </p:sp>
      <p:sp>
        <p:nvSpPr>
          <p:cNvPr id="191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08996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EFD0AD9-2641-4AD1-B225-E6965985F15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2515" name="Rectangle 2"/>
          <p:cNvSpPr>
            <a:spLocks noChangeArrowheads="1" noTextEdit="1"/>
          </p:cNvSpPr>
          <p:nvPr>
            <p:ph type="sldImg"/>
          </p:nvPr>
        </p:nvSpPr>
        <p:spPr>
          <a:ln/>
        </p:spPr>
      </p:sp>
      <p:sp>
        <p:nvSpPr>
          <p:cNvPr id="192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6194439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8A270A6-F27F-4E0A-B9C9-AA3C2A4424A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3539" name="Rectangle 2"/>
          <p:cNvSpPr>
            <a:spLocks noChangeArrowheads="1" noTextEdit="1"/>
          </p:cNvSpPr>
          <p:nvPr>
            <p:ph type="sldImg"/>
          </p:nvPr>
        </p:nvSpPr>
        <p:spPr>
          <a:ln/>
        </p:spPr>
      </p:sp>
      <p:sp>
        <p:nvSpPr>
          <p:cNvPr id="193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9434022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DB61233-9069-4E2E-8681-D5EA099FA3E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5587" name="Rectangle 2"/>
          <p:cNvSpPr>
            <a:spLocks noChangeArrowheads="1" noTextEdit="1"/>
          </p:cNvSpPr>
          <p:nvPr>
            <p:ph type="sldImg"/>
          </p:nvPr>
        </p:nvSpPr>
        <p:spPr>
          <a:ln/>
        </p:spPr>
      </p:sp>
      <p:sp>
        <p:nvSpPr>
          <p:cNvPr id="195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938394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6749AC0-755E-418B-8C5D-33030AADC14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6611" name="Rectangle 2"/>
          <p:cNvSpPr>
            <a:spLocks noChangeArrowheads="1" noTextEdit="1"/>
          </p:cNvSpPr>
          <p:nvPr>
            <p:ph type="sldImg"/>
          </p:nvPr>
        </p:nvSpPr>
        <p:spPr>
          <a:ln/>
        </p:spPr>
      </p:sp>
      <p:sp>
        <p:nvSpPr>
          <p:cNvPr id="196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170425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20A0DB1-06CC-471E-940B-3B90C403B75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8659" name="Rectangle 2"/>
          <p:cNvSpPr>
            <a:spLocks noChangeArrowheads="1" noTextEdit="1"/>
          </p:cNvSpPr>
          <p:nvPr>
            <p:ph type="sldImg"/>
          </p:nvPr>
        </p:nvSpPr>
        <p:spPr>
          <a:ln/>
        </p:spPr>
      </p:sp>
      <p:sp>
        <p:nvSpPr>
          <p:cNvPr id="198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87609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BB8AE8A-9958-4B39-9611-A1DC473A857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9683" name="Rectangle 2"/>
          <p:cNvSpPr>
            <a:spLocks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5709102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1103A7D-911A-4286-8727-502A471C9BA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1731" name="Rectangle 2"/>
          <p:cNvSpPr>
            <a:spLocks noChangeArrowheads="1" noTextEdit="1"/>
          </p:cNvSpPr>
          <p:nvPr>
            <p:ph type="sldImg"/>
          </p:nvPr>
        </p:nvSpPr>
        <p:spPr>
          <a:ln/>
        </p:spPr>
      </p:sp>
      <p:sp>
        <p:nvSpPr>
          <p:cNvPr id="201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122443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D731D2C-FE07-476B-AF69-F2985383491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2755" name="Rectangle 2"/>
          <p:cNvSpPr>
            <a:spLocks noChangeArrowheads="1" noTextEdit="1"/>
          </p:cNvSpPr>
          <p:nvPr>
            <p:ph type="sldImg"/>
          </p:nvPr>
        </p:nvSpPr>
        <p:spPr>
          <a:ln/>
        </p:spPr>
      </p:sp>
      <p:sp>
        <p:nvSpPr>
          <p:cNvPr id="202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07886585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C3D3D6-3200-41CF-84A9-4F7F666E3B3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3779" name="Rectangle 2"/>
          <p:cNvSpPr>
            <a:spLocks noChangeArrowheads="1" noTextEdit="1"/>
          </p:cNvSpPr>
          <p:nvPr>
            <p:ph type="sldImg"/>
          </p:nvPr>
        </p:nvSpPr>
        <p:spPr>
          <a:ln/>
        </p:spPr>
      </p:sp>
      <p:sp>
        <p:nvSpPr>
          <p:cNvPr id="203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414005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B0E7624-E35A-4836-82A7-67E3EBC5C89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6851" name="Rectangle 2"/>
          <p:cNvSpPr>
            <a:spLocks noChangeArrowheads="1" noTextEdit="1"/>
          </p:cNvSpPr>
          <p:nvPr>
            <p:ph type="sldImg"/>
          </p:nvPr>
        </p:nvSpPr>
        <p:spPr>
          <a:ln/>
        </p:spPr>
      </p:sp>
      <p:sp>
        <p:nvSpPr>
          <p:cNvPr id="206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415830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0AE7CA5-1B13-410E-8FB9-114E6572D5B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7875" name="Rectangle 2"/>
          <p:cNvSpPr>
            <a:spLocks noChangeArrowheads="1" noTextEdit="1"/>
          </p:cNvSpPr>
          <p:nvPr>
            <p:ph type="sldImg"/>
          </p:nvPr>
        </p:nvSpPr>
        <p:spPr>
          <a:ln/>
        </p:spPr>
      </p:sp>
      <p:sp>
        <p:nvSpPr>
          <p:cNvPr id="207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3641561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A61DBAE-B84C-44A7-B9E3-873EEEE096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8899" name="Rectangle 2"/>
          <p:cNvSpPr>
            <a:spLocks noChangeArrowheads="1" noTextEdit="1"/>
          </p:cNvSpPr>
          <p:nvPr>
            <p:ph type="sldImg"/>
          </p:nvPr>
        </p:nvSpPr>
        <p:spPr>
          <a:ln/>
        </p:spPr>
      </p:sp>
      <p:sp>
        <p:nvSpPr>
          <p:cNvPr id="208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301318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6D0E1A7-E0EB-4ED2-B27D-1C283F05E760}"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9923" name="Rectangle 2"/>
          <p:cNvSpPr>
            <a:spLocks noChangeArrowheads="1" noTextEdit="1"/>
          </p:cNvSpPr>
          <p:nvPr>
            <p:ph type="sldImg"/>
          </p:nvPr>
        </p:nvSpPr>
        <p:spPr>
          <a:ln/>
        </p:spPr>
      </p:sp>
      <p:sp>
        <p:nvSpPr>
          <p:cNvPr id="209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0326109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30DB9B-A1F5-4D33-8C5F-FBAFEB7B56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0947" name="Rectangle 2"/>
          <p:cNvSpPr>
            <a:spLocks noChangeArrowheads="1" noTextEdit="1"/>
          </p:cNvSpPr>
          <p:nvPr>
            <p:ph type="sldImg"/>
          </p:nvPr>
        </p:nvSpPr>
        <p:spPr>
          <a:ln/>
        </p:spPr>
      </p:sp>
      <p:sp>
        <p:nvSpPr>
          <p:cNvPr id="210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599999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DAD0AC2-9F56-4F68-8F70-71DABA8E895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1971" name="Rectangle 2"/>
          <p:cNvSpPr>
            <a:spLocks noChangeArrowheads="1" noTextEdit="1"/>
          </p:cNvSpPr>
          <p:nvPr>
            <p:ph type="sldImg"/>
          </p:nvPr>
        </p:nvSpPr>
        <p:spPr>
          <a:ln/>
        </p:spPr>
      </p:sp>
      <p:sp>
        <p:nvSpPr>
          <p:cNvPr id="211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1632253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676480C-25B4-4E3D-984E-C71354FEC281}"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2995" name="Rectangle 2"/>
          <p:cNvSpPr>
            <a:spLocks noChangeArrowheads="1" noTextEdit="1"/>
          </p:cNvSpPr>
          <p:nvPr>
            <p:ph type="sldImg"/>
          </p:nvPr>
        </p:nvSpPr>
        <p:spPr>
          <a:ln/>
        </p:spPr>
      </p:sp>
      <p:sp>
        <p:nvSpPr>
          <p:cNvPr id="212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6013940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25132B7-859C-4FA7-8CDF-6A603F31809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6067" name="Rectangle 2"/>
          <p:cNvSpPr>
            <a:spLocks noChangeArrowheads="1" noTextEdit="1"/>
          </p:cNvSpPr>
          <p:nvPr>
            <p:ph type="sldImg"/>
          </p:nvPr>
        </p:nvSpPr>
        <p:spPr>
          <a:ln/>
        </p:spPr>
      </p:sp>
      <p:sp>
        <p:nvSpPr>
          <p:cNvPr id="216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7562184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8EEAB8-EF30-4924-A69F-1644A3A63EC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7091" name="Rectangle 2"/>
          <p:cNvSpPr>
            <a:spLocks noChangeArrowheads="1" noTextEdit="1"/>
          </p:cNvSpPr>
          <p:nvPr>
            <p:ph type="sldImg"/>
          </p:nvPr>
        </p:nvSpPr>
        <p:spPr>
          <a:ln/>
        </p:spPr>
      </p:sp>
      <p:sp>
        <p:nvSpPr>
          <p:cNvPr id="217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976647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3BF0B11-0DA9-4DD7-9E6F-BDD97CCE8052}"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8115" name="Rectangle 2"/>
          <p:cNvSpPr>
            <a:spLocks noChangeArrowheads="1" noTextEdit="1"/>
          </p:cNvSpPr>
          <p:nvPr>
            <p:ph type="sldImg"/>
          </p:nvPr>
        </p:nvSpPr>
        <p:spPr>
          <a:ln/>
        </p:spPr>
      </p:sp>
      <p:sp>
        <p:nvSpPr>
          <p:cNvPr id="218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65732720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1DA2892-9A8B-49C6-B8CF-8E47E8639B5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9139" name="Rectangle 2"/>
          <p:cNvSpPr>
            <a:spLocks noChangeArrowheads="1" noTextEdit="1"/>
          </p:cNvSpPr>
          <p:nvPr>
            <p:ph type="sldImg"/>
          </p:nvPr>
        </p:nvSpPr>
        <p:spPr>
          <a:ln/>
        </p:spPr>
      </p:sp>
      <p:sp>
        <p:nvSpPr>
          <p:cNvPr id="219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0704940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47F71C-337E-4D08-B99E-A0357813EDB1}"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20163" name="Rectangle 2"/>
          <p:cNvSpPr>
            <a:spLocks noChangeArrowheads="1" noTextEdit="1"/>
          </p:cNvSpPr>
          <p:nvPr>
            <p:ph type="sldImg"/>
          </p:nvPr>
        </p:nvSpPr>
        <p:spPr>
          <a:ln/>
        </p:spPr>
      </p:sp>
      <p:sp>
        <p:nvSpPr>
          <p:cNvPr id="220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9273060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6D1BE6A-8037-404C-819B-ACE4B621D58C}"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21187" name="Rectangle 2"/>
          <p:cNvSpPr>
            <a:spLocks noChangeArrowheads="1" noTextEdit="1"/>
          </p:cNvSpPr>
          <p:nvPr>
            <p:ph type="sldImg"/>
          </p:nvPr>
        </p:nvSpPr>
        <p:spPr>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7827349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1C3D99A-1987-4AAF-A193-3801F2FFA33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22211" name="Rectangle 2"/>
          <p:cNvSpPr>
            <a:spLocks noChangeArrowheads="1" noTextEdit="1"/>
          </p:cNvSpPr>
          <p:nvPr>
            <p:ph type="sldImg"/>
          </p:nvPr>
        </p:nvSpPr>
        <p:spPr>
          <a:ln/>
        </p:spPr>
      </p:sp>
      <p:sp>
        <p:nvSpPr>
          <p:cNvPr id="222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95952640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D29B722-5E28-42AE-9D1D-D623BBC127E0}"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23235" name="Rectangle 2"/>
          <p:cNvSpPr>
            <a:spLocks noChangeArrowheads="1" noTextEdit="1"/>
          </p:cNvSpPr>
          <p:nvPr>
            <p:ph type="sldImg"/>
          </p:nvPr>
        </p:nvSpPr>
        <p:spPr>
          <a:ln/>
        </p:spPr>
      </p:sp>
      <p:sp>
        <p:nvSpPr>
          <p:cNvPr id="223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923748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6352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0052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155549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50769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94848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12209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178676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212305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8157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12213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351557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C344AE16-616B-4BD0-A8F9-C736F8F64FB3}" type="slidenum">
              <a:rPr lang="en-GB" altLang="en-US"/>
              <a:pPr/>
              <a:t>‹#›</a:t>
            </a:fld>
            <a:endParaRPr lang="en-GB" altLang="en-US"/>
          </a:p>
        </p:txBody>
      </p:sp>
    </p:spTree>
    <p:extLst>
      <p:ext uri="{BB962C8B-B14F-4D97-AF65-F5344CB8AC3E}">
        <p14:creationId xmlns:p14="http://schemas.microsoft.com/office/powerpoint/2010/main" val="1350484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DC356434-590D-4B00-BF8B-E2E3666D7596}" type="slidenum">
              <a:rPr lang="en-GB" altLang="en-US"/>
              <a:pPr/>
              <a:t>‹#›</a:t>
            </a:fld>
            <a:endParaRPr lang="en-GB" altLang="en-US"/>
          </a:p>
        </p:txBody>
      </p:sp>
    </p:spTree>
    <p:extLst>
      <p:ext uri="{BB962C8B-B14F-4D97-AF65-F5344CB8AC3E}">
        <p14:creationId xmlns:p14="http://schemas.microsoft.com/office/powerpoint/2010/main" val="4294585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92879CE0-EF7D-4AEB-A54A-3E3010C0EB8D}" type="slidenum">
              <a:rPr lang="en-GB" altLang="en-US"/>
              <a:pPr/>
              <a:t>‹#›</a:t>
            </a:fld>
            <a:endParaRPr lang="en-GB" altLang="en-US"/>
          </a:p>
        </p:txBody>
      </p:sp>
    </p:spTree>
    <p:extLst>
      <p:ext uri="{BB962C8B-B14F-4D97-AF65-F5344CB8AC3E}">
        <p14:creationId xmlns:p14="http://schemas.microsoft.com/office/powerpoint/2010/main" val="30269415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9C48628-40C1-4ABD-B4B1-DF89B633269C}" type="slidenum">
              <a:rPr lang="en-GB" altLang="en-US"/>
              <a:pPr/>
              <a:t>‹#›</a:t>
            </a:fld>
            <a:endParaRPr lang="en-GB" altLang="en-US"/>
          </a:p>
        </p:txBody>
      </p:sp>
    </p:spTree>
    <p:extLst>
      <p:ext uri="{BB962C8B-B14F-4D97-AF65-F5344CB8AC3E}">
        <p14:creationId xmlns:p14="http://schemas.microsoft.com/office/powerpoint/2010/main" val="1382309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207DC438-287E-4129-A6F9-7156EA9FFBD4}" type="slidenum">
              <a:rPr lang="en-GB" altLang="en-US"/>
              <a:pPr/>
              <a:t>‹#›</a:t>
            </a:fld>
            <a:endParaRPr lang="en-GB" altLang="en-US"/>
          </a:p>
        </p:txBody>
      </p:sp>
    </p:spTree>
    <p:extLst>
      <p:ext uri="{BB962C8B-B14F-4D97-AF65-F5344CB8AC3E}">
        <p14:creationId xmlns:p14="http://schemas.microsoft.com/office/powerpoint/2010/main" val="39801595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5C16ED99-5C29-4A3A-A137-F29C40675EEA}" type="slidenum">
              <a:rPr lang="en-GB" altLang="en-US"/>
              <a:pPr/>
              <a:t>‹#›</a:t>
            </a:fld>
            <a:endParaRPr lang="en-GB" altLang="en-US"/>
          </a:p>
        </p:txBody>
      </p:sp>
    </p:spTree>
    <p:extLst>
      <p:ext uri="{BB962C8B-B14F-4D97-AF65-F5344CB8AC3E}">
        <p14:creationId xmlns:p14="http://schemas.microsoft.com/office/powerpoint/2010/main" val="28834854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3D08BD92-515C-4B99-BB63-AD1CA34C776C}" type="slidenum">
              <a:rPr lang="en-GB" altLang="en-US"/>
              <a:pPr/>
              <a:t>‹#›</a:t>
            </a:fld>
            <a:endParaRPr lang="en-GB" altLang="en-US"/>
          </a:p>
        </p:txBody>
      </p:sp>
    </p:spTree>
    <p:extLst>
      <p:ext uri="{BB962C8B-B14F-4D97-AF65-F5344CB8AC3E}">
        <p14:creationId xmlns:p14="http://schemas.microsoft.com/office/powerpoint/2010/main" val="6854904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6168C9D2-0BAF-4A0C-9385-1C9A3523F273}" type="slidenum">
              <a:rPr lang="en-GB" altLang="en-US"/>
              <a:pPr/>
              <a:t>‹#›</a:t>
            </a:fld>
            <a:endParaRPr lang="en-GB" altLang="en-US"/>
          </a:p>
        </p:txBody>
      </p:sp>
    </p:spTree>
    <p:extLst>
      <p:ext uri="{BB962C8B-B14F-4D97-AF65-F5344CB8AC3E}">
        <p14:creationId xmlns:p14="http://schemas.microsoft.com/office/powerpoint/2010/main" val="19796316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CED273D5-C0BC-455F-A6BD-6EA1D6A42D62}" type="slidenum">
              <a:rPr lang="en-GB" altLang="en-US"/>
              <a:pPr/>
              <a:t>‹#›</a:t>
            </a:fld>
            <a:endParaRPr lang="en-GB" altLang="en-US"/>
          </a:p>
        </p:txBody>
      </p:sp>
    </p:spTree>
    <p:extLst>
      <p:ext uri="{BB962C8B-B14F-4D97-AF65-F5344CB8AC3E}">
        <p14:creationId xmlns:p14="http://schemas.microsoft.com/office/powerpoint/2010/main" val="17174525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10422123-00B8-4833-A83C-C1399907A17D}" type="slidenum">
              <a:rPr lang="en-GB" altLang="en-US"/>
              <a:pPr/>
              <a:t>‹#›</a:t>
            </a:fld>
            <a:endParaRPr lang="en-GB" altLang="en-US"/>
          </a:p>
        </p:txBody>
      </p:sp>
    </p:spTree>
    <p:extLst>
      <p:ext uri="{BB962C8B-B14F-4D97-AF65-F5344CB8AC3E}">
        <p14:creationId xmlns:p14="http://schemas.microsoft.com/office/powerpoint/2010/main" val="8432983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EE5985EA-C4D8-4250-905E-5B1E0B205C08}" type="slidenum">
              <a:rPr lang="en-GB" altLang="en-US"/>
              <a:pPr/>
              <a:t>‹#›</a:t>
            </a:fld>
            <a:endParaRPr lang="en-GB" altLang="en-US"/>
          </a:p>
        </p:txBody>
      </p:sp>
    </p:spTree>
    <p:extLst>
      <p:ext uri="{BB962C8B-B14F-4D97-AF65-F5344CB8AC3E}">
        <p14:creationId xmlns:p14="http://schemas.microsoft.com/office/powerpoint/2010/main" val="28030345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69235EB-1C12-4758-8631-837E320188CF}" type="slidenum">
              <a:rPr lang="en-GB" altLang="en-US"/>
              <a:pPr/>
              <a:t>‹#›</a:t>
            </a:fld>
            <a:endParaRPr lang="en-GB" altLang="en-US"/>
          </a:p>
        </p:txBody>
      </p:sp>
    </p:spTree>
    <p:extLst>
      <p:ext uri="{BB962C8B-B14F-4D97-AF65-F5344CB8AC3E}">
        <p14:creationId xmlns:p14="http://schemas.microsoft.com/office/powerpoint/2010/main" val="812578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3721383-DBF0-4D3F-BE67-BDC29E0F79E1}" type="slidenum">
              <a:rPr lang="en-GB" altLang="en-US"/>
              <a:pPr/>
              <a:t>‹#›</a:t>
            </a:fld>
            <a:endParaRPr lang="en-GB" altLang="en-US"/>
          </a:p>
        </p:txBody>
      </p:sp>
    </p:spTree>
    <p:extLst>
      <p:ext uri="{BB962C8B-B14F-4D97-AF65-F5344CB8AC3E}">
        <p14:creationId xmlns:p14="http://schemas.microsoft.com/office/powerpoint/2010/main" val="1186224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40000"/>
                <a:lumOff val="6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220731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CCECFF"/>
            </a:gs>
            <a:gs pos="100000">
              <a:schemeClr val="bg1"/>
            </a:gs>
          </a:gsLst>
          <a:path path="rect">
            <a:fillToRect l="100000" b="100000"/>
          </a:path>
        </a:gra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5123"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89F14546-7008-46B4-97A0-6F526AAA5303}" type="slidenum">
              <a:rPr lang="en-GB" altLang="en-US"/>
              <a:pPr/>
              <a:t>‹#›</a:t>
            </a:fld>
            <a:endParaRPr lang="en-GB" altLang="en-US"/>
          </a:p>
        </p:txBody>
      </p:sp>
    </p:spTree>
    <p:extLst>
      <p:ext uri="{BB962C8B-B14F-4D97-AF65-F5344CB8AC3E}">
        <p14:creationId xmlns:p14="http://schemas.microsoft.com/office/powerpoint/2010/main" val="24132938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oleObject" Target="../embeddings/oleObject1.bin"/></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6.emf"/><Relationship Id="rId4" Type="http://schemas.openxmlformats.org/officeDocument/2006/relationships/oleObject" Target="../embeddings/oleObject2.bin"/></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microsoft.com/office/2007/relationships/hdphoto" Target="../media/hdphoto3.wdp"/></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en.wikipedia.org/wiki/Murphy's_law" TargetMode="External"/><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6.xml"/><Relationship Id="rId1" Type="http://schemas.openxmlformats.org/officeDocument/2006/relationships/slideLayout" Target="../slideLayouts/slideLayout13.xml"/><Relationship Id="rId4" Type="http://schemas.microsoft.com/office/2007/relationships/hdphoto" Target="../media/hdphoto4.wdp"/></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7.xml"/><Relationship Id="rId1" Type="http://schemas.openxmlformats.org/officeDocument/2006/relationships/vmlDrawing" Target="../drawings/vmlDrawing3.vml"/><Relationship Id="rId5" Type="http://schemas.openxmlformats.org/officeDocument/2006/relationships/image" Target="../media/image17.wmf"/><Relationship Id="rId4" Type="http://schemas.openxmlformats.org/officeDocument/2006/relationships/oleObject" Target="../embeddings/oleObject3.bin"/></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45672" y="1695796"/>
            <a:ext cx="7913717" cy="1938992"/>
          </a:xfrm>
          <a:prstGeom prst="rect">
            <a:avLst/>
          </a:prstGeom>
          <a:noFill/>
        </p:spPr>
        <p:txBody>
          <a:bodyPr wrap="square" rtlCol="0">
            <a:spAutoFit/>
          </a:bodyPr>
          <a:lstStyle/>
          <a:p>
            <a:pPr algn="ctr"/>
            <a:r>
              <a:rPr lang="en-GB" sz="6000" dirty="0" smtClean="0"/>
              <a:t>Project Management </a:t>
            </a:r>
          </a:p>
          <a:p>
            <a:pPr algn="ctr"/>
            <a:r>
              <a:rPr lang="en-GB" sz="6000" dirty="0" smtClean="0"/>
              <a:t>Week 3</a:t>
            </a:r>
            <a:endParaRPr lang="en-GB" sz="6000" dirty="0"/>
          </a:p>
        </p:txBody>
      </p:sp>
      <p:pic>
        <p:nvPicPr>
          <p:cNvPr id="2050" name="Picture 2" descr="Image result for managing projec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8713" y="3851683"/>
            <a:ext cx="4785764" cy="2691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823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Tool and techniques of project management</a:t>
            </a:r>
            <a:endParaRPr lang="en-GB" dirty="0"/>
          </a:p>
        </p:txBody>
      </p:sp>
      <p:pic>
        <p:nvPicPr>
          <p:cNvPr id="3074" name="Picture 2" descr="Related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4719" y="3442995"/>
            <a:ext cx="5612766" cy="3157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901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59568" y="1222732"/>
            <a:ext cx="9144000" cy="1655762"/>
          </a:xfrm>
        </p:spPr>
        <p:txBody>
          <a:bodyPr>
            <a:noAutofit/>
          </a:bodyPr>
          <a:lstStyle/>
          <a:p>
            <a:pPr algn="l"/>
            <a:r>
              <a:rPr lang="en-GB" sz="4400" dirty="0" smtClean="0"/>
              <a:t>Today</a:t>
            </a:r>
          </a:p>
          <a:p>
            <a:pPr marL="457200" indent="-457200" algn="l">
              <a:buFont typeface="Arial" panose="020B0604020202020204" pitchFamily="34" charset="0"/>
              <a:buChar char="•"/>
            </a:pPr>
            <a:r>
              <a:rPr lang="en-GB" sz="4400" dirty="0" smtClean="0"/>
              <a:t>Stake Holders revisited</a:t>
            </a:r>
          </a:p>
          <a:p>
            <a:pPr marL="457200" indent="-457200" algn="l">
              <a:buFont typeface="Arial" panose="020B0604020202020204" pitchFamily="34" charset="0"/>
              <a:buChar char="•"/>
            </a:pPr>
            <a:r>
              <a:rPr lang="en-GB" sz="4400" dirty="0"/>
              <a:t>Risk </a:t>
            </a:r>
            <a:r>
              <a:rPr lang="en-GB" sz="4400" dirty="0" smtClean="0"/>
              <a:t>Analysis</a:t>
            </a:r>
          </a:p>
          <a:p>
            <a:pPr marL="457200" indent="-457200" algn="l">
              <a:buFont typeface="Arial" panose="020B0604020202020204" pitchFamily="34" charset="0"/>
              <a:buChar char="•"/>
            </a:pPr>
            <a:r>
              <a:rPr lang="en-GB" sz="4400" dirty="0" smtClean="0"/>
              <a:t>PESTLE</a:t>
            </a:r>
          </a:p>
        </p:txBody>
      </p:sp>
      <p:pic>
        <p:nvPicPr>
          <p:cNvPr id="30722" name="Picture 2" descr="Related image"/>
          <p:cNvPicPr>
            <a:picLocks noChangeAspect="1" noChangeArrowheads="1"/>
          </p:cNvPicPr>
          <p:nvPr/>
        </p:nvPicPr>
        <p:blipFill>
          <a:blip r:embed="rId2">
            <a:duotone>
              <a:schemeClr val="accent6">
                <a:shade val="45000"/>
                <a:satMod val="135000"/>
              </a:schemeClr>
              <a:prstClr val="white"/>
            </a:duotone>
            <a:extLst>
              <a:ext uri="{BEBA8EAE-BF5A-486C-A8C5-ECC9F3942E4B}">
                <a14:imgProps xmlns:a14="http://schemas.microsoft.com/office/drawing/2010/main">
                  <a14:imgLayer r:embed="rId3">
                    <a14:imgEffect>
                      <a14:backgroundRemoval t="10000" b="90000" l="10000" r="90000"/>
                    </a14:imgEffect>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5553856" y="1446246"/>
            <a:ext cx="6535572" cy="3676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57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Project Life Cycle</a:t>
            </a:r>
          </a:p>
        </p:txBody>
      </p:sp>
      <p:sp>
        <p:nvSpPr>
          <p:cNvPr id="10243" name="Rectangle 3"/>
          <p:cNvSpPr>
            <a:spLocks noGrp="1" noChangeArrowheads="1"/>
          </p:cNvSpPr>
          <p:nvPr>
            <p:ph idx="1"/>
          </p:nvPr>
        </p:nvSpPr>
        <p:spPr>
          <a:xfrm>
            <a:off x="2209800" y="4348164"/>
            <a:ext cx="7772400" cy="1709737"/>
          </a:xfrm>
        </p:spPr>
        <p:txBody>
          <a:bodyPr/>
          <a:lstStyle/>
          <a:p>
            <a:pPr eaLnBrk="1" hangingPunct="1"/>
            <a:r>
              <a:rPr lang="en-GB" altLang="en-US" smtClean="0"/>
              <a:t>Evaluation Phase (The Wrap-up)</a:t>
            </a:r>
          </a:p>
        </p:txBody>
      </p:sp>
      <p:sp>
        <p:nvSpPr>
          <p:cNvPr id="10244" name="Text Box 4"/>
          <p:cNvSpPr txBox="1">
            <a:spLocks noChangeArrowheads="1"/>
          </p:cNvSpPr>
          <p:nvPr/>
        </p:nvSpPr>
        <p:spPr bwMode="auto">
          <a:xfrm>
            <a:off x="8885238" y="3870326"/>
            <a:ext cx="641350"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80000"/>
              </a:lnSpc>
              <a:spcBef>
                <a:spcPct val="50000"/>
              </a:spcBef>
            </a:pPr>
            <a:r>
              <a:rPr lang="en-GB" altLang="en-US" b="1">
                <a:solidFill>
                  <a:srgbClr val="800000"/>
                </a:solidFill>
              </a:rPr>
              <a:t>DO</a:t>
            </a:r>
          </a:p>
        </p:txBody>
      </p:sp>
      <p:sp>
        <p:nvSpPr>
          <p:cNvPr id="10245" name="AutoShape 5"/>
          <p:cNvSpPr>
            <a:spLocks/>
          </p:cNvSpPr>
          <p:nvPr/>
        </p:nvSpPr>
        <p:spPr bwMode="auto">
          <a:xfrm>
            <a:off x="8423275" y="2149475"/>
            <a:ext cx="425450" cy="1531938"/>
          </a:xfrm>
          <a:prstGeom prst="rightBrace">
            <a:avLst>
              <a:gd name="adj1" fmla="val 30006"/>
              <a:gd name="adj2" fmla="val 50000"/>
            </a:avLst>
          </a:prstGeom>
          <a:noFill/>
          <a:ln w="31750">
            <a:solidFill>
              <a:srgbClr val="8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b="1"/>
          </a:p>
        </p:txBody>
      </p:sp>
      <p:sp>
        <p:nvSpPr>
          <p:cNvPr id="10246" name="Text Box 6"/>
          <p:cNvSpPr txBox="1">
            <a:spLocks noChangeArrowheads="1"/>
          </p:cNvSpPr>
          <p:nvPr/>
        </p:nvSpPr>
        <p:spPr bwMode="auto">
          <a:xfrm>
            <a:off x="8885238" y="2740026"/>
            <a:ext cx="10144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80000"/>
              </a:lnSpc>
              <a:spcBef>
                <a:spcPct val="50000"/>
              </a:spcBef>
            </a:pPr>
            <a:r>
              <a:rPr lang="en-GB" altLang="en-US" b="1">
                <a:solidFill>
                  <a:srgbClr val="800000"/>
                </a:solidFill>
              </a:rPr>
              <a:t>PLAN</a:t>
            </a:r>
          </a:p>
        </p:txBody>
      </p:sp>
      <p:sp>
        <p:nvSpPr>
          <p:cNvPr id="10247" name="Text Box 7"/>
          <p:cNvSpPr txBox="1">
            <a:spLocks noChangeArrowheads="1"/>
          </p:cNvSpPr>
          <p:nvPr/>
        </p:nvSpPr>
        <p:spPr bwMode="auto">
          <a:xfrm>
            <a:off x="8763000" y="4495801"/>
            <a:ext cx="1385888"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80000"/>
              </a:lnSpc>
              <a:spcBef>
                <a:spcPct val="50000"/>
              </a:spcBef>
            </a:pPr>
            <a:r>
              <a:rPr lang="en-GB" altLang="en-US" b="1">
                <a:solidFill>
                  <a:srgbClr val="800000"/>
                </a:solidFill>
              </a:rPr>
              <a:t>REVIEW</a:t>
            </a:r>
          </a:p>
        </p:txBody>
      </p:sp>
      <p:sp>
        <p:nvSpPr>
          <p:cNvPr id="10248" name="Rectangle 8"/>
          <p:cNvSpPr>
            <a:spLocks noChangeArrowheads="1"/>
          </p:cNvSpPr>
          <p:nvPr/>
        </p:nvSpPr>
        <p:spPr bwMode="auto">
          <a:xfrm>
            <a:off x="2209800" y="1981200"/>
            <a:ext cx="7772400"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buFontTx/>
              <a:buChar char="•"/>
            </a:pPr>
            <a:r>
              <a:rPr lang="en-GB" altLang="en-US" sz="3200"/>
              <a:t>Conception Phase (The Idea)</a:t>
            </a:r>
          </a:p>
          <a:p>
            <a:pPr eaLnBrk="1" hangingPunct="1">
              <a:spcBef>
                <a:spcPct val="20000"/>
              </a:spcBef>
              <a:buFontTx/>
              <a:buChar char="•"/>
            </a:pPr>
            <a:r>
              <a:rPr lang="en-GB" altLang="en-US" sz="3200"/>
              <a:t>Definition Phase (The Plan)</a:t>
            </a:r>
          </a:p>
          <a:p>
            <a:pPr eaLnBrk="1" hangingPunct="1">
              <a:spcBef>
                <a:spcPct val="20000"/>
              </a:spcBef>
              <a:buFontTx/>
              <a:buChar char="•"/>
            </a:pPr>
            <a:r>
              <a:rPr lang="en-GB" altLang="en-US" sz="3200"/>
              <a:t>Initiation Phase (The Team) </a:t>
            </a:r>
          </a:p>
        </p:txBody>
      </p:sp>
      <p:sp>
        <p:nvSpPr>
          <p:cNvPr id="10249" name="Rectangle 9"/>
          <p:cNvSpPr>
            <a:spLocks noChangeArrowheads="1"/>
          </p:cNvSpPr>
          <p:nvPr/>
        </p:nvSpPr>
        <p:spPr bwMode="auto">
          <a:xfrm>
            <a:off x="2209800" y="3756026"/>
            <a:ext cx="7772400" cy="69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buFontTx/>
              <a:buChar char="•"/>
            </a:pPr>
            <a:r>
              <a:rPr lang="en-GB" altLang="en-US" sz="3200"/>
              <a:t>Implementation Phase (The Work)</a:t>
            </a:r>
          </a:p>
        </p:txBody>
      </p:sp>
    </p:spTree>
    <p:extLst>
      <p:ext uri="{BB962C8B-B14F-4D97-AF65-F5344CB8AC3E}">
        <p14:creationId xmlns:p14="http://schemas.microsoft.com/office/powerpoint/2010/main" val="13418379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2209800" y="219075"/>
            <a:ext cx="7772400" cy="1143000"/>
          </a:xfrm>
        </p:spPr>
        <p:txBody>
          <a:bodyPr/>
          <a:lstStyle/>
          <a:p>
            <a:pPr eaLnBrk="1" hangingPunct="1"/>
            <a:r>
              <a:rPr lang="en-GB" altLang="en-US" sz="4000"/>
              <a:t>The Quad Chart - Guided Tour</a:t>
            </a:r>
          </a:p>
        </p:txBody>
      </p:sp>
      <p:graphicFrame>
        <p:nvGraphicFramePr>
          <p:cNvPr id="1026" name="Object 3"/>
          <p:cNvGraphicFramePr>
            <a:graphicFrameLocks noChangeAspect="1"/>
          </p:cNvGraphicFramePr>
          <p:nvPr/>
        </p:nvGraphicFramePr>
        <p:xfrm>
          <a:off x="1841500" y="1311276"/>
          <a:ext cx="8502650" cy="5357813"/>
        </p:xfrm>
        <a:graphic>
          <a:graphicData uri="http://schemas.openxmlformats.org/presentationml/2006/ole">
            <mc:AlternateContent xmlns:mc="http://schemas.openxmlformats.org/markup-compatibility/2006">
              <mc:Choice xmlns:v="urn:schemas-microsoft-com:vml" Requires="v">
                <p:oleObj spid="_x0000_s27652" name="Document" r:id="rId4" imgW="10033782" imgH="6651167" progId="Word.Document.8">
                  <p:embed/>
                </p:oleObj>
              </mc:Choice>
              <mc:Fallback>
                <p:oleObj name="Document" r:id="rId4" imgW="10033782" imgH="6651167" progId="Word.Document.8">
                  <p:embed/>
                  <p:pic>
                    <p:nvPicPr>
                      <p:cNvPr id="1026"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1500" y="1311276"/>
                        <a:ext cx="8502650" cy="535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8" name="Text Box 4"/>
          <p:cNvSpPr txBox="1">
            <a:spLocks noChangeArrowheads="1"/>
          </p:cNvSpPr>
          <p:nvPr/>
        </p:nvSpPr>
        <p:spPr bwMode="auto">
          <a:xfrm>
            <a:off x="1931264" y="2419262"/>
            <a:ext cx="41813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WHY IS PROJECT BEING DONE?</a:t>
            </a:r>
          </a:p>
          <a:p>
            <a:pPr algn="ctr">
              <a:lnSpc>
                <a:spcPct val="120000"/>
              </a:lnSpc>
            </a:pPr>
            <a:r>
              <a:rPr lang="en-GB" altLang="en-US" sz="2000"/>
              <a:t>WHAT FOR?</a:t>
            </a:r>
          </a:p>
          <a:p>
            <a:pPr algn="ctr">
              <a:lnSpc>
                <a:spcPct val="120000"/>
              </a:lnSpc>
            </a:pPr>
            <a:r>
              <a:rPr lang="en-GB" altLang="en-US" sz="2000"/>
              <a:t>WHAT IS THE RESULT?</a:t>
            </a:r>
          </a:p>
        </p:txBody>
      </p:sp>
      <p:sp>
        <p:nvSpPr>
          <p:cNvPr id="1029" name="Rectangle 5"/>
          <p:cNvSpPr>
            <a:spLocks noChangeArrowheads="1"/>
          </p:cNvSpPr>
          <p:nvPr/>
        </p:nvSpPr>
        <p:spPr bwMode="auto">
          <a:xfrm>
            <a:off x="6190633"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WHO IS PROJECT FOR?</a:t>
            </a:r>
          </a:p>
          <a:p>
            <a:pPr algn="ctr">
              <a:lnSpc>
                <a:spcPct val="120000"/>
              </a:lnSpc>
            </a:pPr>
            <a:r>
              <a:rPr lang="en-GB" altLang="en-US" sz="2000"/>
              <a:t>WHO WILL BENEFIT (OR NOT)?</a:t>
            </a:r>
          </a:p>
          <a:p>
            <a:pPr algn="ctr">
              <a:lnSpc>
                <a:spcPct val="120000"/>
              </a:lnSpc>
            </a:pPr>
            <a:r>
              <a:rPr lang="en-GB" altLang="en-US" sz="2000"/>
              <a:t>WHO WILL IT INVOLVE?</a:t>
            </a:r>
          </a:p>
        </p:txBody>
      </p:sp>
      <p:sp>
        <p:nvSpPr>
          <p:cNvPr id="1030" name="Rectangle 6"/>
          <p:cNvSpPr>
            <a:spLocks noChangeArrowheads="1"/>
          </p:cNvSpPr>
          <p:nvPr/>
        </p:nvSpPr>
        <p:spPr bwMode="auto">
          <a:xfrm>
            <a:off x="2384425" y="4824414"/>
            <a:ext cx="3124200" cy="141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spcAft>
                <a:spcPct val="15000"/>
              </a:spcAft>
            </a:pPr>
            <a:r>
              <a:rPr lang="en-GB" altLang="en-US" sz="2000"/>
              <a:t>GOALS!</a:t>
            </a:r>
          </a:p>
          <a:p>
            <a:pPr algn="ctr"/>
            <a:r>
              <a:rPr lang="en-GB" altLang="en-US" sz="2000"/>
              <a:t>WHAT MAKES THE</a:t>
            </a:r>
          </a:p>
          <a:p>
            <a:pPr algn="ctr"/>
            <a:r>
              <a:rPr lang="en-GB" altLang="en-US" sz="2000"/>
              <a:t> PROJECT A SUCCESS?</a:t>
            </a:r>
          </a:p>
          <a:p>
            <a:pPr algn="ctr"/>
            <a:endParaRPr lang="en-GB" altLang="en-US" sz="2000"/>
          </a:p>
        </p:txBody>
      </p:sp>
      <p:sp>
        <p:nvSpPr>
          <p:cNvPr id="1031" name="Rectangle 7"/>
          <p:cNvSpPr>
            <a:spLocks noChangeArrowheads="1"/>
          </p:cNvSpPr>
          <p:nvPr/>
        </p:nvSpPr>
        <p:spPr bwMode="auto">
          <a:xfrm>
            <a:off x="6451232" y="4715242"/>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WHEN ARE WE FINISHED?</a:t>
            </a:r>
          </a:p>
          <a:p>
            <a:pPr algn="ctr">
              <a:lnSpc>
                <a:spcPct val="120000"/>
              </a:lnSpc>
              <a:spcBef>
                <a:spcPct val="20000"/>
              </a:spcBef>
            </a:pPr>
            <a:r>
              <a:rPr lang="en-GB" altLang="en-US" sz="2000"/>
              <a:t>WHAT CAN BE MEASURED?</a:t>
            </a:r>
          </a:p>
          <a:p>
            <a:pPr algn="ctr">
              <a:lnSpc>
                <a:spcPct val="120000"/>
              </a:lnSpc>
              <a:spcBef>
                <a:spcPct val="20000"/>
              </a:spcBef>
            </a:pPr>
            <a:r>
              <a:rPr lang="en-GB" altLang="en-US" sz="2000"/>
              <a:t>HOW DO I </a:t>
            </a:r>
          </a:p>
          <a:p>
            <a:pPr algn="ctr"/>
            <a:r>
              <a:rPr lang="en-GB" altLang="en-US" sz="2000"/>
              <a:t>MEASURE SUCCESS?</a:t>
            </a:r>
          </a:p>
        </p:txBody>
      </p:sp>
      <p:sp>
        <p:nvSpPr>
          <p:cNvPr id="1032" name="Rectangle 8"/>
          <p:cNvSpPr>
            <a:spLocks noChangeArrowheads="1"/>
          </p:cNvSpPr>
          <p:nvPr/>
        </p:nvSpPr>
        <p:spPr bwMode="auto">
          <a:xfrm>
            <a:off x="5192713" y="1371601"/>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1033" name="Text Box 9"/>
          <p:cNvSpPr txBox="1">
            <a:spLocks noChangeArrowheads="1"/>
          </p:cNvSpPr>
          <p:nvPr/>
        </p:nvSpPr>
        <p:spPr bwMode="auto">
          <a:xfrm>
            <a:off x="2782889" y="1341438"/>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1034" name="Text Box 12"/>
          <p:cNvSpPr txBox="1">
            <a:spLocks noChangeArrowheads="1"/>
          </p:cNvSpPr>
          <p:nvPr/>
        </p:nvSpPr>
        <p:spPr bwMode="auto">
          <a:xfrm>
            <a:off x="2782888" y="1341438"/>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1035" name="Text Box 16"/>
          <p:cNvSpPr txBox="1">
            <a:spLocks noChangeArrowheads="1"/>
          </p:cNvSpPr>
          <p:nvPr/>
        </p:nvSpPr>
        <p:spPr bwMode="auto">
          <a:xfrm>
            <a:off x="2711450" y="1412875"/>
            <a:ext cx="7056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GB" altLang="en-US"/>
              <a:t>NAME/TITLE</a:t>
            </a:r>
          </a:p>
        </p:txBody>
      </p:sp>
    </p:spTree>
    <p:extLst>
      <p:ext uri="{BB962C8B-B14F-4D97-AF65-F5344CB8AC3E}">
        <p14:creationId xmlns:p14="http://schemas.microsoft.com/office/powerpoint/2010/main" val="708138998"/>
      </p:ext>
    </p:extLst>
  </p:cSld>
  <p:clrMapOvr>
    <a:masterClrMapping/>
  </p:clrMapOvr>
  <p:transition spd="med">
    <p:fade thruBlk="1"/>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209800" y="533400"/>
            <a:ext cx="7772400" cy="685800"/>
          </a:xfrm>
        </p:spPr>
        <p:txBody>
          <a:bodyPr/>
          <a:lstStyle/>
          <a:p>
            <a:pPr eaLnBrk="1" hangingPunct="1"/>
            <a:r>
              <a:rPr lang="en-GB" altLang="en-US" sz="4000"/>
              <a:t>Planning is an Iterative Process</a:t>
            </a:r>
          </a:p>
        </p:txBody>
      </p:sp>
      <p:sp>
        <p:nvSpPr>
          <p:cNvPr id="11267" name="Line 3"/>
          <p:cNvSpPr>
            <a:spLocks noChangeShapeType="1"/>
          </p:cNvSpPr>
          <p:nvPr/>
        </p:nvSpPr>
        <p:spPr bwMode="auto">
          <a:xfrm>
            <a:off x="3886200" y="3048000"/>
            <a:ext cx="4419600" cy="0"/>
          </a:xfrm>
          <a:prstGeom prst="line">
            <a:avLst/>
          </a:prstGeom>
          <a:noFill/>
          <a:ln w="101600">
            <a:solidFill>
              <a:srgbClr val="003300"/>
            </a:solidFill>
            <a:round/>
            <a:headEnd type="oval" w="med" len="med"/>
            <a:tailEnd type="stealth" w="sm" len="lg"/>
          </a:ln>
          <a:extLst>
            <a:ext uri="{909E8E84-426E-40DD-AFC4-6F175D3DCCD1}">
              <a14:hiddenFill xmlns:a14="http://schemas.microsoft.com/office/drawing/2010/main">
                <a:noFill/>
              </a14:hiddenFill>
            </a:ext>
          </a:extLst>
        </p:spPr>
        <p:txBody>
          <a:bodyPr wrap="none" anchor="ctr"/>
          <a:lstStyle/>
          <a:p>
            <a:endParaRPr lang="en-GB"/>
          </a:p>
        </p:txBody>
      </p:sp>
      <p:sp>
        <p:nvSpPr>
          <p:cNvPr id="11268" name="Line 4"/>
          <p:cNvSpPr>
            <a:spLocks noChangeShapeType="1"/>
          </p:cNvSpPr>
          <p:nvPr/>
        </p:nvSpPr>
        <p:spPr bwMode="auto">
          <a:xfrm flipH="1">
            <a:off x="3962400" y="3048001"/>
            <a:ext cx="4343400" cy="2506663"/>
          </a:xfrm>
          <a:prstGeom prst="line">
            <a:avLst/>
          </a:prstGeom>
          <a:noFill/>
          <a:ln w="101600">
            <a:solidFill>
              <a:srgbClr val="003300"/>
            </a:solidFill>
            <a:round/>
            <a:headEnd type="oval" w="med" len="med"/>
            <a:tailEnd type="stealth" w="sm" len="lg"/>
          </a:ln>
          <a:extLst>
            <a:ext uri="{909E8E84-426E-40DD-AFC4-6F175D3DCCD1}">
              <a14:hiddenFill xmlns:a14="http://schemas.microsoft.com/office/drawing/2010/main">
                <a:noFill/>
              </a14:hiddenFill>
            </a:ext>
          </a:extLst>
        </p:spPr>
        <p:txBody>
          <a:bodyPr wrap="none" anchor="ctr"/>
          <a:lstStyle/>
          <a:p>
            <a:endParaRPr lang="en-GB"/>
          </a:p>
        </p:txBody>
      </p:sp>
      <p:sp>
        <p:nvSpPr>
          <p:cNvPr id="11269" name="Line 5"/>
          <p:cNvSpPr>
            <a:spLocks noChangeShapeType="1"/>
          </p:cNvSpPr>
          <p:nvPr/>
        </p:nvSpPr>
        <p:spPr bwMode="auto">
          <a:xfrm>
            <a:off x="3962400" y="5562600"/>
            <a:ext cx="4572000" cy="0"/>
          </a:xfrm>
          <a:prstGeom prst="line">
            <a:avLst/>
          </a:prstGeom>
          <a:noFill/>
          <a:ln w="101600">
            <a:solidFill>
              <a:srgbClr val="003300"/>
            </a:solidFill>
            <a:round/>
            <a:headEnd type="oval" w="med" len="med"/>
            <a:tailEnd type="stealth" w="sm" len="lg"/>
          </a:ln>
          <a:extLst>
            <a:ext uri="{909E8E84-426E-40DD-AFC4-6F175D3DCCD1}">
              <a14:hiddenFill xmlns:a14="http://schemas.microsoft.com/office/drawing/2010/main">
                <a:noFill/>
              </a14:hiddenFill>
            </a:ext>
          </a:extLst>
        </p:spPr>
        <p:txBody>
          <a:bodyPr wrap="none" anchor="ctr"/>
          <a:lstStyle/>
          <a:p>
            <a:endParaRPr lang="en-GB"/>
          </a:p>
        </p:txBody>
      </p:sp>
      <p:sp>
        <p:nvSpPr>
          <p:cNvPr id="11270" name="Freeform 6"/>
          <p:cNvSpPr>
            <a:spLocks/>
          </p:cNvSpPr>
          <p:nvPr/>
        </p:nvSpPr>
        <p:spPr bwMode="auto">
          <a:xfrm>
            <a:off x="2794000" y="1524000"/>
            <a:ext cx="1092200" cy="1524000"/>
          </a:xfrm>
          <a:custGeom>
            <a:avLst/>
            <a:gdLst>
              <a:gd name="T0" fmla="*/ 688 w 688"/>
              <a:gd name="T1" fmla="*/ 960 h 960"/>
              <a:gd name="T2" fmla="*/ 112 w 688"/>
              <a:gd name="T3" fmla="*/ 624 h 960"/>
              <a:gd name="T4" fmla="*/ 16 w 688"/>
              <a:gd name="T5" fmla="*/ 0 h 960"/>
              <a:gd name="T6" fmla="*/ 0 60000 65536"/>
              <a:gd name="T7" fmla="*/ 0 60000 65536"/>
              <a:gd name="T8" fmla="*/ 0 60000 65536"/>
              <a:gd name="T9" fmla="*/ 0 w 688"/>
              <a:gd name="T10" fmla="*/ 0 h 960"/>
              <a:gd name="T11" fmla="*/ 688 w 688"/>
              <a:gd name="T12" fmla="*/ 960 h 960"/>
            </a:gdLst>
            <a:ahLst/>
            <a:cxnLst>
              <a:cxn ang="T6">
                <a:pos x="T0" y="T1"/>
              </a:cxn>
              <a:cxn ang="T7">
                <a:pos x="T2" y="T3"/>
              </a:cxn>
              <a:cxn ang="T8">
                <a:pos x="T4" y="T5"/>
              </a:cxn>
            </a:cxnLst>
            <a:rect l="T9" t="T10" r="T11" b="T12"/>
            <a:pathLst>
              <a:path w="688" h="960">
                <a:moveTo>
                  <a:pt x="688" y="960"/>
                </a:moveTo>
                <a:cubicBezTo>
                  <a:pt x="456" y="872"/>
                  <a:pt x="224" y="784"/>
                  <a:pt x="112" y="624"/>
                </a:cubicBezTo>
                <a:cubicBezTo>
                  <a:pt x="0" y="464"/>
                  <a:pt x="8" y="232"/>
                  <a:pt x="16" y="0"/>
                </a:cubicBezTo>
              </a:path>
            </a:pathLst>
          </a:custGeom>
          <a:noFill/>
          <a:ln w="63500">
            <a:solidFill>
              <a:srgbClr val="003300"/>
            </a:solidFill>
            <a:round/>
            <a:headEnd type="oval" w="med" len="med"/>
            <a:tailEnd type="stealth" w="sm" len="lg"/>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71" name="AutoShape 7"/>
          <p:cNvSpPr>
            <a:spLocks noChangeArrowheads="1"/>
          </p:cNvSpPr>
          <p:nvPr/>
        </p:nvSpPr>
        <p:spPr bwMode="auto">
          <a:xfrm>
            <a:off x="3124200" y="2362200"/>
            <a:ext cx="1143000" cy="1143000"/>
          </a:xfrm>
          <a:prstGeom prst="smileyFace">
            <a:avLst>
              <a:gd name="adj" fmla="val 4653"/>
            </a:avLst>
          </a:prstGeom>
          <a:solidFill>
            <a:srgbClr val="FFFF00"/>
          </a:solidFill>
          <a:ln w="38100">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72" name="Freeform 8"/>
          <p:cNvSpPr>
            <a:spLocks/>
          </p:cNvSpPr>
          <p:nvPr/>
        </p:nvSpPr>
        <p:spPr bwMode="auto">
          <a:xfrm>
            <a:off x="4267200" y="2387600"/>
            <a:ext cx="4038600" cy="660400"/>
          </a:xfrm>
          <a:custGeom>
            <a:avLst/>
            <a:gdLst>
              <a:gd name="T0" fmla="*/ 2304 w 2304"/>
              <a:gd name="T1" fmla="*/ 416 h 416"/>
              <a:gd name="T2" fmla="*/ 1008 w 2304"/>
              <a:gd name="T3" fmla="*/ 32 h 416"/>
              <a:gd name="T4" fmla="*/ 0 w 2304"/>
              <a:gd name="T5" fmla="*/ 224 h 416"/>
              <a:gd name="T6" fmla="*/ 0 60000 65536"/>
              <a:gd name="T7" fmla="*/ 0 60000 65536"/>
              <a:gd name="T8" fmla="*/ 0 60000 65536"/>
              <a:gd name="T9" fmla="*/ 0 w 2304"/>
              <a:gd name="T10" fmla="*/ 0 h 416"/>
              <a:gd name="T11" fmla="*/ 2304 w 2304"/>
              <a:gd name="T12" fmla="*/ 416 h 416"/>
            </a:gdLst>
            <a:ahLst/>
            <a:cxnLst>
              <a:cxn ang="T6">
                <a:pos x="T0" y="T1"/>
              </a:cxn>
              <a:cxn ang="T7">
                <a:pos x="T2" y="T3"/>
              </a:cxn>
              <a:cxn ang="T8">
                <a:pos x="T4" y="T5"/>
              </a:cxn>
            </a:cxnLst>
            <a:rect l="T9" t="T10" r="T11" b="T12"/>
            <a:pathLst>
              <a:path w="2304" h="416">
                <a:moveTo>
                  <a:pt x="2304" y="416"/>
                </a:moveTo>
                <a:cubicBezTo>
                  <a:pt x="1848" y="240"/>
                  <a:pt x="1392" y="64"/>
                  <a:pt x="1008" y="32"/>
                </a:cubicBezTo>
                <a:cubicBezTo>
                  <a:pt x="624" y="0"/>
                  <a:pt x="120" y="160"/>
                  <a:pt x="0" y="224"/>
                </a:cubicBezTo>
              </a:path>
            </a:pathLst>
          </a:custGeom>
          <a:noFill/>
          <a:ln w="50800">
            <a:solidFill>
              <a:srgbClr val="99CC00"/>
            </a:solidFill>
            <a:prstDash val="dash"/>
            <a:round/>
            <a:headEnd/>
            <a:tailEnd type="triangle" w="med" len="lg"/>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73" name="Freeform 9"/>
          <p:cNvSpPr>
            <a:spLocks/>
          </p:cNvSpPr>
          <p:nvPr/>
        </p:nvSpPr>
        <p:spPr bwMode="auto">
          <a:xfrm>
            <a:off x="2925764" y="3429000"/>
            <a:ext cx="960437" cy="2127250"/>
          </a:xfrm>
          <a:custGeom>
            <a:avLst/>
            <a:gdLst>
              <a:gd name="T0" fmla="*/ 650 w 650"/>
              <a:gd name="T1" fmla="*/ 1300 h 1300"/>
              <a:gd name="T2" fmla="*/ 75 w 650"/>
              <a:gd name="T3" fmla="*/ 800 h 1300"/>
              <a:gd name="T4" fmla="*/ 200 w 650"/>
              <a:gd name="T5" fmla="*/ 0 h 1300"/>
              <a:gd name="T6" fmla="*/ 0 60000 65536"/>
              <a:gd name="T7" fmla="*/ 0 60000 65536"/>
              <a:gd name="T8" fmla="*/ 0 60000 65536"/>
              <a:gd name="T9" fmla="*/ 0 w 650"/>
              <a:gd name="T10" fmla="*/ 0 h 1300"/>
              <a:gd name="T11" fmla="*/ 650 w 650"/>
              <a:gd name="T12" fmla="*/ 1300 h 1300"/>
            </a:gdLst>
            <a:ahLst/>
            <a:cxnLst>
              <a:cxn ang="T6">
                <a:pos x="T0" y="T1"/>
              </a:cxn>
              <a:cxn ang="T7">
                <a:pos x="T2" y="T3"/>
              </a:cxn>
              <a:cxn ang="T8">
                <a:pos x="T4" y="T5"/>
              </a:cxn>
            </a:cxnLst>
            <a:rect l="T9" t="T10" r="T11" b="T12"/>
            <a:pathLst>
              <a:path w="650" h="1300">
                <a:moveTo>
                  <a:pt x="650" y="1300"/>
                </a:moveTo>
                <a:cubicBezTo>
                  <a:pt x="554" y="1217"/>
                  <a:pt x="150" y="1017"/>
                  <a:pt x="75" y="800"/>
                </a:cubicBezTo>
                <a:cubicBezTo>
                  <a:pt x="0" y="583"/>
                  <a:pt x="174" y="167"/>
                  <a:pt x="200" y="0"/>
                </a:cubicBezTo>
              </a:path>
            </a:pathLst>
          </a:custGeom>
          <a:noFill/>
          <a:ln w="50800">
            <a:solidFill>
              <a:srgbClr val="99CC00"/>
            </a:solidFill>
            <a:prstDash val="dash"/>
            <a:round/>
            <a:headEnd/>
            <a:tailEnd type="triangle" w="med" len="lg"/>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74" name="Freeform 10"/>
          <p:cNvSpPr>
            <a:spLocks/>
          </p:cNvSpPr>
          <p:nvPr/>
        </p:nvSpPr>
        <p:spPr bwMode="auto">
          <a:xfrm>
            <a:off x="3984626" y="5588000"/>
            <a:ext cx="4397375" cy="622300"/>
          </a:xfrm>
          <a:custGeom>
            <a:avLst/>
            <a:gdLst>
              <a:gd name="T0" fmla="*/ 2770 w 2770"/>
              <a:gd name="T1" fmla="*/ 0 h 392"/>
              <a:gd name="T2" fmla="*/ 1231 w 2770"/>
              <a:gd name="T3" fmla="*/ 384 h 392"/>
              <a:gd name="T4" fmla="*/ 0 w 2770"/>
              <a:gd name="T5" fmla="*/ 47 h 392"/>
              <a:gd name="T6" fmla="*/ 0 60000 65536"/>
              <a:gd name="T7" fmla="*/ 0 60000 65536"/>
              <a:gd name="T8" fmla="*/ 0 60000 65536"/>
              <a:gd name="T9" fmla="*/ 0 w 2770"/>
              <a:gd name="T10" fmla="*/ 0 h 392"/>
              <a:gd name="T11" fmla="*/ 2770 w 2770"/>
              <a:gd name="T12" fmla="*/ 392 h 392"/>
            </a:gdLst>
            <a:ahLst/>
            <a:cxnLst>
              <a:cxn ang="T6">
                <a:pos x="T0" y="T1"/>
              </a:cxn>
              <a:cxn ang="T7">
                <a:pos x="T2" y="T3"/>
              </a:cxn>
              <a:cxn ang="T8">
                <a:pos x="T4" y="T5"/>
              </a:cxn>
            </a:cxnLst>
            <a:rect l="T9" t="T10" r="T11" b="T12"/>
            <a:pathLst>
              <a:path w="2770" h="392">
                <a:moveTo>
                  <a:pt x="2770" y="0"/>
                </a:moveTo>
                <a:cubicBezTo>
                  <a:pt x="2229" y="176"/>
                  <a:pt x="1693" y="376"/>
                  <a:pt x="1231" y="384"/>
                </a:cubicBezTo>
                <a:cubicBezTo>
                  <a:pt x="769" y="392"/>
                  <a:pt x="257" y="117"/>
                  <a:pt x="0" y="47"/>
                </a:cubicBezTo>
              </a:path>
            </a:pathLst>
          </a:custGeom>
          <a:noFill/>
          <a:ln w="50800">
            <a:solidFill>
              <a:srgbClr val="99CC00"/>
            </a:solidFill>
            <a:prstDash val="dash"/>
            <a:round/>
            <a:headEnd/>
            <a:tailEnd type="triangle" w="med" len="lg"/>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75" name="Rectangle 11"/>
          <p:cNvSpPr>
            <a:spLocks noChangeArrowheads="1"/>
          </p:cNvSpPr>
          <p:nvPr/>
        </p:nvSpPr>
        <p:spPr bwMode="auto">
          <a:xfrm>
            <a:off x="1984376" y="1365250"/>
            <a:ext cx="4969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TITLE</a:t>
            </a:r>
            <a:endParaRPr lang="en-GB" altLang="en-US" sz="2000"/>
          </a:p>
        </p:txBody>
      </p:sp>
      <p:sp>
        <p:nvSpPr>
          <p:cNvPr id="11276" name="Rectangle 12"/>
          <p:cNvSpPr>
            <a:spLocks noChangeArrowheads="1"/>
          </p:cNvSpPr>
          <p:nvPr/>
        </p:nvSpPr>
        <p:spPr bwMode="auto">
          <a:xfrm>
            <a:off x="1868488" y="1276351"/>
            <a:ext cx="23812"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77" name="Line 13"/>
          <p:cNvSpPr>
            <a:spLocks noChangeShapeType="1"/>
          </p:cNvSpPr>
          <p:nvPr/>
        </p:nvSpPr>
        <p:spPr bwMode="auto">
          <a:xfrm>
            <a:off x="1868489" y="1276351"/>
            <a:ext cx="1587"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8" name="Rectangle 14"/>
          <p:cNvSpPr>
            <a:spLocks noChangeArrowheads="1"/>
          </p:cNvSpPr>
          <p:nvPr/>
        </p:nvSpPr>
        <p:spPr bwMode="auto">
          <a:xfrm>
            <a:off x="1868488" y="1276351"/>
            <a:ext cx="23812"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79" name="Line 15"/>
          <p:cNvSpPr>
            <a:spLocks noChangeShapeType="1"/>
          </p:cNvSpPr>
          <p:nvPr/>
        </p:nvSpPr>
        <p:spPr bwMode="auto">
          <a:xfrm>
            <a:off x="1868488" y="1276350"/>
            <a:ext cx="23812"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0" name="Line 16"/>
          <p:cNvSpPr>
            <a:spLocks noChangeShapeType="1"/>
          </p:cNvSpPr>
          <p:nvPr/>
        </p:nvSpPr>
        <p:spPr bwMode="auto">
          <a:xfrm>
            <a:off x="1868489" y="1276351"/>
            <a:ext cx="1587"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1" name="Rectangle 17"/>
          <p:cNvSpPr>
            <a:spLocks noChangeArrowheads="1"/>
          </p:cNvSpPr>
          <p:nvPr/>
        </p:nvSpPr>
        <p:spPr bwMode="auto">
          <a:xfrm>
            <a:off x="1892301" y="1276351"/>
            <a:ext cx="8448675"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82" name="Line 18"/>
          <p:cNvSpPr>
            <a:spLocks noChangeShapeType="1"/>
          </p:cNvSpPr>
          <p:nvPr/>
        </p:nvSpPr>
        <p:spPr bwMode="auto">
          <a:xfrm>
            <a:off x="1892301" y="1276350"/>
            <a:ext cx="8448675"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3" name="Rectangle 19"/>
          <p:cNvSpPr>
            <a:spLocks noChangeArrowheads="1"/>
          </p:cNvSpPr>
          <p:nvPr/>
        </p:nvSpPr>
        <p:spPr bwMode="auto">
          <a:xfrm>
            <a:off x="10340976" y="1276351"/>
            <a:ext cx="22225"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84" name="Line 20"/>
          <p:cNvSpPr>
            <a:spLocks noChangeShapeType="1"/>
          </p:cNvSpPr>
          <p:nvPr/>
        </p:nvSpPr>
        <p:spPr bwMode="auto">
          <a:xfrm>
            <a:off x="10340975" y="12763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5" name="Rectangle 21"/>
          <p:cNvSpPr>
            <a:spLocks noChangeArrowheads="1"/>
          </p:cNvSpPr>
          <p:nvPr/>
        </p:nvSpPr>
        <p:spPr bwMode="auto">
          <a:xfrm>
            <a:off x="10340976" y="1276351"/>
            <a:ext cx="22225"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86" name="Line 22"/>
          <p:cNvSpPr>
            <a:spLocks noChangeShapeType="1"/>
          </p:cNvSpPr>
          <p:nvPr/>
        </p:nvSpPr>
        <p:spPr bwMode="auto">
          <a:xfrm>
            <a:off x="10340976" y="1276350"/>
            <a:ext cx="22225"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7" name="Line 23"/>
          <p:cNvSpPr>
            <a:spLocks noChangeShapeType="1"/>
          </p:cNvSpPr>
          <p:nvPr/>
        </p:nvSpPr>
        <p:spPr bwMode="auto">
          <a:xfrm>
            <a:off x="10340975" y="12763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8" name="Rectangle 24"/>
          <p:cNvSpPr>
            <a:spLocks noChangeArrowheads="1"/>
          </p:cNvSpPr>
          <p:nvPr/>
        </p:nvSpPr>
        <p:spPr bwMode="auto">
          <a:xfrm>
            <a:off x="1868488" y="1300164"/>
            <a:ext cx="23812"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89" name="Line 25"/>
          <p:cNvSpPr>
            <a:spLocks noChangeShapeType="1"/>
          </p:cNvSpPr>
          <p:nvPr/>
        </p:nvSpPr>
        <p:spPr bwMode="auto">
          <a:xfrm>
            <a:off x="1868489" y="1300164"/>
            <a:ext cx="1587"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90" name="Rectangle 26"/>
          <p:cNvSpPr>
            <a:spLocks noChangeArrowheads="1"/>
          </p:cNvSpPr>
          <p:nvPr/>
        </p:nvSpPr>
        <p:spPr bwMode="auto">
          <a:xfrm>
            <a:off x="10340976" y="1300164"/>
            <a:ext cx="22225"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91" name="Line 27"/>
          <p:cNvSpPr>
            <a:spLocks noChangeShapeType="1"/>
          </p:cNvSpPr>
          <p:nvPr/>
        </p:nvSpPr>
        <p:spPr bwMode="auto">
          <a:xfrm>
            <a:off x="10340975" y="130016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92" name="Rectangle 28"/>
          <p:cNvSpPr>
            <a:spLocks noChangeArrowheads="1"/>
          </p:cNvSpPr>
          <p:nvPr/>
        </p:nvSpPr>
        <p:spPr bwMode="auto">
          <a:xfrm>
            <a:off x="3602039" y="1862138"/>
            <a:ext cx="88004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PURPOSE</a:t>
            </a:r>
            <a:endParaRPr lang="en-GB" altLang="en-US" sz="2000"/>
          </a:p>
        </p:txBody>
      </p:sp>
      <p:sp>
        <p:nvSpPr>
          <p:cNvPr id="11293" name="Rectangle 29"/>
          <p:cNvSpPr>
            <a:spLocks noChangeArrowheads="1"/>
          </p:cNvSpPr>
          <p:nvPr/>
        </p:nvSpPr>
        <p:spPr bwMode="auto">
          <a:xfrm>
            <a:off x="3194051" y="2065338"/>
            <a:ext cx="172643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(AIMS/OBJECTIVES)</a:t>
            </a:r>
            <a:endParaRPr lang="en-GB" altLang="en-US" sz="2000"/>
          </a:p>
        </p:txBody>
      </p:sp>
      <p:sp>
        <p:nvSpPr>
          <p:cNvPr id="11294" name="Rectangle 30"/>
          <p:cNvSpPr>
            <a:spLocks noChangeArrowheads="1"/>
          </p:cNvSpPr>
          <p:nvPr/>
        </p:nvSpPr>
        <p:spPr bwMode="auto">
          <a:xfrm>
            <a:off x="7319963" y="1844675"/>
            <a:ext cx="282575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CUSTOMER OR AUDIENCE</a:t>
            </a:r>
            <a:endParaRPr lang="en-GB" altLang="en-US" sz="2000"/>
          </a:p>
        </p:txBody>
      </p:sp>
      <p:sp>
        <p:nvSpPr>
          <p:cNvPr id="11295" name="Rectangle 31"/>
          <p:cNvSpPr>
            <a:spLocks noChangeArrowheads="1"/>
          </p:cNvSpPr>
          <p:nvPr/>
        </p:nvSpPr>
        <p:spPr bwMode="auto">
          <a:xfrm>
            <a:off x="6629400" y="2073275"/>
            <a:ext cx="35697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(DRIVERS / SUPPORTERS / OBSERVERS)</a:t>
            </a:r>
            <a:endParaRPr lang="en-GB" altLang="en-US" sz="2000"/>
          </a:p>
        </p:txBody>
      </p:sp>
      <p:sp>
        <p:nvSpPr>
          <p:cNvPr id="11296" name="Rectangle 32"/>
          <p:cNvSpPr>
            <a:spLocks noChangeArrowheads="1"/>
          </p:cNvSpPr>
          <p:nvPr/>
        </p:nvSpPr>
        <p:spPr bwMode="auto">
          <a:xfrm>
            <a:off x="1868488" y="1773238"/>
            <a:ext cx="23812"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97" name="Line 33"/>
          <p:cNvSpPr>
            <a:spLocks noChangeShapeType="1"/>
          </p:cNvSpPr>
          <p:nvPr/>
        </p:nvSpPr>
        <p:spPr bwMode="auto">
          <a:xfrm>
            <a:off x="1868489" y="1773238"/>
            <a:ext cx="1587"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98" name="Rectangle 34"/>
          <p:cNvSpPr>
            <a:spLocks noChangeArrowheads="1"/>
          </p:cNvSpPr>
          <p:nvPr/>
        </p:nvSpPr>
        <p:spPr bwMode="auto">
          <a:xfrm>
            <a:off x="1892300" y="1773238"/>
            <a:ext cx="4262438"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299" name="Line 35"/>
          <p:cNvSpPr>
            <a:spLocks noChangeShapeType="1"/>
          </p:cNvSpPr>
          <p:nvPr/>
        </p:nvSpPr>
        <p:spPr bwMode="auto">
          <a:xfrm>
            <a:off x="1892300" y="1773239"/>
            <a:ext cx="4262438"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00" name="Rectangle 36"/>
          <p:cNvSpPr>
            <a:spLocks noChangeArrowheads="1"/>
          </p:cNvSpPr>
          <p:nvPr/>
        </p:nvSpPr>
        <p:spPr bwMode="auto">
          <a:xfrm>
            <a:off x="6154738" y="1797050"/>
            <a:ext cx="23812" cy="158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01" name="Line 37"/>
          <p:cNvSpPr>
            <a:spLocks noChangeShapeType="1"/>
          </p:cNvSpPr>
          <p:nvPr/>
        </p:nvSpPr>
        <p:spPr bwMode="auto">
          <a:xfrm>
            <a:off x="6154738" y="1797050"/>
            <a:ext cx="23812"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02" name="Rectangle 38"/>
          <p:cNvSpPr>
            <a:spLocks noChangeArrowheads="1"/>
          </p:cNvSpPr>
          <p:nvPr/>
        </p:nvSpPr>
        <p:spPr bwMode="auto">
          <a:xfrm>
            <a:off x="6154738" y="1773238"/>
            <a:ext cx="23812"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03" name="Line 39"/>
          <p:cNvSpPr>
            <a:spLocks noChangeShapeType="1"/>
          </p:cNvSpPr>
          <p:nvPr/>
        </p:nvSpPr>
        <p:spPr bwMode="auto">
          <a:xfrm>
            <a:off x="6154738" y="1773239"/>
            <a:ext cx="23812"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04" name="Line 40"/>
          <p:cNvSpPr>
            <a:spLocks noChangeShapeType="1"/>
          </p:cNvSpPr>
          <p:nvPr/>
        </p:nvSpPr>
        <p:spPr bwMode="auto">
          <a:xfrm>
            <a:off x="6154739" y="1773238"/>
            <a:ext cx="1587"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05" name="Rectangle 41"/>
          <p:cNvSpPr>
            <a:spLocks noChangeArrowheads="1"/>
          </p:cNvSpPr>
          <p:nvPr/>
        </p:nvSpPr>
        <p:spPr bwMode="auto">
          <a:xfrm>
            <a:off x="6178551" y="1773238"/>
            <a:ext cx="4162425"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06" name="Line 42"/>
          <p:cNvSpPr>
            <a:spLocks noChangeShapeType="1"/>
          </p:cNvSpPr>
          <p:nvPr/>
        </p:nvSpPr>
        <p:spPr bwMode="auto">
          <a:xfrm>
            <a:off x="6178551" y="1773239"/>
            <a:ext cx="4162425"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07" name="Rectangle 43"/>
          <p:cNvSpPr>
            <a:spLocks noChangeArrowheads="1"/>
          </p:cNvSpPr>
          <p:nvPr/>
        </p:nvSpPr>
        <p:spPr bwMode="auto">
          <a:xfrm>
            <a:off x="10340976" y="1773238"/>
            <a:ext cx="22225"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08" name="Line 44"/>
          <p:cNvSpPr>
            <a:spLocks noChangeShapeType="1"/>
          </p:cNvSpPr>
          <p:nvPr/>
        </p:nvSpPr>
        <p:spPr bwMode="auto">
          <a:xfrm>
            <a:off x="10340975" y="1773238"/>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09" name="Rectangle 45"/>
          <p:cNvSpPr>
            <a:spLocks noChangeArrowheads="1"/>
          </p:cNvSpPr>
          <p:nvPr/>
        </p:nvSpPr>
        <p:spPr bwMode="auto">
          <a:xfrm>
            <a:off x="1868488" y="1797051"/>
            <a:ext cx="23812" cy="24161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10" name="Line 46"/>
          <p:cNvSpPr>
            <a:spLocks noChangeShapeType="1"/>
          </p:cNvSpPr>
          <p:nvPr/>
        </p:nvSpPr>
        <p:spPr bwMode="auto">
          <a:xfrm>
            <a:off x="1868489" y="1797051"/>
            <a:ext cx="1587" cy="24161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11" name="Rectangle 47"/>
          <p:cNvSpPr>
            <a:spLocks noChangeArrowheads="1"/>
          </p:cNvSpPr>
          <p:nvPr/>
        </p:nvSpPr>
        <p:spPr bwMode="auto">
          <a:xfrm>
            <a:off x="6154738" y="1797051"/>
            <a:ext cx="23812" cy="24161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12" name="Line 48"/>
          <p:cNvSpPr>
            <a:spLocks noChangeShapeType="1"/>
          </p:cNvSpPr>
          <p:nvPr/>
        </p:nvSpPr>
        <p:spPr bwMode="auto">
          <a:xfrm>
            <a:off x="6154739" y="1797051"/>
            <a:ext cx="1587" cy="24161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13" name="Rectangle 49"/>
          <p:cNvSpPr>
            <a:spLocks noChangeArrowheads="1"/>
          </p:cNvSpPr>
          <p:nvPr/>
        </p:nvSpPr>
        <p:spPr bwMode="auto">
          <a:xfrm>
            <a:off x="10340976" y="1797051"/>
            <a:ext cx="22225" cy="24161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14" name="Line 50"/>
          <p:cNvSpPr>
            <a:spLocks noChangeShapeType="1"/>
          </p:cNvSpPr>
          <p:nvPr/>
        </p:nvSpPr>
        <p:spPr bwMode="auto">
          <a:xfrm>
            <a:off x="10340975" y="1797051"/>
            <a:ext cx="1588" cy="24161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15" name="Rectangle 51"/>
          <p:cNvSpPr>
            <a:spLocks noChangeArrowheads="1"/>
          </p:cNvSpPr>
          <p:nvPr/>
        </p:nvSpPr>
        <p:spPr bwMode="auto">
          <a:xfrm>
            <a:off x="3259139" y="4302125"/>
            <a:ext cx="198400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DESIRED END RESULT</a:t>
            </a:r>
            <a:endParaRPr lang="en-GB" altLang="en-US" sz="2000"/>
          </a:p>
        </p:txBody>
      </p:sp>
      <p:sp>
        <p:nvSpPr>
          <p:cNvPr id="11316" name="Rectangle 52"/>
          <p:cNvSpPr>
            <a:spLocks noChangeArrowheads="1"/>
          </p:cNvSpPr>
          <p:nvPr/>
        </p:nvSpPr>
        <p:spPr bwMode="auto">
          <a:xfrm>
            <a:off x="2890838" y="4505325"/>
            <a:ext cx="274376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(CRITICAL SUCCESS FACTORS)</a:t>
            </a:r>
            <a:endParaRPr lang="en-GB" altLang="en-US" sz="2000"/>
          </a:p>
        </p:txBody>
      </p:sp>
      <p:sp>
        <p:nvSpPr>
          <p:cNvPr id="11317" name="Rectangle 53"/>
          <p:cNvSpPr>
            <a:spLocks noChangeArrowheads="1"/>
          </p:cNvSpPr>
          <p:nvPr/>
        </p:nvSpPr>
        <p:spPr bwMode="auto">
          <a:xfrm>
            <a:off x="7186613" y="4302125"/>
            <a:ext cx="223779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MEASURES OF SUCCESS</a:t>
            </a:r>
            <a:endParaRPr lang="en-GB" altLang="en-US" sz="2000"/>
          </a:p>
        </p:txBody>
      </p:sp>
      <p:sp>
        <p:nvSpPr>
          <p:cNvPr id="11318" name="Rectangle 54"/>
          <p:cNvSpPr>
            <a:spLocks noChangeArrowheads="1"/>
          </p:cNvSpPr>
          <p:nvPr/>
        </p:nvSpPr>
        <p:spPr bwMode="auto">
          <a:xfrm>
            <a:off x="7196139" y="4505325"/>
            <a:ext cx="220201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(STANDARDS / CRITERIA)</a:t>
            </a:r>
            <a:endParaRPr lang="en-GB" altLang="en-US" sz="2000"/>
          </a:p>
        </p:txBody>
      </p:sp>
      <p:sp>
        <p:nvSpPr>
          <p:cNvPr id="11319" name="Rectangle 55"/>
          <p:cNvSpPr>
            <a:spLocks noChangeArrowheads="1"/>
          </p:cNvSpPr>
          <p:nvPr/>
        </p:nvSpPr>
        <p:spPr bwMode="auto">
          <a:xfrm>
            <a:off x="1868488" y="4213226"/>
            <a:ext cx="23812"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20" name="Line 56"/>
          <p:cNvSpPr>
            <a:spLocks noChangeShapeType="1"/>
          </p:cNvSpPr>
          <p:nvPr/>
        </p:nvSpPr>
        <p:spPr bwMode="auto">
          <a:xfrm>
            <a:off x="1868489" y="4213226"/>
            <a:ext cx="1587"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21" name="Rectangle 57"/>
          <p:cNvSpPr>
            <a:spLocks noChangeArrowheads="1"/>
          </p:cNvSpPr>
          <p:nvPr/>
        </p:nvSpPr>
        <p:spPr bwMode="auto">
          <a:xfrm>
            <a:off x="1892300" y="4213226"/>
            <a:ext cx="4262438"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22" name="Line 58"/>
          <p:cNvSpPr>
            <a:spLocks noChangeShapeType="1"/>
          </p:cNvSpPr>
          <p:nvPr/>
        </p:nvSpPr>
        <p:spPr bwMode="auto">
          <a:xfrm>
            <a:off x="1892300" y="4213225"/>
            <a:ext cx="4262438"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23" name="Rectangle 59"/>
          <p:cNvSpPr>
            <a:spLocks noChangeArrowheads="1"/>
          </p:cNvSpPr>
          <p:nvPr/>
        </p:nvSpPr>
        <p:spPr bwMode="auto">
          <a:xfrm>
            <a:off x="6154738" y="4213226"/>
            <a:ext cx="23812"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24" name="Line 60"/>
          <p:cNvSpPr>
            <a:spLocks noChangeShapeType="1"/>
          </p:cNvSpPr>
          <p:nvPr/>
        </p:nvSpPr>
        <p:spPr bwMode="auto">
          <a:xfrm>
            <a:off x="6154739" y="4213226"/>
            <a:ext cx="1587"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25" name="Rectangle 61"/>
          <p:cNvSpPr>
            <a:spLocks noChangeArrowheads="1"/>
          </p:cNvSpPr>
          <p:nvPr/>
        </p:nvSpPr>
        <p:spPr bwMode="auto">
          <a:xfrm>
            <a:off x="6178551" y="4213226"/>
            <a:ext cx="4162425"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26" name="Line 62"/>
          <p:cNvSpPr>
            <a:spLocks noChangeShapeType="1"/>
          </p:cNvSpPr>
          <p:nvPr/>
        </p:nvSpPr>
        <p:spPr bwMode="auto">
          <a:xfrm>
            <a:off x="6178551" y="4213225"/>
            <a:ext cx="4162425"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27" name="Rectangle 63"/>
          <p:cNvSpPr>
            <a:spLocks noChangeArrowheads="1"/>
          </p:cNvSpPr>
          <p:nvPr/>
        </p:nvSpPr>
        <p:spPr bwMode="auto">
          <a:xfrm>
            <a:off x="10340976" y="4213226"/>
            <a:ext cx="22225"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28" name="Line 64"/>
          <p:cNvSpPr>
            <a:spLocks noChangeShapeType="1"/>
          </p:cNvSpPr>
          <p:nvPr/>
        </p:nvSpPr>
        <p:spPr bwMode="auto">
          <a:xfrm>
            <a:off x="10340975" y="4213226"/>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29" name="Rectangle 65"/>
          <p:cNvSpPr>
            <a:spLocks noChangeArrowheads="1"/>
          </p:cNvSpPr>
          <p:nvPr/>
        </p:nvSpPr>
        <p:spPr bwMode="auto">
          <a:xfrm>
            <a:off x="1868488" y="4237038"/>
            <a:ext cx="23812" cy="23415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30" name="Line 66"/>
          <p:cNvSpPr>
            <a:spLocks noChangeShapeType="1"/>
          </p:cNvSpPr>
          <p:nvPr/>
        </p:nvSpPr>
        <p:spPr bwMode="auto">
          <a:xfrm>
            <a:off x="1868489" y="4237038"/>
            <a:ext cx="1587" cy="23415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31" name="Rectangle 67"/>
          <p:cNvSpPr>
            <a:spLocks noChangeArrowheads="1"/>
          </p:cNvSpPr>
          <p:nvPr/>
        </p:nvSpPr>
        <p:spPr bwMode="auto">
          <a:xfrm>
            <a:off x="1868488" y="6578601"/>
            <a:ext cx="23812" cy="2222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32" name="Line 68"/>
          <p:cNvSpPr>
            <a:spLocks noChangeShapeType="1"/>
          </p:cNvSpPr>
          <p:nvPr/>
        </p:nvSpPr>
        <p:spPr bwMode="auto">
          <a:xfrm>
            <a:off x="1868488" y="6578600"/>
            <a:ext cx="23812"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33" name="Line 69"/>
          <p:cNvSpPr>
            <a:spLocks noChangeShapeType="1"/>
          </p:cNvSpPr>
          <p:nvPr/>
        </p:nvSpPr>
        <p:spPr bwMode="auto">
          <a:xfrm>
            <a:off x="1868489" y="6578601"/>
            <a:ext cx="1587" cy="222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34" name="Rectangle 70"/>
          <p:cNvSpPr>
            <a:spLocks noChangeArrowheads="1"/>
          </p:cNvSpPr>
          <p:nvPr/>
        </p:nvSpPr>
        <p:spPr bwMode="auto">
          <a:xfrm>
            <a:off x="1868488" y="6578601"/>
            <a:ext cx="23812" cy="2222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35" name="Line 71"/>
          <p:cNvSpPr>
            <a:spLocks noChangeShapeType="1"/>
          </p:cNvSpPr>
          <p:nvPr/>
        </p:nvSpPr>
        <p:spPr bwMode="auto">
          <a:xfrm>
            <a:off x="1868488" y="6578600"/>
            <a:ext cx="23812"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36" name="Line 72"/>
          <p:cNvSpPr>
            <a:spLocks noChangeShapeType="1"/>
          </p:cNvSpPr>
          <p:nvPr/>
        </p:nvSpPr>
        <p:spPr bwMode="auto">
          <a:xfrm>
            <a:off x="1868489" y="6578601"/>
            <a:ext cx="1587" cy="222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37" name="Rectangle 73"/>
          <p:cNvSpPr>
            <a:spLocks noChangeArrowheads="1"/>
          </p:cNvSpPr>
          <p:nvPr/>
        </p:nvSpPr>
        <p:spPr bwMode="auto">
          <a:xfrm>
            <a:off x="1892300" y="6578601"/>
            <a:ext cx="4262438" cy="2222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38" name="Line 74"/>
          <p:cNvSpPr>
            <a:spLocks noChangeShapeType="1"/>
          </p:cNvSpPr>
          <p:nvPr/>
        </p:nvSpPr>
        <p:spPr bwMode="auto">
          <a:xfrm>
            <a:off x="1892300" y="6578600"/>
            <a:ext cx="4262438"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39" name="Rectangle 75"/>
          <p:cNvSpPr>
            <a:spLocks noChangeArrowheads="1"/>
          </p:cNvSpPr>
          <p:nvPr/>
        </p:nvSpPr>
        <p:spPr bwMode="auto">
          <a:xfrm>
            <a:off x="6154738" y="4237038"/>
            <a:ext cx="23812" cy="23415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40" name="Line 76"/>
          <p:cNvSpPr>
            <a:spLocks noChangeShapeType="1"/>
          </p:cNvSpPr>
          <p:nvPr/>
        </p:nvSpPr>
        <p:spPr bwMode="auto">
          <a:xfrm>
            <a:off x="6154739" y="4237038"/>
            <a:ext cx="1587" cy="23415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41" name="Rectangle 77"/>
          <p:cNvSpPr>
            <a:spLocks noChangeArrowheads="1"/>
          </p:cNvSpPr>
          <p:nvPr/>
        </p:nvSpPr>
        <p:spPr bwMode="auto">
          <a:xfrm>
            <a:off x="6154738" y="6578601"/>
            <a:ext cx="23812" cy="2222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42" name="Line 78"/>
          <p:cNvSpPr>
            <a:spLocks noChangeShapeType="1"/>
          </p:cNvSpPr>
          <p:nvPr/>
        </p:nvSpPr>
        <p:spPr bwMode="auto">
          <a:xfrm>
            <a:off x="6154738" y="6578600"/>
            <a:ext cx="23812"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43" name="Line 79"/>
          <p:cNvSpPr>
            <a:spLocks noChangeShapeType="1"/>
          </p:cNvSpPr>
          <p:nvPr/>
        </p:nvSpPr>
        <p:spPr bwMode="auto">
          <a:xfrm>
            <a:off x="6154739" y="6578601"/>
            <a:ext cx="1587" cy="222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44" name="Rectangle 80"/>
          <p:cNvSpPr>
            <a:spLocks noChangeArrowheads="1"/>
          </p:cNvSpPr>
          <p:nvPr/>
        </p:nvSpPr>
        <p:spPr bwMode="auto">
          <a:xfrm>
            <a:off x="6178551" y="6578601"/>
            <a:ext cx="4162425" cy="2222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45" name="Line 81"/>
          <p:cNvSpPr>
            <a:spLocks noChangeShapeType="1"/>
          </p:cNvSpPr>
          <p:nvPr/>
        </p:nvSpPr>
        <p:spPr bwMode="auto">
          <a:xfrm>
            <a:off x="6178551" y="6578600"/>
            <a:ext cx="4162425"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46" name="Rectangle 82"/>
          <p:cNvSpPr>
            <a:spLocks noChangeArrowheads="1"/>
          </p:cNvSpPr>
          <p:nvPr/>
        </p:nvSpPr>
        <p:spPr bwMode="auto">
          <a:xfrm>
            <a:off x="10340976" y="4237038"/>
            <a:ext cx="22225" cy="23415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47" name="Line 83"/>
          <p:cNvSpPr>
            <a:spLocks noChangeShapeType="1"/>
          </p:cNvSpPr>
          <p:nvPr/>
        </p:nvSpPr>
        <p:spPr bwMode="auto">
          <a:xfrm>
            <a:off x="10340975" y="4237038"/>
            <a:ext cx="1588" cy="23415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48" name="Rectangle 84"/>
          <p:cNvSpPr>
            <a:spLocks noChangeArrowheads="1"/>
          </p:cNvSpPr>
          <p:nvPr/>
        </p:nvSpPr>
        <p:spPr bwMode="auto">
          <a:xfrm>
            <a:off x="10340976" y="6578601"/>
            <a:ext cx="22225" cy="2222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49" name="Line 85"/>
          <p:cNvSpPr>
            <a:spLocks noChangeShapeType="1"/>
          </p:cNvSpPr>
          <p:nvPr/>
        </p:nvSpPr>
        <p:spPr bwMode="auto">
          <a:xfrm>
            <a:off x="10340976" y="6578600"/>
            <a:ext cx="22225"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50" name="Line 86"/>
          <p:cNvSpPr>
            <a:spLocks noChangeShapeType="1"/>
          </p:cNvSpPr>
          <p:nvPr/>
        </p:nvSpPr>
        <p:spPr bwMode="auto">
          <a:xfrm>
            <a:off x="10340975" y="6578601"/>
            <a:ext cx="1588" cy="222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51" name="Rectangle 87"/>
          <p:cNvSpPr>
            <a:spLocks noChangeArrowheads="1"/>
          </p:cNvSpPr>
          <p:nvPr/>
        </p:nvSpPr>
        <p:spPr bwMode="auto">
          <a:xfrm>
            <a:off x="10340976" y="6578601"/>
            <a:ext cx="22225" cy="2222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352" name="Line 88"/>
          <p:cNvSpPr>
            <a:spLocks noChangeShapeType="1"/>
          </p:cNvSpPr>
          <p:nvPr/>
        </p:nvSpPr>
        <p:spPr bwMode="auto">
          <a:xfrm>
            <a:off x="10340976" y="6578600"/>
            <a:ext cx="22225"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353" name="Line 89"/>
          <p:cNvSpPr>
            <a:spLocks noChangeShapeType="1"/>
          </p:cNvSpPr>
          <p:nvPr/>
        </p:nvSpPr>
        <p:spPr bwMode="auto">
          <a:xfrm>
            <a:off x="10340975" y="6578601"/>
            <a:ext cx="1588" cy="2222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79990485"/>
      </p:ext>
    </p:extLst>
  </p:cSld>
  <p:clrMapOvr>
    <a:masterClrMapping/>
  </p:clrMapOvr>
  <p:transition>
    <p:fade thruBlk="1"/>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Stakeholders vs Audience</a:t>
            </a:r>
          </a:p>
        </p:txBody>
      </p:sp>
      <p:sp>
        <p:nvSpPr>
          <p:cNvPr id="12291" name="Rectangle 3"/>
          <p:cNvSpPr>
            <a:spLocks noGrp="1" noChangeArrowheads="1"/>
          </p:cNvSpPr>
          <p:nvPr>
            <p:ph idx="1"/>
          </p:nvPr>
        </p:nvSpPr>
        <p:spPr/>
        <p:txBody>
          <a:bodyPr/>
          <a:lstStyle/>
          <a:p>
            <a:pPr eaLnBrk="1" hangingPunct="1"/>
            <a:r>
              <a:rPr lang="en-GB" altLang="en-US" smtClean="0"/>
              <a:t>The “definition” of stakeholder that we have been using so far is that a stakeholder is </a:t>
            </a:r>
            <a:r>
              <a:rPr lang="en-US" altLang="en-US" i="1" smtClean="0"/>
              <a:t>“</a:t>
            </a:r>
            <a:r>
              <a:rPr lang="en-US" altLang="en-US" i="1" smtClean="0">
                <a:solidFill>
                  <a:srgbClr val="000099"/>
                </a:solidFill>
              </a:rPr>
              <a:t>anybody who is affected/impacted by what you are trying to do</a:t>
            </a:r>
            <a:r>
              <a:rPr lang="en-US" altLang="en-US" i="1" smtClean="0"/>
              <a:t>”. </a:t>
            </a:r>
            <a:r>
              <a:rPr lang="en-US" altLang="en-US" smtClean="0"/>
              <a:t>It is usually taken to infer that it </a:t>
            </a:r>
            <a:r>
              <a:rPr lang="en-US" altLang="en-US" smtClean="0">
                <a:solidFill>
                  <a:srgbClr val="000099"/>
                </a:solidFill>
              </a:rPr>
              <a:t>primarily includes those people who are affected by the project; and therefore have an interest in it</a:t>
            </a:r>
            <a:r>
              <a:rPr lang="en-US" altLang="en-US" smtClean="0"/>
              <a:t>.</a:t>
            </a:r>
            <a:endParaRPr lang="en-GB" altLang="en-US" smtClean="0"/>
          </a:p>
        </p:txBody>
      </p:sp>
    </p:spTree>
    <p:extLst>
      <p:ext uri="{BB962C8B-B14F-4D97-AF65-F5344CB8AC3E}">
        <p14:creationId xmlns:p14="http://schemas.microsoft.com/office/powerpoint/2010/main" val="4560014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Stakeholders – ‘UCCASSDO’</a:t>
            </a:r>
          </a:p>
        </p:txBody>
      </p:sp>
      <p:sp>
        <p:nvSpPr>
          <p:cNvPr id="13315" name="Rectangle 3"/>
          <p:cNvSpPr>
            <a:spLocks noGrp="1" noChangeArrowheads="1"/>
          </p:cNvSpPr>
          <p:nvPr>
            <p:ph idx="1"/>
          </p:nvPr>
        </p:nvSpPr>
        <p:spPr/>
        <p:txBody>
          <a:bodyPr/>
          <a:lstStyle/>
          <a:p>
            <a:pPr eaLnBrk="1" hangingPunct="1"/>
            <a:r>
              <a:rPr lang="en-GB" altLang="en-US" b="1" dirty="0"/>
              <a:t>U</a:t>
            </a:r>
            <a:r>
              <a:rPr lang="en-GB" altLang="en-US" dirty="0"/>
              <a:t>ser</a:t>
            </a:r>
          </a:p>
          <a:p>
            <a:pPr eaLnBrk="1" hangingPunct="1"/>
            <a:r>
              <a:rPr lang="en-GB" altLang="en-US" b="1" dirty="0"/>
              <a:t>C</a:t>
            </a:r>
            <a:r>
              <a:rPr lang="en-GB" altLang="en-US" dirty="0"/>
              <a:t>ustomer or Client</a:t>
            </a:r>
          </a:p>
          <a:p>
            <a:pPr eaLnBrk="1" hangingPunct="1"/>
            <a:r>
              <a:rPr lang="en-GB" altLang="en-US" b="1" dirty="0"/>
              <a:t>C</a:t>
            </a:r>
            <a:r>
              <a:rPr lang="en-GB" altLang="en-US" dirty="0"/>
              <a:t>onsumer</a:t>
            </a:r>
          </a:p>
          <a:p>
            <a:pPr eaLnBrk="1" hangingPunct="1"/>
            <a:r>
              <a:rPr lang="en-GB" altLang="en-US" b="1" dirty="0"/>
              <a:t>A</a:t>
            </a:r>
            <a:r>
              <a:rPr lang="en-GB" altLang="en-US" dirty="0"/>
              <a:t>udience</a:t>
            </a:r>
          </a:p>
          <a:p>
            <a:pPr eaLnBrk="1" hangingPunct="1"/>
            <a:r>
              <a:rPr lang="en-GB" altLang="en-US" b="1" dirty="0"/>
              <a:t>S</a:t>
            </a:r>
            <a:r>
              <a:rPr lang="en-GB" altLang="en-US" dirty="0"/>
              <a:t>upporter</a:t>
            </a:r>
          </a:p>
          <a:p>
            <a:pPr eaLnBrk="1" hangingPunct="1"/>
            <a:r>
              <a:rPr lang="en-GB" altLang="en-US" b="1" dirty="0"/>
              <a:t>S</a:t>
            </a:r>
            <a:r>
              <a:rPr lang="en-GB" altLang="en-US" dirty="0"/>
              <a:t>upplier</a:t>
            </a:r>
          </a:p>
          <a:p>
            <a:pPr eaLnBrk="1" hangingPunct="1"/>
            <a:r>
              <a:rPr lang="en-GB" altLang="en-US" b="1" dirty="0"/>
              <a:t>D</a:t>
            </a:r>
            <a:r>
              <a:rPr lang="en-GB" altLang="en-US" dirty="0"/>
              <a:t>river</a:t>
            </a:r>
          </a:p>
          <a:p>
            <a:pPr eaLnBrk="1" hangingPunct="1"/>
            <a:r>
              <a:rPr lang="en-GB" altLang="en-US" b="1" dirty="0"/>
              <a:t>O</a:t>
            </a:r>
            <a:r>
              <a:rPr lang="en-GB" altLang="en-US" dirty="0"/>
              <a:t>ther </a:t>
            </a:r>
          </a:p>
        </p:txBody>
      </p:sp>
      <p:pic>
        <p:nvPicPr>
          <p:cNvPr id="21506" name="Picture 2" descr="Image result for managing project"/>
          <p:cNvPicPr>
            <a:picLocks noChangeAspect="1" noChangeArrowheads="1"/>
          </p:cNvPicPr>
          <p:nvPr/>
        </p:nvPicPr>
        <p:blipFill>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6239134" y="2506532"/>
            <a:ext cx="3695700" cy="3695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25639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3200" dirty="0"/>
              <a:t>It may be useful at this stage to use the term </a:t>
            </a:r>
            <a:r>
              <a:rPr lang="en-GB" altLang="en-US" sz="3200" b="1" dirty="0"/>
              <a:t>Audience </a:t>
            </a:r>
            <a:r>
              <a:rPr lang="en-GB" altLang="en-US" sz="3200" dirty="0"/>
              <a:t>rather than Stakeholder</a:t>
            </a:r>
          </a:p>
        </p:txBody>
      </p:sp>
      <p:sp>
        <p:nvSpPr>
          <p:cNvPr id="14339" name="Rectangle 3"/>
          <p:cNvSpPr>
            <a:spLocks noGrp="1" noChangeArrowheads="1"/>
          </p:cNvSpPr>
          <p:nvPr>
            <p:ph idx="1"/>
          </p:nvPr>
        </p:nvSpPr>
        <p:spPr/>
        <p:txBody>
          <a:bodyPr/>
          <a:lstStyle/>
          <a:p>
            <a:pPr eaLnBrk="1" hangingPunct="1"/>
            <a:r>
              <a:rPr lang="en-GB" altLang="en-US" dirty="0" smtClean="0"/>
              <a:t>Using ‘Audience’ might allow us to involve more people.</a:t>
            </a:r>
          </a:p>
          <a:p>
            <a:pPr eaLnBrk="1" hangingPunct="1"/>
            <a:r>
              <a:rPr lang="en-GB" altLang="en-US" dirty="0" smtClean="0"/>
              <a:t>It allows us to look at people/parties who are affected by/impacted by our project AND those who may </a:t>
            </a:r>
            <a:r>
              <a:rPr lang="en-GB" altLang="en-US" b="1" dirty="0" smtClean="0"/>
              <a:t>not</a:t>
            </a:r>
            <a:r>
              <a:rPr lang="en-GB" altLang="en-US" dirty="0" smtClean="0"/>
              <a:t> be affected by it……but may be interested in it.</a:t>
            </a:r>
          </a:p>
          <a:p>
            <a:pPr eaLnBrk="1" hangingPunct="1"/>
            <a:r>
              <a:rPr lang="en-GB" altLang="en-US" dirty="0" smtClean="0"/>
              <a:t>And it might be necessary to consider them</a:t>
            </a:r>
          </a:p>
        </p:txBody>
      </p:sp>
    </p:spTree>
    <p:extLst>
      <p:ext uri="{BB962C8B-B14F-4D97-AF65-F5344CB8AC3E}">
        <p14:creationId xmlns:p14="http://schemas.microsoft.com/office/powerpoint/2010/main" val="42480553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Audience Might Include</a:t>
            </a:r>
          </a:p>
        </p:txBody>
      </p:sp>
      <p:sp>
        <p:nvSpPr>
          <p:cNvPr id="15363" name="Rectangle 3"/>
          <p:cNvSpPr>
            <a:spLocks noGrp="1" noChangeArrowheads="1"/>
          </p:cNvSpPr>
          <p:nvPr>
            <p:ph idx="1"/>
          </p:nvPr>
        </p:nvSpPr>
        <p:spPr/>
        <p:txBody>
          <a:bodyPr/>
          <a:lstStyle/>
          <a:p>
            <a:pPr eaLnBrk="1" hangingPunct="1"/>
            <a:r>
              <a:rPr lang="en-GB" altLang="en-US" smtClean="0"/>
              <a:t>A range of regulatory bodies,</a:t>
            </a:r>
          </a:p>
          <a:p>
            <a:pPr eaLnBrk="1" hangingPunct="1"/>
            <a:r>
              <a:rPr lang="en-GB" altLang="en-US" smtClean="0"/>
              <a:t>The Local Council and/or councillors</a:t>
            </a:r>
          </a:p>
          <a:p>
            <a:pPr eaLnBrk="1" hangingPunct="1"/>
            <a:r>
              <a:rPr lang="en-GB" altLang="en-US" smtClean="0"/>
              <a:t>MPs</a:t>
            </a:r>
          </a:p>
          <a:p>
            <a:pPr eaLnBrk="1" hangingPunct="1"/>
            <a:r>
              <a:rPr lang="en-GB" altLang="en-US" smtClean="0"/>
              <a:t>Environment Agency</a:t>
            </a:r>
          </a:p>
          <a:p>
            <a:pPr eaLnBrk="1" hangingPunct="1"/>
            <a:r>
              <a:rPr lang="en-GB" altLang="en-US" smtClean="0"/>
              <a:t>Professional bodies</a:t>
            </a:r>
          </a:p>
          <a:p>
            <a:pPr eaLnBrk="1" hangingPunct="1"/>
            <a:r>
              <a:rPr lang="en-GB" altLang="en-US" smtClean="0"/>
              <a:t>Health &amp; Safety Executive</a:t>
            </a:r>
          </a:p>
        </p:txBody>
      </p:sp>
    </p:spTree>
    <p:extLst>
      <p:ext uri="{BB962C8B-B14F-4D97-AF65-F5344CB8AC3E}">
        <p14:creationId xmlns:p14="http://schemas.microsoft.com/office/powerpoint/2010/main" val="36801091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219075"/>
            <a:ext cx="7772400" cy="1143000"/>
          </a:xfrm>
        </p:spPr>
        <p:txBody>
          <a:bodyPr/>
          <a:lstStyle/>
          <a:p>
            <a:pPr eaLnBrk="1" hangingPunct="1"/>
            <a:r>
              <a:rPr lang="en-GB" altLang="en-US" sz="3200"/>
              <a:t>So we have a Slightly Revised Quad Chart </a:t>
            </a:r>
          </a:p>
        </p:txBody>
      </p:sp>
      <p:sp>
        <p:nvSpPr>
          <p:cNvPr id="16387" name="Rectangle 3"/>
          <p:cNvSpPr>
            <a:spLocks noChangeArrowheads="1"/>
          </p:cNvSpPr>
          <p:nvPr/>
        </p:nvSpPr>
        <p:spPr bwMode="auto">
          <a:xfrm>
            <a:off x="1957389" y="1308100"/>
            <a:ext cx="4969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TITLE</a:t>
            </a:r>
            <a:endParaRPr lang="en-GB" altLang="en-US"/>
          </a:p>
        </p:txBody>
      </p:sp>
      <p:sp>
        <p:nvSpPr>
          <p:cNvPr id="16388" name="Rectangle 4"/>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89" name="Line 5"/>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0" name="Rectangle 6"/>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1" name="Line 7"/>
          <p:cNvSpPr>
            <a:spLocks noChangeShapeType="1"/>
          </p:cNvSpPr>
          <p:nvPr/>
        </p:nvSpPr>
        <p:spPr bwMode="auto">
          <a:xfrm>
            <a:off x="18415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2" name="Line 8"/>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3" name="Rectangle 9"/>
          <p:cNvSpPr>
            <a:spLocks noChangeArrowheads="1"/>
          </p:cNvSpPr>
          <p:nvPr/>
        </p:nvSpPr>
        <p:spPr bwMode="auto">
          <a:xfrm>
            <a:off x="1865314" y="1219201"/>
            <a:ext cx="844708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4" name="Line 10"/>
          <p:cNvSpPr>
            <a:spLocks noChangeShapeType="1"/>
          </p:cNvSpPr>
          <p:nvPr/>
        </p:nvSpPr>
        <p:spPr bwMode="auto">
          <a:xfrm>
            <a:off x="1865314" y="1219200"/>
            <a:ext cx="844708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5" name="Rectangle 11"/>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6" name="Line 12"/>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7" name="Rectangle 13"/>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8" name="Line 14"/>
          <p:cNvSpPr>
            <a:spLocks noChangeShapeType="1"/>
          </p:cNvSpPr>
          <p:nvPr/>
        </p:nvSpPr>
        <p:spPr bwMode="auto">
          <a:xfrm>
            <a:off x="103124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9" name="Line 15"/>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0" name="Rectangle 16"/>
          <p:cNvSpPr>
            <a:spLocks noChangeArrowheads="1"/>
          </p:cNvSpPr>
          <p:nvPr/>
        </p:nvSpPr>
        <p:spPr bwMode="auto">
          <a:xfrm>
            <a:off x="18415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1" name="Line 17"/>
          <p:cNvSpPr>
            <a:spLocks noChangeShapeType="1"/>
          </p:cNvSpPr>
          <p:nvPr/>
        </p:nvSpPr>
        <p:spPr bwMode="auto">
          <a:xfrm>
            <a:off x="18415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2" name="Rectangle 18"/>
          <p:cNvSpPr>
            <a:spLocks noChangeArrowheads="1"/>
          </p:cNvSpPr>
          <p:nvPr/>
        </p:nvSpPr>
        <p:spPr bwMode="auto">
          <a:xfrm>
            <a:off x="103124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3" name="Line 19"/>
          <p:cNvSpPr>
            <a:spLocks noChangeShapeType="1"/>
          </p:cNvSpPr>
          <p:nvPr/>
        </p:nvSpPr>
        <p:spPr bwMode="auto">
          <a:xfrm>
            <a:off x="103124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4" name="Rectangle 20"/>
          <p:cNvSpPr>
            <a:spLocks noChangeArrowheads="1"/>
          </p:cNvSpPr>
          <p:nvPr/>
        </p:nvSpPr>
        <p:spPr bwMode="auto">
          <a:xfrm>
            <a:off x="3575051" y="1804988"/>
            <a:ext cx="88004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PURPOSE</a:t>
            </a:r>
            <a:endParaRPr lang="en-GB" altLang="en-US"/>
          </a:p>
        </p:txBody>
      </p:sp>
      <p:sp>
        <p:nvSpPr>
          <p:cNvPr id="16405" name="Rectangle 21"/>
          <p:cNvSpPr>
            <a:spLocks noChangeArrowheads="1"/>
          </p:cNvSpPr>
          <p:nvPr/>
        </p:nvSpPr>
        <p:spPr bwMode="auto">
          <a:xfrm>
            <a:off x="3167064" y="2009775"/>
            <a:ext cx="172643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(AIMS/OBJECTIVES)</a:t>
            </a:r>
            <a:endParaRPr lang="en-GB" altLang="en-US"/>
          </a:p>
        </p:txBody>
      </p:sp>
      <p:sp>
        <p:nvSpPr>
          <p:cNvPr id="16406" name="Rectangle 22"/>
          <p:cNvSpPr>
            <a:spLocks noChangeArrowheads="1"/>
          </p:cNvSpPr>
          <p:nvPr/>
        </p:nvSpPr>
        <p:spPr bwMode="auto">
          <a:xfrm>
            <a:off x="7680325" y="1804988"/>
            <a:ext cx="9393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CC0000"/>
                </a:solidFill>
              </a:rPr>
              <a:t>AUDIENCE</a:t>
            </a:r>
            <a:endParaRPr lang="en-GB" altLang="en-US">
              <a:solidFill>
                <a:srgbClr val="CC0000"/>
              </a:solidFill>
            </a:endParaRPr>
          </a:p>
        </p:txBody>
      </p:sp>
      <p:sp>
        <p:nvSpPr>
          <p:cNvPr id="16407" name="Rectangle 23"/>
          <p:cNvSpPr>
            <a:spLocks noChangeArrowheads="1"/>
          </p:cNvSpPr>
          <p:nvPr/>
        </p:nvSpPr>
        <p:spPr bwMode="auto">
          <a:xfrm>
            <a:off x="6477000" y="2057400"/>
            <a:ext cx="35697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CC0000"/>
                </a:solidFill>
              </a:rPr>
              <a:t>(DRIVERS / SUPPORTERS / OBSERVERS)</a:t>
            </a:r>
            <a:endParaRPr lang="en-GB" altLang="en-US">
              <a:solidFill>
                <a:srgbClr val="CC0000"/>
              </a:solidFill>
            </a:endParaRPr>
          </a:p>
        </p:txBody>
      </p:sp>
      <p:sp>
        <p:nvSpPr>
          <p:cNvPr id="16408" name="Rectangle 24"/>
          <p:cNvSpPr>
            <a:spLocks noChangeArrowheads="1"/>
          </p:cNvSpPr>
          <p:nvPr/>
        </p:nvSpPr>
        <p:spPr bwMode="auto">
          <a:xfrm>
            <a:off x="18415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9" name="Line 25"/>
          <p:cNvSpPr>
            <a:spLocks noChangeShapeType="1"/>
          </p:cNvSpPr>
          <p:nvPr/>
        </p:nvSpPr>
        <p:spPr bwMode="auto">
          <a:xfrm>
            <a:off x="18415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0" name="Rectangle 26"/>
          <p:cNvSpPr>
            <a:spLocks noChangeArrowheads="1"/>
          </p:cNvSpPr>
          <p:nvPr/>
        </p:nvSpPr>
        <p:spPr bwMode="auto">
          <a:xfrm>
            <a:off x="1865314" y="1716088"/>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1" name="Line 27"/>
          <p:cNvSpPr>
            <a:spLocks noChangeShapeType="1"/>
          </p:cNvSpPr>
          <p:nvPr/>
        </p:nvSpPr>
        <p:spPr bwMode="auto">
          <a:xfrm>
            <a:off x="1865314" y="1716089"/>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2" name="Rectangle 28"/>
          <p:cNvSpPr>
            <a:spLocks noChangeArrowheads="1"/>
          </p:cNvSpPr>
          <p:nvPr/>
        </p:nvSpPr>
        <p:spPr bwMode="auto">
          <a:xfrm>
            <a:off x="6127751" y="1739900"/>
            <a:ext cx="23813" cy="158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3" name="Line 29"/>
          <p:cNvSpPr>
            <a:spLocks noChangeShapeType="1"/>
          </p:cNvSpPr>
          <p:nvPr/>
        </p:nvSpPr>
        <p:spPr bwMode="auto">
          <a:xfrm>
            <a:off x="6127751" y="17399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4" name="Rectangle 30"/>
          <p:cNvSpPr>
            <a:spLocks noChangeArrowheads="1"/>
          </p:cNvSpPr>
          <p:nvPr/>
        </p:nvSpPr>
        <p:spPr bwMode="auto">
          <a:xfrm>
            <a:off x="6127751" y="1716088"/>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5" name="Line 31"/>
          <p:cNvSpPr>
            <a:spLocks noChangeShapeType="1"/>
          </p:cNvSpPr>
          <p:nvPr/>
        </p:nvSpPr>
        <p:spPr bwMode="auto">
          <a:xfrm>
            <a:off x="6127751" y="1716089"/>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6" name="Line 32"/>
          <p:cNvSpPr>
            <a:spLocks noChangeShapeType="1"/>
          </p:cNvSpPr>
          <p:nvPr/>
        </p:nvSpPr>
        <p:spPr bwMode="auto">
          <a:xfrm>
            <a:off x="6127750" y="1716088"/>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7" name="Rectangle 33"/>
          <p:cNvSpPr>
            <a:spLocks noChangeArrowheads="1"/>
          </p:cNvSpPr>
          <p:nvPr/>
        </p:nvSpPr>
        <p:spPr bwMode="auto">
          <a:xfrm>
            <a:off x="6151564" y="1716088"/>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8" name="Line 34"/>
          <p:cNvSpPr>
            <a:spLocks noChangeShapeType="1"/>
          </p:cNvSpPr>
          <p:nvPr/>
        </p:nvSpPr>
        <p:spPr bwMode="auto">
          <a:xfrm>
            <a:off x="6151564" y="1716089"/>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9" name="Rectangle 35"/>
          <p:cNvSpPr>
            <a:spLocks noChangeArrowheads="1"/>
          </p:cNvSpPr>
          <p:nvPr/>
        </p:nvSpPr>
        <p:spPr bwMode="auto">
          <a:xfrm>
            <a:off x="103124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0" name="Line 36"/>
          <p:cNvSpPr>
            <a:spLocks noChangeShapeType="1"/>
          </p:cNvSpPr>
          <p:nvPr/>
        </p:nvSpPr>
        <p:spPr bwMode="auto">
          <a:xfrm>
            <a:off x="103124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1" name="Rectangle 37"/>
          <p:cNvSpPr>
            <a:spLocks noChangeArrowheads="1"/>
          </p:cNvSpPr>
          <p:nvPr/>
        </p:nvSpPr>
        <p:spPr bwMode="auto">
          <a:xfrm>
            <a:off x="18415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2" name="Line 38"/>
          <p:cNvSpPr>
            <a:spLocks noChangeShapeType="1"/>
          </p:cNvSpPr>
          <p:nvPr/>
        </p:nvSpPr>
        <p:spPr bwMode="auto">
          <a:xfrm>
            <a:off x="18415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3" name="Rectangle 39"/>
          <p:cNvSpPr>
            <a:spLocks noChangeArrowheads="1"/>
          </p:cNvSpPr>
          <p:nvPr/>
        </p:nvSpPr>
        <p:spPr bwMode="auto">
          <a:xfrm>
            <a:off x="612775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4" name="Line 40"/>
          <p:cNvSpPr>
            <a:spLocks noChangeShapeType="1"/>
          </p:cNvSpPr>
          <p:nvPr/>
        </p:nvSpPr>
        <p:spPr bwMode="auto">
          <a:xfrm>
            <a:off x="612775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5" name="Rectangle 41"/>
          <p:cNvSpPr>
            <a:spLocks noChangeArrowheads="1"/>
          </p:cNvSpPr>
          <p:nvPr/>
        </p:nvSpPr>
        <p:spPr bwMode="auto">
          <a:xfrm>
            <a:off x="103124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6" name="Line 42"/>
          <p:cNvSpPr>
            <a:spLocks noChangeShapeType="1"/>
          </p:cNvSpPr>
          <p:nvPr/>
        </p:nvSpPr>
        <p:spPr bwMode="auto">
          <a:xfrm>
            <a:off x="103124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7" name="Rectangle 43"/>
          <p:cNvSpPr>
            <a:spLocks noChangeArrowheads="1"/>
          </p:cNvSpPr>
          <p:nvPr/>
        </p:nvSpPr>
        <p:spPr bwMode="auto">
          <a:xfrm>
            <a:off x="3232151" y="4248150"/>
            <a:ext cx="198400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DESIRED END RESULT</a:t>
            </a:r>
            <a:endParaRPr lang="en-GB" altLang="en-US"/>
          </a:p>
        </p:txBody>
      </p:sp>
      <p:sp>
        <p:nvSpPr>
          <p:cNvPr id="16428" name="Rectangle 44"/>
          <p:cNvSpPr>
            <a:spLocks noChangeArrowheads="1"/>
          </p:cNvSpPr>
          <p:nvPr/>
        </p:nvSpPr>
        <p:spPr bwMode="auto">
          <a:xfrm>
            <a:off x="2863850" y="4451350"/>
            <a:ext cx="274376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(CRITICAL SUCCESS FACTORS)</a:t>
            </a:r>
            <a:endParaRPr lang="en-GB" altLang="en-US"/>
          </a:p>
        </p:txBody>
      </p:sp>
      <p:sp>
        <p:nvSpPr>
          <p:cNvPr id="16429" name="Rectangle 45"/>
          <p:cNvSpPr>
            <a:spLocks noChangeArrowheads="1"/>
          </p:cNvSpPr>
          <p:nvPr/>
        </p:nvSpPr>
        <p:spPr bwMode="auto">
          <a:xfrm>
            <a:off x="7158038" y="4248150"/>
            <a:ext cx="223779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MEASURES OF SUCCESS</a:t>
            </a:r>
            <a:endParaRPr lang="en-GB" altLang="en-US"/>
          </a:p>
        </p:txBody>
      </p:sp>
      <p:sp>
        <p:nvSpPr>
          <p:cNvPr id="16430" name="Rectangle 46"/>
          <p:cNvSpPr>
            <a:spLocks noChangeArrowheads="1"/>
          </p:cNvSpPr>
          <p:nvPr/>
        </p:nvSpPr>
        <p:spPr bwMode="auto">
          <a:xfrm>
            <a:off x="7169151" y="4451350"/>
            <a:ext cx="220201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(STANDARDS / CRITERIA)</a:t>
            </a:r>
            <a:endParaRPr lang="en-GB" altLang="en-US"/>
          </a:p>
        </p:txBody>
      </p:sp>
      <p:sp>
        <p:nvSpPr>
          <p:cNvPr id="16431" name="Rectangle 47"/>
          <p:cNvSpPr>
            <a:spLocks noChangeArrowheads="1"/>
          </p:cNvSpPr>
          <p:nvPr/>
        </p:nvSpPr>
        <p:spPr bwMode="auto">
          <a:xfrm>
            <a:off x="18415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2" name="Line 48"/>
          <p:cNvSpPr>
            <a:spLocks noChangeShapeType="1"/>
          </p:cNvSpPr>
          <p:nvPr/>
        </p:nvSpPr>
        <p:spPr bwMode="auto">
          <a:xfrm>
            <a:off x="18415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3" name="Rectangle 49"/>
          <p:cNvSpPr>
            <a:spLocks noChangeArrowheads="1"/>
          </p:cNvSpPr>
          <p:nvPr/>
        </p:nvSpPr>
        <p:spPr bwMode="auto">
          <a:xfrm>
            <a:off x="1865314" y="4159251"/>
            <a:ext cx="42624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4" name="Line 50"/>
          <p:cNvSpPr>
            <a:spLocks noChangeShapeType="1"/>
          </p:cNvSpPr>
          <p:nvPr/>
        </p:nvSpPr>
        <p:spPr bwMode="auto">
          <a:xfrm>
            <a:off x="1865314" y="4159250"/>
            <a:ext cx="42624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5" name="Rectangle 51"/>
          <p:cNvSpPr>
            <a:spLocks noChangeArrowheads="1"/>
          </p:cNvSpPr>
          <p:nvPr/>
        </p:nvSpPr>
        <p:spPr bwMode="auto">
          <a:xfrm>
            <a:off x="612775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6" name="Line 52"/>
          <p:cNvSpPr>
            <a:spLocks noChangeShapeType="1"/>
          </p:cNvSpPr>
          <p:nvPr/>
        </p:nvSpPr>
        <p:spPr bwMode="auto">
          <a:xfrm>
            <a:off x="612775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7" name="Rectangle 53"/>
          <p:cNvSpPr>
            <a:spLocks noChangeArrowheads="1"/>
          </p:cNvSpPr>
          <p:nvPr/>
        </p:nvSpPr>
        <p:spPr bwMode="auto">
          <a:xfrm>
            <a:off x="6151564" y="4159251"/>
            <a:ext cx="41608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8" name="Line 54"/>
          <p:cNvSpPr>
            <a:spLocks noChangeShapeType="1"/>
          </p:cNvSpPr>
          <p:nvPr/>
        </p:nvSpPr>
        <p:spPr bwMode="auto">
          <a:xfrm>
            <a:off x="6151564" y="4159250"/>
            <a:ext cx="41608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9" name="Rectangle 55"/>
          <p:cNvSpPr>
            <a:spLocks noChangeArrowheads="1"/>
          </p:cNvSpPr>
          <p:nvPr/>
        </p:nvSpPr>
        <p:spPr bwMode="auto">
          <a:xfrm>
            <a:off x="103124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0" name="Line 56"/>
          <p:cNvSpPr>
            <a:spLocks noChangeShapeType="1"/>
          </p:cNvSpPr>
          <p:nvPr/>
        </p:nvSpPr>
        <p:spPr bwMode="auto">
          <a:xfrm>
            <a:off x="103124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1" name="Rectangle 57"/>
          <p:cNvSpPr>
            <a:spLocks noChangeArrowheads="1"/>
          </p:cNvSpPr>
          <p:nvPr/>
        </p:nvSpPr>
        <p:spPr bwMode="auto">
          <a:xfrm>
            <a:off x="18415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2" name="Line 58"/>
          <p:cNvSpPr>
            <a:spLocks noChangeShapeType="1"/>
          </p:cNvSpPr>
          <p:nvPr/>
        </p:nvSpPr>
        <p:spPr bwMode="auto">
          <a:xfrm>
            <a:off x="18415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3" name="Rectangle 59"/>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4" name="Line 60"/>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5" name="Line 61"/>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6" name="Rectangle 62"/>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7" name="Line 63"/>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8" name="Line 64"/>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9" name="Rectangle 65"/>
          <p:cNvSpPr>
            <a:spLocks noChangeArrowheads="1"/>
          </p:cNvSpPr>
          <p:nvPr/>
        </p:nvSpPr>
        <p:spPr bwMode="auto">
          <a:xfrm>
            <a:off x="1865314" y="6526213"/>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0" name="Line 66"/>
          <p:cNvSpPr>
            <a:spLocks noChangeShapeType="1"/>
          </p:cNvSpPr>
          <p:nvPr/>
        </p:nvSpPr>
        <p:spPr bwMode="auto">
          <a:xfrm>
            <a:off x="1865314" y="6526214"/>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1" name="Rectangle 67"/>
          <p:cNvSpPr>
            <a:spLocks noChangeArrowheads="1"/>
          </p:cNvSpPr>
          <p:nvPr/>
        </p:nvSpPr>
        <p:spPr bwMode="auto">
          <a:xfrm>
            <a:off x="612775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2" name="Line 68"/>
          <p:cNvSpPr>
            <a:spLocks noChangeShapeType="1"/>
          </p:cNvSpPr>
          <p:nvPr/>
        </p:nvSpPr>
        <p:spPr bwMode="auto">
          <a:xfrm>
            <a:off x="612775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3" name="Rectangle 69"/>
          <p:cNvSpPr>
            <a:spLocks noChangeArrowheads="1"/>
          </p:cNvSpPr>
          <p:nvPr/>
        </p:nvSpPr>
        <p:spPr bwMode="auto">
          <a:xfrm>
            <a:off x="612775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4" name="Line 70"/>
          <p:cNvSpPr>
            <a:spLocks noChangeShapeType="1"/>
          </p:cNvSpPr>
          <p:nvPr/>
        </p:nvSpPr>
        <p:spPr bwMode="auto">
          <a:xfrm>
            <a:off x="612775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5" name="Line 71"/>
          <p:cNvSpPr>
            <a:spLocks noChangeShapeType="1"/>
          </p:cNvSpPr>
          <p:nvPr/>
        </p:nvSpPr>
        <p:spPr bwMode="auto">
          <a:xfrm>
            <a:off x="612775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6" name="Rectangle 72"/>
          <p:cNvSpPr>
            <a:spLocks noChangeArrowheads="1"/>
          </p:cNvSpPr>
          <p:nvPr/>
        </p:nvSpPr>
        <p:spPr bwMode="auto">
          <a:xfrm>
            <a:off x="6151564" y="6526213"/>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7" name="Line 73"/>
          <p:cNvSpPr>
            <a:spLocks noChangeShapeType="1"/>
          </p:cNvSpPr>
          <p:nvPr/>
        </p:nvSpPr>
        <p:spPr bwMode="auto">
          <a:xfrm>
            <a:off x="6151564" y="6526214"/>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8" name="Rectangle 74"/>
          <p:cNvSpPr>
            <a:spLocks noChangeArrowheads="1"/>
          </p:cNvSpPr>
          <p:nvPr/>
        </p:nvSpPr>
        <p:spPr bwMode="auto">
          <a:xfrm>
            <a:off x="103124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9" name="Line 75"/>
          <p:cNvSpPr>
            <a:spLocks noChangeShapeType="1"/>
          </p:cNvSpPr>
          <p:nvPr/>
        </p:nvSpPr>
        <p:spPr bwMode="auto">
          <a:xfrm>
            <a:off x="103124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0" name="Rectangle 76"/>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61" name="Line 77"/>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2" name="Line 78"/>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3" name="Rectangle 79"/>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64" name="Line 80"/>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5" name="Line 81"/>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7" name="Text Box 83"/>
          <p:cNvSpPr txBox="1">
            <a:spLocks noChangeArrowheads="1"/>
          </p:cNvSpPr>
          <p:nvPr/>
        </p:nvSpPr>
        <p:spPr bwMode="auto">
          <a:xfrm>
            <a:off x="1931264" y="2419262"/>
            <a:ext cx="41813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WHY IS PROJECT BEING DONE?</a:t>
            </a:r>
          </a:p>
          <a:p>
            <a:pPr algn="ctr">
              <a:lnSpc>
                <a:spcPct val="120000"/>
              </a:lnSpc>
            </a:pPr>
            <a:r>
              <a:rPr lang="en-GB" altLang="en-US" sz="2000"/>
              <a:t>WHAT FOR?</a:t>
            </a:r>
          </a:p>
          <a:p>
            <a:pPr algn="ctr">
              <a:lnSpc>
                <a:spcPct val="120000"/>
              </a:lnSpc>
            </a:pPr>
            <a:r>
              <a:rPr lang="en-GB" altLang="en-US" sz="2000"/>
              <a:t>WHAT IS THE RESULT?</a:t>
            </a:r>
          </a:p>
        </p:txBody>
      </p:sp>
      <p:sp>
        <p:nvSpPr>
          <p:cNvPr id="16468" name="Rectangle 84"/>
          <p:cNvSpPr>
            <a:spLocks noChangeArrowheads="1"/>
          </p:cNvSpPr>
          <p:nvPr/>
        </p:nvSpPr>
        <p:spPr bwMode="auto">
          <a:xfrm>
            <a:off x="6190633"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WHO IS PROJECT FOR?</a:t>
            </a:r>
          </a:p>
          <a:p>
            <a:pPr algn="ctr">
              <a:lnSpc>
                <a:spcPct val="120000"/>
              </a:lnSpc>
            </a:pPr>
            <a:r>
              <a:rPr lang="en-GB" altLang="en-US" sz="2000"/>
              <a:t>WHO WILL BENEFIT (OR NOT)?</a:t>
            </a:r>
          </a:p>
          <a:p>
            <a:pPr algn="ctr">
              <a:lnSpc>
                <a:spcPct val="120000"/>
              </a:lnSpc>
            </a:pPr>
            <a:r>
              <a:rPr lang="en-GB" altLang="en-US" sz="2000"/>
              <a:t>WHO WILL IT INVOLVE?</a:t>
            </a:r>
          </a:p>
        </p:txBody>
      </p:sp>
      <p:sp>
        <p:nvSpPr>
          <p:cNvPr id="16469" name="Rectangle 85"/>
          <p:cNvSpPr>
            <a:spLocks noChangeArrowheads="1"/>
          </p:cNvSpPr>
          <p:nvPr/>
        </p:nvSpPr>
        <p:spPr bwMode="auto">
          <a:xfrm>
            <a:off x="2520951" y="4495800"/>
            <a:ext cx="2849563"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spcAft>
                <a:spcPct val="15000"/>
              </a:spcAft>
            </a:pPr>
            <a:r>
              <a:rPr lang="en-GB" altLang="en-US" sz="2000"/>
              <a:t>GOALS!</a:t>
            </a:r>
          </a:p>
          <a:p>
            <a:pPr algn="ctr"/>
            <a:r>
              <a:rPr lang="en-GB" altLang="en-US" sz="2000"/>
              <a:t>WHAT MAKES THE</a:t>
            </a:r>
          </a:p>
          <a:p>
            <a:pPr algn="ctr"/>
            <a:r>
              <a:rPr lang="en-GB" altLang="en-US" sz="2000"/>
              <a:t> PROJECT A SUCCESS?</a:t>
            </a:r>
          </a:p>
        </p:txBody>
      </p:sp>
      <p:sp>
        <p:nvSpPr>
          <p:cNvPr id="16470" name="Rectangle 86"/>
          <p:cNvSpPr>
            <a:spLocks noChangeArrowheads="1"/>
          </p:cNvSpPr>
          <p:nvPr/>
        </p:nvSpPr>
        <p:spPr bwMode="auto">
          <a:xfrm>
            <a:off x="6417894" y="4717604"/>
            <a:ext cx="3615477"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70000"/>
              </a:lnSpc>
            </a:pPr>
            <a:r>
              <a:rPr lang="en-GB" altLang="en-US" sz="2000"/>
              <a:t>WHEN ARE WE FINISHED?</a:t>
            </a:r>
          </a:p>
          <a:p>
            <a:pPr algn="ctr">
              <a:lnSpc>
                <a:spcPct val="70000"/>
              </a:lnSpc>
              <a:spcBef>
                <a:spcPct val="20000"/>
              </a:spcBef>
            </a:pPr>
            <a:r>
              <a:rPr lang="en-GB" altLang="en-US" sz="2000"/>
              <a:t>WHAT CAN BE MEASURED?</a:t>
            </a:r>
          </a:p>
          <a:p>
            <a:pPr algn="ctr">
              <a:lnSpc>
                <a:spcPct val="70000"/>
              </a:lnSpc>
              <a:spcBef>
                <a:spcPct val="20000"/>
              </a:spcBef>
            </a:pPr>
            <a:r>
              <a:rPr lang="en-GB" altLang="en-US" sz="2000"/>
              <a:t>HOW DO I </a:t>
            </a:r>
          </a:p>
          <a:p>
            <a:pPr algn="ctr">
              <a:lnSpc>
                <a:spcPct val="70000"/>
              </a:lnSpc>
            </a:pPr>
            <a:r>
              <a:rPr lang="en-GB" altLang="en-US" sz="2000"/>
              <a:t>MEASURE SUCCESS?</a:t>
            </a:r>
          </a:p>
        </p:txBody>
      </p:sp>
      <p:sp>
        <p:nvSpPr>
          <p:cNvPr id="16471" name="Rectangle 87"/>
          <p:cNvSpPr>
            <a:spLocks noChangeArrowheads="1"/>
          </p:cNvSpPr>
          <p:nvPr/>
        </p:nvSpPr>
        <p:spPr bwMode="auto">
          <a:xfrm>
            <a:off x="5192713" y="1219201"/>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16472" name="Rectangle 88"/>
          <p:cNvSpPr>
            <a:spLocks noChangeArrowheads="1"/>
          </p:cNvSpPr>
          <p:nvPr/>
        </p:nvSpPr>
        <p:spPr bwMode="auto">
          <a:xfrm>
            <a:off x="2514601" y="5699126"/>
            <a:ext cx="284956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a:solidFill>
                  <a:srgbClr val="CC0000"/>
                </a:solidFill>
              </a:rPr>
              <a:t>MEASURABLE / </a:t>
            </a:r>
          </a:p>
          <a:p>
            <a:pPr algn="ctr"/>
            <a:r>
              <a:rPr lang="en-GB" altLang="en-US" sz="2000">
                <a:solidFill>
                  <a:srgbClr val="CC0000"/>
                </a:solidFill>
              </a:rPr>
              <a:t>UNMEASURABLE</a:t>
            </a:r>
          </a:p>
        </p:txBody>
      </p:sp>
      <p:sp>
        <p:nvSpPr>
          <p:cNvPr id="16473" name="Rectangle 89"/>
          <p:cNvSpPr>
            <a:spLocks noChangeArrowheads="1"/>
          </p:cNvSpPr>
          <p:nvPr/>
        </p:nvSpPr>
        <p:spPr bwMode="auto">
          <a:xfrm>
            <a:off x="6781801" y="5821363"/>
            <a:ext cx="28495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GB" altLang="en-US" sz="2000">
                <a:solidFill>
                  <a:srgbClr val="CC0000"/>
                </a:solidFill>
              </a:rPr>
              <a:t>QUALITATIVE /</a:t>
            </a:r>
          </a:p>
          <a:p>
            <a:pPr algn="ctr">
              <a:lnSpc>
                <a:spcPct val="90000"/>
              </a:lnSpc>
            </a:pPr>
            <a:r>
              <a:rPr lang="en-GB" altLang="en-US" sz="2000">
                <a:solidFill>
                  <a:srgbClr val="CC0000"/>
                </a:solidFill>
              </a:rPr>
              <a:t>QUANTITATIVE</a:t>
            </a:r>
          </a:p>
        </p:txBody>
      </p:sp>
    </p:spTree>
    <p:extLst>
      <p:ext uri="{BB962C8B-B14F-4D97-AF65-F5344CB8AC3E}">
        <p14:creationId xmlns:p14="http://schemas.microsoft.com/office/powerpoint/2010/main" val="2171125807"/>
      </p:ext>
    </p:extLst>
  </p:cSld>
  <p:clrMapOvr>
    <a:masterClrMapping/>
  </p:clrMapOvr>
  <p:transition>
    <p:fade thruBlk="1"/>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4000"/>
              <a:t>Desired Outcomes or Critical Outcomes for Project Success?</a:t>
            </a:r>
          </a:p>
        </p:txBody>
      </p:sp>
      <p:sp>
        <p:nvSpPr>
          <p:cNvPr id="17411" name="Rectangle 3"/>
          <p:cNvSpPr>
            <a:spLocks noGrp="1" noChangeArrowheads="1"/>
          </p:cNvSpPr>
          <p:nvPr>
            <p:ph idx="1"/>
          </p:nvPr>
        </p:nvSpPr>
        <p:spPr/>
        <p:txBody>
          <a:bodyPr/>
          <a:lstStyle/>
          <a:p>
            <a:pPr eaLnBrk="1" hangingPunct="1"/>
            <a:r>
              <a:rPr lang="en-GB" altLang="en-US" smtClean="0"/>
              <a:t>It’s also useful at this stage to refine our QUAD chart a little more by thinking about </a:t>
            </a:r>
            <a:r>
              <a:rPr lang="en-GB" altLang="en-US" smtClean="0">
                <a:solidFill>
                  <a:srgbClr val="FF0000"/>
                </a:solidFill>
              </a:rPr>
              <a:t>Critical Success Factors</a:t>
            </a:r>
            <a:r>
              <a:rPr lang="en-GB" altLang="en-US" smtClean="0"/>
              <a:t> rather than desired outcomes.</a:t>
            </a:r>
          </a:p>
          <a:p>
            <a:pPr eaLnBrk="1" hangingPunct="1"/>
            <a:r>
              <a:rPr lang="en-GB" altLang="en-US" smtClean="0"/>
              <a:t>Desired outcomes are less specific.</a:t>
            </a:r>
          </a:p>
          <a:p>
            <a:pPr eaLnBrk="1" hangingPunct="1"/>
            <a:r>
              <a:rPr lang="en-GB" altLang="en-US" smtClean="0"/>
              <a:t>Critical outcomes are those that are essential for the project to be successful</a:t>
            </a:r>
          </a:p>
        </p:txBody>
      </p:sp>
    </p:spTree>
    <p:extLst>
      <p:ext uri="{BB962C8B-B14F-4D97-AF65-F5344CB8AC3E}">
        <p14:creationId xmlns:p14="http://schemas.microsoft.com/office/powerpoint/2010/main" val="7939556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solidFill>
            <a:srgbClr val="FFFF66"/>
          </a:solidFill>
        </p:spPr>
        <p:txBody>
          <a:bodyPr/>
          <a:lstStyle/>
          <a:p>
            <a:pPr eaLnBrk="1" hangingPunct="1"/>
            <a:r>
              <a:rPr lang="en-GB" altLang="en-US" sz="3600" dirty="0">
                <a:solidFill>
                  <a:schemeClr val="tx1"/>
                </a:solidFill>
              </a:rPr>
              <a:t>TASK </a:t>
            </a:r>
            <a:r>
              <a:rPr lang="en-GB" altLang="en-US" sz="3600" dirty="0" smtClean="0">
                <a:solidFill>
                  <a:schemeClr val="tx1"/>
                </a:solidFill>
              </a:rPr>
              <a:t>: </a:t>
            </a:r>
            <a:r>
              <a:rPr lang="en-GB" altLang="en-US" sz="3600" dirty="0">
                <a:solidFill>
                  <a:schemeClr val="tx1"/>
                </a:solidFill>
              </a:rPr>
              <a:t>Evaluating Critical Success Factors &amp; Measures</a:t>
            </a:r>
          </a:p>
        </p:txBody>
      </p:sp>
      <p:sp>
        <p:nvSpPr>
          <p:cNvPr id="169987" name="Rectangle 3"/>
          <p:cNvSpPr>
            <a:spLocks noGrp="1" noChangeArrowheads="1"/>
          </p:cNvSpPr>
          <p:nvPr>
            <p:ph type="body" idx="1"/>
          </p:nvPr>
        </p:nvSpPr>
        <p:spPr/>
        <p:txBody>
          <a:bodyPr/>
          <a:lstStyle/>
          <a:p>
            <a:pPr eaLnBrk="1" hangingPunct="1">
              <a:lnSpc>
                <a:spcPct val="90000"/>
              </a:lnSpc>
            </a:pPr>
            <a:r>
              <a:rPr lang="en-GB" altLang="en-US" sz="2800" dirty="0"/>
              <a:t>Critical Success Factors - are they actually  measurable?</a:t>
            </a:r>
          </a:p>
          <a:p>
            <a:pPr eaLnBrk="1" hangingPunct="1">
              <a:lnSpc>
                <a:spcPct val="90000"/>
              </a:lnSpc>
            </a:pPr>
            <a:r>
              <a:rPr lang="en-GB" altLang="en-US" sz="2800" dirty="0"/>
              <a:t>Are they SMART? Are </a:t>
            </a:r>
            <a:r>
              <a:rPr lang="en-GB" altLang="en-US" sz="2800" dirty="0" smtClean="0"/>
              <a:t>CRAP (</a:t>
            </a:r>
            <a:r>
              <a:rPr lang="en-GB" altLang="en-US" sz="1800" dirty="0" smtClean="0">
                <a:solidFill>
                  <a:schemeClr val="bg2">
                    <a:lumMod val="75000"/>
                  </a:schemeClr>
                </a:solidFill>
              </a:rPr>
              <a:t>Correct (and Clear),Relevant, Accurate, &amp;Precise?)</a:t>
            </a:r>
            <a:endParaRPr lang="en-GB" altLang="en-US" sz="1800" dirty="0">
              <a:solidFill>
                <a:schemeClr val="bg2">
                  <a:lumMod val="75000"/>
                </a:schemeClr>
              </a:solidFill>
            </a:endParaRPr>
          </a:p>
          <a:p>
            <a:pPr eaLnBrk="1" hangingPunct="1">
              <a:lnSpc>
                <a:spcPct val="90000"/>
              </a:lnSpc>
            </a:pPr>
            <a:r>
              <a:rPr lang="en-GB" altLang="en-US" sz="2800" dirty="0"/>
              <a:t>Are measures quantitative (using figures) or qualitative?</a:t>
            </a:r>
          </a:p>
          <a:p>
            <a:pPr eaLnBrk="1" hangingPunct="1">
              <a:lnSpc>
                <a:spcPct val="90000"/>
              </a:lnSpc>
            </a:pPr>
            <a:r>
              <a:rPr lang="en-GB" altLang="en-US" sz="2800" dirty="0"/>
              <a:t>In what way can they be measured? (+ how?)</a:t>
            </a:r>
          </a:p>
          <a:p>
            <a:pPr eaLnBrk="1" hangingPunct="1">
              <a:lnSpc>
                <a:spcPct val="90000"/>
              </a:lnSpc>
            </a:pPr>
            <a:r>
              <a:rPr lang="en-GB" altLang="en-US" sz="2800" dirty="0"/>
              <a:t>Do we have things that are really secondary benefits rather than CSFs? </a:t>
            </a:r>
          </a:p>
        </p:txBody>
      </p:sp>
    </p:spTree>
    <p:extLst>
      <p:ext uri="{BB962C8B-B14F-4D97-AF65-F5344CB8AC3E}">
        <p14:creationId xmlns:p14="http://schemas.microsoft.com/office/powerpoint/2010/main" val="657912245"/>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9987">
                                            <p:txEl>
                                              <p:pRg st="0" end="0"/>
                                            </p:txEl>
                                          </p:spTgt>
                                        </p:tgtEl>
                                        <p:attrNameLst>
                                          <p:attrName>style.visibility</p:attrName>
                                        </p:attrNameLst>
                                      </p:cBhvr>
                                      <p:to>
                                        <p:strVal val="visible"/>
                                      </p:to>
                                    </p:set>
                                    <p:animEffect transition="in" filter="dissolve">
                                      <p:cBhvr>
                                        <p:cTn id="7" dur="500"/>
                                        <p:tgtEl>
                                          <p:spTgt spid="169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69987">
                                            <p:txEl>
                                              <p:pRg st="1" end="1"/>
                                            </p:txEl>
                                          </p:spTgt>
                                        </p:tgtEl>
                                        <p:attrNameLst>
                                          <p:attrName>style.visibility</p:attrName>
                                        </p:attrNameLst>
                                      </p:cBhvr>
                                      <p:to>
                                        <p:strVal val="visible"/>
                                      </p:to>
                                    </p:set>
                                    <p:animEffect transition="in" filter="dissolve">
                                      <p:cBhvr>
                                        <p:cTn id="12" dur="500"/>
                                        <p:tgtEl>
                                          <p:spTgt spid="1699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9987">
                                            <p:txEl>
                                              <p:pRg st="2" end="2"/>
                                            </p:txEl>
                                          </p:spTgt>
                                        </p:tgtEl>
                                        <p:attrNameLst>
                                          <p:attrName>style.visibility</p:attrName>
                                        </p:attrNameLst>
                                      </p:cBhvr>
                                      <p:to>
                                        <p:strVal val="visible"/>
                                      </p:to>
                                    </p:set>
                                    <p:animEffect transition="in" filter="dissolve">
                                      <p:cBhvr>
                                        <p:cTn id="17" dur="500"/>
                                        <p:tgtEl>
                                          <p:spTgt spid="1699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69987">
                                            <p:txEl>
                                              <p:pRg st="3" end="3"/>
                                            </p:txEl>
                                          </p:spTgt>
                                        </p:tgtEl>
                                        <p:attrNameLst>
                                          <p:attrName>style.visibility</p:attrName>
                                        </p:attrNameLst>
                                      </p:cBhvr>
                                      <p:to>
                                        <p:strVal val="visible"/>
                                      </p:to>
                                    </p:set>
                                    <p:animEffect transition="in" filter="dissolve">
                                      <p:cBhvr>
                                        <p:cTn id="22" dur="500"/>
                                        <p:tgtEl>
                                          <p:spTgt spid="1699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69987">
                                            <p:txEl>
                                              <p:pRg st="4" end="4"/>
                                            </p:txEl>
                                          </p:spTgt>
                                        </p:tgtEl>
                                        <p:attrNameLst>
                                          <p:attrName>style.visibility</p:attrName>
                                        </p:attrNameLst>
                                      </p:cBhvr>
                                      <p:to>
                                        <p:strVal val="visible"/>
                                      </p:to>
                                    </p:set>
                                    <p:animEffect transition="in" filter="dissolve">
                                      <p:cBhvr>
                                        <p:cTn id="27" dur="500"/>
                                        <p:tgtEl>
                                          <p:spTgt spid="1699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98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209800" y="219075"/>
            <a:ext cx="7772400" cy="1143000"/>
          </a:xfrm>
        </p:spPr>
        <p:txBody>
          <a:bodyPr/>
          <a:lstStyle/>
          <a:p>
            <a:pPr eaLnBrk="1" hangingPunct="1"/>
            <a:r>
              <a:rPr lang="en-GB" altLang="en-US" smtClean="0"/>
              <a:t>Quad Chart </a:t>
            </a:r>
          </a:p>
        </p:txBody>
      </p:sp>
      <p:sp>
        <p:nvSpPr>
          <p:cNvPr id="18435" name="Rectangle 3"/>
          <p:cNvSpPr>
            <a:spLocks noChangeArrowheads="1"/>
          </p:cNvSpPr>
          <p:nvPr/>
        </p:nvSpPr>
        <p:spPr bwMode="auto">
          <a:xfrm>
            <a:off x="1957389" y="1308100"/>
            <a:ext cx="4969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TITLE</a:t>
            </a:r>
            <a:endParaRPr lang="en-GB" altLang="en-US"/>
          </a:p>
        </p:txBody>
      </p:sp>
      <p:sp>
        <p:nvSpPr>
          <p:cNvPr id="18436" name="Rectangle 4"/>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37" name="Line 5"/>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38" name="Rectangle 6"/>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39" name="Line 7"/>
          <p:cNvSpPr>
            <a:spLocks noChangeShapeType="1"/>
          </p:cNvSpPr>
          <p:nvPr/>
        </p:nvSpPr>
        <p:spPr bwMode="auto">
          <a:xfrm>
            <a:off x="18415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40" name="Line 8"/>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41" name="Rectangle 9"/>
          <p:cNvSpPr>
            <a:spLocks noChangeArrowheads="1"/>
          </p:cNvSpPr>
          <p:nvPr/>
        </p:nvSpPr>
        <p:spPr bwMode="auto">
          <a:xfrm>
            <a:off x="1865314" y="1219201"/>
            <a:ext cx="844708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42" name="Line 10"/>
          <p:cNvSpPr>
            <a:spLocks noChangeShapeType="1"/>
          </p:cNvSpPr>
          <p:nvPr/>
        </p:nvSpPr>
        <p:spPr bwMode="auto">
          <a:xfrm>
            <a:off x="1865314" y="1219200"/>
            <a:ext cx="844708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43" name="Rectangle 11"/>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44" name="Line 12"/>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45" name="Rectangle 13"/>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46" name="Line 14"/>
          <p:cNvSpPr>
            <a:spLocks noChangeShapeType="1"/>
          </p:cNvSpPr>
          <p:nvPr/>
        </p:nvSpPr>
        <p:spPr bwMode="auto">
          <a:xfrm>
            <a:off x="103124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47" name="Line 15"/>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48" name="Rectangle 16"/>
          <p:cNvSpPr>
            <a:spLocks noChangeArrowheads="1"/>
          </p:cNvSpPr>
          <p:nvPr/>
        </p:nvSpPr>
        <p:spPr bwMode="auto">
          <a:xfrm>
            <a:off x="18415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49" name="Line 17"/>
          <p:cNvSpPr>
            <a:spLocks noChangeShapeType="1"/>
          </p:cNvSpPr>
          <p:nvPr/>
        </p:nvSpPr>
        <p:spPr bwMode="auto">
          <a:xfrm>
            <a:off x="18415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50" name="Rectangle 18"/>
          <p:cNvSpPr>
            <a:spLocks noChangeArrowheads="1"/>
          </p:cNvSpPr>
          <p:nvPr/>
        </p:nvSpPr>
        <p:spPr bwMode="auto">
          <a:xfrm>
            <a:off x="103124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51" name="Line 19"/>
          <p:cNvSpPr>
            <a:spLocks noChangeShapeType="1"/>
          </p:cNvSpPr>
          <p:nvPr/>
        </p:nvSpPr>
        <p:spPr bwMode="auto">
          <a:xfrm>
            <a:off x="103124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52" name="Rectangle 20"/>
          <p:cNvSpPr>
            <a:spLocks noChangeArrowheads="1"/>
          </p:cNvSpPr>
          <p:nvPr/>
        </p:nvSpPr>
        <p:spPr bwMode="auto">
          <a:xfrm>
            <a:off x="3575051" y="1804988"/>
            <a:ext cx="88004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PURPOSE</a:t>
            </a:r>
            <a:endParaRPr lang="en-GB" altLang="en-US"/>
          </a:p>
        </p:txBody>
      </p:sp>
      <p:sp>
        <p:nvSpPr>
          <p:cNvPr id="18453" name="Rectangle 21"/>
          <p:cNvSpPr>
            <a:spLocks noChangeArrowheads="1"/>
          </p:cNvSpPr>
          <p:nvPr/>
        </p:nvSpPr>
        <p:spPr bwMode="auto">
          <a:xfrm>
            <a:off x="3167064" y="2009775"/>
            <a:ext cx="172643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(AIMS/OBJECTIVES)</a:t>
            </a:r>
            <a:endParaRPr lang="en-GB" altLang="en-US"/>
          </a:p>
        </p:txBody>
      </p:sp>
      <p:sp>
        <p:nvSpPr>
          <p:cNvPr id="18454" name="Rectangle 22"/>
          <p:cNvSpPr>
            <a:spLocks noChangeArrowheads="1"/>
          </p:cNvSpPr>
          <p:nvPr/>
        </p:nvSpPr>
        <p:spPr bwMode="auto">
          <a:xfrm>
            <a:off x="7680325" y="1804988"/>
            <a:ext cx="9393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CC0000"/>
                </a:solidFill>
              </a:rPr>
              <a:t>AUDIENCE</a:t>
            </a:r>
            <a:endParaRPr lang="en-GB" altLang="en-US">
              <a:solidFill>
                <a:srgbClr val="CC0000"/>
              </a:solidFill>
            </a:endParaRPr>
          </a:p>
        </p:txBody>
      </p:sp>
      <p:sp>
        <p:nvSpPr>
          <p:cNvPr id="18455" name="Rectangle 23"/>
          <p:cNvSpPr>
            <a:spLocks noChangeArrowheads="1"/>
          </p:cNvSpPr>
          <p:nvPr/>
        </p:nvSpPr>
        <p:spPr bwMode="auto">
          <a:xfrm>
            <a:off x="6477000" y="2057400"/>
            <a:ext cx="35697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CC0000"/>
                </a:solidFill>
              </a:rPr>
              <a:t>(DRIVERS / SUPPORTERS / OBSERVERS)</a:t>
            </a:r>
            <a:endParaRPr lang="en-GB" altLang="en-US">
              <a:solidFill>
                <a:srgbClr val="CC0000"/>
              </a:solidFill>
            </a:endParaRPr>
          </a:p>
        </p:txBody>
      </p:sp>
      <p:sp>
        <p:nvSpPr>
          <p:cNvPr id="18456" name="Rectangle 24"/>
          <p:cNvSpPr>
            <a:spLocks noChangeArrowheads="1"/>
          </p:cNvSpPr>
          <p:nvPr/>
        </p:nvSpPr>
        <p:spPr bwMode="auto">
          <a:xfrm>
            <a:off x="18415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57" name="Line 25"/>
          <p:cNvSpPr>
            <a:spLocks noChangeShapeType="1"/>
          </p:cNvSpPr>
          <p:nvPr/>
        </p:nvSpPr>
        <p:spPr bwMode="auto">
          <a:xfrm>
            <a:off x="18415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58" name="Rectangle 26"/>
          <p:cNvSpPr>
            <a:spLocks noChangeArrowheads="1"/>
          </p:cNvSpPr>
          <p:nvPr/>
        </p:nvSpPr>
        <p:spPr bwMode="auto">
          <a:xfrm>
            <a:off x="1865314" y="1716088"/>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59" name="Line 27"/>
          <p:cNvSpPr>
            <a:spLocks noChangeShapeType="1"/>
          </p:cNvSpPr>
          <p:nvPr/>
        </p:nvSpPr>
        <p:spPr bwMode="auto">
          <a:xfrm>
            <a:off x="1865314" y="1716089"/>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60" name="Rectangle 28"/>
          <p:cNvSpPr>
            <a:spLocks noChangeArrowheads="1"/>
          </p:cNvSpPr>
          <p:nvPr/>
        </p:nvSpPr>
        <p:spPr bwMode="auto">
          <a:xfrm>
            <a:off x="6127751" y="1739900"/>
            <a:ext cx="23813" cy="158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61" name="Line 29"/>
          <p:cNvSpPr>
            <a:spLocks noChangeShapeType="1"/>
          </p:cNvSpPr>
          <p:nvPr/>
        </p:nvSpPr>
        <p:spPr bwMode="auto">
          <a:xfrm>
            <a:off x="6127751" y="17399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62" name="Rectangle 30"/>
          <p:cNvSpPr>
            <a:spLocks noChangeArrowheads="1"/>
          </p:cNvSpPr>
          <p:nvPr/>
        </p:nvSpPr>
        <p:spPr bwMode="auto">
          <a:xfrm>
            <a:off x="6127751" y="1716088"/>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63" name="Line 31"/>
          <p:cNvSpPr>
            <a:spLocks noChangeShapeType="1"/>
          </p:cNvSpPr>
          <p:nvPr/>
        </p:nvSpPr>
        <p:spPr bwMode="auto">
          <a:xfrm>
            <a:off x="6127751" y="1716089"/>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64" name="Line 32"/>
          <p:cNvSpPr>
            <a:spLocks noChangeShapeType="1"/>
          </p:cNvSpPr>
          <p:nvPr/>
        </p:nvSpPr>
        <p:spPr bwMode="auto">
          <a:xfrm>
            <a:off x="6127750" y="1716088"/>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65" name="Rectangle 33"/>
          <p:cNvSpPr>
            <a:spLocks noChangeArrowheads="1"/>
          </p:cNvSpPr>
          <p:nvPr/>
        </p:nvSpPr>
        <p:spPr bwMode="auto">
          <a:xfrm>
            <a:off x="6151564" y="1716088"/>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66" name="Line 34"/>
          <p:cNvSpPr>
            <a:spLocks noChangeShapeType="1"/>
          </p:cNvSpPr>
          <p:nvPr/>
        </p:nvSpPr>
        <p:spPr bwMode="auto">
          <a:xfrm>
            <a:off x="6151564" y="1716089"/>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67" name="Rectangle 35"/>
          <p:cNvSpPr>
            <a:spLocks noChangeArrowheads="1"/>
          </p:cNvSpPr>
          <p:nvPr/>
        </p:nvSpPr>
        <p:spPr bwMode="auto">
          <a:xfrm>
            <a:off x="103124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68" name="Line 36"/>
          <p:cNvSpPr>
            <a:spLocks noChangeShapeType="1"/>
          </p:cNvSpPr>
          <p:nvPr/>
        </p:nvSpPr>
        <p:spPr bwMode="auto">
          <a:xfrm>
            <a:off x="103124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69" name="Rectangle 37"/>
          <p:cNvSpPr>
            <a:spLocks noChangeArrowheads="1"/>
          </p:cNvSpPr>
          <p:nvPr/>
        </p:nvSpPr>
        <p:spPr bwMode="auto">
          <a:xfrm>
            <a:off x="18415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70" name="Line 38"/>
          <p:cNvSpPr>
            <a:spLocks noChangeShapeType="1"/>
          </p:cNvSpPr>
          <p:nvPr/>
        </p:nvSpPr>
        <p:spPr bwMode="auto">
          <a:xfrm>
            <a:off x="18415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71" name="Rectangle 39"/>
          <p:cNvSpPr>
            <a:spLocks noChangeArrowheads="1"/>
          </p:cNvSpPr>
          <p:nvPr/>
        </p:nvSpPr>
        <p:spPr bwMode="auto">
          <a:xfrm>
            <a:off x="612775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72" name="Line 40"/>
          <p:cNvSpPr>
            <a:spLocks noChangeShapeType="1"/>
          </p:cNvSpPr>
          <p:nvPr/>
        </p:nvSpPr>
        <p:spPr bwMode="auto">
          <a:xfrm>
            <a:off x="612775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73" name="Rectangle 41"/>
          <p:cNvSpPr>
            <a:spLocks noChangeArrowheads="1"/>
          </p:cNvSpPr>
          <p:nvPr/>
        </p:nvSpPr>
        <p:spPr bwMode="auto">
          <a:xfrm>
            <a:off x="103124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74" name="Line 42"/>
          <p:cNvSpPr>
            <a:spLocks noChangeShapeType="1"/>
          </p:cNvSpPr>
          <p:nvPr/>
        </p:nvSpPr>
        <p:spPr bwMode="auto">
          <a:xfrm>
            <a:off x="103124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75" name="Rectangle 43"/>
          <p:cNvSpPr>
            <a:spLocks noChangeArrowheads="1"/>
          </p:cNvSpPr>
          <p:nvPr/>
        </p:nvSpPr>
        <p:spPr bwMode="auto">
          <a:xfrm>
            <a:off x="3232151" y="4248150"/>
            <a:ext cx="209300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(DESIRED END RESULT)</a:t>
            </a:r>
            <a:endParaRPr lang="en-GB" altLang="en-US"/>
          </a:p>
        </p:txBody>
      </p:sp>
      <p:sp>
        <p:nvSpPr>
          <p:cNvPr id="18476" name="Rectangle 44"/>
          <p:cNvSpPr>
            <a:spLocks noChangeArrowheads="1"/>
          </p:cNvSpPr>
          <p:nvPr/>
        </p:nvSpPr>
        <p:spPr bwMode="auto">
          <a:xfrm>
            <a:off x="2863851" y="4451350"/>
            <a:ext cx="2836863"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500" b="1">
                <a:solidFill>
                  <a:srgbClr val="FF0000"/>
                </a:solidFill>
              </a:rPr>
              <a:t>CRITICAL SUCCESS FACTORS</a:t>
            </a:r>
          </a:p>
        </p:txBody>
      </p:sp>
      <p:sp>
        <p:nvSpPr>
          <p:cNvPr id="18477" name="Rectangle 45"/>
          <p:cNvSpPr>
            <a:spLocks noChangeArrowheads="1"/>
          </p:cNvSpPr>
          <p:nvPr/>
        </p:nvSpPr>
        <p:spPr bwMode="auto">
          <a:xfrm>
            <a:off x="7158038" y="4248150"/>
            <a:ext cx="223779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MEASURES OF SUCCESS</a:t>
            </a:r>
            <a:endParaRPr lang="en-GB" altLang="en-US"/>
          </a:p>
        </p:txBody>
      </p:sp>
      <p:sp>
        <p:nvSpPr>
          <p:cNvPr id="18478" name="Rectangle 46"/>
          <p:cNvSpPr>
            <a:spLocks noChangeArrowheads="1"/>
          </p:cNvSpPr>
          <p:nvPr/>
        </p:nvSpPr>
        <p:spPr bwMode="auto">
          <a:xfrm>
            <a:off x="7169151" y="4451350"/>
            <a:ext cx="220201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(STANDARDS / CRITERIA)</a:t>
            </a:r>
            <a:endParaRPr lang="en-GB" altLang="en-US"/>
          </a:p>
        </p:txBody>
      </p:sp>
      <p:sp>
        <p:nvSpPr>
          <p:cNvPr id="18479" name="Rectangle 47"/>
          <p:cNvSpPr>
            <a:spLocks noChangeArrowheads="1"/>
          </p:cNvSpPr>
          <p:nvPr/>
        </p:nvSpPr>
        <p:spPr bwMode="auto">
          <a:xfrm>
            <a:off x="18415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80" name="Line 48"/>
          <p:cNvSpPr>
            <a:spLocks noChangeShapeType="1"/>
          </p:cNvSpPr>
          <p:nvPr/>
        </p:nvSpPr>
        <p:spPr bwMode="auto">
          <a:xfrm>
            <a:off x="18415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81" name="Rectangle 49"/>
          <p:cNvSpPr>
            <a:spLocks noChangeArrowheads="1"/>
          </p:cNvSpPr>
          <p:nvPr/>
        </p:nvSpPr>
        <p:spPr bwMode="auto">
          <a:xfrm>
            <a:off x="1865314" y="4159251"/>
            <a:ext cx="42624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82" name="Line 50"/>
          <p:cNvSpPr>
            <a:spLocks noChangeShapeType="1"/>
          </p:cNvSpPr>
          <p:nvPr/>
        </p:nvSpPr>
        <p:spPr bwMode="auto">
          <a:xfrm>
            <a:off x="1865314" y="4159250"/>
            <a:ext cx="42624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83" name="Rectangle 51"/>
          <p:cNvSpPr>
            <a:spLocks noChangeArrowheads="1"/>
          </p:cNvSpPr>
          <p:nvPr/>
        </p:nvSpPr>
        <p:spPr bwMode="auto">
          <a:xfrm>
            <a:off x="612775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84" name="Line 52"/>
          <p:cNvSpPr>
            <a:spLocks noChangeShapeType="1"/>
          </p:cNvSpPr>
          <p:nvPr/>
        </p:nvSpPr>
        <p:spPr bwMode="auto">
          <a:xfrm>
            <a:off x="612775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85" name="Rectangle 53"/>
          <p:cNvSpPr>
            <a:spLocks noChangeArrowheads="1"/>
          </p:cNvSpPr>
          <p:nvPr/>
        </p:nvSpPr>
        <p:spPr bwMode="auto">
          <a:xfrm>
            <a:off x="6151564" y="4159251"/>
            <a:ext cx="41608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86" name="Line 54"/>
          <p:cNvSpPr>
            <a:spLocks noChangeShapeType="1"/>
          </p:cNvSpPr>
          <p:nvPr/>
        </p:nvSpPr>
        <p:spPr bwMode="auto">
          <a:xfrm>
            <a:off x="6151564" y="4159250"/>
            <a:ext cx="41608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87" name="Rectangle 55"/>
          <p:cNvSpPr>
            <a:spLocks noChangeArrowheads="1"/>
          </p:cNvSpPr>
          <p:nvPr/>
        </p:nvSpPr>
        <p:spPr bwMode="auto">
          <a:xfrm>
            <a:off x="103124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88" name="Line 56"/>
          <p:cNvSpPr>
            <a:spLocks noChangeShapeType="1"/>
          </p:cNvSpPr>
          <p:nvPr/>
        </p:nvSpPr>
        <p:spPr bwMode="auto">
          <a:xfrm>
            <a:off x="103124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89" name="Rectangle 57"/>
          <p:cNvSpPr>
            <a:spLocks noChangeArrowheads="1"/>
          </p:cNvSpPr>
          <p:nvPr/>
        </p:nvSpPr>
        <p:spPr bwMode="auto">
          <a:xfrm>
            <a:off x="18415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90" name="Line 58"/>
          <p:cNvSpPr>
            <a:spLocks noChangeShapeType="1"/>
          </p:cNvSpPr>
          <p:nvPr/>
        </p:nvSpPr>
        <p:spPr bwMode="auto">
          <a:xfrm>
            <a:off x="18415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91" name="Rectangle 59"/>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92" name="Line 60"/>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93" name="Line 61"/>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94" name="Rectangle 62"/>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95" name="Line 63"/>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96" name="Line 64"/>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97" name="Rectangle 65"/>
          <p:cNvSpPr>
            <a:spLocks noChangeArrowheads="1"/>
          </p:cNvSpPr>
          <p:nvPr/>
        </p:nvSpPr>
        <p:spPr bwMode="auto">
          <a:xfrm>
            <a:off x="1865314" y="6526213"/>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498" name="Line 66"/>
          <p:cNvSpPr>
            <a:spLocks noChangeShapeType="1"/>
          </p:cNvSpPr>
          <p:nvPr/>
        </p:nvSpPr>
        <p:spPr bwMode="auto">
          <a:xfrm>
            <a:off x="1865314" y="6526214"/>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499" name="Rectangle 67"/>
          <p:cNvSpPr>
            <a:spLocks noChangeArrowheads="1"/>
          </p:cNvSpPr>
          <p:nvPr/>
        </p:nvSpPr>
        <p:spPr bwMode="auto">
          <a:xfrm>
            <a:off x="612775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500" name="Line 68"/>
          <p:cNvSpPr>
            <a:spLocks noChangeShapeType="1"/>
          </p:cNvSpPr>
          <p:nvPr/>
        </p:nvSpPr>
        <p:spPr bwMode="auto">
          <a:xfrm>
            <a:off x="612775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01" name="Rectangle 69"/>
          <p:cNvSpPr>
            <a:spLocks noChangeArrowheads="1"/>
          </p:cNvSpPr>
          <p:nvPr/>
        </p:nvSpPr>
        <p:spPr bwMode="auto">
          <a:xfrm>
            <a:off x="612775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502" name="Line 70"/>
          <p:cNvSpPr>
            <a:spLocks noChangeShapeType="1"/>
          </p:cNvSpPr>
          <p:nvPr/>
        </p:nvSpPr>
        <p:spPr bwMode="auto">
          <a:xfrm>
            <a:off x="612775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03" name="Line 71"/>
          <p:cNvSpPr>
            <a:spLocks noChangeShapeType="1"/>
          </p:cNvSpPr>
          <p:nvPr/>
        </p:nvSpPr>
        <p:spPr bwMode="auto">
          <a:xfrm>
            <a:off x="612775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04" name="Rectangle 72"/>
          <p:cNvSpPr>
            <a:spLocks noChangeArrowheads="1"/>
          </p:cNvSpPr>
          <p:nvPr/>
        </p:nvSpPr>
        <p:spPr bwMode="auto">
          <a:xfrm>
            <a:off x="6151564" y="6526213"/>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505" name="Line 73"/>
          <p:cNvSpPr>
            <a:spLocks noChangeShapeType="1"/>
          </p:cNvSpPr>
          <p:nvPr/>
        </p:nvSpPr>
        <p:spPr bwMode="auto">
          <a:xfrm>
            <a:off x="6151564" y="6526214"/>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06" name="Rectangle 74"/>
          <p:cNvSpPr>
            <a:spLocks noChangeArrowheads="1"/>
          </p:cNvSpPr>
          <p:nvPr/>
        </p:nvSpPr>
        <p:spPr bwMode="auto">
          <a:xfrm>
            <a:off x="103124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507" name="Line 75"/>
          <p:cNvSpPr>
            <a:spLocks noChangeShapeType="1"/>
          </p:cNvSpPr>
          <p:nvPr/>
        </p:nvSpPr>
        <p:spPr bwMode="auto">
          <a:xfrm>
            <a:off x="103124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08" name="Rectangle 76"/>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509" name="Line 77"/>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10" name="Line 78"/>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11" name="Rectangle 79"/>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8512" name="Line 80"/>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13" name="Line 81"/>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515" name="Text Box 83"/>
          <p:cNvSpPr txBox="1">
            <a:spLocks noChangeArrowheads="1"/>
          </p:cNvSpPr>
          <p:nvPr/>
        </p:nvSpPr>
        <p:spPr bwMode="auto">
          <a:xfrm>
            <a:off x="1931264" y="2419262"/>
            <a:ext cx="41813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WHY IS PROJECT BEING DONE?</a:t>
            </a:r>
          </a:p>
          <a:p>
            <a:pPr algn="ctr">
              <a:lnSpc>
                <a:spcPct val="120000"/>
              </a:lnSpc>
            </a:pPr>
            <a:r>
              <a:rPr lang="en-GB" altLang="en-US" sz="2000"/>
              <a:t>WHAT FOR?</a:t>
            </a:r>
          </a:p>
          <a:p>
            <a:pPr algn="ctr">
              <a:lnSpc>
                <a:spcPct val="120000"/>
              </a:lnSpc>
            </a:pPr>
            <a:r>
              <a:rPr lang="en-GB" altLang="en-US" sz="2000"/>
              <a:t>WHAT IS THE RESULT?</a:t>
            </a:r>
          </a:p>
        </p:txBody>
      </p:sp>
      <p:sp>
        <p:nvSpPr>
          <p:cNvPr id="18516" name="Rectangle 84"/>
          <p:cNvSpPr>
            <a:spLocks noChangeArrowheads="1"/>
          </p:cNvSpPr>
          <p:nvPr/>
        </p:nvSpPr>
        <p:spPr bwMode="auto">
          <a:xfrm>
            <a:off x="6190633"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WHO IS PROJECT FOR?</a:t>
            </a:r>
          </a:p>
          <a:p>
            <a:pPr algn="ctr">
              <a:lnSpc>
                <a:spcPct val="120000"/>
              </a:lnSpc>
            </a:pPr>
            <a:r>
              <a:rPr lang="en-GB" altLang="en-US" sz="2000"/>
              <a:t>WHO WILL BENEFIT (OR NOT)?</a:t>
            </a:r>
          </a:p>
          <a:p>
            <a:pPr algn="ctr">
              <a:lnSpc>
                <a:spcPct val="120000"/>
              </a:lnSpc>
            </a:pPr>
            <a:r>
              <a:rPr lang="en-GB" altLang="en-US" sz="2000"/>
              <a:t>WHO WILL IT INVOLVE?</a:t>
            </a:r>
          </a:p>
        </p:txBody>
      </p:sp>
      <p:sp>
        <p:nvSpPr>
          <p:cNvPr id="18517" name="Rectangle 85"/>
          <p:cNvSpPr>
            <a:spLocks noChangeArrowheads="1"/>
          </p:cNvSpPr>
          <p:nvPr/>
        </p:nvSpPr>
        <p:spPr bwMode="auto">
          <a:xfrm>
            <a:off x="2520951" y="4495800"/>
            <a:ext cx="2849563"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spcAft>
                <a:spcPct val="15000"/>
              </a:spcAft>
            </a:pPr>
            <a:r>
              <a:rPr lang="en-GB" altLang="en-US" sz="2000"/>
              <a:t>GOALS!</a:t>
            </a:r>
          </a:p>
          <a:p>
            <a:pPr algn="ctr"/>
            <a:r>
              <a:rPr lang="en-GB" altLang="en-US" sz="2000"/>
              <a:t>WHAT MAKES THE</a:t>
            </a:r>
          </a:p>
          <a:p>
            <a:pPr algn="ctr"/>
            <a:r>
              <a:rPr lang="en-GB" altLang="en-US" sz="2000"/>
              <a:t> PROJECT A SUCCESS?</a:t>
            </a:r>
          </a:p>
        </p:txBody>
      </p:sp>
      <p:sp>
        <p:nvSpPr>
          <p:cNvPr id="18518" name="Rectangle 86"/>
          <p:cNvSpPr>
            <a:spLocks noChangeArrowheads="1"/>
          </p:cNvSpPr>
          <p:nvPr/>
        </p:nvSpPr>
        <p:spPr bwMode="auto">
          <a:xfrm>
            <a:off x="6417894" y="4717604"/>
            <a:ext cx="3615477"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70000"/>
              </a:lnSpc>
            </a:pPr>
            <a:r>
              <a:rPr lang="en-GB" altLang="en-US" sz="2000"/>
              <a:t>WHEN ARE WE FINISHED?</a:t>
            </a:r>
          </a:p>
          <a:p>
            <a:pPr algn="ctr">
              <a:lnSpc>
                <a:spcPct val="70000"/>
              </a:lnSpc>
              <a:spcBef>
                <a:spcPct val="20000"/>
              </a:spcBef>
            </a:pPr>
            <a:r>
              <a:rPr lang="en-GB" altLang="en-US" sz="2000"/>
              <a:t>WHAT CAN BE MEASURED?</a:t>
            </a:r>
          </a:p>
          <a:p>
            <a:pPr algn="ctr">
              <a:lnSpc>
                <a:spcPct val="70000"/>
              </a:lnSpc>
              <a:spcBef>
                <a:spcPct val="20000"/>
              </a:spcBef>
            </a:pPr>
            <a:r>
              <a:rPr lang="en-GB" altLang="en-US" sz="2000"/>
              <a:t>HOW DO I </a:t>
            </a:r>
          </a:p>
          <a:p>
            <a:pPr algn="ctr">
              <a:lnSpc>
                <a:spcPct val="70000"/>
              </a:lnSpc>
            </a:pPr>
            <a:r>
              <a:rPr lang="en-GB" altLang="en-US" sz="2000"/>
              <a:t>MEASURE SUCCESS?</a:t>
            </a:r>
          </a:p>
        </p:txBody>
      </p:sp>
      <p:sp>
        <p:nvSpPr>
          <p:cNvPr id="18519" name="Rectangle 87"/>
          <p:cNvSpPr>
            <a:spLocks noChangeArrowheads="1"/>
          </p:cNvSpPr>
          <p:nvPr/>
        </p:nvSpPr>
        <p:spPr bwMode="auto">
          <a:xfrm>
            <a:off x="5192713" y="1219201"/>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18520" name="Rectangle 88"/>
          <p:cNvSpPr>
            <a:spLocks noChangeArrowheads="1"/>
          </p:cNvSpPr>
          <p:nvPr/>
        </p:nvSpPr>
        <p:spPr bwMode="auto">
          <a:xfrm>
            <a:off x="2514601" y="5699126"/>
            <a:ext cx="284956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a:solidFill>
                  <a:srgbClr val="CC0000"/>
                </a:solidFill>
              </a:rPr>
              <a:t>MEASURABLE / </a:t>
            </a:r>
          </a:p>
          <a:p>
            <a:pPr algn="ctr"/>
            <a:r>
              <a:rPr lang="en-GB" altLang="en-US" sz="2000">
                <a:solidFill>
                  <a:srgbClr val="CC0000"/>
                </a:solidFill>
              </a:rPr>
              <a:t>UNMEASURABLE</a:t>
            </a:r>
          </a:p>
        </p:txBody>
      </p:sp>
      <p:sp>
        <p:nvSpPr>
          <p:cNvPr id="18521" name="Rectangle 89"/>
          <p:cNvSpPr>
            <a:spLocks noChangeArrowheads="1"/>
          </p:cNvSpPr>
          <p:nvPr/>
        </p:nvSpPr>
        <p:spPr bwMode="auto">
          <a:xfrm>
            <a:off x="6781801" y="5821363"/>
            <a:ext cx="28495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GB" altLang="en-US" sz="2000">
                <a:solidFill>
                  <a:srgbClr val="CC0000"/>
                </a:solidFill>
              </a:rPr>
              <a:t>QUALITATIVE /</a:t>
            </a:r>
          </a:p>
          <a:p>
            <a:pPr algn="ctr">
              <a:lnSpc>
                <a:spcPct val="90000"/>
              </a:lnSpc>
            </a:pPr>
            <a:r>
              <a:rPr lang="en-GB" altLang="en-US" sz="2000">
                <a:solidFill>
                  <a:srgbClr val="CC0000"/>
                </a:solidFill>
              </a:rPr>
              <a:t>QUANTITATIVE</a:t>
            </a:r>
          </a:p>
        </p:txBody>
      </p:sp>
    </p:spTree>
    <p:extLst>
      <p:ext uri="{BB962C8B-B14F-4D97-AF65-F5344CB8AC3E}">
        <p14:creationId xmlns:p14="http://schemas.microsoft.com/office/powerpoint/2010/main" val="3542290950"/>
      </p:ext>
    </p:extLst>
  </p:cSld>
  <p:clrMapOvr>
    <a:masterClrMapping/>
  </p:clrMapOvr>
  <p:transition>
    <p:fade thruBlk="1"/>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a:t>What about ‘thing’s that aren’t Critical?</a:t>
            </a:r>
          </a:p>
        </p:txBody>
      </p:sp>
      <p:sp>
        <p:nvSpPr>
          <p:cNvPr id="19459" name="Rectangle 3"/>
          <p:cNvSpPr>
            <a:spLocks noGrp="1" noChangeArrowheads="1"/>
          </p:cNvSpPr>
          <p:nvPr>
            <p:ph idx="1"/>
          </p:nvPr>
        </p:nvSpPr>
        <p:spPr/>
        <p:txBody>
          <a:bodyPr/>
          <a:lstStyle/>
          <a:p>
            <a:pPr eaLnBrk="1" hangingPunct="1"/>
            <a:r>
              <a:rPr lang="en-GB" altLang="en-US" smtClean="0"/>
              <a:t>Maybe they are secondary benefits or underlying things  - values, passion, ethics?</a:t>
            </a:r>
          </a:p>
        </p:txBody>
      </p:sp>
    </p:spTree>
    <p:extLst>
      <p:ext uri="{BB962C8B-B14F-4D97-AF65-F5344CB8AC3E}">
        <p14:creationId xmlns:p14="http://schemas.microsoft.com/office/powerpoint/2010/main" val="811621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Line 2"/>
          <p:cNvSpPr>
            <a:spLocks noChangeShapeType="1"/>
          </p:cNvSpPr>
          <p:nvPr/>
        </p:nvSpPr>
        <p:spPr bwMode="auto">
          <a:xfrm>
            <a:off x="1905000" y="5410200"/>
            <a:ext cx="4191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08899" name="Rectangle 3"/>
          <p:cNvSpPr>
            <a:spLocks noChangeArrowheads="1"/>
          </p:cNvSpPr>
          <p:nvPr/>
        </p:nvSpPr>
        <p:spPr bwMode="auto">
          <a:xfrm>
            <a:off x="1905000" y="5486400"/>
            <a:ext cx="4114800" cy="990600"/>
          </a:xfrm>
          <a:prstGeom prst="rect">
            <a:avLst/>
          </a:prstGeom>
          <a:solidFill>
            <a:srgbClr val="FFCC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graphicFrame>
        <p:nvGraphicFramePr>
          <p:cNvPr id="2050" name="Object 4"/>
          <p:cNvGraphicFramePr>
            <a:graphicFrameLocks noChangeAspect="1"/>
          </p:cNvGraphicFramePr>
          <p:nvPr/>
        </p:nvGraphicFramePr>
        <p:xfrm>
          <a:off x="1920875" y="1311276"/>
          <a:ext cx="8351838" cy="5553075"/>
        </p:xfrm>
        <a:graphic>
          <a:graphicData uri="http://schemas.openxmlformats.org/presentationml/2006/ole">
            <mc:AlternateContent xmlns:mc="http://schemas.openxmlformats.org/markup-compatibility/2006">
              <mc:Choice xmlns:v="urn:schemas-microsoft-com:vml" Requires="v">
                <p:oleObj spid="_x0000_s7172" name="Document" r:id="rId4" imgW="10033782" imgH="6651167" progId="Word.Document.8">
                  <p:embed/>
                </p:oleObj>
              </mc:Choice>
              <mc:Fallback>
                <p:oleObj name="Document" r:id="rId4" imgW="10033782" imgH="6651167" progId="Word.Document.8">
                  <p:embed/>
                  <p:pic>
                    <p:nvPicPr>
                      <p:cNvPr id="205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0875" y="1311276"/>
                        <a:ext cx="8351838" cy="555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3" name="Rectangle 5"/>
          <p:cNvSpPr>
            <a:spLocks noGrp="1" noChangeArrowheads="1"/>
          </p:cNvSpPr>
          <p:nvPr>
            <p:ph type="title"/>
          </p:nvPr>
        </p:nvSpPr>
        <p:spPr>
          <a:xfrm>
            <a:off x="2209800" y="204788"/>
            <a:ext cx="7772400" cy="1143000"/>
          </a:xfrm>
        </p:spPr>
        <p:txBody>
          <a:bodyPr/>
          <a:lstStyle/>
          <a:p>
            <a:pPr eaLnBrk="1" hangingPunct="1"/>
            <a:r>
              <a:rPr lang="en-GB" altLang="en-US" smtClean="0"/>
              <a:t>Quad Chart (with 7 boxes)</a:t>
            </a:r>
          </a:p>
        </p:txBody>
      </p:sp>
      <p:grpSp>
        <p:nvGrpSpPr>
          <p:cNvPr id="2" name="Group 6"/>
          <p:cNvGrpSpPr>
            <a:grpSpLocks/>
          </p:cNvGrpSpPr>
          <p:nvPr/>
        </p:nvGrpSpPr>
        <p:grpSpPr bwMode="auto">
          <a:xfrm>
            <a:off x="4521200" y="2667001"/>
            <a:ext cx="3175000" cy="2557463"/>
            <a:chOff x="1888" y="1680"/>
            <a:chExt cx="2000" cy="1611"/>
          </a:xfrm>
        </p:grpSpPr>
        <p:grpSp>
          <p:nvGrpSpPr>
            <p:cNvPr id="2056" name="Group 7"/>
            <p:cNvGrpSpPr>
              <a:grpSpLocks/>
            </p:cNvGrpSpPr>
            <p:nvPr/>
          </p:nvGrpSpPr>
          <p:grpSpPr bwMode="auto">
            <a:xfrm>
              <a:off x="1888" y="1680"/>
              <a:ext cx="2000" cy="1611"/>
              <a:chOff x="1888" y="1680"/>
              <a:chExt cx="2000" cy="1611"/>
            </a:xfrm>
          </p:grpSpPr>
          <p:sp>
            <p:nvSpPr>
              <p:cNvPr id="2058" name="AutoShape 8"/>
              <p:cNvSpPr>
                <a:spLocks noChangeArrowheads="1"/>
              </p:cNvSpPr>
              <p:nvPr/>
            </p:nvSpPr>
            <p:spPr bwMode="auto">
              <a:xfrm>
                <a:off x="1888" y="1680"/>
                <a:ext cx="2000" cy="1576"/>
              </a:xfrm>
              <a:prstGeom prst="triangle">
                <a:avLst>
                  <a:gd name="adj" fmla="val 50000"/>
                </a:avLst>
              </a:prstGeom>
              <a:solidFill>
                <a:srgbClr val="FFCC00"/>
              </a:solidFill>
              <a:ln w="25400">
                <a:solidFill>
                  <a:schemeClr val="tx1"/>
                </a:solidFill>
                <a:miter lim="800000"/>
                <a:headEnd/>
                <a:tailEnd/>
              </a:ln>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2059" name="Text Box 9"/>
              <p:cNvSpPr txBox="1">
                <a:spLocks noChangeArrowheads="1"/>
              </p:cNvSpPr>
              <p:nvPr/>
            </p:nvSpPr>
            <p:spPr bwMode="auto">
              <a:xfrm>
                <a:off x="3264" y="3060"/>
                <a:ext cx="528" cy="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ETHICS</a:t>
                </a:r>
              </a:p>
            </p:txBody>
          </p:sp>
          <p:sp>
            <p:nvSpPr>
              <p:cNvPr id="2060" name="Text Box 10"/>
              <p:cNvSpPr txBox="1">
                <a:spLocks noChangeArrowheads="1"/>
              </p:cNvSpPr>
              <p:nvPr/>
            </p:nvSpPr>
            <p:spPr bwMode="auto">
              <a:xfrm>
                <a:off x="2592" y="2092"/>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VALUES </a:t>
                </a:r>
              </a:p>
            </p:txBody>
          </p:sp>
          <p:sp>
            <p:nvSpPr>
              <p:cNvPr id="2061" name="Text Box 11"/>
              <p:cNvSpPr txBox="1">
                <a:spLocks noChangeArrowheads="1"/>
              </p:cNvSpPr>
              <p:nvPr/>
            </p:nvSpPr>
            <p:spPr bwMode="auto">
              <a:xfrm>
                <a:off x="2018" y="3060"/>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PASSION</a:t>
                </a:r>
              </a:p>
            </p:txBody>
          </p:sp>
        </p:grpSp>
        <p:sp>
          <p:nvSpPr>
            <p:cNvPr id="2057" name="Text Box 12"/>
            <p:cNvSpPr txBox="1">
              <a:spLocks noChangeArrowheads="1"/>
            </p:cNvSpPr>
            <p:nvPr/>
          </p:nvSpPr>
          <p:spPr bwMode="auto">
            <a:xfrm>
              <a:off x="2241" y="2507"/>
              <a:ext cx="1264"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i="1"/>
                <a:t>WHAT IS THE MOTIVATION?</a:t>
              </a:r>
            </a:p>
          </p:txBody>
        </p:sp>
      </p:grpSp>
      <p:sp>
        <p:nvSpPr>
          <p:cNvPr id="208909" name="Text Box 13"/>
          <p:cNvSpPr txBox="1">
            <a:spLocks noChangeArrowheads="1"/>
          </p:cNvSpPr>
          <p:nvPr/>
        </p:nvSpPr>
        <p:spPr bwMode="auto">
          <a:xfrm>
            <a:off x="2860058" y="5528003"/>
            <a:ext cx="226183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GB" altLang="en-US" sz="1400" b="1"/>
              <a:t>SECONDARY BENEFITS</a:t>
            </a:r>
          </a:p>
          <a:p>
            <a:pPr algn="ctr">
              <a:lnSpc>
                <a:spcPct val="50000"/>
              </a:lnSpc>
              <a:spcBef>
                <a:spcPct val="50000"/>
              </a:spcBef>
            </a:pPr>
            <a:r>
              <a:rPr lang="en-GB" altLang="en-US" sz="1400"/>
              <a:t>(UNMEASURABLE)</a:t>
            </a:r>
            <a:endParaRPr lang="en-GB" altLang="en-US" sz="1400" b="1"/>
          </a:p>
        </p:txBody>
      </p:sp>
    </p:spTree>
    <p:extLst>
      <p:ext uri="{BB962C8B-B14F-4D97-AF65-F5344CB8AC3E}">
        <p14:creationId xmlns:p14="http://schemas.microsoft.com/office/powerpoint/2010/main" val="337394324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8909"/>
                                        </p:tgtEl>
                                        <p:attrNameLst>
                                          <p:attrName>style.visibility</p:attrName>
                                        </p:attrNameLst>
                                      </p:cBhvr>
                                      <p:to>
                                        <p:strVal val="visible"/>
                                      </p:to>
                                    </p:set>
                                  </p:childTnLst>
                                </p:cTn>
                              </p:par>
                            </p:childTnLst>
                          </p:cTn>
                        </p:par>
                        <p:par>
                          <p:cTn id="7" fill="hold" nodeType="afterGroup">
                            <p:stCondLst>
                              <p:cond delay="500"/>
                            </p:stCondLst>
                            <p:childTnLst>
                              <p:par>
                                <p:cTn id="8" presetID="9" presetClass="entr" presetSubtype="0" fill="hold" grpId="0" nodeType="afterEffect">
                                  <p:stCondLst>
                                    <p:cond delay="0"/>
                                  </p:stCondLst>
                                  <p:childTnLst>
                                    <p:set>
                                      <p:cBhvr>
                                        <p:cTn id="9" dur="1" fill="hold">
                                          <p:stCondLst>
                                            <p:cond delay="0"/>
                                          </p:stCondLst>
                                        </p:cTn>
                                        <p:tgtEl>
                                          <p:spTgt spid="208899"/>
                                        </p:tgtEl>
                                        <p:attrNameLst>
                                          <p:attrName>style.visibility</p:attrName>
                                        </p:attrNameLst>
                                      </p:cBhvr>
                                      <p:to>
                                        <p:strVal val="visible"/>
                                      </p:to>
                                    </p:set>
                                    <p:animEffect transition="in" filter="dissolve">
                                      <p:cBhvr>
                                        <p:cTn id="10" dur="500"/>
                                        <p:tgtEl>
                                          <p:spTgt spid="208899"/>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dissolv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99" grpId="0" animBg="1"/>
      <p:bldP spid="208909"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933061" y="880188"/>
            <a:ext cx="10363200" cy="4114800"/>
          </a:xfrm>
        </p:spPr>
        <p:txBody>
          <a:bodyPr/>
          <a:lstStyle/>
          <a:p>
            <a:pPr eaLnBrk="1" hangingPunct="1"/>
            <a:r>
              <a:rPr lang="en-GB" altLang="en-US" dirty="0" smtClean="0"/>
              <a:t>It’s often the underlying values, passion and ethics that are ‘what the project is all about’ or that ‘buys people in’ to it.</a:t>
            </a:r>
          </a:p>
          <a:p>
            <a:pPr eaLnBrk="1" hangingPunct="1"/>
            <a:r>
              <a:rPr lang="en-GB" altLang="en-US" dirty="0" smtClean="0"/>
              <a:t>Particularly important to consider it.</a:t>
            </a:r>
          </a:p>
          <a:p>
            <a:pPr eaLnBrk="1" hangingPunct="1"/>
            <a:endParaRPr lang="en-GB" altLang="en-US" dirty="0" smtClean="0"/>
          </a:p>
        </p:txBody>
      </p:sp>
      <p:pic>
        <p:nvPicPr>
          <p:cNvPr id="2" name="Picture 1"/>
          <p:cNvPicPr>
            <a:picLocks noChangeAspect="1"/>
          </p:cNvPicPr>
          <p:nvPr/>
        </p:nvPicPr>
        <p:blipFill>
          <a:blip r:embed="rId3">
            <a:duotone>
              <a:schemeClr val="accent2">
                <a:shade val="45000"/>
                <a:satMod val="135000"/>
              </a:schemeClr>
              <a:prstClr val="white"/>
            </a:duotone>
          </a:blip>
          <a:stretch>
            <a:fillRect/>
          </a:stretch>
        </p:blipFill>
        <p:spPr>
          <a:xfrm>
            <a:off x="4125687" y="3418503"/>
            <a:ext cx="3810000" cy="2857500"/>
          </a:xfrm>
          <a:prstGeom prst="rect">
            <a:avLst/>
          </a:prstGeom>
        </p:spPr>
      </p:pic>
    </p:spTree>
    <p:extLst>
      <p:ext uri="{BB962C8B-B14F-4D97-AF65-F5344CB8AC3E}">
        <p14:creationId xmlns:p14="http://schemas.microsoft.com/office/powerpoint/2010/main" val="16309800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sz="4000">
                <a:solidFill>
                  <a:srgbClr val="FF0000"/>
                </a:solidFill>
              </a:rPr>
              <a:t>Risk</a:t>
            </a:r>
            <a:r>
              <a:rPr lang="en-GB" altLang="en-US" sz="4000"/>
              <a:t> – All projects are a Balance Between 3 Main Things</a:t>
            </a:r>
          </a:p>
        </p:txBody>
      </p:sp>
      <p:sp>
        <p:nvSpPr>
          <p:cNvPr id="61443" name="Rectangle 3"/>
          <p:cNvSpPr>
            <a:spLocks noGrp="1" noChangeArrowheads="1"/>
          </p:cNvSpPr>
          <p:nvPr>
            <p:ph type="body" idx="1"/>
          </p:nvPr>
        </p:nvSpPr>
        <p:spPr>
          <a:xfrm>
            <a:off x="2208213" y="1989138"/>
            <a:ext cx="7772400" cy="4114800"/>
          </a:xfrm>
        </p:spPr>
        <p:txBody>
          <a:bodyPr/>
          <a:lstStyle/>
          <a:p>
            <a:pPr eaLnBrk="1" hangingPunct="1"/>
            <a:endParaRPr lang="en-GB" altLang="en-US" smtClean="0"/>
          </a:p>
          <a:p>
            <a:pPr eaLnBrk="1" hangingPunct="1"/>
            <a:r>
              <a:rPr lang="en-GB" altLang="en-US" smtClean="0"/>
              <a:t>The resource(s) you have and their cost.</a:t>
            </a:r>
          </a:p>
          <a:p>
            <a:pPr eaLnBrk="1" hangingPunct="1"/>
            <a:r>
              <a:rPr lang="en-GB" altLang="en-US" smtClean="0"/>
              <a:t>The project’s (product’s) specification – what it is supposed to do.</a:t>
            </a:r>
          </a:p>
          <a:p>
            <a:pPr eaLnBrk="1" hangingPunct="1"/>
            <a:r>
              <a:rPr lang="en-GB" altLang="en-US" smtClean="0"/>
              <a:t>Time – the project’s schedule.</a:t>
            </a:r>
          </a:p>
          <a:p>
            <a:pPr eaLnBrk="1" hangingPunct="1"/>
            <a:endParaRPr lang="en-GB" altLang="en-US" smtClean="0"/>
          </a:p>
          <a:p>
            <a:pPr eaLnBrk="1" hangingPunct="1"/>
            <a:endParaRPr lang="en-GB" altLang="en-US" smtClean="0"/>
          </a:p>
          <a:p>
            <a:pPr eaLnBrk="1" hangingPunct="1"/>
            <a:endParaRPr lang="en-GB" altLang="en-US" smtClean="0"/>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3291358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2209800" y="381000"/>
            <a:ext cx="7772400" cy="1143000"/>
          </a:xfrm>
        </p:spPr>
        <p:txBody>
          <a:bodyPr/>
          <a:lstStyle/>
          <a:p>
            <a:pPr eaLnBrk="1" hangingPunct="1"/>
            <a:r>
              <a:rPr lang="en-GB" altLang="en-US" dirty="0" smtClean="0"/>
              <a:t/>
            </a:r>
            <a:br>
              <a:rPr lang="en-GB" altLang="en-US" dirty="0" smtClean="0"/>
            </a:br>
            <a:r>
              <a:rPr lang="en-GB" altLang="en-US" sz="4000" dirty="0"/>
              <a:t>Remember the Project Manager’s </a:t>
            </a:r>
            <a:r>
              <a:rPr lang="en-GB" altLang="en-US" sz="4000" dirty="0" smtClean="0"/>
              <a:t>Motto</a:t>
            </a:r>
            <a:r>
              <a:rPr lang="en-GB" altLang="en-US" dirty="0" smtClean="0"/>
              <a:t> </a:t>
            </a:r>
            <a:r>
              <a:rPr lang="en-GB" altLang="en-US" dirty="0" smtClean="0"/>
              <a:t/>
            </a:r>
            <a:br>
              <a:rPr lang="en-GB" altLang="en-US" dirty="0" smtClean="0"/>
            </a:br>
            <a:endParaRPr lang="en-GB" altLang="en-US" dirty="0" smtClean="0"/>
          </a:p>
        </p:txBody>
      </p:sp>
      <p:sp>
        <p:nvSpPr>
          <p:cNvPr id="88067" name="Rectangle 3"/>
          <p:cNvSpPr>
            <a:spLocks noGrp="1" noChangeArrowheads="1"/>
          </p:cNvSpPr>
          <p:nvPr>
            <p:ph type="body" idx="1"/>
          </p:nvPr>
        </p:nvSpPr>
        <p:spPr>
          <a:xfrm>
            <a:off x="2209800" y="1828800"/>
            <a:ext cx="7772400" cy="4114800"/>
          </a:xfrm>
        </p:spPr>
        <p:txBody>
          <a:bodyPr/>
          <a:lstStyle/>
          <a:p>
            <a:pPr eaLnBrk="1" hangingPunct="1">
              <a:lnSpc>
                <a:spcPct val="90000"/>
              </a:lnSpc>
              <a:buFontTx/>
              <a:buNone/>
            </a:pPr>
            <a:r>
              <a:rPr lang="en-GB" altLang="en-US" sz="2400">
                <a:cs typeface="Arial" panose="020B0604020202020204" pitchFamily="34" charset="0"/>
              </a:rPr>
              <a:t>You can have any two of three things in a project:</a:t>
            </a:r>
          </a:p>
          <a:p>
            <a:pPr lvl="1" eaLnBrk="1" hangingPunct="1">
              <a:lnSpc>
                <a:spcPct val="90000"/>
              </a:lnSpc>
            </a:pPr>
            <a:r>
              <a:rPr lang="en-GB" altLang="en-US" sz="2400">
                <a:cs typeface="Arial" panose="020B0604020202020204" pitchFamily="34" charset="0"/>
              </a:rPr>
              <a:t>You can get it done on time</a:t>
            </a:r>
          </a:p>
          <a:p>
            <a:pPr lvl="1" eaLnBrk="1" hangingPunct="1">
              <a:lnSpc>
                <a:spcPct val="90000"/>
              </a:lnSpc>
            </a:pPr>
            <a:r>
              <a:rPr lang="en-GB" altLang="en-US" sz="2400">
                <a:cs typeface="Arial" panose="020B0604020202020204" pitchFamily="34" charset="0"/>
              </a:rPr>
              <a:t>You can get it done within budgeted cost</a:t>
            </a:r>
          </a:p>
          <a:p>
            <a:pPr lvl="1" eaLnBrk="1" hangingPunct="1">
              <a:lnSpc>
                <a:spcPct val="90000"/>
              </a:lnSpc>
            </a:pPr>
            <a:r>
              <a:rPr lang="en-GB" altLang="en-US" sz="2400">
                <a:cs typeface="Arial" panose="020B0604020202020204" pitchFamily="34" charset="0"/>
              </a:rPr>
              <a:t>You can get it done properly/well</a:t>
            </a:r>
          </a:p>
          <a:p>
            <a:pPr eaLnBrk="1" hangingPunct="1">
              <a:lnSpc>
                <a:spcPct val="90000"/>
              </a:lnSpc>
            </a:pPr>
            <a:r>
              <a:rPr lang="en-GB" altLang="en-US" sz="2400">
                <a:cs typeface="Arial" panose="020B0604020202020204" pitchFamily="34" charset="0"/>
              </a:rPr>
              <a:t> If you are willing to wait, you can get the job done right, within cost.</a:t>
            </a:r>
          </a:p>
          <a:p>
            <a:pPr eaLnBrk="1" hangingPunct="1">
              <a:lnSpc>
                <a:spcPct val="90000"/>
              </a:lnSpc>
            </a:pPr>
            <a:r>
              <a:rPr lang="en-GB" altLang="en-US" sz="2400">
                <a:cs typeface="Arial" panose="020B0604020202020204" pitchFamily="34" charset="0"/>
              </a:rPr>
              <a:t> If you are willing to spend the money, you can get the job done on time.</a:t>
            </a:r>
          </a:p>
          <a:p>
            <a:pPr eaLnBrk="1" hangingPunct="1">
              <a:lnSpc>
                <a:spcPct val="90000"/>
              </a:lnSpc>
              <a:buFontTx/>
              <a:buNone/>
            </a:pPr>
            <a:r>
              <a:rPr lang="en-GB" altLang="en-US" sz="2400" b="1">
                <a:cs typeface="Arial" panose="020B0604020202020204" pitchFamily="34" charset="0"/>
              </a:rPr>
              <a:t>Or</a:t>
            </a:r>
            <a:r>
              <a:rPr lang="en-GB" altLang="en-US" sz="2400">
                <a:cs typeface="Arial" panose="020B0604020202020204" pitchFamily="34" charset="0"/>
              </a:rPr>
              <a:t> </a:t>
            </a:r>
            <a:r>
              <a:rPr lang="en-GB" altLang="en-US" sz="2400">
                <a:solidFill>
                  <a:srgbClr val="0000FF"/>
                </a:solidFill>
                <a:cs typeface="Arial" panose="020B0604020202020204" pitchFamily="34" charset="0"/>
              </a:rPr>
              <a:t>you can get the job done on time and within budget; only it might not do what it was supposed to do</a:t>
            </a:r>
            <a:r>
              <a:rPr lang="en-GB" altLang="en-US" sz="2400">
                <a:cs typeface="Arial" panose="020B0604020202020204" pitchFamily="34" charset="0"/>
              </a:rPr>
              <a:t>.</a:t>
            </a:r>
          </a:p>
          <a:p>
            <a:pPr eaLnBrk="1" hangingPunct="1">
              <a:lnSpc>
                <a:spcPct val="90000"/>
              </a:lnSpc>
            </a:pPr>
            <a:endParaRPr lang="en-GB" altLang="en-US" sz="2400"/>
          </a:p>
        </p:txBody>
      </p:sp>
    </p:spTree>
    <p:extLst>
      <p:ext uri="{BB962C8B-B14F-4D97-AF65-F5344CB8AC3E}">
        <p14:creationId xmlns:p14="http://schemas.microsoft.com/office/powerpoint/2010/main" val="1232607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88067">
                                            <p:txEl>
                                              <p:pRg st="4" end="4"/>
                                            </p:txEl>
                                          </p:spTgt>
                                        </p:tgtEl>
                                        <p:attrNameLst>
                                          <p:attrName>style.visibility</p:attrName>
                                        </p:attrNameLst>
                                      </p:cBhvr>
                                      <p:to>
                                        <p:strVal val="visible"/>
                                      </p:to>
                                    </p:set>
                                    <p:anim calcmode="lin" valueType="num">
                                      <p:cBhvr additive="base">
                                        <p:cTn id="7" dur="500" fill="hold"/>
                                        <p:tgtEl>
                                          <p:spTgt spid="88067">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8067">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8067">
                                            <p:txEl>
                                              <p:pRg st="5" end="5"/>
                                            </p:txEl>
                                          </p:spTgt>
                                        </p:tgtEl>
                                        <p:attrNameLst>
                                          <p:attrName>style.visibility</p:attrName>
                                        </p:attrNameLst>
                                      </p:cBhvr>
                                      <p:to>
                                        <p:strVal val="visible"/>
                                      </p:to>
                                    </p:set>
                                    <p:anim calcmode="lin" valueType="num">
                                      <p:cBhvr additive="base">
                                        <p:cTn id="11" dur="500" fill="hold"/>
                                        <p:tgtEl>
                                          <p:spTgt spid="88067">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8067">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8067">
                                            <p:txEl>
                                              <p:pRg st="6" end="6"/>
                                            </p:txEl>
                                          </p:spTgt>
                                        </p:tgtEl>
                                        <p:attrNameLst>
                                          <p:attrName>style.visibility</p:attrName>
                                        </p:attrNameLst>
                                      </p:cBhvr>
                                      <p:to>
                                        <p:strVal val="visible"/>
                                      </p:to>
                                    </p:set>
                                    <p:anim calcmode="lin" valueType="num">
                                      <p:cBhvr additive="base">
                                        <p:cTn id="15" dur="500" fill="hold"/>
                                        <p:tgtEl>
                                          <p:spTgt spid="88067">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806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nodeType="clickEffect">
                                  <p:stCondLst>
                                    <p:cond delay="0"/>
                                  </p:stCondLst>
                                  <p:childTnLst>
                                    <p:set>
                                      <p:cBhvr>
                                        <p:cTn id="20" dur="1" fill="hold">
                                          <p:stCondLst>
                                            <p:cond delay="0"/>
                                          </p:stCondLst>
                                        </p:cTn>
                                        <p:tgtEl>
                                          <p:spTgt spid="88067">
                                            <p:txEl>
                                              <p:pRg st="4" end="4"/>
                                            </p:txEl>
                                          </p:spTgt>
                                        </p:tgtEl>
                                        <p:attrNameLst>
                                          <p:attrName>style.visibility</p:attrName>
                                        </p:attrNameLst>
                                      </p:cBhvr>
                                      <p:to>
                                        <p:strVal val="visible"/>
                                      </p:to>
                                    </p:set>
                                    <p:anim calcmode="lin" valueType="num">
                                      <p:cBhvr additive="base">
                                        <p:cTn id="21" dur="500" fill="hold"/>
                                        <p:tgtEl>
                                          <p:spTgt spid="88067">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80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88067">
                                            <p:txEl>
                                              <p:pRg st="5" end="5"/>
                                            </p:txEl>
                                          </p:spTgt>
                                        </p:tgtEl>
                                        <p:attrNameLst>
                                          <p:attrName>style.visibility</p:attrName>
                                        </p:attrNameLst>
                                      </p:cBhvr>
                                      <p:to>
                                        <p:strVal val="visible"/>
                                      </p:to>
                                    </p:set>
                                    <p:anim calcmode="lin" valueType="num">
                                      <p:cBhvr additive="base">
                                        <p:cTn id="27" dur="500" fill="hold"/>
                                        <p:tgtEl>
                                          <p:spTgt spid="88067">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80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88067">
                                            <p:txEl>
                                              <p:pRg st="6" end="6"/>
                                            </p:txEl>
                                          </p:spTgt>
                                        </p:tgtEl>
                                        <p:attrNameLst>
                                          <p:attrName>style.visibility</p:attrName>
                                        </p:attrNameLst>
                                      </p:cBhvr>
                                      <p:to>
                                        <p:strVal val="visible"/>
                                      </p:to>
                                    </p:set>
                                    <p:anim calcmode="lin" valueType="num">
                                      <p:cBhvr additive="base">
                                        <p:cTn id="33" dur="500" fill="hold"/>
                                        <p:tgtEl>
                                          <p:spTgt spid="8806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880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dirty="0" smtClean="0"/>
              <a:t>The </a:t>
            </a:r>
            <a:r>
              <a:rPr lang="en-GB" altLang="en-US" dirty="0" smtClean="0"/>
              <a:t>Constraint/ Iron </a:t>
            </a:r>
            <a:r>
              <a:rPr lang="en-GB" altLang="en-US" dirty="0" smtClean="0"/>
              <a:t>Triangle</a:t>
            </a:r>
          </a:p>
        </p:txBody>
      </p:sp>
      <p:sp>
        <p:nvSpPr>
          <p:cNvPr id="63491" name="AutoShape 3"/>
          <p:cNvSpPr>
            <a:spLocks noChangeArrowheads="1"/>
          </p:cNvSpPr>
          <p:nvPr/>
        </p:nvSpPr>
        <p:spPr bwMode="auto">
          <a:xfrm>
            <a:off x="3962400" y="2362200"/>
            <a:ext cx="4038600" cy="3276600"/>
          </a:xfrm>
          <a:prstGeom prst="triangle">
            <a:avLst>
              <a:gd name="adj" fmla="val 50000"/>
            </a:avLst>
          </a:prstGeom>
          <a:solidFill>
            <a:srgbClr val="FFFF99"/>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0"/>
              </a:spcBef>
              <a:spcAft>
                <a:spcPct val="0"/>
              </a:spcAft>
            </a:pPr>
            <a:endParaRPr lang="en-US" altLang="en-US">
              <a:solidFill>
                <a:srgbClr val="000000"/>
              </a:solidFill>
            </a:endParaRPr>
          </a:p>
        </p:txBody>
      </p:sp>
      <p:sp>
        <p:nvSpPr>
          <p:cNvPr id="63492" name="Text Box 4"/>
          <p:cNvSpPr txBox="1">
            <a:spLocks noChangeArrowheads="1"/>
          </p:cNvSpPr>
          <p:nvPr/>
        </p:nvSpPr>
        <p:spPr bwMode="auto">
          <a:xfrm>
            <a:off x="5126039" y="1673226"/>
            <a:ext cx="162718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sz="2000">
                <a:solidFill>
                  <a:srgbClr val="000000"/>
                </a:solidFill>
              </a:rPr>
              <a:t>RESOURCE</a:t>
            </a:r>
          </a:p>
          <a:p>
            <a:pPr algn="ctr" fontAlgn="base">
              <a:spcBef>
                <a:spcPct val="0"/>
              </a:spcBef>
              <a:spcAft>
                <a:spcPct val="0"/>
              </a:spcAft>
            </a:pPr>
            <a:r>
              <a:rPr lang="en-GB" altLang="en-US" sz="2000">
                <a:solidFill>
                  <a:srgbClr val="000000"/>
                </a:solidFill>
              </a:rPr>
              <a:t>(COST)</a:t>
            </a:r>
          </a:p>
        </p:txBody>
      </p:sp>
      <p:sp>
        <p:nvSpPr>
          <p:cNvPr id="63493" name="Text Box 5"/>
          <p:cNvSpPr txBox="1">
            <a:spLocks noChangeArrowheads="1"/>
          </p:cNvSpPr>
          <p:nvPr/>
        </p:nvSpPr>
        <p:spPr bwMode="auto">
          <a:xfrm>
            <a:off x="8048626" y="5559426"/>
            <a:ext cx="15716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sz="2000">
                <a:solidFill>
                  <a:srgbClr val="000000"/>
                </a:solidFill>
              </a:rPr>
              <a:t>SCHEDULE</a:t>
            </a:r>
          </a:p>
          <a:p>
            <a:pPr algn="ctr" fontAlgn="base">
              <a:spcBef>
                <a:spcPct val="0"/>
              </a:spcBef>
              <a:spcAft>
                <a:spcPct val="0"/>
              </a:spcAft>
            </a:pPr>
            <a:r>
              <a:rPr lang="en-GB" altLang="en-US" sz="2000">
                <a:solidFill>
                  <a:srgbClr val="000000"/>
                </a:solidFill>
              </a:rPr>
              <a:t>(TIME)</a:t>
            </a:r>
          </a:p>
        </p:txBody>
      </p:sp>
      <p:sp>
        <p:nvSpPr>
          <p:cNvPr id="63494" name="Text Box 6"/>
          <p:cNvSpPr txBox="1">
            <a:spLocks noChangeArrowheads="1"/>
          </p:cNvSpPr>
          <p:nvPr/>
        </p:nvSpPr>
        <p:spPr bwMode="auto">
          <a:xfrm>
            <a:off x="1946276" y="5559426"/>
            <a:ext cx="23018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sz="2000">
                <a:solidFill>
                  <a:srgbClr val="000000"/>
                </a:solidFill>
              </a:rPr>
              <a:t>PRODUCT </a:t>
            </a:r>
            <a:br>
              <a:rPr lang="en-GB" altLang="en-US" sz="2000">
                <a:solidFill>
                  <a:srgbClr val="000000"/>
                </a:solidFill>
              </a:rPr>
            </a:br>
            <a:r>
              <a:rPr lang="en-GB" altLang="en-US" sz="2000">
                <a:solidFill>
                  <a:srgbClr val="000000"/>
                </a:solidFill>
              </a:rPr>
              <a:t>(SPECIFICATION)</a:t>
            </a:r>
          </a:p>
        </p:txBody>
      </p:sp>
    </p:spTree>
    <p:extLst>
      <p:ext uri="{BB962C8B-B14F-4D97-AF65-F5344CB8AC3E}">
        <p14:creationId xmlns:p14="http://schemas.microsoft.com/office/powerpoint/2010/main" val="3305613825"/>
      </p:ext>
    </p:extLst>
  </p:cSld>
  <p:clrMapOvr>
    <a:masterClrMapping/>
  </p:clrMapOvr>
  <p:transition>
    <p:fade thruBlk="1"/>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altLang="en-US" sz="2800"/>
              <a:t>Constraint Triangle – Can Give a Useful Overall Picture as part of the Decision Making Process. </a:t>
            </a:r>
            <a:r>
              <a:rPr lang="en-GB" altLang="en-US" sz="2800">
                <a:solidFill>
                  <a:srgbClr val="FF0000"/>
                </a:solidFill>
              </a:rPr>
              <a:t>Ask the question “What’s most important?”</a:t>
            </a:r>
          </a:p>
        </p:txBody>
      </p:sp>
      <p:sp>
        <p:nvSpPr>
          <p:cNvPr id="64515" name="AutoShape 3"/>
          <p:cNvSpPr>
            <a:spLocks noChangeArrowheads="1"/>
          </p:cNvSpPr>
          <p:nvPr/>
        </p:nvSpPr>
        <p:spPr bwMode="auto">
          <a:xfrm>
            <a:off x="3962400" y="2362200"/>
            <a:ext cx="4038600" cy="3276600"/>
          </a:xfrm>
          <a:prstGeom prst="triangle">
            <a:avLst>
              <a:gd name="adj" fmla="val 50000"/>
            </a:avLst>
          </a:prstGeom>
          <a:solidFill>
            <a:srgbClr val="FFFF99"/>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0"/>
              </a:spcBef>
              <a:spcAft>
                <a:spcPct val="0"/>
              </a:spcAft>
            </a:pPr>
            <a:endParaRPr lang="en-US" altLang="en-US">
              <a:solidFill>
                <a:srgbClr val="000000"/>
              </a:solidFill>
            </a:endParaRPr>
          </a:p>
        </p:txBody>
      </p:sp>
      <p:sp>
        <p:nvSpPr>
          <p:cNvPr id="64516" name="Text Box 4"/>
          <p:cNvSpPr txBox="1">
            <a:spLocks noChangeArrowheads="1"/>
          </p:cNvSpPr>
          <p:nvPr/>
        </p:nvSpPr>
        <p:spPr bwMode="auto">
          <a:xfrm>
            <a:off x="5126039" y="1673226"/>
            <a:ext cx="162718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sz="2000">
                <a:solidFill>
                  <a:srgbClr val="000000"/>
                </a:solidFill>
              </a:rPr>
              <a:t>RESOURCE</a:t>
            </a:r>
          </a:p>
          <a:p>
            <a:pPr algn="ctr" fontAlgn="base">
              <a:spcBef>
                <a:spcPct val="0"/>
              </a:spcBef>
              <a:spcAft>
                <a:spcPct val="0"/>
              </a:spcAft>
            </a:pPr>
            <a:r>
              <a:rPr lang="en-GB" altLang="en-US" sz="2000">
                <a:solidFill>
                  <a:srgbClr val="000000"/>
                </a:solidFill>
              </a:rPr>
              <a:t>(COST)</a:t>
            </a:r>
          </a:p>
        </p:txBody>
      </p:sp>
      <p:sp>
        <p:nvSpPr>
          <p:cNvPr id="64517" name="Text Box 5"/>
          <p:cNvSpPr txBox="1">
            <a:spLocks noChangeArrowheads="1"/>
          </p:cNvSpPr>
          <p:nvPr/>
        </p:nvSpPr>
        <p:spPr bwMode="auto">
          <a:xfrm>
            <a:off x="8048626" y="5559426"/>
            <a:ext cx="15716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sz="2000">
                <a:solidFill>
                  <a:srgbClr val="000000"/>
                </a:solidFill>
              </a:rPr>
              <a:t>SCHEDULE</a:t>
            </a:r>
          </a:p>
          <a:p>
            <a:pPr algn="ctr" fontAlgn="base">
              <a:spcBef>
                <a:spcPct val="0"/>
              </a:spcBef>
              <a:spcAft>
                <a:spcPct val="0"/>
              </a:spcAft>
            </a:pPr>
            <a:r>
              <a:rPr lang="en-GB" altLang="en-US" sz="2000">
                <a:solidFill>
                  <a:srgbClr val="000000"/>
                </a:solidFill>
              </a:rPr>
              <a:t>(TIME)</a:t>
            </a:r>
          </a:p>
        </p:txBody>
      </p:sp>
      <p:sp>
        <p:nvSpPr>
          <p:cNvPr id="64518" name="Text Box 6"/>
          <p:cNvSpPr txBox="1">
            <a:spLocks noChangeArrowheads="1"/>
          </p:cNvSpPr>
          <p:nvPr/>
        </p:nvSpPr>
        <p:spPr bwMode="auto">
          <a:xfrm>
            <a:off x="1946276" y="5559426"/>
            <a:ext cx="23018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sz="2000">
                <a:solidFill>
                  <a:srgbClr val="000000"/>
                </a:solidFill>
              </a:rPr>
              <a:t>PRODUCT </a:t>
            </a:r>
            <a:br>
              <a:rPr lang="en-GB" altLang="en-US" sz="2000">
                <a:solidFill>
                  <a:srgbClr val="000000"/>
                </a:solidFill>
              </a:rPr>
            </a:br>
            <a:r>
              <a:rPr lang="en-GB" altLang="en-US" sz="2000">
                <a:solidFill>
                  <a:srgbClr val="000000"/>
                </a:solidFill>
              </a:rPr>
              <a:t>(SPECIFICATION)</a:t>
            </a:r>
          </a:p>
        </p:txBody>
      </p:sp>
      <p:sp>
        <p:nvSpPr>
          <p:cNvPr id="64519" name="Line 7"/>
          <p:cNvSpPr>
            <a:spLocks noChangeShapeType="1"/>
          </p:cNvSpPr>
          <p:nvPr/>
        </p:nvSpPr>
        <p:spPr bwMode="auto">
          <a:xfrm>
            <a:off x="2424113" y="3933826"/>
            <a:ext cx="1871662" cy="14398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sz="2400">
              <a:solidFill>
                <a:srgbClr val="000000"/>
              </a:solidFill>
              <a:latin typeface="Arial" panose="020B0604020202020204" pitchFamily="34" charset="0"/>
            </a:endParaRPr>
          </a:p>
        </p:txBody>
      </p:sp>
      <p:sp>
        <p:nvSpPr>
          <p:cNvPr id="64520" name="Line 9"/>
          <p:cNvSpPr>
            <a:spLocks noChangeShapeType="1"/>
          </p:cNvSpPr>
          <p:nvPr/>
        </p:nvSpPr>
        <p:spPr bwMode="auto">
          <a:xfrm flipH="1">
            <a:off x="5880100" y="2636839"/>
            <a:ext cx="1511300"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sz="2400">
              <a:solidFill>
                <a:srgbClr val="000000"/>
              </a:solidFill>
              <a:latin typeface="Arial" panose="020B0604020202020204" pitchFamily="34" charset="0"/>
            </a:endParaRPr>
          </a:p>
        </p:txBody>
      </p:sp>
      <p:sp>
        <p:nvSpPr>
          <p:cNvPr id="64521" name="Text Box 10"/>
          <p:cNvSpPr txBox="1">
            <a:spLocks noChangeArrowheads="1"/>
          </p:cNvSpPr>
          <p:nvPr/>
        </p:nvSpPr>
        <p:spPr bwMode="auto">
          <a:xfrm>
            <a:off x="7535864" y="2419350"/>
            <a:ext cx="9810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0"/>
              </a:spcBef>
              <a:spcAft>
                <a:spcPct val="0"/>
              </a:spcAft>
            </a:pPr>
            <a:r>
              <a:rPr lang="en-GB" altLang="en-US">
                <a:solidFill>
                  <a:srgbClr val="000000"/>
                </a:solidFill>
              </a:rPr>
              <a:t>Cost?</a:t>
            </a:r>
          </a:p>
        </p:txBody>
      </p:sp>
      <p:sp>
        <p:nvSpPr>
          <p:cNvPr id="64522" name="Line 11"/>
          <p:cNvSpPr>
            <a:spLocks noChangeShapeType="1"/>
          </p:cNvSpPr>
          <p:nvPr/>
        </p:nvSpPr>
        <p:spPr bwMode="auto">
          <a:xfrm flipV="1">
            <a:off x="7824789" y="4508501"/>
            <a:ext cx="1150937"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sz="2400">
              <a:solidFill>
                <a:srgbClr val="000000"/>
              </a:solidFill>
              <a:latin typeface="Arial" panose="020B0604020202020204" pitchFamily="34" charset="0"/>
            </a:endParaRPr>
          </a:p>
        </p:txBody>
      </p:sp>
      <p:sp>
        <p:nvSpPr>
          <p:cNvPr id="64523" name="Text Box 12"/>
          <p:cNvSpPr txBox="1">
            <a:spLocks noChangeArrowheads="1"/>
          </p:cNvSpPr>
          <p:nvPr/>
        </p:nvSpPr>
        <p:spPr bwMode="auto">
          <a:xfrm>
            <a:off x="8956676" y="4240213"/>
            <a:ext cx="1031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0"/>
              </a:spcBef>
              <a:spcAft>
                <a:spcPct val="0"/>
              </a:spcAft>
            </a:pPr>
            <a:r>
              <a:rPr lang="en-GB" altLang="en-US">
                <a:solidFill>
                  <a:srgbClr val="000000"/>
                </a:solidFill>
              </a:rPr>
              <a:t>Time?</a:t>
            </a:r>
          </a:p>
        </p:txBody>
      </p:sp>
      <p:sp>
        <p:nvSpPr>
          <p:cNvPr id="64524" name="Text Box 13"/>
          <p:cNvSpPr txBox="1">
            <a:spLocks noChangeArrowheads="1"/>
          </p:cNvSpPr>
          <p:nvPr/>
        </p:nvSpPr>
        <p:spPr bwMode="auto">
          <a:xfrm>
            <a:off x="1827214" y="3592513"/>
            <a:ext cx="2676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0"/>
              </a:spcBef>
              <a:spcAft>
                <a:spcPct val="0"/>
              </a:spcAft>
            </a:pPr>
            <a:r>
              <a:rPr lang="en-GB" altLang="en-US">
                <a:solidFill>
                  <a:srgbClr val="000000"/>
                </a:solidFill>
              </a:rPr>
              <a:t>Meeting the spec?</a:t>
            </a:r>
          </a:p>
        </p:txBody>
      </p:sp>
      <p:sp>
        <p:nvSpPr>
          <p:cNvPr id="64525" name="Line 14"/>
          <p:cNvSpPr>
            <a:spLocks noChangeShapeType="1"/>
          </p:cNvSpPr>
          <p:nvPr/>
        </p:nvSpPr>
        <p:spPr bwMode="auto">
          <a:xfrm flipV="1">
            <a:off x="6167438" y="3716338"/>
            <a:ext cx="165735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sz="2400">
              <a:solidFill>
                <a:srgbClr val="000000"/>
              </a:solidFill>
              <a:latin typeface="Arial" panose="020B0604020202020204" pitchFamily="34" charset="0"/>
            </a:endParaRPr>
          </a:p>
        </p:txBody>
      </p:sp>
      <p:sp>
        <p:nvSpPr>
          <p:cNvPr id="64526" name="Text Box 15"/>
          <p:cNvSpPr txBox="1">
            <a:spLocks noChangeArrowheads="1"/>
          </p:cNvSpPr>
          <p:nvPr/>
        </p:nvSpPr>
        <p:spPr bwMode="auto">
          <a:xfrm>
            <a:off x="7804150" y="3448050"/>
            <a:ext cx="2406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0"/>
              </a:spcBef>
              <a:spcAft>
                <a:spcPct val="0"/>
              </a:spcAft>
            </a:pPr>
            <a:r>
              <a:rPr lang="en-GB" altLang="en-US">
                <a:solidFill>
                  <a:srgbClr val="000000"/>
                </a:solidFill>
              </a:rPr>
              <a:t>All equally impt?</a:t>
            </a:r>
          </a:p>
        </p:txBody>
      </p:sp>
    </p:spTree>
    <p:extLst>
      <p:ext uri="{BB962C8B-B14F-4D97-AF65-F5344CB8AC3E}">
        <p14:creationId xmlns:p14="http://schemas.microsoft.com/office/powerpoint/2010/main" val="2762888755"/>
      </p:ext>
    </p:extLst>
  </p:cSld>
  <p:clrMapOvr>
    <a:masterClrMapping/>
  </p:clrMapOvr>
  <p:transition>
    <p:fade thruBlk="1"/>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altLang="en-US" sz="4000"/>
              <a:t>Example ‘Daily Newspaper Project’</a:t>
            </a:r>
          </a:p>
        </p:txBody>
      </p:sp>
      <p:sp>
        <p:nvSpPr>
          <p:cNvPr id="66563" name="Rectangle 3"/>
          <p:cNvSpPr>
            <a:spLocks noGrp="1" noChangeArrowheads="1"/>
          </p:cNvSpPr>
          <p:nvPr>
            <p:ph type="body" idx="1"/>
          </p:nvPr>
        </p:nvSpPr>
        <p:spPr/>
        <p:txBody>
          <a:bodyPr/>
          <a:lstStyle/>
          <a:p>
            <a:pPr eaLnBrk="1" hangingPunct="1"/>
            <a:r>
              <a:rPr lang="en-GB" altLang="en-US" smtClean="0"/>
              <a:t>THE most important factor is to get the newspaper printed and in the shops in time.</a:t>
            </a:r>
          </a:p>
          <a:p>
            <a:pPr eaLnBrk="1" hangingPunct="1"/>
            <a:r>
              <a:rPr lang="en-GB" altLang="en-US" smtClean="0"/>
              <a:t>If it’s too late and the project overruns in time by even a few hours then the whole project is a failure.</a:t>
            </a:r>
          </a:p>
          <a:p>
            <a:pPr eaLnBrk="1" hangingPunct="1"/>
            <a:r>
              <a:rPr lang="en-GB" altLang="en-US" smtClean="0"/>
              <a:t>Time is the priority</a:t>
            </a:r>
          </a:p>
          <a:p>
            <a:pPr eaLnBrk="1" hangingPunct="1"/>
            <a:endParaRPr lang="en-GB" altLang="en-US" smtClean="0"/>
          </a:p>
        </p:txBody>
      </p:sp>
    </p:spTree>
    <p:extLst>
      <p:ext uri="{BB962C8B-B14F-4D97-AF65-F5344CB8AC3E}">
        <p14:creationId xmlns:p14="http://schemas.microsoft.com/office/powerpoint/2010/main" val="13391609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altLang="en-US" smtClean="0"/>
              <a:t>Example ‘New Product Project’</a:t>
            </a:r>
          </a:p>
        </p:txBody>
      </p:sp>
      <p:sp>
        <p:nvSpPr>
          <p:cNvPr id="68611" name="Rectangle 3"/>
          <p:cNvSpPr>
            <a:spLocks noGrp="1" noChangeArrowheads="1"/>
          </p:cNvSpPr>
          <p:nvPr>
            <p:ph type="body" idx="1"/>
          </p:nvPr>
        </p:nvSpPr>
        <p:spPr/>
        <p:txBody>
          <a:bodyPr/>
          <a:lstStyle/>
          <a:p>
            <a:pPr eaLnBrk="1" hangingPunct="1">
              <a:lnSpc>
                <a:spcPct val="90000"/>
              </a:lnSpc>
            </a:pPr>
            <a:r>
              <a:rPr lang="en-GB" altLang="en-US" smtClean="0"/>
              <a:t>If it overruns on time then we may be late to market and suffer competitive disadvantage – but the project may not be a total failure.</a:t>
            </a:r>
          </a:p>
          <a:p>
            <a:pPr eaLnBrk="1" hangingPunct="1">
              <a:lnSpc>
                <a:spcPct val="90000"/>
              </a:lnSpc>
            </a:pPr>
            <a:r>
              <a:rPr lang="en-GB" altLang="en-US" smtClean="0"/>
              <a:t>Time is the priority</a:t>
            </a:r>
          </a:p>
          <a:p>
            <a:pPr eaLnBrk="1" hangingPunct="1">
              <a:lnSpc>
                <a:spcPct val="90000"/>
              </a:lnSpc>
            </a:pPr>
            <a:endParaRPr lang="en-GB" altLang="en-US" smtClean="0"/>
          </a:p>
          <a:p>
            <a:pPr eaLnBrk="1" hangingPunct="1">
              <a:lnSpc>
                <a:spcPct val="90000"/>
              </a:lnSpc>
            </a:pPr>
            <a:r>
              <a:rPr lang="en-GB" altLang="en-US" smtClean="0"/>
              <a:t>If it overruns on resource costs then the project may still be a success as we have a new product.</a:t>
            </a:r>
          </a:p>
        </p:txBody>
      </p:sp>
    </p:spTree>
    <p:extLst>
      <p:ext uri="{BB962C8B-B14F-4D97-AF65-F5344CB8AC3E}">
        <p14:creationId xmlns:p14="http://schemas.microsoft.com/office/powerpoint/2010/main" val="26590718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ltLang="en-US" sz="4000"/>
              <a:t>Example ‘A New-Improved Product’</a:t>
            </a:r>
          </a:p>
        </p:txBody>
      </p:sp>
      <p:sp>
        <p:nvSpPr>
          <p:cNvPr id="69635" name="Rectangle 3"/>
          <p:cNvSpPr>
            <a:spLocks noGrp="1" noChangeArrowheads="1"/>
          </p:cNvSpPr>
          <p:nvPr>
            <p:ph type="body" idx="1"/>
          </p:nvPr>
        </p:nvSpPr>
        <p:spPr/>
        <p:txBody>
          <a:bodyPr/>
          <a:lstStyle/>
          <a:p>
            <a:pPr eaLnBrk="1" hangingPunct="1"/>
            <a:r>
              <a:rPr lang="en-GB" altLang="en-US" smtClean="0"/>
              <a:t>If it overuns on cost then the project is deemed to be a total failure as costs exceed our anticipated future profit from the new improvement.</a:t>
            </a:r>
          </a:p>
          <a:p>
            <a:pPr eaLnBrk="1" hangingPunct="1"/>
            <a:endParaRPr lang="en-GB" altLang="en-US" smtClean="0"/>
          </a:p>
          <a:p>
            <a:pPr eaLnBrk="1" hangingPunct="1"/>
            <a:r>
              <a:rPr lang="en-GB" altLang="en-US" smtClean="0"/>
              <a:t>Cost is the priority</a:t>
            </a:r>
          </a:p>
          <a:p>
            <a:pPr eaLnBrk="1" hangingPunct="1"/>
            <a:endParaRPr lang="en-GB" altLang="en-US" smtClean="0"/>
          </a:p>
        </p:txBody>
      </p:sp>
    </p:spTree>
    <p:extLst>
      <p:ext uri="{BB962C8B-B14F-4D97-AF65-F5344CB8AC3E}">
        <p14:creationId xmlns:p14="http://schemas.microsoft.com/office/powerpoint/2010/main" val="9020923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en-GB" altLang="en-US" sz="4000"/>
              <a:t>What is Most Important for Your Project?</a:t>
            </a:r>
            <a:br>
              <a:rPr lang="en-GB" altLang="en-US" sz="4000"/>
            </a:br>
            <a:endParaRPr lang="en-GB" altLang="en-US" sz="4000"/>
          </a:p>
        </p:txBody>
      </p:sp>
      <p:sp>
        <p:nvSpPr>
          <p:cNvPr id="70659" name="Rectangle 3"/>
          <p:cNvSpPr>
            <a:spLocks noGrp="1" noChangeArrowheads="1"/>
          </p:cNvSpPr>
          <p:nvPr>
            <p:ph type="body" idx="1"/>
          </p:nvPr>
        </p:nvSpPr>
        <p:spPr/>
        <p:txBody>
          <a:bodyPr/>
          <a:lstStyle/>
          <a:p>
            <a:pPr eaLnBrk="1" hangingPunct="1"/>
            <a:r>
              <a:rPr lang="en-GB" altLang="en-US" smtClean="0"/>
              <a:t>Would you still have a successful outcome if you overrun on:</a:t>
            </a:r>
          </a:p>
          <a:p>
            <a:pPr eaLnBrk="1" hangingPunct="1"/>
            <a:r>
              <a:rPr lang="en-GB" altLang="en-US" smtClean="0"/>
              <a:t>Cost</a:t>
            </a:r>
          </a:p>
          <a:p>
            <a:pPr eaLnBrk="1" hangingPunct="1"/>
            <a:r>
              <a:rPr lang="en-GB" altLang="en-US" smtClean="0"/>
              <a:t>Time</a:t>
            </a:r>
          </a:p>
          <a:p>
            <a:pPr eaLnBrk="1" hangingPunct="1"/>
            <a:r>
              <a:rPr lang="en-GB" altLang="en-US" smtClean="0"/>
              <a:t>People resources</a:t>
            </a:r>
          </a:p>
          <a:p>
            <a:pPr eaLnBrk="1" hangingPunct="1"/>
            <a:r>
              <a:rPr lang="en-GB" altLang="en-US" smtClean="0"/>
              <a:t>Material resources</a:t>
            </a:r>
          </a:p>
          <a:p>
            <a:pPr eaLnBrk="1" hangingPunct="1"/>
            <a:r>
              <a:rPr lang="en-GB" altLang="en-US" smtClean="0"/>
              <a:t>Or fail to meet your exact specification?</a:t>
            </a:r>
          </a:p>
          <a:p>
            <a:pPr eaLnBrk="1" hangingPunct="1"/>
            <a:endParaRPr lang="en-GB" altLang="en-US" smtClean="0"/>
          </a:p>
        </p:txBody>
      </p:sp>
    </p:spTree>
    <p:extLst>
      <p:ext uri="{BB962C8B-B14F-4D97-AF65-F5344CB8AC3E}">
        <p14:creationId xmlns:p14="http://schemas.microsoft.com/office/powerpoint/2010/main" val="324632220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Image result for managing project risk"/>
          <p:cNvPicPr>
            <a:picLocks noChangeAspect="1" noChangeArrowheads="1"/>
          </p:cNvPicPr>
          <p:nvPr/>
        </p:nvPicPr>
        <p:blipFill>
          <a:blip r:embed="rId3">
            <a:lum bright="70000" contrast="-70000"/>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334500" y="22328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73730" name="Rectangle 2"/>
          <p:cNvSpPr>
            <a:spLocks noGrp="1" noChangeArrowheads="1"/>
          </p:cNvSpPr>
          <p:nvPr>
            <p:ph type="title"/>
          </p:nvPr>
        </p:nvSpPr>
        <p:spPr>
          <a:xfrm>
            <a:off x="914400" y="609600"/>
            <a:ext cx="7559749" cy="1143000"/>
          </a:xfrm>
        </p:spPr>
        <p:txBody>
          <a:bodyPr/>
          <a:lstStyle/>
          <a:p>
            <a:pPr eaLnBrk="1" hangingPunct="1"/>
            <a:r>
              <a:rPr lang="en-GB" altLang="en-US" b="1" dirty="0" smtClean="0">
                <a:solidFill>
                  <a:srgbClr val="FF66FF"/>
                </a:solidFill>
              </a:rPr>
              <a:t>What is Risk?</a:t>
            </a:r>
          </a:p>
        </p:txBody>
      </p:sp>
      <p:sp>
        <p:nvSpPr>
          <p:cNvPr id="73731" name="Rectangle 3"/>
          <p:cNvSpPr>
            <a:spLocks noGrp="1" noChangeArrowheads="1"/>
          </p:cNvSpPr>
          <p:nvPr>
            <p:ph type="body" idx="1"/>
          </p:nvPr>
        </p:nvSpPr>
        <p:spPr/>
        <p:txBody>
          <a:bodyPr/>
          <a:lstStyle/>
          <a:p>
            <a:pPr eaLnBrk="1" hangingPunct="1"/>
            <a:r>
              <a:rPr lang="en-GB" altLang="en-US" dirty="0" smtClean="0"/>
              <a:t>Risk is the possibility that you may not achieve:</a:t>
            </a:r>
          </a:p>
          <a:p>
            <a:pPr eaLnBrk="1" hangingPunct="1"/>
            <a:r>
              <a:rPr lang="en-GB" altLang="en-US" dirty="0" smtClean="0"/>
              <a:t>Product/project specification – it doesn’t do what it was supposed to do</a:t>
            </a:r>
          </a:p>
          <a:p>
            <a:pPr eaLnBrk="1" hangingPunct="1"/>
            <a:r>
              <a:rPr lang="en-GB" altLang="en-US" dirty="0" smtClean="0"/>
              <a:t>Schedule target  - the project is late</a:t>
            </a:r>
          </a:p>
          <a:p>
            <a:pPr eaLnBrk="1" hangingPunct="1"/>
            <a:r>
              <a:rPr lang="en-GB" altLang="en-US" dirty="0" smtClean="0"/>
              <a:t>Resource target – the project costs too much or uses too much staff time </a:t>
            </a:r>
          </a:p>
          <a:p>
            <a:pPr eaLnBrk="1" hangingPunct="1"/>
            <a:endParaRPr lang="en-GB" altLang="en-US" dirty="0" smtClean="0"/>
          </a:p>
        </p:txBody>
      </p:sp>
    </p:spTree>
    <p:extLst>
      <p:ext uri="{BB962C8B-B14F-4D97-AF65-F5344CB8AC3E}">
        <p14:creationId xmlns:p14="http://schemas.microsoft.com/office/powerpoint/2010/main" val="33337925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hangingPunct="1"/>
            <a:r>
              <a:rPr lang="en-GB" altLang="en-US" smtClean="0"/>
              <a:t>Project Risk Increases</a:t>
            </a:r>
          </a:p>
        </p:txBody>
      </p:sp>
      <p:sp>
        <p:nvSpPr>
          <p:cNvPr id="74755" name="Rectangle 3"/>
          <p:cNvSpPr>
            <a:spLocks noGrp="1" noChangeArrowheads="1"/>
          </p:cNvSpPr>
          <p:nvPr>
            <p:ph type="body" idx="1"/>
          </p:nvPr>
        </p:nvSpPr>
        <p:spPr/>
        <p:txBody>
          <a:bodyPr/>
          <a:lstStyle/>
          <a:p>
            <a:pPr eaLnBrk="1" hangingPunct="1">
              <a:lnSpc>
                <a:spcPct val="90000"/>
              </a:lnSpc>
            </a:pPr>
            <a:r>
              <a:rPr lang="en-GB" altLang="en-US" sz="3000"/>
              <a:t>The  longer your project runs</a:t>
            </a:r>
          </a:p>
          <a:p>
            <a:pPr eaLnBrk="1" hangingPunct="1">
              <a:lnSpc>
                <a:spcPct val="90000"/>
              </a:lnSpc>
            </a:pPr>
            <a:r>
              <a:rPr lang="en-GB" altLang="en-US" sz="3000"/>
              <a:t>The longer the time span between completion of the project schedule and actually starting work</a:t>
            </a:r>
          </a:p>
          <a:p>
            <a:pPr eaLnBrk="1" hangingPunct="1">
              <a:lnSpc>
                <a:spcPct val="90000"/>
              </a:lnSpc>
            </a:pPr>
            <a:r>
              <a:rPr lang="en-GB" altLang="en-US" sz="3000"/>
              <a:t>The less experience you, your team, your  organisation has of carrying out similar projects</a:t>
            </a:r>
          </a:p>
          <a:p>
            <a:pPr eaLnBrk="1" hangingPunct="1">
              <a:lnSpc>
                <a:spcPct val="90000"/>
              </a:lnSpc>
            </a:pPr>
            <a:r>
              <a:rPr lang="en-GB" altLang="en-US" sz="3000"/>
              <a:t>The newer the technology or work approach being used</a:t>
            </a:r>
          </a:p>
          <a:p>
            <a:pPr eaLnBrk="1" hangingPunct="1">
              <a:lnSpc>
                <a:spcPct val="90000"/>
              </a:lnSpc>
            </a:pPr>
            <a:endParaRPr lang="en-GB" altLang="en-US" sz="3000"/>
          </a:p>
        </p:txBody>
      </p:sp>
      <p:pic>
        <p:nvPicPr>
          <p:cNvPr id="111618" name="Picture 2" descr="Image result for managing project ris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4635" y="188728"/>
            <a:ext cx="2619375"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2896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ltLang="en-US" smtClean="0"/>
              <a:t>Tool &amp; Technique  </a:t>
            </a:r>
            <a:br>
              <a:rPr lang="en-GB" altLang="en-US" smtClean="0"/>
            </a:br>
            <a:r>
              <a:rPr lang="en-GB" altLang="en-US" smtClean="0"/>
              <a:t>Risk Management</a:t>
            </a:r>
          </a:p>
        </p:txBody>
      </p:sp>
      <p:sp>
        <p:nvSpPr>
          <p:cNvPr id="75779" name="Rectangle 3"/>
          <p:cNvSpPr>
            <a:spLocks noGrp="1" noChangeArrowheads="1"/>
          </p:cNvSpPr>
          <p:nvPr>
            <p:ph type="body" idx="1"/>
          </p:nvPr>
        </p:nvSpPr>
        <p:spPr>
          <a:xfrm>
            <a:off x="818706" y="2268280"/>
            <a:ext cx="8091377" cy="2304288"/>
          </a:xfrm>
        </p:spPr>
        <p:txBody>
          <a:bodyPr/>
          <a:lstStyle/>
          <a:p>
            <a:pPr eaLnBrk="1" hangingPunct="1"/>
            <a:r>
              <a:rPr lang="en-GB" altLang="en-US" dirty="0" smtClean="0"/>
              <a:t>The process of identifying possible risks</a:t>
            </a:r>
          </a:p>
          <a:p>
            <a:pPr eaLnBrk="1" hangingPunct="1"/>
            <a:r>
              <a:rPr lang="en-GB" altLang="en-US" dirty="0" smtClean="0"/>
              <a:t>Assessing their potential impact</a:t>
            </a:r>
          </a:p>
          <a:p>
            <a:pPr eaLnBrk="1" hangingPunct="1"/>
            <a:r>
              <a:rPr lang="en-GB" altLang="en-US" dirty="0" smtClean="0"/>
              <a:t>Developing plans for minimising their negative effects</a:t>
            </a:r>
          </a:p>
          <a:p>
            <a:pPr eaLnBrk="1" hangingPunct="1"/>
            <a:r>
              <a:rPr lang="en-GB" altLang="en-US" dirty="0" smtClean="0"/>
              <a:t>Reviewing them throughout the project</a:t>
            </a:r>
          </a:p>
        </p:txBody>
      </p:sp>
      <p:pic>
        <p:nvPicPr>
          <p:cNvPr id="109570" name="Picture 2" descr="Related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75898" y="2438401"/>
            <a:ext cx="2601431" cy="2473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415221"/>
      </p:ext>
    </p:extLst>
  </p:cSld>
  <p:clrMapOvr>
    <a:masterClrMapping/>
  </p:clrMapOvr>
  <p:transition>
    <p:fade thruBlk="1"/>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ctrTitle"/>
          </p:nvPr>
        </p:nvSpPr>
        <p:spPr>
          <a:xfrm>
            <a:off x="2209800" y="2286000"/>
            <a:ext cx="7772400" cy="1143000"/>
          </a:xfrm>
        </p:spPr>
        <p:txBody>
          <a:bodyPr/>
          <a:lstStyle/>
          <a:p>
            <a:pPr eaLnBrk="1" hangingPunct="1"/>
            <a:r>
              <a:rPr lang="en-GB" altLang="en-US" smtClean="0"/>
              <a:t>But First - Risk Management Strategies</a:t>
            </a:r>
            <a:br>
              <a:rPr lang="en-GB" altLang="en-US" smtClean="0"/>
            </a:br>
            <a:r>
              <a:rPr lang="en-GB" altLang="en-US" smtClean="0"/>
              <a:t>That Won’t Work</a:t>
            </a:r>
          </a:p>
        </p:txBody>
      </p:sp>
      <p:sp>
        <p:nvSpPr>
          <p:cNvPr id="76803" name="Rectangle 3"/>
          <p:cNvSpPr>
            <a:spLocks noGrp="1" noChangeArrowheads="1"/>
          </p:cNvSpPr>
          <p:nvPr>
            <p:ph type="subTitle" idx="1"/>
          </p:nvPr>
        </p:nvSpPr>
        <p:spPr/>
        <p:txBody>
          <a:bodyPr/>
          <a:lstStyle/>
          <a:p>
            <a:pPr eaLnBrk="1" hangingPunct="1"/>
            <a:endParaRPr lang="en-US" altLang="en-US" smtClean="0"/>
          </a:p>
        </p:txBody>
      </p:sp>
    </p:spTree>
    <p:extLst>
      <p:ext uri="{BB962C8B-B14F-4D97-AF65-F5344CB8AC3E}">
        <p14:creationId xmlns:p14="http://schemas.microsoft.com/office/powerpoint/2010/main" val="4111556450"/>
      </p:ext>
    </p:extLst>
  </p:cSld>
  <p:clrMapOvr>
    <a:masterClrMapping/>
  </p:clrMapOvr>
  <p:transition>
    <p:fade thruBlk="1"/>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body" idx="1"/>
          </p:nvPr>
        </p:nvSpPr>
        <p:spPr>
          <a:xfrm>
            <a:off x="2133600" y="609600"/>
            <a:ext cx="8001000" cy="1066800"/>
          </a:xfrm>
        </p:spPr>
        <p:txBody>
          <a:bodyPr>
            <a:spAutoFit/>
          </a:bodyPr>
          <a:lstStyle/>
          <a:p>
            <a:pPr eaLnBrk="1" hangingPunct="1"/>
            <a:r>
              <a:rPr lang="en-GB" altLang="en-US" b="1" i="1" smtClean="0"/>
              <a:t>The Ostrich Approach</a:t>
            </a:r>
            <a:r>
              <a:rPr lang="en-GB" altLang="en-US" smtClean="0"/>
              <a:t>: Ignoring risks or pretending they don’t exist</a:t>
            </a:r>
          </a:p>
        </p:txBody>
      </p:sp>
      <p:pic>
        <p:nvPicPr>
          <p:cNvPr id="77827" name="Picture 3" descr="osterich"/>
          <p:cNvPicPr>
            <a:picLocks noChangeAspect="1" noChangeArrowheads="1"/>
          </p:cNvPicPr>
          <p:nvPr/>
        </p:nvPicPr>
        <p:blipFill>
          <a:blip r:embed="rId3">
            <a:extLst>
              <a:ext uri="{28A0092B-C50C-407E-A947-70E740481C1C}">
                <a14:useLocalDpi xmlns:a14="http://schemas.microsoft.com/office/drawing/2010/main" val="0"/>
              </a:ext>
            </a:extLst>
          </a:blip>
          <a:srcRect t="16272" b="11247"/>
          <a:stretch>
            <a:fillRect/>
          </a:stretch>
        </p:blipFill>
        <p:spPr bwMode="auto">
          <a:xfrm>
            <a:off x="4038600" y="1981200"/>
            <a:ext cx="41910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9287919"/>
      </p:ext>
    </p:extLst>
  </p:cSld>
  <p:clrMapOvr>
    <a:masterClrMapping/>
  </p:clrMapOvr>
  <p:transition>
    <p:fade thruBlk="1"/>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a:xfrm>
            <a:off x="2057400" y="609600"/>
            <a:ext cx="8153400" cy="4114800"/>
          </a:xfrm>
        </p:spPr>
        <p:txBody>
          <a:bodyPr/>
          <a:lstStyle/>
          <a:p>
            <a:pPr eaLnBrk="1" hangingPunct="1"/>
            <a:r>
              <a:rPr lang="en-GB" altLang="en-US" b="1" i="1" smtClean="0"/>
              <a:t>The Prayer Approach</a:t>
            </a:r>
            <a:r>
              <a:rPr lang="en-GB" altLang="en-US" smtClean="0"/>
              <a:t>: Looking to a higher being to solve all your problems or make them disappear</a:t>
            </a:r>
          </a:p>
        </p:txBody>
      </p:sp>
      <p:pic>
        <p:nvPicPr>
          <p:cNvPr id="78851" name="Picture 3" descr="sitg_5"/>
          <p:cNvPicPr>
            <a:picLocks noChangeAspect="1" noChangeArrowheads="1"/>
          </p:cNvPicPr>
          <p:nvPr/>
        </p:nvPicPr>
        <p:blipFill>
          <a:blip r:embed="rId3">
            <a:extLst>
              <a:ext uri="{28A0092B-C50C-407E-A947-70E740481C1C}">
                <a14:useLocalDpi xmlns:a14="http://schemas.microsoft.com/office/drawing/2010/main" val="0"/>
              </a:ext>
            </a:extLst>
          </a:blip>
          <a:srcRect l="27060" t="27055" r="23907"/>
          <a:stretch>
            <a:fillRect/>
          </a:stretch>
        </p:blipFill>
        <p:spPr bwMode="auto">
          <a:xfrm>
            <a:off x="4191000" y="2133601"/>
            <a:ext cx="4495800" cy="438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7719398"/>
      </p:ext>
    </p:extLst>
  </p:cSld>
  <p:clrMapOvr>
    <a:masterClrMapping/>
  </p:clrMapOvr>
  <p:transition>
    <p:fade thruBlk="1"/>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a:xfrm>
            <a:off x="2209800" y="533400"/>
            <a:ext cx="8153400" cy="4114800"/>
          </a:xfrm>
        </p:spPr>
        <p:txBody>
          <a:bodyPr/>
          <a:lstStyle/>
          <a:p>
            <a:pPr eaLnBrk="1" hangingPunct="1"/>
            <a:r>
              <a:rPr lang="en-GB" altLang="en-US" b="1" i="1" smtClean="0"/>
              <a:t>Denial</a:t>
            </a:r>
            <a:r>
              <a:rPr lang="en-GB" altLang="en-US" smtClean="0"/>
              <a:t>: Recognising what risks may cause problems, but refusing to accept that they will occur on your project</a:t>
            </a:r>
          </a:p>
        </p:txBody>
      </p:sp>
      <p:pic>
        <p:nvPicPr>
          <p:cNvPr id="79875" name="Picture 3" descr="fear&amp;denial-01"/>
          <p:cNvPicPr>
            <a:picLocks noChangeAspect="1" noChangeArrowheads="1"/>
          </p:cNvPicPr>
          <p:nvPr/>
        </p:nvPicPr>
        <p:blipFill>
          <a:blip r:embed="rId3">
            <a:extLst>
              <a:ext uri="{28A0092B-C50C-407E-A947-70E740481C1C}">
                <a14:useLocalDpi xmlns:a14="http://schemas.microsoft.com/office/drawing/2010/main" val="0"/>
              </a:ext>
            </a:extLst>
          </a:blip>
          <a:srcRect l="38049"/>
          <a:stretch>
            <a:fillRect/>
          </a:stretch>
        </p:blipFill>
        <p:spPr bwMode="auto">
          <a:xfrm>
            <a:off x="4191001" y="2209800"/>
            <a:ext cx="4157663"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2463855"/>
      </p:ext>
    </p:extLst>
  </p:cSld>
  <p:clrMapOvr>
    <a:masterClrMapping/>
  </p:clrMapOvr>
  <p:transition>
    <p:fade thruBlk="1"/>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GB" altLang="en-US" smtClean="0"/>
              <a:t>Risk Management</a:t>
            </a:r>
          </a:p>
        </p:txBody>
      </p:sp>
      <p:sp>
        <p:nvSpPr>
          <p:cNvPr id="80899" name="Rectangle 3"/>
          <p:cNvSpPr>
            <a:spLocks noGrp="1" noChangeArrowheads="1"/>
          </p:cNvSpPr>
          <p:nvPr>
            <p:ph type="body" idx="1"/>
          </p:nvPr>
        </p:nvSpPr>
        <p:spPr/>
        <p:txBody>
          <a:bodyPr/>
          <a:lstStyle/>
          <a:p>
            <a:pPr eaLnBrk="1" hangingPunct="1"/>
            <a:r>
              <a:rPr lang="en-GB" altLang="en-US" smtClean="0"/>
              <a:t>The process of identifying possible risks</a:t>
            </a:r>
          </a:p>
          <a:p>
            <a:pPr eaLnBrk="1" hangingPunct="1"/>
            <a:r>
              <a:rPr lang="en-GB" altLang="en-US" smtClean="0"/>
              <a:t>Assessing their potential impact</a:t>
            </a:r>
          </a:p>
          <a:p>
            <a:pPr eaLnBrk="1" hangingPunct="1"/>
            <a:r>
              <a:rPr lang="en-GB" altLang="en-US" smtClean="0"/>
              <a:t>Developing plans for minimising their negative effects</a:t>
            </a:r>
          </a:p>
          <a:p>
            <a:pPr eaLnBrk="1" hangingPunct="1"/>
            <a:r>
              <a:rPr lang="en-GB" altLang="en-US" smtClean="0"/>
              <a:t>Reviewing them throughout the project</a:t>
            </a:r>
          </a:p>
          <a:p>
            <a:pPr eaLnBrk="1" hangingPunct="1"/>
            <a:r>
              <a:rPr lang="en-GB" altLang="en-US" smtClean="0"/>
              <a:t>Risk management is </a:t>
            </a:r>
            <a:r>
              <a:rPr lang="en-GB" altLang="en-US" smtClean="0">
                <a:solidFill>
                  <a:srgbClr val="0000FF"/>
                </a:solidFill>
              </a:rPr>
              <a:t>effective anticipation in action</a:t>
            </a:r>
          </a:p>
        </p:txBody>
      </p:sp>
    </p:spTree>
    <p:extLst>
      <p:ext uri="{BB962C8B-B14F-4D97-AF65-F5344CB8AC3E}">
        <p14:creationId xmlns:p14="http://schemas.microsoft.com/office/powerpoint/2010/main" val="2012395769"/>
      </p:ext>
    </p:extLst>
  </p:cSld>
  <p:clrMapOvr>
    <a:masterClrMapping/>
  </p:clrMapOvr>
  <p:transition>
    <p:fade thruBlk="1"/>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2209800" y="476250"/>
            <a:ext cx="7772400" cy="865188"/>
          </a:xfrm>
        </p:spPr>
        <p:txBody>
          <a:bodyPr/>
          <a:lstStyle/>
          <a:p>
            <a:pPr eaLnBrk="1" hangingPunct="1"/>
            <a:r>
              <a:rPr lang="en-GB" altLang="en-US" sz="3200"/>
              <a:t/>
            </a:r>
            <a:br>
              <a:rPr lang="en-GB" altLang="en-US" sz="3200"/>
            </a:br>
            <a:r>
              <a:rPr lang="en-GB" altLang="en-US" sz="3200"/>
              <a:t>“But what are the chances of it Going Wrong?</a:t>
            </a:r>
            <a:r>
              <a:rPr lang="en-GB" altLang="en-US" sz="4000"/>
              <a:t/>
            </a:r>
            <a:br>
              <a:rPr lang="en-GB" altLang="en-US" sz="4000"/>
            </a:br>
            <a:endParaRPr lang="en-GB" altLang="en-US" sz="4000"/>
          </a:p>
        </p:txBody>
      </p:sp>
      <p:sp>
        <p:nvSpPr>
          <p:cNvPr id="81923" name="Rectangle 3"/>
          <p:cNvSpPr>
            <a:spLocks noGrp="1" noChangeArrowheads="1"/>
          </p:cNvSpPr>
          <p:nvPr>
            <p:ph type="body" idx="1"/>
          </p:nvPr>
        </p:nvSpPr>
        <p:spPr/>
        <p:txBody>
          <a:bodyPr/>
          <a:lstStyle/>
          <a:p>
            <a:pPr eaLnBrk="1" hangingPunct="1">
              <a:buFontTx/>
              <a:buNone/>
            </a:pPr>
            <a:endParaRPr lang="en-GB" altLang="en-US" smtClean="0"/>
          </a:p>
          <a:p>
            <a:pPr eaLnBrk="1" hangingPunct="1">
              <a:buFontTx/>
              <a:buNone/>
            </a:pPr>
            <a:endParaRPr lang="en-GB" altLang="en-US" smtClean="0"/>
          </a:p>
          <a:p>
            <a:pPr eaLnBrk="1" hangingPunct="1">
              <a:buFontTx/>
              <a:buNone/>
            </a:pPr>
            <a:endParaRPr lang="en-GB" altLang="en-US" smtClean="0"/>
          </a:p>
          <a:p>
            <a:pPr eaLnBrk="1" hangingPunct="1">
              <a:buFontTx/>
              <a:buNone/>
            </a:pPr>
            <a:endParaRPr lang="en-GB" altLang="en-US" smtClean="0"/>
          </a:p>
          <a:p>
            <a:pPr eaLnBrk="1" hangingPunct="1">
              <a:buFontTx/>
              <a:buNone/>
            </a:pPr>
            <a:endParaRPr lang="en-GB" altLang="en-US" smtClean="0"/>
          </a:p>
        </p:txBody>
      </p:sp>
      <p:sp>
        <p:nvSpPr>
          <p:cNvPr id="81924" name="Text Box 5"/>
          <p:cNvSpPr txBox="1">
            <a:spLocks noChangeArrowheads="1"/>
          </p:cNvSpPr>
          <p:nvPr/>
        </p:nvSpPr>
        <p:spPr bwMode="auto">
          <a:xfrm>
            <a:off x="1992314" y="1773239"/>
            <a:ext cx="8351837" cy="3779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50000"/>
              </a:spcBef>
              <a:spcAft>
                <a:spcPct val="0"/>
              </a:spcAft>
            </a:pPr>
            <a:r>
              <a:rPr lang="en-GB" altLang="en-US" sz="2000" b="1" dirty="0">
                <a:solidFill>
                  <a:srgbClr val="000000"/>
                </a:solidFill>
              </a:rPr>
              <a:t>Murphy's law</a:t>
            </a:r>
            <a:r>
              <a:rPr lang="en-GB" altLang="en-US" sz="2000" dirty="0">
                <a:solidFill>
                  <a:srgbClr val="000000"/>
                </a:solidFill>
              </a:rPr>
              <a:t> is a popular </a:t>
            </a:r>
            <a:r>
              <a:rPr lang="en-GB" altLang="en-US" sz="2000" dirty="0" smtClean="0">
                <a:solidFill>
                  <a:srgbClr val="000000"/>
                </a:solidFill>
              </a:rPr>
              <a:t>Saying </a:t>
            </a:r>
            <a:r>
              <a:rPr lang="en-GB" altLang="en-US" sz="2000" dirty="0">
                <a:solidFill>
                  <a:srgbClr val="000000"/>
                </a:solidFill>
              </a:rPr>
              <a:t>that broadly states that </a:t>
            </a:r>
            <a:r>
              <a:rPr lang="en-GB" altLang="en-US" sz="2000" i="1" dirty="0">
                <a:solidFill>
                  <a:srgbClr val="000000"/>
                </a:solidFill>
              </a:rPr>
              <a:t>things will go wrong in any given situation, if you give them a chance.</a:t>
            </a:r>
          </a:p>
          <a:p>
            <a:pPr eaLnBrk="1" fontAlgn="base" hangingPunct="1">
              <a:spcBef>
                <a:spcPct val="50000"/>
              </a:spcBef>
              <a:spcAft>
                <a:spcPct val="0"/>
              </a:spcAft>
            </a:pPr>
            <a:r>
              <a:rPr lang="en-GB" altLang="en-US" sz="2000" dirty="0">
                <a:solidFill>
                  <a:srgbClr val="000000"/>
                </a:solidFill>
              </a:rPr>
              <a:t>“If there's more than one possible outcome of a job or task, and one of those outcomes will result in disaster or an undesirable consequence, then somebody will do it that way." It is most often cited as "Whatever can go wrong, will go wrong" (or, alternately, "</a:t>
            </a:r>
            <a:r>
              <a:rPr lang="en-GB" altLang="en-US" sz="2000" dirty="0">
                <a:solidFill>
                  <a:srgbClr val="FF0000"/>
                </a:solidFill>
              </a:rPr>
              <a:t>Whatever can go wrong will go wrong, and at the worst possible time,</a:t>
            </a:r>
            <a:r>
              <a:rPr lang="en-GB" altLang="en-US" sz="2000" dirty="0">
                <a:solidFill>
                  <a:srgbClr val="000000"/>
                </a:solidFill>
              </a:rPr>
              <a:t>" or, "Anything that can go wrong, will," or even, "If anything can go wrong, it will, and usually at the most inopportune moment"). The saying is sometimes referred to as Sod’s Law or </a:t>
            </a:r>
            <a:r>
              <a:rPr lang="en-GB" altLang="en-US" sz="2000" dirty="0" err="1">
                <a:solidFill>
                  <a:srgbClr val="000000"/>
                </a:solidFill>
              </a:rPr>
              <a:t>Finagle’s</a:t>
            </a:r>
            <a:r>
              <a:rPr lang="en-GB" altLang="en-US" sz="2000" dirty="0">
                <a:solidFill>
                  <a:srgbClr val="000000"/>
                </a:solidFill>
              </a:rPr>
              <a:t> Law which can also be rendered as "Anything that can go wrong, will—at the worst possible moment".  </a:t>
            </a:r>
            <a:r>
              <a:rPr lang="en-GB" altLang="en-US" sz="1200" dirty="0">
                <a:solidFill>
                  <a:srgbClr val="000000"/>
                </a:solidFill>
              </a:rPr>
              <a:t> (source </a:t>
            </a:r>
            <a:r>
              <a:rPr lang="en-GB" altLang="en-US" sz="1200" dirty="0">
                <a:solidFill>
                  <a:srgbClr val="000000"/>
                </a:solidFill>
                <a:hlinkClick r:id="rId3"/>
              </a:rPr>
              <a:t>http://en.wikipedia.org/wiki/Murphy's_law</a:t>
            </a:r>
            <a:r>
              <a:rPr lang="en-GB" altLang="en-US" sz="1200" dirty="0">
                <a:solidFill>
                  <a:srgbClr val="000000"/>
                </a:solidFill>
              </a:rPr>
              <a:t>  Sept 2007)</a:t>
            </a:r>
          </a:p>
        </p:txBody>
      </p:sp>
    </p:spTree>
    <p:extLst>
      <p:ext uri="{BB962C8B-B14F-4D97-AF65-F5344CB8AC3E}">
        <p14:creationId xmlns:p14="http://schemas.microsoft.com/office/powerpoint/2010/main" val="349061984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2209800" y="2667000"/>
            <a:ext cx="7772400" cy="1143000"/>
          </a:xfrm>
        </p:spPr>
        <p:txBody>
          <a:bodyPr/>
          <a:lstStyle/>
          <a:p>
            <a:pPr eaLnBrk="1" hangingPunct="1"/>
            <a:r>
              <a:rPr lang="en-GB" altLang="en-US" sz="5400"/>
              <a:t>Categorising Risk</a:t>
            </a:r>
          </a:p>
        </p:txBody>
      </p:sp>
      <p:pic>
        <p:nvPicPr>
          <p:cNvPr id="93186" name="Picture 2" descr="Related image"/>
          <p:cNvPicPr>
            <a:picLocks noChangeAspect="1" noChangeArrowheads="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01609" y="482009"/>
            <a:ext cx="2349795" cy="2349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7512562"/>
      </p:ext>
    </p:extLst>
  </p:cSld>
  <p:clrMapOvr>
    <a:masterClrMapping/>
  </p:clrMapOvr>
  <p:transition>
    <p:fade thruBlk="1"/>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ChangeArrowheads="1"/>
          </p:cNvSpPr>
          <p:nvPr/>
        </p:nvSpPr>
        <p:spPr bwMode="auto">
          <a:xfrm>
            <a:off x="2057400" y="1524000"/>
            <a:ext cx="8077200" cy="4876800"/>
          </a:xfrm>
          <a:prstGeom prst="rect">
            <a:avLst/>
          </a:prstGeom>
          <a:solidFill>
            <a:srgbClr val="FFFF66"/>
          </a:solidFill>
          <a:ln w="38100">
            <a:solidFill>
              <a:schemeClr val="tx1"/>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endParaRPr lang="en-GB" altLang="en-US">
              <a:solidFill>
                <a:srgbClr val="000000"/>
              </a:solidFill>
            </a:endParaRPr>
          </a:p>
          <a:p>
            <a:pPr fontAlgn="base">
              <a:spcBef>
                <a:spcPct val="0"/>
              </a:spcBef>
              <a:spcAft>
                <a:spcPct val="0"/>
              </a:spcAft>
            </a:pPr>
            <a:r>
              <a:rPr lang="en-GB" altLang="en-US">
                <a:solidFill>
                  <a:srgbClr val="000000"/>
                </a:solidFill>
              </a:rPr>
              <a:t>External Environment</a:t>
            </a:r>
          </a:p>
          <a:p>
            <a:pPr fontAlgn="base">
              <a:spcBef>
                <a:spcPct val="0"/>
              </a:spcBef>
              <a:spcAft>
                <a:spcPct val="0"/>
              </a:spcAft>
            </a:pPr>
            <a:r>
              <a:rPr lang="en-GB" altLang="en-US" i="1">
                <a:solidFill>
                  <a:srgbClr val="000000"/>
                </a:solidFill>
              </a:rPr>
              <a:t>Things outside of the projects direct control that may result in its failure, but can be identified and monitored via a watching brief, e.g. fire, flood, famine, pestilence and war!, global economic recession</a:t>
            </a:r>
            <a:endParaRPr lang="en-GB" altLang="en-US">
              <a:solidFill>
                <a:srgbClr val="000000"/>
              </a:solidFill>
            </a:endParaRPr>
          </a:p>
          <a:p>
            <a:pPr fontAlgn="base">
              <a:spcBef>
                <a:spcPct val="0"/>
              </a:spcBef>
              <a:spcAft>
                <a:spcPct val="0"/>
              </a:spcAft>
            </a:pPr>
            <a:endParaRPr lang="en-GB" altLang="en-US">
              <a:solidFill>
                <a:srgbClr val="000000"/>
              </a:solidFill>
            </a:endParaRPr>
          </a:p>
          <a:p>
            <a:pPr fontAlgn="base">
              <a:spcBef>
                <a:spcPct val="0"/>
              </a:spcBef>
              <a:spcAft>
                <a:spcPct val="0"/>
              </a:spcAft>
            </a:pPr>
            <a:endParaRPr lang="en-GB" altLang="en-US">
              <a:solidFill>
                <a:srgbClr val="000000"/>
              </a:solidFill>
            </a:endParaRPr>
          </a:p>
          <a:p>
            <a:pPr fontAlgn="base">
              <a:spcBef>
                <a:spcPct val="0"/>
              </a:spcBef>
              <a:spcAft>
                <a:spcPct val="0"/>
              </a:spcAft>
            </a:pPr>
            <a:endParaRPr lang="en-GB" altLang="en-US">
              <a:solidFill>
                <a:srgbClr val="000000"/>
              </a:solidFill>
            </a:endParaRPr>
          </a:p>
          <a:p>
            <a:pPr fontAlgn="base">
              <a:spcBef>
                <a:spcPct val="0"/>
              </a:spcBef>
              <a:spcAft>
                <a:spcPct val="0"/>
              </a:spcAft>
            </a:pPr>
            <a:endParaRPr lang="en-GB" altLang="en-US">
              <a:solidFill>
                <a:srgbClr val="000000"/>
              </a:solidFill>
            </a:endParaRPr>
          </a:p>
          <a:p>
            <a:pPr fontAlgn="base">
              <a:spcBef>
                <a:spcPct val="0"/>
              </a:spcBef>
              <a:spcAft>
                <a:spcPct val="0"/>
              </a:spcAft>
            </a:pPr>
            <a:endParaRPr lang="en-GB" altLang="en-US">
              <a:solidFill>
                <a:srgbClr val="000000"/>
              </a:solidFill>
            </a:endParaRPr>
          </a:p>
          <a:p>
            <a:pPr fontAlgn="base">
              <a:spcBef>
                <a:spcPct val="0"/>
              </a:spcBef>
              <a:spcAft>
                <a:spcPct val="0"/>
              </a:spcAft>
            </a:pPr>
            <a:endParaRPr lang="en-GB" altLang="en-US">
              <a:solidFill>
                <a:srgbClr val="000000"/>
              </a:solidFill>
            </a:endParaRPr>
          </a:p>
          <a:p>
            <a:pPr fontAlgn="base">
              <a:spcBef>
                <a:spcPct val="0"/>
              </a:spcBef>
              <a:spcAft>
                <a:spcPct val="0"/>
              </a:spcAft>
            </a:pPr>
            <a:endParaRPr lang="en-GB" altLang="en-US">
              <a:solidFill>
                <a:srgbClr val="000000"/>
              </a:solidFill>
            </a:endParaRPr>
          </a:p>
          <a:p>
            <a:pPr fontAlgn="base">
              <a:spcBef>
                <a:spcPct val="0"/>
              </a:spcBef>
              <a:spcAft>
                <a:spcPct val="0"/>
              </a:spcAft>
            </a:pPr>
            <a:endParaRPr lang="en-GB" altLang="en-US">
              <a:solidFill>
                <a:srgbClr val="000000"/>
              </a:solidFill>
            </a:endParaRPr>
          </a:p>
          <a:p>
            <a:pPr fontAlgn="base">
              <a:spcBef>
                <a:spcPct val="0"/>
              </a:spcBef>
              <a:spcAft>
                <a:spcPct val="0"/>
              </a:spcAft>
            </a:pPr>
            <a:endParaRPr lang="en-GB" altLang="en-US">
              <a:solidFill>
                <a:srgbClr val="000000"/>
              </a:solidFill>
            </a:endParaRPr>
          </a:p>
        </p:txBody>
      </p:sp>
      <p:sp>
        <p:nvSpPr>
          <p:cNvPr id="84995" name="Rectangle 3"/>
          <p:cNvSpPr>
            <a:spLocks noChangeArrowheads="1"/>
          </p:cNvSpPr>
          <p:nvPr/>
        </p:nvSpPr>
        <p:spPr bwMode="auto">
          <a:xfrm>
            <a:off x="4038600" y="3429000"/>
            <a:ext cx="4267200" cy="2209800"/>
          </a:xfrm>
          <a:prstGeom prst="rect">
            <a:avLst/>
          </a:prstGeom>
          <a:solidFill>
            <a:srgbClr val="C5C000"/>
          </a:solidFill>
          <a:ln w="28575">
            <a:solidFill>
              <a:schemeClr val="tx2"/>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r>
              <a:rPr lang="en-GB" altLang="en-US">
                <a:solidFill>
                  <a:srgbClr val="000000"/>
                </a:solidFill>
              </a:rPr>
              <a:t>Internal Environment:</a:t>
            </a:r>
          </a:p>
          <a:p>
            <a:pPr fontAlgn="base">
              <a:spcBef>
                <a:spcPct val="0"/>
              </a:spcBef>
              <a:spcAft>
                <a:spcPct val="0"/>
              </a:spcAft>
            </a:pPr>
            <a:r>
              <a:rPr lang="en-GB" altLang="en-US" i="1">
                <a:solidFill>
                  <a:srgbClr val="000000"/>
                </a:solidFill>
              </a:rPr>
              <a:t>Those that can occur as part of the project itself - something can usually be done about these</a:t>
            </a:r>
            <a:endParaRPr lang="en-GB" altLang="en-US">
              <a:solidFill>
                <a:srgbClr val="000000"/>
              </a:solidFill>
            </a:endParaRPr>
          </a:p>
          <a:p>
            <a:pPr fontAlgn="base">
              <a:spcBef>
                <a:spcPct val="0"/>
              </a:spcBef>
              <a:spcAft>
                <a:spcPct val="0"/>
              </a:spcAft>
            </a:pPr>
            <a:endParaRPr lang="en-GB" altLang="en-US">
              <a:solidFill>
                <a:srgbClr val="000000"/>
              </a:solidFill>
            </a:endParaRPr>
          </a:p>
        </p:txBody>
      </p:sp>
      <p:sp>
        <p:nvSpPr>
          <p:cNvPr id="84996" name="Rectangle 4"/>
          <p:cNvSpPr>
            <a:spLocks noChangeArrowheads="1"/>
          </p:cNvSpPr>
          <p:nvPr/>
        </p:nvSpPr>
        <p:spPr bwMode="auto">
          <a:xfrm>
            <a:off x="2209800" y="609600"/>
            <a:ext cx="77724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fontAlgn="base" hangingPunct="1">
              <a:spcBef>
                <a:spcPct val="0"/>
              </a:spcBef>
              <a:spcAft>
                <a:spcPct val="0"/>
              </a:spcAft>
            </a:pPr>
            <a:r>
              <a:rPr lang="en-GB" altLang="en-US" sz="4400">
                <a:solidFill>
                  <a:srgbClr val="000000"/>
                </a:solidFill>
              </a:rPr>
              <a:t>Internal / External Risks</a:t>
            </a:r>
          </a:p>
        </p:txBody>
      </p:sp>
    </p:spTree>
    <p:extLst>
      <p:ext uri="{BB962C8B-B14F-4D97-AF65-F5344CB8AC3E}">
        <p14:creationId xmlns:p14="http://schemas.microsoft.com/office/powerpoint/2010/main" val="3405144976"/>
      </p:ext>
    </p:extLst>
  </p:cSld>
  <p:clrMapOvr>
    <a:masterClrMapping/>
  </p:clrMapOvr>
  <p:transition>
    <p:fade thruBlk="1"/>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ltLang="en-US" sz="4000" b="1"/>
              <a:t>Influence and Control</a:t>
            </a:r>
            <a:r>
              <a:rPr lang="en-GB" altLang="en-US" sz="4000"/>
              <a:t/>
            </a:r>
            <a:br>
              <a:rPr lang="en-GB" altLang="en-US" sz="4000"/>
            </a:br>
            <a:r>
              <a:rPr lang="en-GB" altLang="en-US" sz="3200"/>
              <a:t>What is Under Your Control &amp; Influence for Your Project?</a:t>
            </a:r>
          </a:p>
        </p:txBody>
      </p:sp>
      <p:sp>
        <p:nvSpPr>
          <p:cNvPr id="87043" name="Rectangle 3"/>
          <p:cNvSpPr>
            <a:spLocks noGrp="1" noChangeArrowheads="1"/>
          </p:cNvSpPr>
          <p:nvPr>
            <p:ph type="body" idx="1"/>
          </p:nvPr>
        </p:nvSpPr>
        <p:spPr/>
        <p:txBody>
          <a:bodyPr/>
          <a:lstStyle/>
          <a:p>
            <a:pPr eaLnBrk="1" hangingPunct="1"/>
            <a:r>
              <a:rPr lang="en-GB" altLang="en-US" smtClean="0"/>
              <a:t>What can you control ? (and ergo do something about)</a:t>
            </a:r>
          </a:p>
          <a:p>
            <a:pPr eaLnBrk="1" hangingPunct="1"/>
            <a:endParaRPr lang="en-GB" altLang="en-US" smtClean="0"/>
          </a:p>
          <a:p>
            <a:pPr eaLnBrk="1" hangingPunct="1"/>
            <a:r>
              <a:rPr lang="en-GB" altLang="en-US" smtClean="0"/>
              <a:t>What can you influence but not control?</a:t>
            </a:r>
          </a:p>
          <a:p>
            <a:pPr eaLnBrk="1" hangingPunct="1">
              <a:buFontTx/>
              <a:buNone/>
            </a:pPr>
            <a:endParaRPr lang="en-GB" altLang="en-US" smtClean="0"/>
          </a:p>
          <a:p>
            <a:pPr eaLnBrk="1" hangingPunct="1"/>
            <a:r>
              <a:rPr lang="en-GB" altLang="en-US" smtClean="0"/>
              <a:t>What is outside your control?</a:t>
            </a:r>
          </a:p>
        </p:txBody>
      </p:sp>
    </p:spTree>
    <p:extLst>
      <p:ext uri="{BB962C8B-B14F-4D97-AF65-F5344CB8AC3E}">
        <p14:creationId xmlns:p14="http://schemas.microsoft.com/office/powerpoint/2010/main" val="15917637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altLang="en-US" sz="4000"/>
              <a:t>Tool and Technique – The Influence and Control List</a:t>
            </a:r>
          </a:p>
        </p:txBody>
      </p:sp>
      <p:sp>
        <p:nvSpPr>
          <p:cNvPr id="88067" name="Rectangle 3"/>
          <p:cNvSpPr>
            <a:spLocks noGrp="1" noChangeArrowheads="1"/>
          </p:cNvSpPr>
          <p:nvPr>
            <p:ph type="body" idx="1"/>
          </p:nvPr>
        </p:nvSpPr>
        <p:spPr/>
        <p:txBody>
          <a:bodyPr/>
          <a:lstStyle/>
          <a:p>
            <a:pPr eaLnBrk="1" hangingPunct="1">
              <a:lnSpc>
                <a:spcPct val="90000"/>
              </a:lnSpc>
            </a:pPr>
            <a:r>
              <a:rPr lang="en-GB" altLang="en-US" smtClean="0"/>
              <a:t>Simply identify (perhaps brainstorm to do this?) and list under 3 categories.</a:t>
            </a:r>
          </a:p>
          <a:p>
            <a:pPr eaLnBrk="1" hangingPunct="1">
              <a:lnSpc>
                <a:spcPct val="90000"/>
              </a:lnSpc>
            </a:pPr>
            <a:r>
              <a:rPr lang="en-GB" altLang="en-US" smtClean="0"/>
              <a:t>Things you can control ? </a:t>
            </a:r>
          </a:p>
          <a:p>
            <a:pPr eaLnBrk="1" hangingPunct="1">
              <a:lnSpc>
                <a:spcPct val="90000"/>
              </a:lnSpc>
            </a:pPr>
            <a:endParaRPr lang="en-GB" altLang="en-US" smtClean="0"/>
          </a:p>
          <a:p>
            <a:pPr eaLnBrk="1" hangingPunct="1">
              <a:lnSpc>
                <a:spcPct val="90000"/>
              </a:lnSpc>
            </a:pPr>
            <a:r>
              <a:rPr lang="en-GB" altLang="en-US" smtClean="0"/>
              <a:t>Things you can influence but not control?</a:t>
            </a:r>
          </a:p>
          <a:p>
            <a:pPr eaLnBrk="1" hangingPunct="1">
              <a:lnSpc>
                <a:spcPct val="90000"/>
              </a:lnSpc>
              <a:buFontTx/>
              <a:buNone/>
            </a:pPr>
            <a:endParaRPr lang="en-GB" altLang="en-US" smtClean="0"/>
          </a:p>
          <a:p>
            <a:pPr eaLnBrk="1" hangingPunct="1">
              <a:lnSpc>
                <a:spcPct val="90000"/>
              </a:lnSpc>
            </a:pPr>
            <a:r>
              <a:rPr lang="en-GB" altLang="en-US" smtClean="0"/>
              <a:t>Things which you can neither influence nor control.</a:t>
            </a:r>
          </a:p>
          <a:p>
            <a:pPr eaLnBrk="1" hangingPunct="1">
              <a:lnSpc>
                <a:spcPct val="90000"/>
              </a:lnSpc>
            </a:pPr>
            <a:endParaRPr lang="en-GB" altLang="en-US" smtClean="0"/>
          </a:p>
          <a:p>
            <a:pPr eaLnBrk="1" hangingPunct="1">
              <a:lnSpc>
                <a:spcPct val="90000"/>
              </a:lnSpc>
            </a:pPr>
            <a:endParaRPr lang="en-GB" altLang="en-US" smtClean="0"/>
          </a:p>
        </p:txBody>
      </p:sp>
    </p:spTree>
    <p:extLst>
      <p:ext uri="{BB962C8B-B14F-4D97-AF65-F5344CB8AC3E}">
        <p14:creationId xmlns:p14="http://schemas.microsoft.com/office/powerpoint/2010/main" val="711172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duotone>
              <a:schemeClr val="accent1">
                <a:shade val="45000"/>
                <a:satMod val="135000"/>
              </a:schemeClr>
              <a:prstClr val="white"/>
            </a:duotone>
            <a:extLst>
              <a:ext uri="{BEBA8EAE-BF5A-486C-A8C5-ECC9F3942E4B}">
                <a14:imgProps xmlns:a14="http://schemas.microsoft.com/office/drawing/2010/main">
                  <a14:imgLayer r:embed="rId4">
                    <a14:imgEffect>
                      <a14:backgroundRemoval t="2500" b="95000" l="20455" r="79545"/>
                    </a14:imgEffect>
                  </a14:imgLayer>
                </a14:imgProps>
              </a:ext>
            </a:extLst>
          </a:blip>
          <a:stretch>
            <a:fillRect/>
          </a:stretch>
        </p:blipFill>
        <p:spPr>
          <a:xfrm>
            <a:off x="8282763" y="381000"/>
            <a:ext cx="3593804" cy="1905000"/>
          </a:xfrm>
          <a:prstGeom prst="rect">
            <a:avLst/>
          </a:prstGeom>
        </p:spPr>
      </p:pic>
      <p:sp>
        <p:nvSpPr>
          <p:cNvPr id="91138" name="Rectangle 2"/>
          <p:cNvSpPr>
            <a:spLocks noGrp="1" noChangeArrowheads="1"/>
          </p:cNvSpPr>
          <p:nvPr>
            <p:ph type="title"/>
          </p:nvPr>
        </p:nvSpPr>
        <p:spPr>
          <a:xfrm>
            <a:off x="2209800" y="381000"/>
            <a:ext cx="7772400" cy="1143000"/>
          </a:xfrm>
        </p:spPr>
        <p:txBody>
          <a:bodyPr/>
          <a:lstStyle/>
          <a:p>
            <a:pPr eaLnBrk="1" hangingPunct="1"/>
            <a:r>
              <a:rPr lang="en-GB" altLang="en-US" smtClean="0"/>
              <a:t>Types of Constraint Risks</a:t>
            </a:r>
          </a:p>
        </p:txBody>
      </p:sp>
      <p:sp>
        <p:nvSpPr>
          <p:cNvPr id="133123" name="Rectangle 3"/>
          <p:cNvSpPr>
            <a:spLocks noGrp="1" noChangeArrowheads="1"/>
          </p:cNvSpPr>
          <p:nvPr>
            <p:ph type="body" idx="1"/>
          </p:nvPr>
        </p:nvSpPr>
        <p:spPr>
          <a:xfrm>
            <a:off x="2209800" y="1447800"/>
            <a:ext cx="7772400" cy="4114800"/>
          </a:xfrm>
        </p:spPr>
        <p:txBody>
          <a:bodyPr/>
          <a:lstStyle/>
          <a:p>
            <a:pPr eaLnBrk="1" hangingPunct="1"/>
            <a:r>
              <a:rPr lang="en-GB" altLang="en-US" sz="2800" b="1"/>
              <a:t>Product Risk </a:t>
            </a:r>
          </a:p>
          <a:p>
            <a:pPr lvl="1" eaLnBrk="1" hangingPunct="1"/>
            <a:r>
              <a:rPr lang="en-GB" altLang="en-US" sz="2400"/>
              <a:t>A risk that prevents you from meeting the product/project specification</a:t>
            </a:r>
          </a:p>
          <a:p>
            <a:pPr lvl="1" eaLnBrk="1" hangingPunct="1"/>
            <a:endParaRPr lang="en-GB" altLang="en-US" sz="2400"/>
          </a:p>
          <a:p>
            <a:pPr eaLnBrk="1" hangingPunct="1"/>
            <a:r>
              <a:rPr lang="en-GB" altLang="en-US" sz="2800" b="1"/>
              <a:t>Schedule Risk</a:t>
            </a:r>
          </a:p>
          <a:p>
            <a:pPr lvl="1" eaLnBrk="1" hangingPunct="1"/>
            <a:r>
              <a:rPr lang="en-GB" altLang="en-US" sz="2400"/>
              <a:t>A risk that prevents project element from being completed on time</a:t>
            </a:r>
          </a:p>
          <a:p>
            <a:pPr lvl="1" eaLnBrk="1" hangingPunct="1"/>
            <a:endParaRPr lang="en-GB" altLang="en-US" sz="2400"/>
          </a:p>
          <a:p>
            <a:pPr eaLnBrk="1" hangingPunct="1"/>
            <a:r>
              <a:rPr lang="en-GB" altLang="en-US" sz="2800" b="1"/>
              <a:t>Resource Risk</a:t>
            </a:r>
          </a:p>
          <a:p>
            <a:pPr lvl="1" eaLnBrk="1" hangingPunct="1"/>
            <a:r>
              <a:rPr lang="en-GB" altLang="en-US" sz="2400"/>
              <a:t>A risk that prevents enough or appropriate resources from being available to complete a project element</a:t>
            </a:r>
          </a:p>
        </p:txBody>
      </p:sp>
    </p:spTree>
    <p:extLst>
      <p:ext uri="{BB962C8B-B14F-4D97-AF65-F5344CB8AC3E}">
        <p14:creationId xmlns:p14="http://schemas.microsoft.com/office/powerpoint/2010/main" val="1060791952"/>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23">
                                            <p:txEl>
                                              <p:pRg st="0" end="0"/>
                                            </p:txEl>
                                          </p:spTgt>
                                        </p:tgtEl>
                                        <p:attrNameLst>
                                          <p:attrName>style.visibility</p:attrName>
                                        </p:attrNameLst>
                                      </p:cBhvr>
                                      <p:to>
                                        <p:strVal val="visible"/>
                                      </p:to>
                                    </p:set>
                                    <p:anim calcmode="lin" valueType="num">
                                      <p:cBhvr additive="base">
                                        <p:cTn id="7" dur="500" fill="hold"/>
                                        <p:tgtEl>
                                          <p:spTgt spid="133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2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33123">
                                            <p:txEl>
                                              <p:pRg st="1" end="1"/>
                                            </p:txEl>
                                          </p:spTgt>
                                        </p:tgtEl>
                                        <p:attrNameLst>
                                          <p:attrName>style.visibility</p:attrName>
                                        </p:attrNameLst>
                                      </p:cBhvr>
                                      <p:to>
                                        <p:strVal val="visible"/>
                                      </p:to>
                                    </p:set>
                                    <p:anim calcmode="lin" valueType="num">
                                      <p:cBhvr additive="base">
                                        <p:cTn id="11" dur="500" fill="hold"/>
                                        <p:tgtEl>
                                          <p:spTgt spid="13312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33123">
                                            <p:txEl>
                                              <p:pRg st="3" end="3"/>
                                            </p:txEl>
                                          </p:spTgt>
                                        </p:tgtEl>
                                        <p:attrNameLst>
                                          <p:attrName>style.visibility</p:attrName>
                                        </p:attrNameLst>
                                      </p:cBhvr>
                                      <p:to>
                                        <p:strVal val="visible"/>
                                      </p:to>
                                    </p:set>
                                    <p:anim calcmode="lin" valueType="num">
                                      <p:cBhvr additive="base">
                                        <p:cTn id="17" dur="500" fill="hold"/>
                                        <p:tgtEl>
                                          <p:spTgt spid="13312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2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3123">
                                            <p:txEl>
                                              <p:pRg st="4" end="4"/>
                                            </p:txEl>
                                          </p:spTgt>
                                        </p:tgtEl>
                                        <p:attrNameLst>
                                          <p:attrName>style.visibility</p:attrName>
                                        </p:attrNameLst>
                                      </p:cBhvr>
                                      <p:to>
                                        <p:strVal val="visible"/>
                                      </p:to>
                                    </p:set>
                                    <p:anim calcmode="lin" valueType="num">
                                      <p:cBhvr additive="base">
                                        <p:cTn id="21" dur="500" fill="hold"/>
                                        <p:tgtEl>
                                          <p:spTgt spid="13312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33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33123">
                                            <p:txEl>
                                              <p:pRg st="6" end="6"/>
                                            </p:txEl>
                                          </p:spTgt>
                                        </p:tgtEl>
                                        <p:attrNameLst>
                                          <p:attrName>style.visibility</p:attrName>
                                        </p:attrNameLst>
                                      </p:cBhvr>
                                      <p:to>
                                        <p:strVal val="visible"/>
                                      </p:to>
                                    </p:set>
                                    <p:anim calcmode="lin" valueType="num">
                                      <p:cBhvr additive="base">
                                        <p:cTn id="27" dur="500" fill="hold"/>
                                        <p:tgtEl>
                                          <p:spTgt spid="13312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312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33123">
                                            <p:txEl>
                                              <p:pRg st="7" end="7"/>
                                            </p:txEl>
                                          </p:spTgt>
                                        </p:tgtEl>
                                        <p:attrNameLst>
                                          <p:attrName>style.visibility</p:attrName>
                                        </p:attrNameLst>
                                      </p:cBhvr>
                                      <p:to>
                                        <p:strVal val="visible"/>
                                      </p:to>
                                    </p:set>
                                    <p:anim calcmode="lin" valueType="num">
                                      <p:cBhvr additive="base">
                                        <p:cTn id="31" dur="500" fill="hold"/>
                                        <p:tgtEl>
                                          <p:spTgt spid="13312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2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altLang="en-US" smtClean="0"/>
              <a:t>Risk Likelihood / Impact</a:t>
            </a:r>
          </a:p>
        </p:txBody>
      </p:sp>
      <p:sp>
        <p:nvSpPr>
          <p:cNvPr id="92163" name="Rectangle 3"/>
          <p:cNvSpPr>
            <a:spLocks noGrp="1" noChangeArrowheads="1"/>
          </p:cNvSpPr>
          <p:nvPr>
            <p:ph type="body" idx="1"/>
          </p:nvPr>
        </p:nvSpPr>
        <p:spPr/>
        <p:txBody>
          <a:bodyPr/>
          <a:lstStyle/>
          <a:p>
            <a:pPr eaLnBrk="1" hangingPunct="1">
              <a:buFontTx/>
              <a:buNone/>
            </a:pPr>
            <a:r>
              <a:rPr lang="en-GB" altLang="en-US" sz="2800" b="1"/>
              <a:t>How likely is the risk?</a:t>
            </a:r>
          </a:p>
          <a:p>
            <a:pPr eaLnBrk="1" hangingPunct="1">
              <a:buFontTx/>
              <a:buNone/>
            </a:pPr>
            <a:r>
              <a:rPr lang="en-GB" altLang="en-US" sz="2800"/>
              <a:t>	</a:t>
            </a:r>
          </a:p>
          <a:p>
            <a:pPr eaLnBrk="1" hangingPunct="1"/>
            <a:r>
              <a:rPr lang="en-GB" altLang="en-US" sz="2800"/>
              <a:t>Low, Medium, High</a:t>
            </a:r>
          </a:p>
          <a:p>
            <a:pPr eaLnBrk="1" hangingPunct="1"/>
            <a:r>
              <a:rPr lang="en-GB" altLang="en-US" smtClean="0"/>
              <a:t>Or Extremely Unlikely (will happen once in  a blue moon), Unlikely, Medium, Likely. Extremely Likely (it’s going to happen)</a:t>
            </a:r>
          </a:p>
          <a:p>
            <a:pPr eaLnBrk="1" hangingPunct="1"/>
            <a:r>
              <a:rPr lang="en-GB" altLang="en-US" smtClean="0"/>
              <a:t>Or numerically rank from 0-10 or 0-100</a:t>
            </a:r>
          </a:p>
          <a:p>
            <a:pPr lvl="1" eaLnBrk="1" hangingPunct="1"/>
            <a:endParaRPr lang="en-GB" altLang="en-US" smtClean="0"/>
          </a:p>
        </p:txBody>
      </p:sp>
    </p:spTree>
    <p:extLst>
      <p:ext uri="{BB962C8B-B14F-4D97-AF65-F5344CB8AC3E}">
        <p14:creationId xmlns:p14="http://schemas.microsoft.com/office/powerpoint/2010/main" val="866103748"/>
      </p:ext>
    </p:extLst>
  </p:cSld>
  <p:clrMapOvr>
    <a:masterClrMapping/>
  </p:clrMapOvr>
  <p:transition>
    <p:fade thruBlk="1"/>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altLang="en-US" smtClean="0"/>
              <a:t>What to do with Risk</a:t>
            </a:r>
          </a:p>
        </p:txBody>
      </p:sp>
      <p:sp>
        <p:nvSpPr>
          <p:cNvPr id="93187" name="Rectangle 3"/>
          <p:cNvSpPr>
            <a:spLocks noGrp="1" noChangeArrowheads="1"/>
          </p:cNvSpPr>
          <p:nvPr>
            <p:ph type="body" idx="1"/>
          </p:nvPr>
        </p:nvSpPr>
        <p:spPr/>
        <p:txBody>
          <a:bodyPr/>
          <a:lstStyle/>
          <a:p>
            <a:pPr eaLnBrk="1" hangingPunct="1"/>
            <a:r>
              <a:rPr lang="en-GB" altLang="en-US" smtClean="0"/>
              <a:t>Try to reduce the chances of the ‘thing’ happening.</a:t>
            </a:r>
          </a:p>
          <a:p>
            <a:pPr eaLnBrk="1" hangingPunct="1"/>
            <a:endParaRPr lang="en-GB" altLang="en-US" smtClean="0"/>
          </a:p>
          <a:p>
            <a:pPr eaLnBrk="1" hangingPunct="1"/>
            <a:r>
              <a:rPr lang="en-GB" altLang="en-US" smtClean="0"/>
              <a:t>Try to reduce the impact/affect if the ‘thing’ happens.</a:t>
            </a:r>
          </a:p>
          <a:p>
            <a:pPr eaLnBrk="1" hangingPunct="1"/>
            <a:endParaRPr lang="en-GB" altLang="en-US" smtClean="0"/>
          </a:p>
        </p:txBody>
      </p:sp>
      <p:pic>
        <p:nvPicPr>
          <p:cNvPr id="75780" name="Picture 4" descr="Image result for managing project risk"/>
          <p:cNvPicPr>
            <a:picLocks noChangeAspect="1" noChangeArrowheads="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072269" y="3915390"/>
            <a:ext cx="3770645" cy="2513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32394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1026"/>
          <p:cNvSpPr>
            <a:spLocks noGrp="1" noChangeArrowheads="1"/>
          </p:cNvSpPr>
          <p:nvPr>
            <p:ph type="title"/>
          </p:nvPr>
        </p:nvSpPr>
        <p:spPr/>
        <p:txBody>
          <a:bodyPr/>
          <a:lstStyle/>
          <a:p>
            <a:pPr eaLnBrk="1" hangingPunct="1"/>
            <a:r>
              <a:rPr lang="en-GB" altLang="en-US" smtClean="0"/>
              <a:t>Risk - Known &amp; Unknown Risk</a:t>
            </a:r>
          </a:p>
        </p:txBody>
      </p:sp>
      <p:sp>
        <p:nvSpPr>
          <p:cNvPr id="199683" name="Rectangle 1027"/>
          <p:cNvSpPr>
            <a:spLocks noGrp="1" noChangeArrowheads="1"/>
          </p:cNvSpPr>
          <p:nvPr>
            <p:ph type="body" idx="1"/>
          </p:nvPr>
        </p:nvSpPr>
        <p:spPr/>
        <p:txBody>
          <a:bodyPr/>
          <a:lstStyle/>
          <a:p>
            <a:pPr eaLnBrk="1" hangingPunct="1">
              <a:lnSpc>
                <a:spcPct val="80000"/>
              </a:lnSpc>
              <a:buFontTx/>
              <a:buNone/>
            </a:pPr>
            <a:r>
              <a:rPr lang="en-GB" altLang="en-US" sz="2800"/>
              <a:t>Sometimes you may not know enough about the risk.</a:t>
            </a:r>
          </a:p>
          <a:p>
            <a:pPr eaLnBrk="1" hangingPunct="1">
              <a:lnSpc>
                <a:spcPct val="80000"/>
              </a:lnSpc>
            </a:pPr>
            <a:endParaRPr lang="en-GB" altLang="en-US" sz="2800"/>
          </a:p>
          <a:p>
            <a:pPr eaLnBrk="1" hangingPunct="1">
              <a:lnSpc>
                <a:spcPct val="80000"/>
              </a:lnSpc>
            </a:pPr>
            <a:r>
              <a:rPr lang="en-GB" altLang="en-US" sz="2800"/>
              <a:t>A </a:t>
            </a:r>
            <a:r>
              <a:rPr lang="en-GB" altLang="en-US" sz="2800" b="1">
                <a:solidFill>
                  <a:srgbClr val="FF66FF"/>
                </a:solidFill>
              </a:rPr>
              <a:t>known unknown</a:t>
            </a:r>
            <a:r>
              <a:rPr lang="en-GB" altLang="en-US" sz="2800"/>
              <a:t> – information you don’t have but someone else does. </a:t>
            </a:r>
          </a:p>
          <a:p>
            <a:pPr eaLnBrk="1" hangingPunct="1">
              <a:lnSpc>
                <a:spcPct val="80000"/>
              </a:lnSpc>
              <a:buFontTx/>
              <a:buNone/>
            </a:pPr>
            <a:r>
              <a:rPr lang="en-GB" altLang="en-US" sz="2800"/>
              <a:t>		</a:t>
            </a:r>
            <a:r>
              <a:rPr lang="en-GB" altLang="en-US" sz="2400"/>
              <a:t>Deal with this by finding out from others…</a:t>
            </a:r>
          </a:p>
          <a:p>
            <a:pPr eaLnBrk="1" hangingPunct="1">
              <a:lnSpc>
                <a:spcPct val="80000"/>
              </a:lnSpc>
              <a:buFontTx/>
              <a:buNone/>
            </a:pPr>
            <a:r>
              <a:rPr lang="en-GB" altLang="en-US" sz="2800"/>
              <a:t>An </a:t>
            </a:r>
            <a:r>
              <a:rPr lang="en-GB" altLang="en-US" sz="2800" b="1">
                <a:solidFill>
                  <a:srgbClr val="FF66FF"/>
                </a:solidFill>
              </a:rPr>
              <a:t>unknown unknown</a:t>
            </a:r>
            <a:r>
              <a:rPr lang="en-GB" altLang="en-US" sz="2800"/>
              <a:t> – information that you don’t have because it doesn’t yet exist.</a:t>
            </a:r>
          </a:p>
          <a:p>
            <a:pPr lvl="1" eaLnBrk="1" hangingPunct="1">
              <a:lnSpc>
                <a:spcPct val="80000"/>
              </a:lnSpc>
              <a:buFontTx/>
              <a:buNone/>
            </a:pPr>
            <a:r>
              <a:rPr lang="en-GB" altLang="en-US" sz="2400"/>
              <a:t>Deal with unknown unknowns by developing contingency plans to be followed if/when you find out the information.</a:t>
            </a:r>
          </a:p>
          <a:p>
            <a:pPr eaLnBrk="1" hangingPunct="1">
              <a:lnSpc>
                <a:spcPct val="80000"/>
              </a:lnSpc>
            </a:pPr>
            <a:endParaRPr lang="en-GB" altLang="en-US" sz="2800"/>
          </a:p>
        </p:txBody>
      </p:sp>
    </p:spTree>
    <p:extLst>
      <p:ext uri="{BB962C8B-B14F-4D97-AF65-F5344CB8AC3E}">
        <p14:creationId xmlns:p14="http://schemas.microsoft.com/office/powerpoint/2010/main" val="8570260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9683">
                                            <p:txEl>
                                              <p:pRg st="0" end="0"/>
                                            </p:txEl>
                                          </p:spTgt>
                                        </p:tgtEl>
                                        <p:attrNameLst>
                                          <p:attrName>style.visibility</p:attrName>
                                        </p:attrNameLst>
                                      </p:cBhvr>
                                      <p:to>
                                        <p:strVal val="visible"/>
                                      </p:to>
                                    </p:set>
                                    <p:anim calcmode="lin" valueType="num">
                                      <p:cBhvr additive="base">
                                        <p:cTn id="7" dur="500" fill="hold"/>
                                        <p:tgtEl>
                                          <p:spTgt spid="19968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96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99683">
                                            <p:txEl>
                                              <p:pRg st="2" end="2"/>
                                            </p:txEl>
                                          </p:spTgt>
                                        </p:tgtEl>
                                        <p:attrNameLst>
                                          <p:attrName>style.visibility</p:attrName>
                                        </p:attrNameLst>
                                      </p:cBhvr>
                                      <p:to>
                                        <p:strVal val="visible"/>
                                      </p:to>
                                    </p:set>
                                    <p:anim calcmode="lin" valueType="num">
                                      <p:cBhvr additive="base">
                                        <p:cTn id="13" dur="500" fill="hold"/>
                                        <p:tgtEl>
                                          <p:spTgt spid="19968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9968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99683">
                                            <p:txEl>
                                              <p:pRg st="3" end="3"/>
                                            </p:txEl>
                                          </p:spTgt>
                                        </p:tgtEl>
                                        <p:attrNameLst>
                                          <p:attrName>style.visibility</p:attrName>
                                        </p:attrNameLst>
                                      </p:cBhvr>
                                      <p:to>
                                        <p:strVal val="visible"/>
                                      </p:to>
                                    </p:set>
                                    <p:anim calcmode="lin" valueType="num">
                                      <p:cBhvr additive="base">
                                        <p:cTn id="19" dur="500" fill="hold"/>
                                        <p:tgtEl>
                                          <p:spTgt spid="19968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9968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99683">
                                            <p:txEl>
                                              <p:pRg st="4" end="4"/>
                                            </p:txEl>
                                          </p:spTgt>
                                        </p:tgtEl>
                                        <p:attrNameLst>
                                          <p:attrName>style.visibility</p:attrName>
                                        </p:attrNameLst>
                                      </p:cBhvr>
                                      <p:to>
                                        <p:strVal val="visible"/>
                                      </p:to>
                                    </p:set>
                                    <p:anim calcmode="lin" valueType="num">
                                      <p:cBhvr additive="base">
                                        <p:cTn id="25" dur="500" fill="hold"/>
                                        <p:tgtEl>
                                          <p:spTgt spid="19968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99683">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199683">
                                            <p:txEl>
                                              <p:pRg st="5" end="5"/>
                                            </p:txEl>
                                          </p:spTgt>
                                        </p:tgtEl>
                                        <p:attrNameLst>
                                          <p:attrName>style.visibility</p:attrName>
                                        </p:attrNameLst>
                                      </p:cBhvr>
                                      <p:to>
                                        <p:strVal val="visible"/>
                                      </p:to>
                                    </p:set>
                                    <p:anim calcmode="lin" valueType="num">
                                      <p:cBhvr additive="base">
                                        <p:cTn id="29" dur="500" fill="hold"/>
                                        <p:tgtEl>
                                          <p:spTgt spid="19968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9968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199683">
                                            <p:txEl>
                                              <p:pRg st="2" end="2"/>
                                            </p:txEl>
                                          </p:spTgt>
                                        </p:tgtEl>
                                        <p:attrNameLst>
                                          <p:attrName>style.visibility</p:attrName>
                                        </p:attrNameLst>
                                      </p:cBhvr>
                                      <p:to>
                                        <p:strVal val="visible"/>
                                      </p:to>
                                    </p:set>
                                    <p:anim calcmode="lin" valueType="num">
                                      <p:cBhvr additive="base">
                                        <p:cTn id="35" dur="500" fill="hold"/>
                                        <p:tgtEl>
                                          <p:spTgt spid="19968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99683">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99683">
                                            <p:txEl>
                                              <p:pRg st="3" end="3"/>
                                            </p:txEl>
                                          </p:spTgt>
                                        </p:tgtEl>
                                        <p:attrNameLst>
                                          <p:attrName>style.visibility</p:attrName>
                                        </p:attrNameLst>
                                      </p:cBhvr>
                                      <p:to>
                                        <p:strVal val="visible"/>
                                      </p:to>
                                    </p:set>
                                    <p:anim calcmode="lin" valueType="num">
                                      <p:cBhvr additive="base">
                                        <p:cTn id="39" dur="500" fill="hold"/>
                                        <p:tgtEl>
                                          <p:spTgt spid="199683">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9968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4" fill="hold" nodeType="clickEffect">
                                  <p:stCondLst>
                                    <p:cond delay="0"/>
                                  </p:stCondLst>
                                  <p:childTnLst>
                                    <p:set>
                                      <p:cBhvr>
                                        <p:cTn id="44" dur="1" fill="hold">
                                          <p:stCondLst>
                                            <p:cond delay="0"/>
                                          </p:stCondLst>
                                        </p:cTn>
                                        <p:tgtEl>
                                          <p:spTgt spid="199683">
                                            <p:txEl>
                                              <p:pRg st="4" end="4"/>
                                            </p:txEl>
                                          </p:spTgt>
                                        </p:tgtEl>
                                        <p:attrNameLst>
                                          <p:attrName>style.visibility</p:attrName>
                                        </p:attrNameLst>
                                      </p:cBhvr>
                                      <p:to>
                                        <p:strVal val="visible"/>
                                      </p:to>
                                    </p:set>
                                    <p:anim calcmode="lin" valueType="num">
                                      <p:cBhvr additive="base">
                                        <p:cTn id="45" dur="500" fill="hold"/>
                                        <p:tgtEl>
                                          <p:spTgt spid="199683">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99683">
                                            <p:txEl>
                                              <p:pRg st="4" end="4"/>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99683">
                                            <p:txEl>
                                              <p:pRg st="5" end="5"/>
                                            </p:txEl>
                                          </p:spTgt>
                                        </p:tgtEl>
                                        <p:attrNameLst>
                                          <p:attrName>style.visibility</p:attrName>
                                        </p:attrNameLst>
                                      </p:cBhvr>
                                      <p:to>
                                        <p:strVal val="visible"/>
                                      </p:to>
                                    </p:set>
                                    <p:anim calcmode="lin" valueType="num">
                                      <p:cBhvr additive="base">
                                        <p:cTn id="49" dur="500" fill="hold"/>
                                        <p:tgtEl>
                                          <p:spTgt spid="19968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9968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683"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1026"/>
          <p:cNvSpPr>
            <a:spLocks noGrp="1" noChangeArrowheads="1"/>
          </p:cNvSpPr>
          <p:nvPr>
            <p:ph type="title"/>
          </p:nvPr>
        </p:nvSpPr>
        <p:spPr/>
        <p:txBody>
          <a:bodyPr/>
          <a:lstStyle/>
          <a:p>
            <a:pPr eaLnBrk="1" hangingPunct="1"/>
            <a:r>
              <a:rPr lang="en-GB" altLang="en-US" sz="4000"/>
              <a:t>Tool &amp; Technique </a:t>
            </a:r>
            <a:br>
              <a:rPr lang="en-GB" altLang="en-US" sz="4000"/>
            </a:br>
            <a:r>
              <a:rPr lang="en-GB" altLang="en-US" sz="4000"/>
              <a:t>Risk Assessment Risk Analysis Grid</a:t>
            </a:r>
          </a:p>
        </p:txBody>
      </p:sp>
      <p:graphicFrame>
        <p:nvGraphicFramePr>
          <p:cNvPr id="4098" name="Object 1027"/>
          <p:cNvGraphicFramePr>
            <a:graphicFrameLocks noChangeAspect="1"/>
          </p:cNvGraphicFramePr>
          <p:nvPr/>
        </p:nvGraphicFramePr>
        <p:xfrm>
          <a:off x="1651000" y="2311400"/>
          <a:ext cx="8890000" cy="3251200"/>
        </p:xfrm>
        <a:graphic>
          <a:graphicData uri="http://schemas.openxmlformats.org/presentationml/2006/ole">
            <mc:AlternateContent xmlns:mc="http://schemas.openxmlformats.org/markup-compatibility/2006">
              <mc:Choice xmlns:v="urn:schemas-microsoft-com:vml" Requires="v">
                <p:oleObj spid="_x0000_s67588" name="Document" r:id="rId4" imgW="8888760" imgH="3250800" progId="Word.Document.8">
                  <p:embed/>
                </p:oleObj>
              </mc:Choice>
              <mc:Fallback>
                <p:oleObj name="Document" r:id="rId4" imgW="8888760" imgH="3250800" progId="Word.Document.8">
                  <p:embed/>
                  <p:pic>
                    <p:nvPicPr>
                      <p:cNvPr id="4098" name="Object 102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51000" y="2311400"/>
                        <a:ext cx="8890000" cy="325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628717263"/>
      </p:ext>
    </p:extLst>
  </p:cSld>
  <p:clrMapOvr>
    <a:masterClrMapping/>
  </p:clrMapOvr>
  <p:transition>
    <p:fade thruBlk="1"/>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2209800" y="533400"/>
            <a:ext cx="7772400" cy="1143000"/>
          </a:xfrm>
        </p:spPr>
        <p:txBody>
          <a:bodyPr/>
          <a:lstStyle/>
          <a:p>
            <a:pPr eaLnBrk="1" hangingPunct="1"/>
            <a:r>
              <a:rPr lang="en-GB" altLang="en-US" smtClean="0"/>
              <a:t>Tool &amp; Technique  </a:t>
            </a:r>
            <a:br>
              <a:rPr lang="en-GB" altLang="en-US" smtClean="0"/>
            </a:br>
            <a:r>
              <a:rPr lang="en-GB" altLang="en-US" smtClean="0"/>
              <a:t>A version of the Boston Chart</a:t>
            </a:r>
          </a:p>
        </p:txBody>
      </p:sp>
      <p:sp>
        <p:nvSpPr>
          <p:cNvPr id="97283" name="Rectangle 3"/>
          <p:cNvSpPr>
            <a:spLocks noChangeArrowheads="1"/>
          </p:cNvSpPr>
          <p:nvPr/>
        </p:nvSpPr>
        <p:spPr bwMode="auto">
          <a:xfrm>
            <a:off x="2895600" y="1981200"/>
            <a:ext cx="3276600" cy="2057400"/>
          </a:xfrm>
          <a:prstGeom prst="rect">
            <a:avLst/>
          </a:prstGeom>
          <a:solidFill>
            <a:srgbClr val="FF00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High Risk</a:t>
            </a:r>
          </a:p>
          <a:p>
            <a:pPr algn="ctr" fontAlgn="base">
              <a:spcBef>
                <a:spcPct val="0"/>
              </a:spcBef>
              <a:spcAft>
                <a:spcPct val="0"/>
              </a:spcAft>
            </a:pPr>
            <a:r>
              <a:rPr lang="en-GB" altLang="en-US">
                <a:solidFill>
                  <a:srgbClr val="000000"/>
                </a:solidFill>
              </a:rPr>
              <a:t>Low Return</a:t>
            </a:r>
          </a:p>
        </p:txBody>
      </p:sp>
      <p:sp>
        <p:nvSpPr>
          <p:cNvPr id="97284" name="Rectangle 4"/>
          <p:cNvSpPr>
            <a:spLocks noChangeArrowheads="1"/>
          </p:cNvSpPr>
          <p:nvPr/>
        </p:nvSpPr>
        <p:spPr bwMode="auto">
          <a:xfrm>
            <a:off x="6248400" y="1981200"/>
            <a:ext cx="3276600" cy="2057400"/>
          </a:xfrm>
          <a:prstGeom prst="rect">
            <a:avLst/>
          </a:prstGeom>
          <a:solidFill>
            <a:srgbClr val="FFCC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High Risk</a:t>
            </a:r>
          </a:p>
          <a:p>
            <a:pPr algn="ctr" fontAlgn="base">
              <a:spcBef>
                <a:spcPct val="0"/>
              </a:spcBef>
              <a:spcAft>
                <a:spcPct val="0"/>
              </a:spcAft>
            </a:pPr>
            <a:r>
              <a:rPr lang="en-GB" altLang="en-US">
                <a:solidFill>
                  <a:srgbClr val="000000"/>
                </a:solidFill>
              </a:rPr>
              <a:t>High Return</a:t>
            </a:r>
          </a:p>
        </p:txBody>
      </p:sp>
      <p:sp>
        <p:nvSpPr>
          <p:cNvPr id="97285" name="Rectangle 5"/>
          <p:cNvSpPr>
            <a:spLocks noChangeArrowheads="1"/>
          </p:cNvSpPr>
          <p:nvPr/>
        </p:nvSpPr>
        <p:spPr bwMode="auto">
          <a:xfrm>
            <a:off x="2895600" y="4114800"/>
            <a:ext cx="3276600" cy="2057400"/>
          </a:xfrm>
          <a:prstGeom prst="rect">
            <a:avLst/>
          </a:prstGeom>
          <a:solidFill>
            <a:schemeClr val="accent1"/>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Low Risk</a:t>
            </a:r>
          </a:p>
          <a:p>
            <a:pPr algn="ctr" fontAlgn="base">
              <a:spcBef>
                <a:spcPct val="0"/>
              </a:spcBef>
              <a:spcAft>
                <a:spcPct val="0"/>
              </a:spcAft>
            </a:pPr>
            <a:r>
              <a:rPr lang="en-GB" altLang="en-US">
                <a:solidFill>
                  <a:srgbClr val="000000"/>
                </a:solidFill>
              </a:rPr>
              <a:t>High Return</a:t>
            </a:r>
          </a:p>
        </p:txBody>
      </p:sp>
      <p:sp>
        <p:nvSpPr>
          <p:cNvPr id="97286" name="Rectangle 6"/>
          <p:cNvSpPr>
            <a:spLocks noChangeArrowheads="1"/>
          </p:cNvSpPr>
          <p:nvPr/>
        </p:nvSpPr>
        <p:spPr bwMode="auto">
          <a:xfrm>
            <a:off x="6248400" y="4114800"/>
            <a:ext cx="3276600" cy="2057400"/>
          </a:xfrm>
          <a:prstGeom prst="rect">
            <a:avLst/>
          </a:prstGeom>
          <a:solidFill>
            <a:srgbClr val="FFFFFF"/>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Low Risk</a:t>
            </a:r>
          </a:p>
          <a:p>
            <a:pPr algn="ctr" fontAlgn="base">
              <a:spcBef>
                <a:spcPct val="0"/>
              </a:spcBef>
              <a:spcAft>
                <a:spcPct val="0"/>
              </a:spcAft>
            </a:pPr>
            <a:r>
              <a:rPr lang="en-GB" altLang="en-US">
                <a:solidFill>
                  <a:srgbClr val="000000"/>
                </a:solidFill>
              </a:rPr>
              <a:t>Low Return</a:t>
            </a:r>
          </a:p>
        </p:txBody>
      </p:sp>
    </p:spTree>
    <p:extLst>
      <p:ext uri="{BB962C8B-B14F-4D97-AF65-F5344CB8AC3E}">
        <p14:creationId xmlns:p14="http://schemas.microsoft.com/office/powerpoint/2010/main" val="919772101"/>
      </p:ext>
    </p:extLst>
  </p:cSld>
  <p:clrMapOvr>
    <a:masterClrMapping/>
  </p:clrMapOvr>
  <p:transition>
    <p:fade thruBlk="1"/>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altLang="en-US" b="1" smtClean="0"/>
              <a:t>The modified Boston Chart</a:t>
            </a:r>
          </a:p>
        </p:txBody>
      </p:sp>
      <p:sp>
        <p:nvSpPr>
          <p:cNvPr id="98307" name="Rectangle 3"/>
          <p:cNvSpPr>
            <a:spLocks noGrp="1" noChangeArrowheads="1"/>
          </p:cNvSpPr>
          <p:nvPr>
            <p:ph type="body" idx="1"/>
          </p:nvPr>
        </p:nvSpPr>
        <p:spPr/>
        <p:txBody>
          <a:bodyPr/>
          <a:lstStyle/>
          <a:p>
            <a:pPr eaLnBrk="1" hangingPunct="1"/>
            <a:r>
              <a:rPr lang="en-GB" altLang="en-US" sz="2800">
                <a:solidFill>
                  <a:srgbClr val="FF0000"/>
                </a:solidFill>
              </a:rPr>
              <a:t>High Risk, Low Return</a:t>
            </a:r>
            <a:r>
              <a:rPr lang="en-GB" altLang="en-US" sz="2800"/>
              <a:t> – Avoid like the plague</a:t>
            </a:r>
          </a:p>
          <a:p>
            <a:pPr eaLnBrk="1" hangingPunct="1"/>
            <a:r>
              <a:rPr lang="en-GB" altLang="en-US" sz="2800">
                <a:solidFill>
                  <a:srgbClr val="00FF00"/>
                </a:solidFill>
              </a:rPr>
              <a:t>Low Risk, High Return</a:t>
            </a:r>
            <a:r>
              <a:rPr lang="en-GB" altLang="en-US" sz="2800"/>
              <a:t> – Everyone’s a winner </a:t>
            </a:r>
          </a:p>
          <a:p>
            <a:pPr eaLnBrk="1" hangingPunct="1"/>
            <a:r>
              <a:rPr lang="en-GB" altLang="en-US" sz="2800">
                <a:solidFill>
                  <a:srgbClr val="FFCC00"/>
                </a:solidFill>
              </a:rPr>
              <a:t>High Risk, High Return</a:t>
            </a:r>
            <a:r>
              <a:rPr lang="en-GB" altLang="en-US" sz="2800"/>
              <a:t> - May be worth doing – depending on how high the risk and how high the return. Needs careful consideration</a:t>
            </a:r>
          </a:p>
          <a:p>
            <a:pPr eaLnBrk="1" hangingPunct="1"/>
            <a:r>
              <a:rPr lang="en-GB" altLang="en-US" sz="2800"/>
              <a:t>Low Risk, Low Return – why bother, a waste of time </a:t>
            </a:r>
            <a:r>
              <a:rPr lang="en-GB" altLang="en-US" sz="2800" i="1"/>
              <a:t>(</a:t>
            </a:r>
            <a:r>
              <a:rPr lang="en-GB" altLang="en-US" sz="2800" i="1" u="sng"/>
              <a:t>unless you are new to managing projects and want to gain experience and practice)</a:t>
            </a:r>
          </a:p>
          <a:p>
            <a:pPr eaLnBrk="1" hangingPunct="1"/>
            <a:endParaRPr lang="en-GB" altLang="en-US" sz="2800" i="1" u="sng"/>
          </a:p>
        </p:txBody>
      </p:sp>
    </p:spTree>
    <p:extLst>
      <p:ext uri="{BB962C8B-B14F-4D97-AF65-F5344CB8AC3E}">
        <p14:creationId xmlns:p14="http://schemas.microsoft.com/office/powerpoint/2010/main" val="231966700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914400" y="757847"/>
            <a:ext cx="10363200" cy="1143000"/>
          </a:xfrm>
        </p:spPr>
        <p:txBody>
          <a:bodyPr/>
          <a:lstStyle/>
          <a:p>
            <a:pPr algn="l" eaLnBrk="1" hangingPunct="1"/>
            <a:r>
              <a:rPr lang="en-GB" altLang="en-US" dirty="0" smtClean="0"/>
              <a:t>Familiarity &amp; Risk</a:t>
            </a:r>
          </a:p>
        </p:txBody>
      </p:sp>
      <p:sp>
        <p:nvSpPr>
          <p:cNvPr id="99331" name="Rectangle 3"/>
          <p:cNvSpPr>
            <a:spLocks noGrp="1" noChangeArrowheads="1"/>
          </p:cNvSpPr>
          <p:nvPr>
            <p:ph type="body" idx="1"/>
          </p:nvPr>
        </p:nvSpPr>
        <p:spPr/>
        <p:txBody>
          <a:bodyPr/>
          <a:lstStyle/>
          <a:p>
            <a:pPr eaLnBrk="1" hangingPunct="1">
              <a:lnSpc>
                <a:spcPct val="90000"/>
              </a:lnSpc>
            </a:pPr>
            <a:r>
              <a:rPr lang="en-GB" altLang="en-US" dirty="0" smtClean="0"/>
              <a:t>Risk is higher if we are dealing with the unfamiliar.</a:t>
            </a:r>
          </a:p>
          <a:p>
            <a:pPr eaLnBrk="1" hangingPunct="1">
              <a:lnSpc>
                <a:spcPct val="90000"/>
              </a:lnSpc>
            </a:pPr>
            <a:r>
              <a:rPr lang="en-GB" altLang="en-US" dirty="0" smtClean="0"/>
              <a:t>The task itself may be unfamiliar.</a:t>
            </a:r>
          </a:p>
          <a:p>
            <a:pPr eaLnBrk="1" hangingPunct="1">
              <a:lnSpc>
                <a:spcPct val="90000"/>
              </a:lnSpc>
            </a:pPr>
            <a:r>
              <a:rPr lang="en-GB" altLang="en-US" dirty="0" smtClean="0"/>
              <a:t>The setting may be unfamiliar.</a:t>
            </a:r>
          </a:p>
          <a:p>
            <a:pPr eaLnBrk="1" hangingPunct="1">
              <a:lnSpc>
                <a:spcPct val="90000"/>
              </a:lnSpc>
            </a:pPr>
            <a:endParaRPr lang="en-GB" altLang="en-US" dirty="0" smtClean="0"/>
          </a:p>
          <a:p>
            <a:pPr eaLnBrk="1" hangingPunct="1">
              <a:lnSpc>
                <a:spcPct val="90000"/>
              </a:lnSpc>
            </a:pPr>
            <a:r>
              <a:rPr lang="en-GB" altLang="en-US" dirty="0" smtClean="0"/>
              <a:t>We can help identify what is and what is not familiar using a risk identity grid. Either for the whole project or for major parts of it.</a:t>
            </a:r>
          </a:p>
        </p:txBody>
      </p:sp>
      <p:pic>
        <p:nvPicPr>
          <p:cNvPr id="61442" name="Picture 2" descr="Image result for managing project ris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7363" y="459581"/>
            <a:ext cx="2857500" cy="1443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77842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eaLnBrk="1" hangingPunct="1"/>
            <a:r>
              <a:rPr lang="en-GB" altLang="en-US" sz="4000"/>
              <a:t>Tool &amp; Technique </a:t>
            </a:r>
            <a:br>
              <a:rPr lang="en-GB" altLang="en-US" sz="4000"/>
            </a:br>
            <a:r>
              <a:rPr lang="en-GB" altLang="en-US" sz="4000"/>
              <a:t>The Project Familiarity Grid</a:t>
            </a:r>
          </a:p>
        </p:txBody>
      </p:sp>
      <p:graphicFrame>
        <p:nvGraphicFramePr>
          <p:cNvPr id="197659" name="Group 27"/>
          <p:cNvGraphicFramePr>
            <a:graphicFrameLocks noGrp="1"/>
          </p:cNvGraphicFramePr>
          <p:nvPr/>
        </p:nvGraphicFramePr>
        <p:xfrm>
          <a:off x="3000375" y="2349501"/>
          <a:ext cx="6172200" cy="3597275"/>
        </p:xfrm>
        <a:graphic>
          <a:graphicData uri="http://schemas.openxmlformats.org/drawingml/2006/table">
            <a:tbl>
              <a:tblPr/>
              <a:tblGrid>
                <a:gridCol w="31242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1542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Both task and 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rgbClr val="00FF00"/>
                          </a:solidFill>
                          <a:effectLst/>
                          <a:latin typeface="Arial" charset="0"/>
                        </a:rPr>
                        <a:t>SHOULD BE OK</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Task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rgbClr val="FFCC00"/>
                          </a:solidFill>
                          <a:effectLst/>
                          <a:latin typeface="Arial" charset="0"/>
                        </a:rPr>
                        <a:t>BE CAREFUL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54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rgbClr val="FFCC00"/>
                          </a:solidFill>
                          <a:effectLst/>
                          <a:latin typeface="Arial" charset="0"/>
                        </a:rPr>
                        <a:t>BE CAREFUL</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rgbClr val="FF0000"/>
                          </a:solidFill>
                          <a:effectLst/>
                          <a:latin typeface="Arial" charset="0"/>
                        </a:rPr>
                        <a:t>BE VERY WARY!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91909849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Related image"/>
          <p:cNvPicPr>
            <a:picLocks noChangeAspect="1" noChangeArrowheads="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26945" y="154173"/>
            <a:ext cx="2409825" cy="2078664"/>
          </a:xfrm>
          <a:prstGeom prst="rect">
            <a:avLst/>
          </a:prstGeom>
          <a:noFill/>
          <a:extLst>
            <a:ext uri="{909E8E84-426E-40DD-AFC4-6F175D3DCCD1}">
              <a14:hiddenFill xmlns:a14="http://schemas.microsoft.com/office/drawing/2010/main">
                <a:solidFill>
                  <a:srgbClr val="FFFFFF"/>
                </a:solidFill>
              </a14:hiddenFill>
            </a:ext>
          </a:extLst>
        </p:spPr>
      </p:pic>
      <p:sp>
        <p:nvSpPr>
          <p:cNvPr id="101378" name="Rectangle 2"/>
          <p:cNvSpPr>
            <a:spLocks noGrp="1" noChangeArrowheads="1"/>
          </p:cNvSpPr>
          <p:nvPr>
            <p:ph type="title"/>
          </p:nvPr>
        </p:nvSpPr>
        <p:spPr>
          <a:xfrm>
            <a:off x="1828800" y="726558"/>
            <a:ext cx="10363200" cy="1143000"/>
          </a:xfrm>
        </p:spPr>
        <p:txBody>
          <a:bodyPr/>
          <a:lstStyle/>
          <a:p>
            <a:pPr eaLnBrk="1" hangingPunct="1"/>
            <a:r>
              <a:rPr lang="en-GB" altLang="en-US" dirty="0" smtClean="0"/>
              <a:t>But be wary….</a:t>
            </a:r>
          </a:p>
        </p:txBody>
      </p:sp>
      <p:sp>
        <p:nvSpPr>
          <p:cNvPr id="101379" name="Rectangle 3"/>
          <p:cNvSpPr>
            <a:spLocks noGrp="1" noChangeArrowheads="1"/>
          </p:cNvSpPr>
          <p:nvPr>
            <p:ph type="body" idx="1"/>
          </p:nvPr>
        </p:nvSpPr>
        <p:spPr>
          <a:xfrm>
            <a:off x="1434915" y="1869558"/>
            <a:ext cx="10363200" cy="4114800"/>
          </a:xfrm>
        </p:spPr>
        <p:txBody>
          <a:bodyPr/>
          <a:lstStyle/>
          <a:p>
            <a:pPr eaLnBrk="1" hangingPunct="1"/>
            <a:r>
              <a:rPr lang="en-GB" altLang="en-US" dirty="0" smtClean="0"/>
              <a:t>It may be the case that we are familiar with the task and setting (the project) overall, but there may be one part of it with which we are not familiar. Be wary of assuming too much. It might be the case that this one part which we are unfamiliar with will mean catastrophe for the project if it goes wrong in some way.</a:t>
            </a:r>
          </a:p>
        </p:txBody>
      </p:sp>
    </p:spTree>
    <p:extLst>
      <p:ext uri="{BB962C8B-B14F-4D97-AF65-F5344CB8AC3E}">
        <p14:creationId xmlns:p14="http://schemas.microsoft.com/office/powerpoint/2010/main" val="53998334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Image result for managing project risk"/>
          <p:cNvPicPr>
            <a:picLocks noChangeAspect="1" noChangeArrowheads="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786312" y="4728607"/>
            <a:ext cx="2619375" cy="1743076"/>
          </a:xfrm>
          <a:prstGeom prst="rect">
            <a:avLst/>
          </a:prstGeom>
          <a:noFill/>
          <a:extLst>
            <a:ext uri="{909E8E84-426E-40DD-AFC4-6F175D3DCCD1}">
              <a14:hiddenFill xmlns:a14="http://schemas.microsoft.com/office/drawing/2010/main">
                <a:solidFill>
                  <a:srgbClr val="FFFFFF"/>
                </a:solidFill>
              </a14:hiddenFill>
            </a:ext>
          </a:extLst>
        </p:spPr>
      </p:pic>
      <p:sp>
        <p:nvSpPr>
          <p:cNvPr id="104450" name="Rectangle 2"/>
          <p:cNvSpPr>
            <a:spLocks noGrp="1" noChangeArrowheads="1"/>
          </p:cNvSpPr>
          <p:nvPr>
            <p:ph type="title"/>
          </p:nvPr>
        </p:nvSpPr>
        <p:spPr/>
        <p:txBody>
          <a:bodyPr/>
          <a:lstStyle/>
          <a:p>
            <a:pPr eaLnBrk="1" hangingPunct="1"/>
            <a:r>
              <a:rPr lang="en-GB" altLang="en-US" sz="4000"/>
              <a:t>Do you need to Change the Project?</a:t>
            </a:r>
          </a:p>
        </p:txBody>
      </p:sp>
      <p:sp>
        <p:nvSpPr>
          <p:cNvPr id="104451" name="Rectangle 3"/>
          <p:cNvSpPr>
            <a:spLocks noGrp="1" noChangeArrowheads="1"/>
          </p:cNvSpPr>
          <p:nvPr>
            <p:ph type="body" idx="1"/>
          </p:nvPr>
        </p:nvSpPr>
        <p:spPr>
          <a:xfrm>
            <a:off x="914400" y="1587795"/>
            <a:ext cx="10363200" cy="4114800"/>
          </a:xfrm>
        </p:spPr>
        <p:txBody>
          <a:bodyPr/>
          <a:lstStyle/>
          <a:p>
            <a:pPr eaLnBrk="1" hangingPunct="1"/>
            <a:r>
              <a:rPr lang="en-GB" altLang="en-US" dirty="0" smtClean="0"/>
              <a:t>Downsize it to reduce risk – two or three smaller successful projects are much better than one large project which fails.</a:t>
            </a:r>
          </a:p>
          <a:p>
            <a:pPr eaLnBrk="1" hangingPunct="1"/>
            <a:endParaRPr lang="en-GB" altLang="en-US" dirty="0" smtClean="0"/>
          </a:p>
          <a:p>
            <a:pPr eaLnBrk="1" hangingPunct="1"/>
            <a:r>
              <a:rPr lang="en-GB" altLang="en-US" dirty="0" smtClean="0"/>
              <a:t>Perhaps you can you change a particularly risky area and still achieve the project’s aims?</a:t>
            </a:r>
          </a:p>
        </p:txBody>
      </p:sp>
    </p:spTree>
    <p:extLst>
      <p:ext uri="{BB962C8B-B14F-4D97-AF65-F5344CB8AC3E}">
        <p14:creationId xmlns:p14="http://schemas.microsoft.com/office/powerpoint/2010/main" val="409906202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0" y="814257"/>
            <a:ext cx="10363200" cy="1143000"/>
          </a:xfrm>
        </p:spPr>
        <p:txBody>
          <a:bodyPr/>
          <a:lstStyle/>
          <a:p>
            <a:pPr eaLnBrk="1" hangingPunct="1"/>
            <a:r>
              <a:rPr lang="en-GB" altLang="en-US" dirty="0" smtClean="0"/>
              <a:t>PESTLE Analysis</a:t>
            </a:r>
          </a:p>
        </p:txBody>
      </p:sp>
      <p:sp>
        <p:nvSpPr>
          <p:cNvPr id="105475" name="Rectangle 3"/>
          <p:cNvSpPr>
            <a:spLocks noGrp="1" noChangeArrowheads="1"/>
          </p:cNvSpPr>
          <p:nvPr>
            <p:ph type="body" idx="1"/>
          </p:nvPr>
        </p:nvSpPr>
        <p:spPr>
          <a:xfrm>
            <a:off x="552893" y="2321441"/>
            <a:ext cx="10363200" cy="4114800"/>
          </a:xfrm>
        </p:spPr>
        <p:txBody>
          <a:bodyPr/>
          <a:lstStyle/>
          <a:p>
            <a:pPr eaLnBrk="1" hangingPunct="1"/>
            <a:r>
              <a:rPr lang="en-GB" altLang="en-US" dirty="0" smtClean="0"/>
              <a:t>Primarily a technique used for predicting the affects of external influences on an organisation. Frequently used for organisational change management.</a:t>
            </a:r>
          </a:p>
          <a:p>
            <a:pPr eaLnBrk="1" hangingPunct="1"/>
            <a:r>
              <a:rPr lang="en-GB" altLang="en-US" dirty="0" smtClean="0"/>
              <a:t>It’s useful for medium-large scale projects. Not really necessary for small scale projects</a:t>
            </a:r>
          </a:p>
          <a:p>
            <a:pPr eaLnBrk="1" hangingPunct="1"/>
            <a:endParaRPr lang="en-GB" altLang="en-US" dirty="0" smtClean="0"/>
          </a:p>
        </p:txBody>
      </p:sp>
      <p:pic>
        <p:nvPicPr>
          <p:cNvPr id="49156" name="Picture 4" descr="Image result for pestl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50449" y="201648"/>
            <a:ext cx="2119793" cy="2119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167099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r>
              <a:rPr lang="en-GB" altLang="en-US" smtClean="0"/>
              <a:t>The PESTLE(S) acronym</a:t>
            </a:r>
          </a:p>
        </p:txBody>
      </p:sp>
      <p:sp>
        <p:nvSpPr>
          <p:cNvPr id="106499" name="Rectangle 3"/>
          <p:cNvSpPr>
            <a:spLocks noGrp="1" noChangeArrowheads="1"/>
          </p:cNvSpPr>
          <p:nvPr>
            <p:ph type="body" idx="1"/>
          </p:nvPr>
        </p:nvSpPr>
        <p:spPr/>
        <p:txBody>
          <a:bodyPr/>
          <a:lstStyle/>
          <a:p>
            <a:pPr eaLnBrk="1" hangingPunct="1"/>
            <a:r>
              <a:rPr lang="en-GB" altLang="en-US" smtClean="0"/>
              <a:t>Political</a:t>
            </a:r>
          </a:p>
          <a:p>
            <a:pPr eaLnBrk="1" hangingPunct="1"/>
            <a:r>
              <a:rPr lang="en-GB" altLang="en-US" smtClean="0"/>
              <a:t>Economic</a:t>
            </a:r>
          </a:p>
          <a:p>
            <a:pPr eaLnBrk="1" hangingPunct="1"/>
            <a:r>
              <a:rPr lang="en-GB" altLang="en-US" smtClean="0"/>
              <a:t>Social</a:t>
            </a:r>
          </a:p>
          <a:p>
            <a:pPr eaLnBrk="1" hangingPunct="1"/>
            <a:r>
              <a:rPr lang="en-GB" altLang="en-US" smtClean="0"/>
              <a:t>Technological</a:t>
            </a:r>
          </a:p>
          <a:p>
            <a:pPr eaLnBrk="1" hangingPunct="1"/>
            <a:r>
              <a:rPr lang="en-GB" altLang="en-US" smtClean="0"/>
              <a:t>Legal</a:t>
            </a:r>
          </a:p>
          <a:p>
            <a:pPr eaLnBrk="1" hangingPunct="1"/>
            <a:r>
              <a:rPr lang="en-GB" altLang="en-US" smtClean="0"/>
              <a:t>Environmental</a:t>
            </a:r>
          </a:p>
          <a:p>
            <a:pPr eaLnBrk="1" hangingPunct="1"/>
            <a:r>
              <a:rPr lang="en-GB" altLang="en-US" smtClean="0"/>
              <a:t>(Safety)</a:t>
            </a:r>
          </a:p>
          <a:p>
            <a:pPr eaLnBrk="1" hangingPunct="1">
              <a:buFontTx/>
              <a:buNone/>
            </a:pPr>
            <a:endParaRPr lang="en-GB" altLang="en-US" smtClean="0"/>
          </a:p>
        </p:txBody>
      </p:sp>
      <p:pic>
        <p:nvPicPr>
          <p:cNvPr id="47108"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7225" y="2124074"/>
            <a:ext cx="6810375" cy="3829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177992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pPr eaLnBrk="1" hangingPunct="1"/>
            <a:r>
              <a:rPr lang="en-GB" altLang="en-US" sz="4000"/>
              <a:t>PESTLE Analysis ‘how to’ 5 steps</a:t>
            </a:r>
          </a:p>
        </p:txBody>
      </p:sp>
      <p:sp>
        <p:nvSpPr>
          <p:cNvPr id="107523" name="Rectangle 3"/>
          <p:cNvSpPr>
            <a:spLocks noGrp="1" noChangeArrowheads="1"/>
          </p:cNvSpPr>
          <p:nvPr>
            <p:ph type="body" idx="1"/>
          </p:nvPr>
        </p:nvSpPr>
        <p:spPr/>
        <p:txBody>
          <a:bodyPr/>
          <a:lstStyle/>
          <a:p>
            <a:pPr eaLnBrk="1" hangingPunct="1">
              <a:lnSpc>
                <a:spcPct val="90000"/>
              </a:lnSpc>
            </a:pPr>
            <a:r>
              <a:rPr lang="en-GB" altLang="en-US" sz="2400"/>
              <a:t>1 List external PESTLE factors for the project - may need to brainstorm and have expert knowledge for this.</a:t>
            </a:r>
          </a:p>
          <a:p>
            <a:pPr eaLnBrk="1" hangingPunct="1">
              <a:lnSpc>
                <a:spcPct val="90000"/>
              </a:lnSpc>
            </a:pPr>
            <a:r>
              <a:rPr lang="en-GB" altLang="en-US" sz="2400"/>
              <a:t>2 Identify the implications of each PESTLE factor for the project.</a:t>
            </a:r>
          </a:p>
          <a:p>
            <a:pPr eaLnBrk="1" hangingPunct="1">
              <a:lnSpc>
                <a:spcPct val="90000"/>
              </a:lnSpc>
            </a:pPr>
            <a:r>
              <a:rPr lang="en-GB" altLang="en-US" sz="2400"/>
              <a:t>3 Decide the importance of the implications of the external factors – rank or rate them. Normally this involves assessing their: impact over time, impact by type (positive or negative affects) and impact by dynamics (ie is the significance and/or importance of the implication increasing, decreasing or remaining unchanged).</a:t>
            </a:r>
          </a:p>
        </p:txBody>
      </p:sp>
    </p:spTree>
    <p:extLst>
      <p:ext uri="{BB962C8B-B14F-4D97-AF65-F5344CB8AC3E}">
        <p14:creationId xmlns:p14="http://schemas.microsoft.com/office/powerpoint/2010/main" val="182558466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r>
              <a:rPr lang="en-GB" altLang="en-US" sz="4000"/>
              <a:t>PESTLE Analysis ‘how to’ 5 steps</a:t>
            </a:r>
          </a:p>
        </p:txBody>
      </p:sp>
      <p:sp>
        <p:nvSpPr>
          <p:cNvPr id="108547" name="Rectangle 3"/>
          <p:cNvSpPr>
            <a:spLocks noGrp="1" noChangeArrowheads="1"/>
          </p:cNvSpPr>
          <p:nvPr>
            <p:ph type="body" idx="1"/>
          </p:nvPr>
        </p:nvSpPr>
        <p:spPr/>
        <p:txBody>
          <a:bodyPr/>
          <a:lstStyle/>
          <a:p>
            <a:pPr eaLnBrk="1" hangingPunct="1">
              <a:lnSpc>
                <a:spcPct val="90000"/>
              </a:lnSpc>
            </a:pPr>
            <a:r>
              <a:rPr lang="en-GB" altLang="en-US" sz="2400"/>
              <a:t>4 Rate the importance of the implication to the project (e.g. using: critical, very impt, impt, significant, insignificant). This may be further refined by ranking the likelihood of it happening (e.g. using: will happen, extremely likely, very likely, likely, unlikely, remote chance of happening, will not happen).</a:t>
            </a:r>
          </a:p>
          <a:p>
            <a:pPr eaLnBrk="1" hangingPunct="1">
              <a:lnSpc>
                <a:spcPct val="90000"/>
              </a:lnSpc>
            </a:pPr>
            <a:r>
              <a:rPr lang="en-GB" altLang="en-US" sz="2400"/>
              <a:t>5 Scenario building. Or ‘what if..’ Used to develop scenarios of different alternative futures for the organisation. </a:t>
            </a:r>
          </a:p>
          <a:p>
            <a:pPr eaLnBrk="1" hangingPunct="1">
              <a:lnSpc>
                <a:spcPct val="90000"/>
              </a:lnSpc>
            </a:pPr>
            <a:endParaRPr lang="en-GB" altLang="en-US" sz="2400"/>
          </a:p>
        </p:txBody>
      </p:sp>
    </p:spTree>
    <p:extLst>
      <p:ext uri="{BB962C8B-B14F-4D97-AF65-F5344CB8AC3E}">
        <p14:creationId xmlns:p14="http://schemas.microsoft.com/office/powerpoint/2010/main" val="42431306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pPr eaLnBrk="1" hangingPunct="1"/>
            <a:r>
              <a:rPr lang="en-GB" altLang="en-US" sz="4000"/>
              <a:t>Example PESTLE Analysis Grid</a:t>
            </a:r>
          </a:p>
        </p:txBody>
      </p:sp>
      <p:graphicFrame>
        <p:nvGraphicFramePr>
          <p:cNvPr id="247881" name="Group 73"/>
          <p:cNvGraphicFramePr>
            <a:graphicFrameLocks noGrp="1"/>
          </p:cNvGraphicFramePr>
          <p:nvPr>
            <p:ph idx="1"/>
          </p:nvPr>
        </p:nvGraphicFramePr>
        <p:xfrm>
          <a:off x="2209800" y="1485901"/>
          <a:ext cx="7772400" cy="3229068"/>
        </p:xfrm>
        <a:graphic>
          <a:graphicData uri="http://schemas.openxmlformats.org/drawingml/2006/table">
            <a:tbl>
              <a:tblPr/>
              <a:tblGrid>
                <a:gridCol w="1293813">
                  <a:extLst>
                    <a:ext uri="{9D8B030D-6E8A-4147-A177-3AD203B41FA5}">
                      <a16:colId xmlns:a16="http://schemas.microsoft.com/office/drawing/2014/main" val="20000"/>
                    </a:ext>
                  </a:extLst>
                </a:gridCol>
                <a:gridCol w="1223962">
                  <a:extLst>
                    <a:ext uri="{9D8B030D-6E8A-4147-A177-3AD203B41FA5}">
                      <a16:colId xmlns:a16="http://schemas.microsoft.com/office/drawing/2014/main" val="20001"/>
                    </a:ext>
                  </a:extLst>
                </a:gridCol>
                <a:gridCol w="2376488">
                  <a:extLst>
                    <a:ext uri="{9D8B030D-6E8A-4147-A177-3AD203B41FA5}">
                      <a16:colId xmlns:a16="http://schemas.microsoft.com/office/drawing/2014/main" val="20002"/>
                    </a:ext>
                  </a:extLst>
                </a:gridCol>
                <a:gridCol w="1323975">
                  <a:extLst>
                    <a:ext uri="{9D8B030D-6E8A-4147-A177-3AD203B41FA5}">
                      <a16:colId xmlns:a16="http://schemas.microsoft.com/office/drawing/2014/main" val="20003"/>
                    </a:ext>
                  </a:extLst>
                </a:gridCol>
                <a:gridCol w="1554162">
                  <a:extLst>
                    <a:ext uri="{9D8B030D-6E8A-4147-A177-3AD203B41FA5}">
                      <a16:colId xmlns:a16="http://schemas.microsoft.com/office/drawing/2014/main" val="20004"/>
                    </a:ext>
                  </a:extLst>
                </a:gridCol>
              </a:tblGrid>
              <a:tr h="271092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‘Thing’ which may change</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Short, Medium or Long term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    ? </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Importance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or Impact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&amp; Relevance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Very High</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High, Medium, Low</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Very Low</a:t>
                      </a:r>
                      <a:r>
                        <a:rPr kumimoji="0" lang="en-GB" sz="2800" b="0" i="0" u="none" strike="noStrike" cap="none" normalizeH="0" baseline="0" smtClean="0">
                          <a:ln>
                            <a:noFill/>
                          </a:ln>
                          <a:solidFill>
                            <a:schemeClr val="tx1"/>
                          </a:solidFill>
                          <a:effectLst/>
                          <a:latin typeface="Arial" charset="0"/>
                        </a:rPr>
                        <a:t> </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Internal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    or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External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     ?</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Action I intend to take or Possible action I could take </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804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smtClean="0">
                        <a:ln>
                          <a:noFill/>
                        </a:ln>
                        <a:solidFill>
                          <a:schemeClr val="tx1"/>
                        </a:solidFill>
                        <a:effectLst/>
                        <a:latin typeface="Arial" charset="0"/>
                      </a:endParaRP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9591" name="Text Box 68"/>
          <p:cNvSpPr txBox="1">
            <a:spLocks noChangeArrowheads="1"/>
          </p:cNvSpPr>
          <p:nvPr/>
        </p:nvSpPr>
        <p:spPr bwMode="auto">
          <a:xfrm>
            <a:off x="2095501" y="5000625"/>
            <a:ext cx="83931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50000"/>
              </a:spcBef>
              <a:spcAft>
                <a:spcPct val="0"/>
              </a:spcAft>
            </a:pPr>
            <a:r>
              <a:rPr lang="en-GB" altLang="en-US">
                <a:solidFill>
                  <a:srgbClr val="000000"/>
                </a:solidFill>
              </a:rPr>
              <a:t>Internal = I can control/affect it. External = I cannot control it </a:t>
            </a:r>
          </a:p>
        </p:txBody>
      </p:sp>
      <p:sp>
        <p:nvSpPr>
          <p:cNvPr id="109592" name="Text Box 72"/>
          <p:cNvSpPr txBox="1">
            <a:spLocks noChangeArrowheads="1"/>
          </p:cNvSpPr>
          <p:nvPr/>
        </p:nvSpPr>
        <p:spPr bwMode="auto">
          <a:xfrm>
            <a:off x="2166938" y="5572125"/>
            <a:ext cx="80645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50000"/>
              </a:spcBef>
              <a:spcAft>
                <a:spcPct val="0"/>
              </a:spcAft>
            </a:pPr>
            <a:r>
              <a:rPr lang="en-GB" altLang="en-US">
                <a:solidFill>
                  <a:srgbClr val="000000"/>
                </a:solidFill>
              </a:rPr>
              <a:t>Complete one box in LHS for each ‘thing’ which may change. Aim for 5-10 things for each of the 6 PESTLE factors. </a:t>
            </a:r>
          </a:p>
        </p:txBody>
      </p:sp>
    </p:spTree>
    <p:extLst>
      <p:ext uri="{BB962C8B-B14F-4D97-AF65-F5344CB8AC3E}">
        <p14:creationId xmlns:p14="http://schemas.microsoft.com/office/powerpoint/2010/main" val="289602341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r>
              <a:rPr lang="en-GB" altLang="en-US" smtClean="0"/>
              <a:t>What Have We Done Today?</a:t>
            </a:r>
          </a:p>
        </p:txBody>
      </p:sp>
      <p:sp>
        <p:nvSpPr>
          <p:cNvPr id="180227" name="Rectangle 3"/>
          <p:cNvSpPr>
            <a:spLocks noGrp="1" noChangeArrowheads="1"/>
          </p:cNvSpPr>
          <p:nvPr>
            <p:ph type="body" idx="1"/>
          </p:nvPr>
        </p:nvSpPr>
        <p:spPr/>
        <p:txBody>
          <a:bodyPr/>
          <a:lstStyle/>
          <a:p>
            <a:pPr eaLnBrk="1" hangingPunct="1"/>
            <a:r>
              <a:rPr lang="en-GB" altLang="en-US" sz="2800"/>
              <a:t>Reviewed and better understood project planning using Quad Chart Analysis</a:t>
            </a:r>
          </a:p>
          <a:p>
            <a:pPr lvl="1" eaLnBrk="1" hangingPunct="1"/>
            <a:r>
              <a:rPr lang="en-GB" altLang="en-US" sz="2400"/>
              <a:t>Critical Success Factors, Measures &amp; Stakeholders</a:t>
            </a:r>
          </a:p>
          <a:p>
            <a:pPr eaLnBrk="1" hangingPunct="1"/>
            <a:r>
              <a:rPr lang="en-GB" altLang="en-US" sz="2800"/>
              <a:t>Assessed risks in a project</a:t>
            </a:r>
          </a:p>
          <a:p>
            <a:pPr lvl="1" eaLnBrk="1" hangingPunct="1"/>
            <a:r>
              <a:rPr lang="en-GB" altLang="en-US" sz="2400"/>
              <a:t>Likelihood vs Impact</a:t>
            </a:r>
          </a:p>
          <a:p>
            <a:pPr lvl="1" eaLnBrk="1" hangingPunct="1"/>
            <a:r>
              <a:rPr lang="en-GB" altLang="en-US" sz="2400"/>
              <a:t>Internal / External</a:t>
            </a:r>
          </a:p>
          <a:p>
            <a:pPr lvl="1" eaLnBrk="1" hangingPunct="1"/>
            <a:r>
              <a:rPr lang="en-GB" altLang="en-US" sz="2400"/>
              <a:t>Boston Chart of Risk</a:t>
            </a:r>
          </a:p>
          <a:p>
            <a:pPr lvl="1" eaLnBrk="1" hangingPunct="1"/>
            <a:r>
              <a:rPr lang="en-GB" altLang="en-US" sz="2400"/>
              <a:t>Project Familiarity Grid</a:t>
            </a:r>
          </a:p>
        </p:txBody>
      </p:sp>
    </p:spTree>
    <p:extLst>
      <p:ext uri="{BB962C8B-B14F-4D97-AF65-F5344CB8AC3E}">
        <p14:creationId xmlns:p14="http://schemas.microsoft.com/office/powerpoint/2010/main" val="105566636"/>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80227">
                                            <p:txEl>
                                              <p:pRg st="0" end="0"/>
                                            </p:txEl>
                                          </p:spTgt>
                                        </p:tgtEl>
                                        <p:attrNameLst>
                                          <p:attrName>style.visibility</p:attrName>
                                        </p:attrNameLst>
                                      </p:cBhvr>
                                      <p:to>
                                        <p:strVal val="visible"/>
                                      </p:to>
                                    </p:set>
                                    <p:animEffect transition="in" filter="dissolve">
                                      <p:cBhvr>
                                        <p:cTn id="7" dur="500"/>
                                        <p:tgtEl>
                                          <p:spTgt spid="18022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80227">
                                            <p:txEl>
                                              <p:pRg st="1" end="1"/>
                                            </p:txEl>
                                          </p:spTgt>
                                        </p:tgtEl>
                                        <p:attrNameLst>
                                          <p:attrName>style.visibility</p:attrName>
                                        </p:attrNameLst>
                                      </p:cBhvr>
                                      <p:to>
                                        <p:strVal val="visible"/>
                                      </p:to>
                                    </p:set>
                                    <p:animEffect transition="in" filter="dissolve">
                                      <p:cBhvr>
                                        <p:cTn id="10" dur="500"/>
                                        <p:tgtEl>
                                          <p:spTgt spid="180227">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80227">
                                            <p:txEl>
                                              <p:pRg st="2" end="2"/>
                                            </p:txEl>
                                          </p:spTgt>
                                        </p:tgtEl>
                                        <p:attrNameLst>
                                          <p:attrName>style.visibility</p:attrName>
                                        </p:attrNameLst>
                                      </p:cBhvr>
                                      <p:to>
                                        <p:strVal val="visible"/>
                                      </p:to>
                                    </p:set>
                                    <p:animEffect transition="in" filter="dissolve">
                                      <p:cBhvr>
                                        <p:cTn id="15" dur="500"/>
                                        <p:tgtEl>
                                          <p:spTgt spid="180227">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80227">
                                            <p:txEl>
                                              <p:pRg st="3" end="3"/>
                                            </p:txEl>
                                          </p:spTgt>
                                        </p:tgtEl>
                                        <p:attrNameLst>
                                          <p:attrName>style.visibility</p:attrName>
                                        </p:attrNameLst>
                                      </p:cBhvr>
                                      <p:to>
                                        <p:strVal val="visible"/>
                                      </p:to>
                                    </p:set>
                                    <p:animEffect transition="in" filter="dissolve">
                                      <p:cBhvr>
                                        <p:cTn id="18" dur="500"/>
                                        <p:tgtEl>
                                          <p:spTgt spid="180227">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180227">
                                            <p:txEl>
                                              <p:pRg st="4" end="4"/>
                                            </p:txEl>
                                          </p:spTgt>
                                        </p:tgtEl>
                                        <p:attrNameLst>
                                          <p:attrName>style.visibility</p:attrName>
                                        </p:attrNameLst>
                                      </p:cBhvr>
                                      <p:to>
                                        <p:strVal val="visible"/>
                                      </p:to>
                                    </p:set>
                                    <p:animEffect transition="in" filter="dissolve">
                                      <p:cBhvr>
                                        <p:cTn id="21" dur="500"/>
                                        <p:tgtEl>
                                          <p:spTgt spid="180227">
                                            <p:txEl>
                                              <p:pRg st="4" end="4"/>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180227">
                                            <p:txEl>
                                              <p:pRg st="5" end="5"/>
                                            </p:txEl>
                                          </p:spTgt>
                                        </p:tgtEl>
                                        <p:attrNameLst>
                                          <p:attrName>style.visibility</p:attrName>
                                        </p:attrNameLst>
                                      </p:cBhvr>
                                      <p:to>
                                        <p:strVal val="visible"/>
                                      </p:to>
                                    </p:set>
                                    <p:animEffect transition="in" filter="dissolve">
                                      <p:cBhvr>
                                        <p:cTn id="24" dur="500"/>
                                        <p:tgtEl>
                                          <p:spTgt spid="180227">
                                            <p:txEl>
                                              <p:pRg st="5" end="5"/>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180227">
                                            <p:txEl>
                                              <p:pRg st="6" end="6"/>
                                            </p:txEl>
                                          </p:spTgt>
                                        </p:tgtEl>
                                        <p:attrNameLst>
                                          <p:attrName>style.visibility</p:attrName>
                                        </p:attrNameLst>
                                      </p:cBhvr>
                                      <p:to>
                                        <p:strVal val="visible"/>
                                      </p:to>
                                    </p:set>
                                    <p:animEffect transition="in" filter="dissolve">
                                      <p:cBhvr>
                                        <p:cTn id="27" dur="500"/>
                                        <p:tgtEl>
                                          <p:spTgt spid="18022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227" grpId="0" build="p"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pPr eaLnBrk="1" hangingPunct="1"/>
            <a:r>
              <a:rPr lang="en-GB" altLang="en-US" smtClean="0">
                <a:solidFill>
                  <a:srgbClr val="FF0000"/>
                </a:solidFill>
              </a:rPr>
              <a:t>Homework Self Study</a:t>
            </a:r>
          </a:p>
        </p:txBody>
      </p:sp>
      <p:sp>
        <p:nvSpPr>
          <p:cNvPr id="111619" name="Rectangle 3"/>
          <p:cNvSpPr>
            <a:spLocks noGrp="1" noChangeArrowheads="1"/>
          </p:cNvSpPr>
          <p:nvPr>
            <p:ph type="body" idx="1"/>
          </p:nvPr>
        </p:nvSpPr>
        <p:spPr/>
        <p:txBody>
          <a:bodyPr/>
          <a:lstStyle/>
          <a:p>
            <a:pPr eaLnBrk="1" hangingPunct="1">
              <a:lnSpc>
                <a:spcPct val="90000"/>
              </a:lnSpc>
            </a:pPr>
            <a:r>
              <a:rPr lang="en-GB" altLang="en-US" sz="2400" dirty="0"/>
              <a:t>1 Review your QUAD chart, </a:t>
            </a:r>
            <a:endParaRPr lang="en-GB" altLang="en-US" sz="2400" dirty="0" smtClean="0"/>
          </a:p>
          <a:p>
            <a:pPr eaLnBrk="1" hangingPunct="1">
              <a:lnSpc>
                <a:spcPct val="90000"/>
              </a:lnSpc>
            </a:pPr>
            <a:r>
              <a:rPr lang="en-GB" altLang="en-US" sz="2400" dirty="0" smtClean="0"/>
              <a:t>2 </a:t>
            </a:r>
            <a:r>
              <a:rPr lang="en-GB" altLang="en-US" sz="2400" dirty="0"/>
              <a:t>Produce a Stakeholder Analysis grid broken using the more advanced stakeholder analysis grid. Consider audience as internal, external and driver, supporter, observer. Consider conflicts – need and want</a:t>
            </a:r>
            <a:r>
              <a:rPr lang="en-GB" altLang="en-US" sz="2400" dirty="0" smtClean="0"/>
              <a:t>.</a:t>
            </a:r>
          </a:p>
          <a:p>
            <a:pPr eaLnBrk="1" hangingPunct="1">
              <a:lnSpc>
                <a:spcPct val="90000"/>
              </a:lnSpc>
            </a:pPr>
            <a:r>
              <a:rPr lang="en-GB" altLang="en-US" sz="2400" dirty="0" smtClean="0"/>
              <a:t>3 Produce a Risk Analysis grid </a:t>
            </a:r>
          </a:p>
          <a:p>
            <a:pPr eaLnBrk="1" hangingPunct="1">
              <a:lnSpc>
                <a:spcPct val="90000"/>
              </a:lnSpc>
            </a:pPr>
            <a:r>
              <a:rPr lang="en-GB" altLang="en-US" sz="2400" dirty="0" smtClean="0"/>
              <a:t>4 Integrate PESTLE Grid in above</a:t>
            </a:r>
            <a:endParaRPr lang="en-GB" altLang="en-US" sz="2300" dirty="0"/>
          </a:p>
        </p:txBody>
      </p:sp>
    </p:spTree>
    <p:extLst>
      <p:ext uri="{BB962C8B-B14F-4D97-AF65-F5344CB8AC3E}">
        <p14:creationId xmlns:p14="http://schemas.microsoft.com/office/powerpoint/2010/main" val="3200147686"/>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113</TotalTime>
  <Words>2448</Words>
  <Application>Microsoft Office PowerPoint</Application>
  <PresentationFormat>Widescreen</PresentationFormat>
  <Paragraphs>415</Paragraphs>
  <Slides>56</Slides>
  <Notes>53</Notes>
  <HiddenSlides>0</HiddenSlides>
  <MMClips>0</MMClips>
  <ScaleCrop>false</ScaleCrop>
  <HeadingPairs>
    <vt:vector size="8" baseType="variant">
      <vt:variant>
        <vt:lpstr>Fonts Used</vt:lpstr>
      </vt:variant>
      <vt:variant>
        <vt:i4>3</vt:i4>
      </vt:variant>
      <vt:variant>
        <vt:lpstr>Theme</vt:lpstr>
      </vt:variant>
      <vt:variant>
        <vt:i4>2</vt:i4>
      </vt:variant>
      <vt:variant>
        <vt:lpstr>Embedded OLE Servers</vt:lpstr>
      </vt:variant>
      <vt:variant>
        <vt:i4>1</vt:i4>
      </vt:variant>
      <vt:variant>
        <vt:lpstr>Slide Titles</vt:lpstr>
      </vt:variant>
      <vt:variant>
        <vt:i4>56</vt:i4>
      </vt:variant>
    </vt:vector>
  </HeadingPairs>
  <TitlesOfParts>
    <vt:vector size="62" baseType="lpstr">
      <vt:lpstr>Arial</vt:lpstr>
      <vt:lpstr>Calibri</vt:lpstr>
      <vt:lpstr>Times New Roman</vt:lpstr>
      <vt:lpstr>Default Design</vt:lpstr>
      <vt:lpstr>1_Default Design</vt:lpstr>
      <vt:lpstr>Microsoft Word Document</vt:lpstr>
      <vt:lpstr>PowerPoint Presentation</vt:lpstr>
      <vt:lpstr>Tool and techniques of project management</vt:lpstr>
      <vt:lpstr>PowerPoint Presentation</vt:lpstr>
      <vt:lpstr>Project Life Cycle</vt:lpstr>
      <vt:lpstr>The Quad Chart - Guided Tour</vt:lpstr>
      <vt:lpstr>Planning is an Iterative Process</vt:lpstr>
      <vt:lpstr>Stakeholders vs Audience</vt:lpstr>
      <vt:lpstr>Stakeholders – ‘UCCASSDO’</vt:lpstr>
      <vt:lpstr>It may be useful at this stage to use the term Audience rather than Stakeholder</vt:lpstr>
      <vt:lpstr>Audience Might Include</vt:lpstr>
      <vt:lpstr>So we have a Slightly Revised Quad Chart </vt:lpstr>
      <vt:lpstr>Desired Outcomes or Critical Outcomes for Project Success?</vt:lpstr>
      <vt:lpstr>TASK : Evaluating Critical Success Factors &amp; Measures</vt:lpstr>
      <vt:lpstr>Quad Chart </vt:lpstr>
      <vt:lpstr>What about ‘thing’s that aren’t Critical?</vt:lpstr>
      <vt:lpstr>Quad Chart (with 7 boxes)</vt:lpstr>
      <vt:lpstr>PowerPoint Presentation</vt:lpstr>
      <vt:lpstr>Risk – All projects are a Balance Between 3 Main Things</vt:lpstr>
      <vt:lpstr> Remember the Project Manager’s Motto  </vt:lpstr>
      <vt:lpstr>The Constraint/ Iron Triangle</vt:lpstr>
      <vt:lpstr>Constraint Triangle – Can Give a Useful Overall Picture as part of the Decision Making Process. Ask the question “What’s most important?”</vt:lpstr>
      <vt:lpstr>Example ‘Daily Newspaper Project’</vt:lpstr>
      <vt:lpstr>Example ‘New Product Project’</vt:lpstr>
      <vt:lpstr>Example ‘A New-Improved Product’</vt:lpstr>
      <vt:lpstr>What is Most Important for Your Project? </vt:lpstr>
      <vt:lpstr>What is Risk?</vt:lpstr>
      <vt:lpstr>Project Risk Increases</vt:lpstr>
      <vt:lpstr>Tool &amp; Technique   Risk Management</vt:lpstr>
      <vt:lpstr>But First - Risk Management Strategies That Won’t Work</vt:lpstr>
      <vt:lpstr>PowerPoint Presentation</vt:lpstr>
      <vt:lpstr>PowerPoint Presentation</vt:lpstr>
      <vt:lpstr>PowerPoint Presentation</vt:lpstr>
      <vt:lpstr>Risk Management</vt:lpstr>
      <vt:lpstr> “But what are the chances of it Going Wrong? </vt:lpstr>
      <vt:lpstr>Categorising Risk</vt:lpstr>
      <vt:lpstr>PowerPoint Presentation</vt:lpstr>
      <vt:lpstr>Influence and Control What is Under Your Control &amp; Influence for Your Project?</vt:lpstr>
      <vt:lpstr>Tool and Technique – The Influence and Control List</vt:lpstr>
      <vt:lpstr>Types of Constraint Risks</vt:lpstr>
      <vt:lpstr>Risk Likelihood / Impact</vt:lpstr>
      <vt:lpstr>What to do with Risk</vt:lpstr>
      <vt:lpstr>Risk - Known &amp; Unknown Risk</vt:lpstr>
      <vt:lpstr>Tool &amp; Technique  Risk Assessment Risk Analysis Grid</vt:lpstr>
      <vt:lpstr>Tool &amp; Technique   A version of the Boston Chart</vt:lpstr>
      <vt:lpstr>The modified Boston Chart</vt:lpstr>
      <vt:lpstr>Familiarity &amp; Risk</vt:lpstr>
      <vt:lpstr>Tool &amp; Technique  The Project Familiarity Grid</vt:lpstr>
      <vt:lpstr>But be wary….</vt:lpstr>
      <vt:lpstr>Do you need to Change the Project?</vt:lpstr>
      <vt:lpstr>PESTLE Analysis</vt:lpstr>
      <vt:lpstr>The PESTLE(S) acronym</vt:lpstr>
      <vt:lpstr>PESTLE Analysis ‘how to’ 5 steps</vt:lpstr>
      <vt:lpstr>PESTLE Analysis ‘how to’ 5 steps</vt:lpstr>
      <vt:lpstr>Example PESTLE Analysis Grid</vt:lpstr>
      <vt:lpstr>What Have We Done Today?</vt:lpstr>
      <vt:lpstr>Homework Self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 and techniques of project management</dc:title>
  <dc:creator>Shehla Khan</dc:creator>
  <cp:lastModifiedBy>Shehla Khan</cp:lastModifiedBy>
  <cp:revision>10</cp:revision>
  <dcterms:created xsi:type="dcterms:W3CDTF">2019-05-07T11:37:10Z</dcterms:created>
  <dcterms:modified xsi:type="dcterms:W3CDTF">2019-05-15T10:11:51Z</dcterms:modified>
</cp:coreProperties>
</file>