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79" r:id="rId2"/>
    <p:sldId id="262" r:id="rId3"/>
    <p:sldId id="257" r:id="rId4"/>
    <p:sldId id="280" r:id="rId5"/>
    <p:sldId id="281" r:id="rId6"/>
    <p:sldId id="282" r:id="rId7"/>
    <p:sldId id="283" r:id="rId8"/>
    <p:sldId id="261" r:id="rId9"/>
    <p:sldId id="274" r:id="rId10"/>
    <p:sldId id="272" r:id="rId11"/>
  </p:sldIdLst>
  <p:sldSz cx="12192000" cy="6858000"/>
  <p:notesSz cx="6858000" cy="9144000"/>
  <p:defaultTextStyle>
    <a:defPPr rtl="0">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1126"/>
    <a:srgbClr val="663300"/>
    <a:srgbClr val="F5421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7912" autoAdjust="0"/>
  </p:normalViewPr>
  <p:slideViewPr>
    <p:cSldViewPr snapToGrid="0">
      <p:cViewPr varScale="1">
        <p:scale>
          <a:sx n="70" d="100"/>
          <a:sy n="70" d="100"/>
        </p:scale>
        <p:origin x="669" y="24"/>
      </p:cViewPr>
      <p:guideLst>
        <p:guide pos="3840"/>
        <p:guide orient="horz" pos="2160"/>
      </p:guideLst>
    </p:cSldViewPr>
  </p:slideViewPr>
  <p:notesTextViewPr>
    <p:cViewPr>
      <p:scale>
        <a:sx n="1" d="1"/>
        <a:sy n="1" d="1"/>
      </p:scale>
      <p:origin x="0" y="0"/>
    </p:cViewPr>
  </p:notesTextViewPr>
  <p:notesViewPr>
    <p:cSldViewPr snapToGrid="0" showGuides="1">
      <p:cViewPr varScale="1">
        <p:scale>
          <a:sx n="88" d="100"/>
          <a:sy n="88" d="100"/>
        </p:scale>
        <p:origin x="307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Місце для верхнього колонтитула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uk-UA" dirty="0"/>
          </a:p>
        </p:txBody>
      </p:sp>
      <p:sp>
        <p:nvSpPr>
          <p:cNvPr id="3" name="Місце для дати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4D90BCD-5FEA-427E-9CEA-805CC1A0AF46}" type="datetime1">
              <a:rPr lang="uk-UA" smtClean="0"/>
              <a:t>08.12.2024</a:t>
            </a:fld>
            <a:endParaRPr lang="uk-UA" dirty="0"/>
          </a:p>
        </p:txBody>
      </p:sp>
      <p:sp>
        <p:nvSpPr>
          <p:cNvPr id="4" name="Місце для нижнього колонтитула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uk-UA" dirty="0"/>
          </a:p>
        </p:txBody>
      </p:sp>
      <p:sp>
        <p:nvSpPr>
          <p:cNvPr id="5" name="Місце для номера слайда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98501B-77B5-4365-9881-C6E19A3C1E42}" type="slidenum">
              <a:rPr lang="uk-UA" smtClean="0"/>
              <a:t>‹#›</a:t>
            </a:fld>
            <a:endParaRPr lang="uk-UA" dirty="0"/>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Місце для верхнього колонтитула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uk-UA" noProof="0" dirty="0"/>
          </a:p>
        </p:txBody>
      </p:sp>
      <p:sp>
        <p:nvSpPr>
          <p:cNvPr id="3" name="Місце для дати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16466C-F23A-445C-8728-26C673650C65}" type="datetime1">
              <a:rPr lang="uk-UA" smtClean="0"/>
              <a:pPr/>
              <a:t>08.12.2024</a:t>
            </a:fld>
            <a:endParaRPr lang="uk-UA" dirty="0"/>
          </a:p>
        </p:txBody>
      </p:sp>
      <p:sp>
        <p:nvSpPr>
          <p:cNvPr id="4" name="Місце для зображення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uk-UA" noProof="0" dirty="0"/>
          </a:p>
        </p:txBody>
      </p:sp>
      <p:sp>
        <p:nvSpPr>
          <p:cNvPr id="5" name="Місце для нотаток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uk-UA" noProof="0" dirty="0"/>
              <a:t>Зразки заголовків</a:t>
            </a:r>
          </a:p>
          <a:p>
            <a:pPr lvl="1" rtl="0"/>
            <a:r>
              <a:rPr lang="uk-UA" noProof="0" dirty="0"/>
              <a:t>Другий рівень</a:t>
            </a:r>
          </a:p>
          <a:p>
            <a:pPr lvl="2" rtl="0"/>
            <a:r>
              <a:rPr lang="uk-UA" noProof="0" dirty="0"/>
              <a:t>Третій рівень</a:t>
            </a:r>
          </a:p>
          <a:p>
            <a:pPr lvl="3" rtl="0"/>
            <a:r>
              <a:rPr lang="uk-UA" noProof="0" dirty="0"/>
              <a:t>Четвертий рівень</a:t>
            </a:r>
          </a:p>
          <a:p>
            <a:pPr lvl="4" rtl="0"/>
            <a:r>
              <a:rPr lang="uk-UA" noProof="0" dirty="0"/>
              <a:t>П’ятий рівень</a:t>
            </a:r>
          </a:p>
        </p:txBody>
      </p:sp>
      <p:sp>
        <p:nvSpPr>
          <p:cNvPr id="6" name="Місце для нижнього колонтитула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uk-UA" noProof="0" dirty="0"/>
          </a:p>
        </p:txBody>
      </p:sp>
      <p:sp>
        <p:nvSpPr>
          <p:cNvPr id="7" name="Місце для номер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8BD8E7-1312-41F3-99C4-6DA5AF891969}" type="slidenum">
              <a:rPr lang="uk-UA" noProof="0" smtClean="0"/>
              <a:t>‹#›</a:t>
            </a:fld>
            <a:endParaRPr lang="uk-UA" noProof="0" dirty="0"/>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2ED30-3DD4-1724-A206-B7FBA5D526BD}"/>
            </a:ext>
          </a:extLst>
        </p:cNvPr>
        <p:cNvGrpSpPr/>
        <p:nvPr/>
      </p:nvGrpSpPr>
      <p:grpSpPr>
        <a:xfrm>
          <a:off x="0" y="0"/>
          <a:ext cx="0" cy="0"/>
          <a:chOff x="0" y="0"/>
          <a:chExt cx="0" cy="0"/>
        </a:xfrm>
      </p:grpSpPr>
      <p:sp>
        <p:nvSpPr>
          <p:cNvPr id="2" name="Місце для зображення 1">
            <a:extLst>
              <a:ext uri="{FF2B5EF4-FFF2-40B4-BE49-F238E27FC236}">
                <a16:creationId xmlns:a16="http://schemas.microsoft.com/office/drawing/2014/main" id="{4A7AD054-53DE-E223-8595-092C549BAD5B}"/>
              </a:ext>
            </a:extLst>
          </p:cNvPr>
          <p:cNvSpPr>
            <a:spLocks noGrp="1" noRot="1" noChangeAspect="1"/>
          </p:cNvSpPr>
          <p:nvPr>
            <p:ph type="sldImg"/>
          </p:nvPr>
        </p:nvSpPr>
        <p:spPr/>
      </p:sp>
      <p:sp>
        <p:nvSpPr>
          <p:cNvPr id="3" name="Місце для нотаток 2">
            <a:extLst>
              <a:ext uri="{FF2B5EF4-FFF2-40B4-BE49-F238E27FC236}">
                <a16:creationId xmlns:a16="http://schemas.microsoft.com/office/drawing/2014/main" id="{F7CED221-1D09-EC8C-5742-C82D6E769ED4}"/>
              </a:ext>
            </a:extLst>
          </p:cNvPr>
          <p:cNvSpPr>
            <a:spLocks noGrp="1"/>
          </p:cNvSpPr>
          <p:nvPr>
            <p:ph type="body" idx="1"/>
          </p:nvPr>
        </p:nvSpPr>
        <p:spPr/>
        <p:txBody>
          <a:bodyPr/>
          <a:lstStyle/>
          <a:p>
            <a:endParaRPr lang="uk-UA" dirty="0"/>
          </a:p>
        </p:txBody>
      </p:sp>
      <p:sp>
        <p:nvSpPr>
          <p:cNvPr id="4" name="Місце для номера слайда 3">
            <a:extLst>
              <a:ext uri="{FF2B5EF4-FFF2-40B4-BE49-F238E27FC236}">
                <a16:creationId xmlns:a16="http://schemas.microsoft.com/office/drawing/2014/main" id="{3AE9DC32-EC5E-D42F-F500-FCEDA5F9C79F}"/>
              </a:ext>
            </a:extLst>
          </p:cNvPr>
          <p:cNvSpPr>
            <a:spLocks noGrp="1"/>
          </p:cNvSpPr>
          <p:nvPr>
            <p:ph type="sldNum" sz="quarter" idx="10"/>
          </p:nvPr>
        </p:nvSpPr>
        <p:spPr/>
        <p:txBody>
          <a:bodyPr/>
          <a:lstStyle/>
          <a:p>
            <a:pPr rtl="0"/>
            <a:fld id="{FC8BD8E7-1312-41F3-99C4-6DA5AF891969}" type="slidenum">
              <a:rPr lang="uk-UA" smtClean="0"/>
              <a:t>1</a:t>
            </a:fld>
            <a:endParaRPr lang="uk-UA" dirty="0"/>
          </a:p>
        </p:txBody>
      </p:sp>
    </p:spTree>
    <p:extLst>
      <p:ext uri="{BB962C8B-B14F-4D97-AF65-F5344CB8AC3E}">
        <p14:creationId xmlns:p14="http://schemas.microsoft.com/office/powerpoint/2010/main" val="4148073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Місце для зображення 1"/>
          <p:cNvSpPr>
            <a:spLocks noGrp="1" noRot="1" noChangeAspect="1"/>
          </p:cNvSpPr>
          <p:nvPr>
            <p:ph type="sldImg"/>
          </p:nvPr>
        </p:nvSpPr>
        <p:spPr/>
      </p:sp>
      <p:sp>
        <p:nvSpPr>
          <p:cNvPr id="3" name="Місце для нотаток 2"/>
          <p:cNvSpPr>
            <a:spLocks noGrp="1"/>
          </p:cNvSpPr>
          <p:nvPr>
            <p:ph type="body" idx="1"/>
          </p:nvPr>
        </p:nvSpPr>
        <p:spPr/>
        <p:txBody>
          <a:bodyPr/>
          <a:lstStyle/>
          <a:p>
            <a:endParaRPr lang="uk-UA" dirty="0"/>
          </a:p>
        </p:txBody>
      </p:sp>
      <p:sp>
        <p:nvSpPr>
          <p:cNvPr id="4" name="Місце для номера слайда 3"/>
          <p:cNvSpPr>
            <a:spLocks noGrp="1"/>
          </p:cNvSpPr>
          <p:nvPr>
            <p:ph type="sldNum" sz="quarter" idx="10"/>
          </p:nvPr>
        </p:nvSpPr>
        <p:spPr/>
        <p:txBody>
          <a:bodyPr/>
          <a:lstStyle/>
          <a:p>
            <a:pPr rtl="0"/>
            <a:fld id="{FC8BD8E7-1312-41F3-99C4-6DA5AF891969}" type="slidenum">
              <a:rPr lang="uk-UA" smtClean="0"/>
              <a:t>2</a:t>
            </a:fld>
            <a:endParaRPr lang="uk-UA" dirty="0"/>
          </a:p>
        </p:txBody>
      </p:sp>
    </p:spTree>
    <p:extLst>
      <p:ext uri="{BB962C8B-B14F-4D97-AF65-F5344CB8AC3E}">
        <p14:creationId xmlns:p14="http://schemas.microsoft.com/office/powerpoint/2010/main" val="1268411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Місце для зображення 1"/>
          <p:cNvSpPr>
            <a:spLocks noGrp="1" noRot="1" noChangeAspect="1"/>
          </p:cNvSpPr>
          <p:nvPr>
            <p:ph type="sldImg"/>
          </p:nvPr>
        </p:nvSpPr>
        <p:spPr/>
      </p:sp>
      <p:sp>
        <p:nvSpPr>
          <p:cNvPr id="3" name="Місце для нотаток 2"/>
          <p:cNvSpPr>
            <a:spLocks noGrp="1"/>
          </p:cNvSpPr>
          <p:nvPr>
            <p:ph type="body" idx="1"/>
          </p:nvPr>
        </p:nvSpPr>
        <p:spPr/>
        <p:txBody>
          <a:bodyPr/>
          <a:lstStyle/>
          <a:p>
            <a:endParaRPr lang="uk-UA" dirty="0"/>
          </a:p>
        </p:txBody>
      </p:sp>
      <p:sp>
        <p:nvSpPr>
          <p:cNvPr id="4" name="Місце для номера слайда 3"/>
          <p:cNvSpPr>
            <a:spLocks noGrp="1"/>
          </p:cNvSpPr>
          <p:nvPr>
            <p:ph type="sldNum" sz="quarter" idx="10"/>
          </p:nvPr>
        </p:nvSpPr>
        <p:spPr/>
        <p:txBody>
          <a:bodyPr/>
          <a:lstStyle/>
          <a:p>
            <a:pPr rtl="0"/>
            <a:fld id="{FC8BD8E7-1312-41F3-99C4-6DA5AF891969}" type="slidenum">
              <a:rPr lang="uk-UA" smtClean="0"/>
              <a:t>3</a:t>
            </a:fld>
            <a:endParaRPr lang="uk-UA" dirty="0"/>
          </a:p>
        </p:txBody>
      </p:sp>
    </p:spTree>
    <p:extLst>
      <p:ext uri="{BB962C8B-B14F-4D97-AF65-F5344CB8AC3E}">
        <p14:creationId xmlns:p14="http://schemas.microsoft.com/office/powerpoint/2010/main" val="3907988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DCD9B-3850-A62E-0644-B27A119D1331}"/>
            </a:ext>
          </a:extLst>
        </p:cNvPr>
        <p:cNvGrpSpPr/>
        <p:nvPr/>
      </p:nvGrpSpPr>
      <p:grpSpPr>
        <a:xfrm>
          <a:off x="0" y="0"/>
          <a:ext cx="0" cy="0"/>
          <a:chOff x="0" y="0"/>
          <a:chExt cx="0" cy="0"/>
        </a:xfrm>
      </p:grpSpPr>
      <p:sp>
        <p:nvSpPr>
          <p:cNvPr id="2" name="Місце для зображення 1">
            <a:extLst>
              <a:ext uri="{FF2B5EF4-FFF2-40B4-BE49-F238E27FC236}">
                <a16:creationId xmlns:a16="http://schemas.microsoft.com/office/drawing/2014/main" id="{E0E168A2-B9C8-8E25-E57C-96AB2E6ABB61}"/>
              </a:ext>
            </a:extLst>
          </p:cNvPr>
          <p:cNvSpPr>
            <a:spLocks noGrp="1" noRot="1" noChangeAspect="1"/>
          </p:cNvSpPr>
          <p:nvPr>
            <p:ph type="sldImg"/>
          </p:nvPr>
        </p:nvSpPr>
        <p:spPr/>
      </p:sp>
      <p:sp>
        <p:nvSpPr>
          <p:cNvPr id="3" name="Місце для нотаток 2">
            <a:extLst>
              <a:ext uri="{FF2B5EF4-FFF2-40B4-BE49-F238E27FC236}">
                <a16:creationId xmlns:a16="http://schemas.microsoft.com/office/drawing/2014/main" id="{898DA31C-4DF3-CD07-A612-C4010427526D}"/>
              </a:ext>
            </a:extLst>
          </p:cNvPr>
          <p:cNvSpPr>
            <a:spLocks noGrp="1"/>
          </p:cNvSpPr>
          <p:nvPr>
            <p:ph type="body" idx="1"/>
          </p:nvPr>
        </p:nvSpPr>
        <p:spPr/>
        <p:txBody>
          <a:bodyPr/>
          <a:lstStyle/>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It allows the gym</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to grow and adapt without needing to change its structure, which is especially useful as it expands its services and locations</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it separates the business’s finances from the owners’ personal finances, reducing personal risk.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Fitza</a:t>
            </a:r>
            <a:r>
              <a:rPr lang="en-GB" sz="1800" dirty="0">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Tihanyi</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better for a low-budget gym because it combines essential protections with affordability and flexibility. </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Unlike a Ltd, an LLC has lower setup and compliance costs, which keeps expenses down. </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It offers personal liability protection, safeguarding personal assets from business debts. </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Additionally, LLCs provide tax flexibility, as profits are typically only taxed once, avoiding the double taxation that Ltd companies might face. </a:t>
            </a:r>
          </a:p>
          <a:p>
            <a:pPr marL="285750" indent="-285750" algn="just">
              <a:lnSpc>
                <a:spcPct val="150000"/>
              </a:lnSpc>
              <a:buFont typeface="Wingdings" panose="05000000000000000000" pitchFamily="2" charset="2"/>
              <a:buChar char="Ø"/>
            </a:pPr>
            <a:r>
              <a:rPr lang="en-GB" sz="1800" dirty="0">
                <a:effectLst/>
                <a:latin typeface="Arial" panose="020B0604020202020204" pitchFamily="34" charset="0"/>
                <a:ea typeface="Calibri" panose="020F0502020204030204" pitchFamily="34" charset="0"/>
                <a:cs typeface="Times New Roman" panose="02020603050405020304" pitchFamily="18" charset="0"/>
              </a:rPr>
              <a:t>The simpler management structure of an LLC also reduces administrative burdens, making it easier to operate for a small gym with limited resources.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Fitza</a:t>
            </a:r>
            <a:r>
              <a:rPr lang="en-GB" sz="1800" dirty="0">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Tihanyi</a:t>
            </a:r>
            <a:r>
              <a:rPr lang="en-GB" sz="1800" dirty="0">
                <a:effectLst/>
                <a:latin typeface="Arial" panose="020B0604020202020204" pitchFamily="34" charset="0"/>
                <a:ea typeface="Calibri" panose="020F0502020204030204" pitchFamily="34" charset="0"/>
                <a:cs typeface="Times New Roman" panose="02020603050405020304" pitchFamily="18" charset="0"/>
              </a:rPr>
              <a:t>, 2017).</a:t>
            </a:r>
            <a:endParaRPr lang="uk-UA" sz="1800" dirty="0">
              <a:effectLst/>
              <a:latin typeface="Calibri" panose="020F0502020204030204" pitchFamily="34" charset="0"/>
              <a:ea typeface="Calibri" panose="020F0502020204030204" pitchFamily="34" charset="0"/>
              <a:cs typeface="Times New Roman" panose="02020603050405020304" pitchFamily="18" charset="0"/>
            </a:endParaRPr>
          </a:p>
          <a:p>
            <a:pPr indent="44958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Having the right legal format helps a business grow smoothly and protects it from financial risks, which is essential for a company like “Free Attitude” that aims to expand in the future.</a:t>
            </a:r>
            <a:endParaRPr lang="uk-UA" dirty="0"/>
          </a:p>
        </p:txBody>
      </p:sp>
      <p:sp>
        <p:nvSpPr>
          <p:cNvPr id="4" name="Місце для номера слайда 3">
            <a:extLst>
              <a:ext uri="{FF2B5EF4-FFF2-40B4-BE49-F238E27FC236}">
                <a16:creationId xmlns:a16="http://schemas.microsoft.com/office/drawing/2014/main" id="{FE51CC70-73C0-44DB-DD6A-9BCB616D43E3}"/>
              </a:ext>
            </a:extLst>
          </p:cNvPr>
          <p:cNvSpPr>
            <a:spLocks noGrp="1"/>
          </p:cNvSpPr>
          <p:nvPr>
            <p:ph type="sldNum" sz="quarter" idx="10"/>
          </p:nvPr>
        </p:nvSpPr>
        <p:spPr/>
        <p:txBody>
          <a:bodyPr/>
          <a:lstStyle/>
          <a:p>
            <a:pPr rtl="0"/>
            <a:fld id="{FC8BD8E7-1312-41F3-99C4-6DA5AF891969}" type="slidenum">
              <a:rPr lang="uk-UA" smtClean="0"/>
              <a:t>4</a:t>
            </a:fld>
            <a:endParaRPr lang="uk-UA" dirty="0"/>
          </a:p>
        </p:txBody>
      </p:sp>
    </p:spTree>
    <p:extLst>
      <p:ext uri="{BB962C8B-B14F-4D97-AF65-F5344CB8AC3E}">
        <p14:creationId xmlns:p14="http://schemas.microsoft.com/office/powerpoint/2010/main" val="2183626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FD9252-1F48-0B70-14CC-E830ED9DBA6D}"/>
            </a:ext>
          </a:extLst>
        </p:cNvPr>
        <p:cNvGrpSpPr/>
        <p:nvPr/>
      </p:nvGrpSpPr>
      <p:grpSpPr>
        <a:xfrm>
          <a:off x="0" y="0"/>
          <a:ext cx="0" cy="0"/>
          <a:chOff x="0" y="0"/>
          <a:chExt cx="0" cy="0"/>
        </a:xfrm>
      </p:grpSpPr>
      <p:sp>
        <p:nvSpPr>
          <p:cNvPr id="2" name="Місце для зображення 1">
            <a:extLst>
              <a:ext uri="{FF2B5EF4-FFF2-40B4-BE49-F238E27FC236}">
                <a16:creationId xmlns:a16="http://schemas.microsoft.com/office/drawing/2014/main" id="{C3DAB0A5-BF08-7D83-6FD5-484908DA7772}"/>
              </a:ext>
            </a:extLst>
          </p:cNvPr>
          <p:cNvSpPr>
            <a:spLocks noGrp="1" noRot="1" noChangeAspect="1"/>
          </p:cNvSpPr>
          <p:nvPr>
            <p:ph type="sldImg"/>
          </p:nvPr>
        </p:nvSpPr>
        <p:spPr/>
      </p:sp>
      <p:sp>
        <p:nvSpPr>
          <p:cNvPr id="3" name="Місце для нотаток 2">
            <a:extLst>
              <a:ext uri="{FF2B5EF4-FFF2-40B4-BE49-F238E27FC236}">
                <a16:creationId xmlns:a16="http://schemas.microsoft.com/office/drawing/2014/main" id="{CA36BEA7-AFB9-B697-8CDA-E245556AAC4D}"/>
              </a:ext>
            </a:extLst>
          </p:cNvPr>
          <p:cNvSpPr>
            <a:spLocks noGrp="1"/>
          </p:cNvSpPr>
          <p:nvPr>
            <p:ph type="body" idx="1"/>
          </p:nvPr>
        </p:nvSpPr>
        <p:spPr/>
        <p:txBody>
          <a:bodyPr/>
          <a:lstStyle/>
          <a:p>
            <a:endParaRPr lang="uk-UA" dirty="0"/>
          </a:p>
        </p:txBody>
      </p:sp>
      <p:sp>
        <p:nvSpPr>
          <p:cNvPr id="4" name="Місце для номера слайда 3">
            <a:extLst>
              <a:ext uri="{FF2B5EF4-FFF2-40B4-BE49-F238E27FC236}">
                <a16:creationId xmlns:a16="http://schemas.microsoft.com/office/drawing/2014/main" id="{EDB925DF-3460-5720-DA10-FEB511195CA6}"/>
              </a:ext>
            </a:extLst>
          </p:cNvPr>
          <p:cNvSpPr>
            <a:spLocks noGrp="1"/>
          </p:cNvSpPr>
          <p:nvPr>
            <p:ph type="sldNum" sz="quarter" idx="10"/>
          </p:nvPr>
        </p:nvSpPr>
        <p:spPr/>
        <p:txBody>
          <a:bodyPr/>
          <a:lstStyle/>
          <a:p>
            <a:pPr rtl="0"/>
            <a:fld id="{FC8BD8E7-1312-41F3-99C4-6DA5AF891969}" type="slidenum">
              <a:rPr lang="uk-UA" smtClean="0"/>
              <a:t>5</a:t>
            </a:fld>
            <a:endParaRPr lang="uk-UA" dirty="0"/>
          </a:p>
        </p:txBody>
      </p:sp>
    </p:spTree>
    <p:extLst>
      <p:ext uri="{BB962C8B-B14F-4D97-AF65-F5344CB8AC3E}">
        <p14:creationId xmlns:p14="http://schemas.microsoft.com/office/powerpoint/2010/main" val="2578422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B0B6E-C0A4-C8BC-0784-79C67C08F235}"/>
            </a:ext>
          </a:extLst>
        </p:cNvPr>
        <p:cNvGrpSpPr/>
        <p:nvPr/>
      </p:nvGrpSpPr>
      <p:grpSpPr>
        <a:xfrm>
          <a:off x="0" y="0"/>
          <a:ext cx="0" cy="0"/>
          <a:chOff x="0" y="0"/>
          <a:chExt cx="0" cy="0"/>
        </a:xfrm>
      </p:grpSpPr>
      <p:sp>
        <p:nvSpPr>
          <p:cNvPr id="2" name="Місце для зображення 1">
            <a:extLst>
              <a:ext uri="{FF2B5EF4-FFF2-40B4-BE49-F238E27FC236}">
                <a16:creationId xmlns:a16="http://schemas.microsoft.com/office/drawing/2014/main" id="{EDA0B02E-E37A-FBF1-B8C1-978B36B192E3}"/>
              </a:ext>
            </a:extLst>
          </p:cNvPr>
          <p:cNvSpPr>
            <a:spLocks noGrp="1" noRot="1" noChangeAspect="1"/>
          </p:cNvSpPr>
          <p:nvPr>
            <p:ph type="sldImg"/>
          </p:nvPr>
        </p:nvSpPr>
        <p:spPr/>
      </p:sp>
      <p:sp>
        <p:nvSpPr>
          <p:cNvPr id="3" name="Місце для нотаток 2">
            <a:extLst>
              <a:ext uri="{FF2B5EF4-FFF2-40B4-BE49-F238E27FC236}">
                <a16:creationId xmlns:a16="http://schemas.microsoft.com/office/drawing/2014/main" id="{EEA5DA33-A7E9-86E1-8C27-1E026FB686DB}"/>
              </a:ext>
            </a:extLst>
          </p:cNvPr>
          <p:cNvSpPr>
            <a:spLocks noGrp="1"/>
          </p:cNvSpPr>
          <p:nvPr>
            <p:ph type="body" idx="1"/>
          </p:nvPr>
        </p:nvSpPr>
        <p:spPr/>
        <p:txBody>
          <a:bodyPr/>
          <a:lstStyle/>
          <a:p>
            <a:endParaRPr lang="uk-UA" dirty="0"/>
          </a:p>
        </p:txBody>
      </p:sp>
      <p:sp>
        <p:nvSpPr>
          <p:cNvPr id="4" name="Місце для номера слайда 3">
            <a:extLst>
              <a:ext uri="{FF2B5EF4-FFF2-40B4-BE49-F238E27FC236}">
                <a16:creationId xmlns:a16="http://schemas.microsoft.com/office/drawing/2014/main" id="{D23A3319-D04D-FFD3-1546-81064CB2FD23}"/>
              </a:ext>
            </a:extLst>
          </p:cNvPr>
          <p:cNvSpPr>
            <a:spLocks noGrp="1"/>
          </p:cNvSpPr>
          <p:nvPr>
            <p:ph type="sldNum" sz="quarter" idx="10"/>
          </p:nvPr>
        </p:nvSpPr>
        <p:spPr/>
        <p:txBody>
          <a:bodyPr/>
          <a:lstStyle/>
          <a:p>
            <a:pPr rtl="0"/>
            <a:fld id="{FC8BD8E7-1312-41F3-99C4-6DA5AF891969}" type="slidenum">
              <a:rPr lang="uk-UA" smtClean="0"/>
              <a:t>6</a:t>
            </a:fld>
            <a:endParaRPr lang="uk-UA" dirty="0"/>
          </a:p>
        </p:txBody>
      </p:sp>
    </p:spTree>
    <p:extLst>
      <p:ext uri="{BB962C8B-B14F-4D97-AF65-F5344CB8AC3E}">
        <p14:creationId xmlns:p14="http://schemas.microsoft.com/office/powerpoint/2010/main" val="3114579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294B6-FC54-3750-98C5-236C5DC2B459}"/>
            </a:ext>
          </a:extLst>
        </p:cNvPr>
        <p:cNvGrpSpPr/>
        <p:nvPr/>
      </p:nvGrpSpPr>
      <p:grpSpPr>
        <a:xfrm>
          <a:off x="0" y="0"/>
          <a:ext cx="0" cy="0"/>
          <a:chOff x="0" y="0"/>
          <a:chExt cx="0" cy="0"/>
        </a:xfrm>
      </p:grpSpPr>
      <p:sp>
        <p:nvSpPr>
          <p:cNvPr id="2" name="Місце для зображення 1">
            <a:extLst>
              <a:ext uri="{FF2B5EF4-FFF2-40B4-BE49-F238E27FC236}">
                <a16:creationId xmlns:a16="http://schemas.microsoft.com/office/drawing/2014/main" id="{D16C335E-485A-BFBB-2BCC-D0F7607DC351}"/>
              </a:ext>
            </a:extLst>
          </p:cNvPr>
          <p:cNvSpPr>
            <a:spLocks noGrp="1" noRot="1" noChangeAspect="1"/>
          </p:cNvSpPr>
          <p:nvPr>
            <p:ph type="sldImg"/>
          </p:nvPr>
        </p:nvSpPr>
        <p:spPr/>
      </p:sp>
      <p:sp>
        <p:nvSpPr>
          <p:cNvPr id="3" name="Місце для нотаток 2">
            <a:extLst>
              <a:ext uri="{FF2B5EF4-FFF2-40B4-BE49-F238E27FC236}">
                <a16:creationId xmlns:a16="http://schemas.microsoft.com/office/drawing/2014/main" id="{BF310998-DE19-513A-2E72-087920B7407B}"/>
              </a:ext>
            </a:extLst>
          </p:cNvPr>
          <p:cNvSpPr>
            <a:spLocks noGrp="1"/>
          </p:cNvSpPr>
          <p:nvPr>
            <p:ph type="body" idx="1"/>
          </p:nvPr>
        </p:nvSpPr>
        <p:spPr/>
        <p:txBody>
          <a:bodyPr/>
          <a:lstStyle/>
          <a:p>
            <a:pPr indent="228600" algn="l"/>
            <a:r>
              <a:rPr lang="en-GB" sz="1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PRICE</a:t>
            </a:r>
          </a:p>
          <a:p>
            <a:pPr indent="228600" algn="l"/>
            <a:r>
              <a:rPr lang="en-GB" sz="1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Memberships:</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Basic: £20/month</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Premium (includes classes): £35/month</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Student/Senior: £15/month</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gn="l"/>
            <a:r>
              <a:rPr lang="en-GB" sz="1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Fitness Classes:</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Drop-In: £6/class</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Unlimited: £40/month</a:t>
            </a:r>
            <a:endParaRPr lang="en-GB" sz="1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457200" algn="l"/>
            <a:r>
              <a:rPr lang="en-GB" sz="1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Personal Training:</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Single: £20</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5-Pack: £90</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gn="l"/>
            <a:r>
              <a:rPr lang="en-GB" sz="1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Mental Wellness:</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Meditation: £5/class</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Yoga: £8/class</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Stress Workshop: £10/session</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buFont typeface="Wingdings" panose="05000000000000000000" pitchFamily="2" charset="2"/>
              <a:buChar char=""/>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Mindfulness Package: £20/month</a:t>
            </a:r>
            <a:endParaRPr lang="uk-UA"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uk-UA" dirty="0"/>
          </a:p>
        </p:txBody>
      </p:sp>
      <p:sp>
        <p:nvSpPr>
          <p:cNvPr id="4" name="Місце для номера слайда 3">
            <a:extLst>
              <a:ext uri="{FF2B5EF4-FFF2-40B4-BE49-F238E27FC236}">
                <a16:creationId xmlns:a16="http://schemas.microsoft.com/office/drawing/2014/main" id="{9A4BA0C8-FBAD-3077-72EA-AA78EEB8512F}"/>
              </a:ext>
            </a:extLst>
          </p:cNvPr>
          <p:cNvSpPr>
            <a:spLocks noGrp="1"/>
          </p:cNvSpPr>
          <p:nvPr>
            <p:ph type="sldNum" sz="quarter" idx="10"/>
          </p:nvPr>
        </p:nvSpPr>
        <p:spPr/>
        <p:txBody>
          <a:bodyPr/>
          <a:lstStyle/>
          <a:p>
            <a:pPr rtl="0"/>
            <a:fld id="{FC8BD8E7-1312-41F3-99C4-6DA5AF891969}" type="slidenum">
              <a:rPr lang="uk-UA" smtClean="0"/>
              <a:t>7</a:t>
            </a:fld>
            <a:endParaRPr lang="uk-UA" dirty="0"/>
          </a:p>
        </p:txBody>
      </p:sp>
    </p:spTree>
    <p:extLst>
      <p:ext uri="{BB962C8B-B14F-4D97-AF65-F5344CB8AC3E}">
        <p14:creationId xmlns:p14="http://schemas.microsoft.com/office/powerpoint/2010/main" val="618446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Місце для зображення 1"/>
          <p:cNvSpPr>
            <a:spLocks noGrp="1" noRot="1" noChangeAspect="1"/>
          </p:cNvSpPr>
          <p:nvPr>
            <p:ph type="sldImg"/>
          </p:nvPr>
        </p:nvSpPr>
        <p:spPr/>
      </p:sp>
      <p:sp>
        <p:nvSpPr>
          <p:cNvPr id="3" name="Місце для нотаток 2"/>
          <p:cNvSpPr>
            <a:spLocks noGrp="1"/>
          </p:cNvSpPr>
          <p:nvPr>
            <p:ph type="body" idx="1"/>
          </p:nvPr>
        </p:nvSpPr>
        <p:spPr/>
        <p:txBody>
          <a:bodyPr/>
          <a:lstStyle/>
          <a:p>
            <a:pPr indent="44958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The £25,000 budget was spent as follows: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These cover wages, electricity, rent, equipment and other running costs.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The remaining funds from the initial budget supported monthly expenses as income from memberships grew, allowing for positive cash flow and a gradual increase in the cash balance over the year.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Start-Up Costs: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Legal and Business Setup: £1,500 to set up business paperwork and legal things.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Marketing: £1,000 to start social media, website, and ads to bring first members.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Initial Equipment: £2,500 for gym basics like weights, mats, and small machines, bikes.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Monthly Operating Expenses: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Approximately £2,300 to £2,800 each month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Income: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Membership fees, money from members starts small at £2,000 in the first month and grows each month as the gym gains more members.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Monthly growth, by month 12, the gym earns £7,500 from memberships.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Breesch</a:t>
            </a:r>
            <a:r>
              <a:rPr lang="en-GB" sz="1800" dirty="0">
                <a:effectLst/>
                <a:latin typeface="Arial" panose="020B0604020202020204" pitchFamily="34" charset="0"/>
                <a:ea typeface="Calibri" panose="020F0502020204030204" pitchFamily="34" charset="0"/>
                <a:cs typeface="Times New Roman" panose="02020603050405020304" pitchFamily="18" charset="0"/>
              </a:rPr>
              <a:t>, Vos,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Scheerder</a:t>
            </a:r>
            <a:r>
              <a:rPr lang="en-GB" sz="1800" dirty="0">
                <a:effectLst/>
                <a:latin typeface="Arial" panose="020B0604020202020204" pitchFamily="34" charset="0"/>
                <a:ea typeface="Calibri" panose="020F0502020204030204" pitchFamily="34" charset="0"/>
                <a:cs typeface="Times New Roman" panose="02020603050405020304" pitchFamily="18" charset="0"/>
              </a:rPr>
              <a:t>,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Expenses: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Rent and utilities, around £1,500 per month for space and bills.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Staff wages £800 per month for part-time trainers and a receptionist.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Marketing &amp; accounting: £200 for marketing to keep gaining new members and £100 for monthly accounting.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Unexpected £100 each month for any extra costs.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Net cash flow: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Positive by month 3, first two months have negative cash flow, but it turns positive in month 3. Increasing cash flow, cash flow grows month to month as more members join and the gym’s earnings grow.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Cash balance</a:t>
            </a:r>
            <a:r>
              <a:rPr lang="en-GB" sz="1800" dirty="0">
                <a:effectLst/>
                <a:latin typeface="Arial" panose="020B0604020202020204" pitchFamily="34" charset="0"/>
                <a:ea typeface="Calibri" panose="020F0502020204030204" pitchFamily="34" charset="0"/>
                <a:cs typeface="Times New Roman" panose="02020603050405020304" pitchFamily="18" charset="0"/>
              </a:rPr>
              <a:t> end of year savings, by the end of 12 months, the gym has £46,100 in cash reserves, giving a healthy backup fund.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Key Points: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Keep costs low; by using part-time staff, you keep monthly expenses down.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Grow membership, focus on getting more members each month to make sure income keeps growing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Avoid big expenses, stick to basic equipment for the first year; consider upgrading only once cash flow is very strong.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(Soboleva, Matveev,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Ilminskaya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Efimenko</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Rezvyakova</a:t>
            </a:r>
            <a:r>
              <a:rPr lang="en-GB" sz="1800" dirty="0">
                <a:effectLst/>
                <a:latin typeface="Arial" panose="020B0604020202020204" pitchFamily="34" charset="0"/>
                <a:ea typeface="Calibri" panose="020F0502020204030204" pitchFamily="34" charset="0"/>
                <a:cs typeface="Times New Roman" panose="02020603050405020304" pitchFamily="18" charset="0"/>
              </a:rPr>
              <a:t>, Mazur,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uk-UA" dirty="0"/>
          </a:p>
        </p:txBody>
      </p:sp>
      <p:sp>
        <p:nvSpPr>
          <p:cNvPr id="4" name="Місце для номера слайда 3"/>
          <p:cNvSpPr>
            <a:spLocks noGrp="1"/>
          </p:cNvSpPr>
          <p:nvPr>
            <p:ph type="sldNum" sz="quarter" idx="10"/>
          </p:nvPr>
        </p:nvSpPr>
        <p:spPr/>
        <p:txBody>
          <a:bodyPr/>
          <a:lstStyle/>
          <a:p>
            <a:pPr rtl="0"/>
            <a:fld id="{FC8BD8E7-1312-41F3-99C4-6DA5AF891969}" type="slidenum">
              <a:rPr lang="uk-UA" smtClean="0"/>
              <a:t>8</a:t>
            </a:fld>
            <a:endParaRPr lang="uk-UA" dirty="0"/>
          </a:p>
        </p:txBody>
      </p:sp>
    </p:spTree>
    <p:extLst>
      <p:ext uri="{BB962C8B-B14F-4D97-AF65-F5344CB8AC3E}">
        <p14:creationId xmlns:p14="http://schemas.microsoft.com/office/powerpoint/2010/main" val="604335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Місце для зображення 1"/>
          <p:cNvSpPr>
            <a:spLocks noGrp="1" noRot="1" noChangeAspect="1"/>
          </p:cNvSpPr>
          <p:nvPr>
            <p:ph type="sldImg"/>
          </p:nvPr>
        </p:nvSpPr>
        <p:spPr/>
      </p:sp>
      <p:sp>
        <p:nvSpPr>
          <p:cNvPr id="3" name="Місце для нотаток 2"/>
          <p:cNvSpPr>
            <a:spLocks noGrp="1"/>
          </p:cNvSpPr>
          <p:nvPr>
            <p:ph type="body" idx="1"/>
          </p:nvPr>
        </p:nvSpPr>
        <p:spPr/>
        <p:txBody>
          <a:bodyPr/>
          <a:lstStyle/>
          <a:p>
            <a:endParaRPr lang="uk-UA" dirty="0"/>
          </a:p>
        </p:txBody>
      </p:sp>
      <p:sp>
        <p:nvSpPr>
          <p:cNvPr id="4" name="Місце для номера слайда 3"/>
          <p:cNvSpPr>
            <a:spLocks noGrp="1"/>
          </p:cNvSpPr>
          <p:nvPr>
            <p:ph type="sldNum" sz="quarter" idx="10"/>
          </p:nvPr>
        </p:nvSpPr>
        <p:spPr/>
        <p:txBody>
          <a:bodyPr/>
          <a:lstStyle/>
          <a:p>
            <a:pPr rtl="0"/>
            <a:fld id="{FC8BD8E7-1312-41F3-99C4-6DA5AF891969}" type="slidenum">
              <a:rPr lang="uk-UA" smtClean="0"/>
              <a:t>9</a:t>
            </a:fld>
            <a:endParaRPr lang="uk-UA" dirty="0"/>
          </a:p>
        </p:txBody>
      </p:sp>
    </p:spTree>
    <p:extLst>
      <p:ext uri="{BB962C8B-B14F-4D97-AF65-F5344CB8AC3E}">
        <p14:creationId xmlns:p14="http://schemas.microsoft.com/office/powerpoint/2010/main" val="1669228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Місце для зображення 1"/>
          <p:cNvSpPr>
            <a:spLocks noGrp="1" noRot="1" noChangeAspect="1"/>
          </p:cNvSpPr>
          <p:nvPr>
            <p:ph type="sldImg"/>
          </p:nvPr>
        </p:nvSpPr>
        <p:spPr/>
      </p:sp>
      <p:sp>
        <p:nvSpPr>
          <p:cNvPr id="3" name="Місце для нотаток 2"/>
          <p:cNvSpPr>
            <a:spLocks noGrp="1"/>
          </p:cNvSpPr>
          <p:nvPr>
            <p:ph type="body" idx="1"/>
          </p:nvPr>
        </p:nvSpPr>
        <p:spPr/>
        <p:txBody>
          <a:bodyPr/>
          <a:lstStyle/>
          <a:p>
            <a:endParaRPr lang="uk-UA" dirty="0"/>
          </a:p>
        </p:txBody>
      </p:sp>
      <p:sp>
        <p:nvSpPr>
          <p:cNvPr id="4" name="Місце для номера слайда 3"/>
          <p:cNvSpPr>
            <a:spLocks noGrp="1"/>
          </p:cNvSpPr>
          <p:nvPr>
            <p:ph type="sldNum" sz="quarter" idx="10"/>
          </p:nvPr>
        </p:nvSpPr>
        <p:spPr/>
        <p:txBody>
          <a:bodyPr/>
          <a:lstStyle/>
          <a:p>
            <a:pPr rtl="0"/>
            <a:fld id="{FC8BD8E7-1312-41F3-99C4-6DA5AF891969}" type="slidenum">
              <a:rPr lang="uk-UA" smtClean="0"/>
              <a:t>10</a:t>
            </a:fld>
            <a:endParaRPr lang="uk-UA" dirty="0"/>
          </a:p>
        </p:txBody>
      </p:sp>
    </p:spTree>
    <p:extLst>
      <p:ext uri="{BB962C8B-B14F-4D97-AF65-F5344CB8AC3E}">
        <p14:creationId xmlns:p14="http://schemas.microsoft.com/office/powerpoint/2010/main" val="1864040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ий слайд">
    <p:bg>
      <p:bgPr>
        <a:solidFill>
          <a:schemeClr val="accent1">
            <a:lumMod val="75000"/>
          </a:schemeClr>
        </a:solidFill>
        <a:effectLst/>
      </p:bgPr>
    </p:bg>
    <p:spTree>
      <p:nvGrpSpPr>
        <p:cNvPr id="1" name=""/>
        <p:cNvGrpSpPr/>
        <p:nvPr/>
      </p:nvGrpSpPr>
      <p:grpSpPr>
        <a:xfrm>
          <a:off x="0" y="0"/>
          <a:ext cx="0" cy="0"/>
          <a:chOff x="0" y="0"/>
          <a:chExt cx="0" cy="0"/>
        </a:xfrm>
      </p:grpSpPr>
      <p:sp>
        <p:nvSpPr>
          <p:cNvPr id="7" name="Прямокутник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uk-UA" noProof="0" dirty="0"/>
          </a:p>
        </p:txBody>
      </p:sp>
      <p:sp>
        <p:nvSpPr>
          <p:cNvPr id="2" name="Заголовок 1"/>
          <p:cNvSpPr>
            <a:spLocks noGrp="1"/>
          </p:cNvSpPr>
          <p:nvPr>
            <p:ph type="ctrTitle"/>
          </p:nvPr>
        </p:nvSpPr>
        <p:spPr>
          <a:xfrm>
            <a:off x="838200" y="1548245"/>
            <a:ext cx="10515600" cy="2240280"/>
          </a:xfrm>
        </p:spPr>
        <p:txBody>
          <a:bodyPr rtlCol="0" anchor="b">
            <a:normAutofit/>
          </a:bodyPr>
          <a:lstStyle>
            <a:lvl1pPr algn="ctr">
              <a:defRPr sz="4400">
                <a:solidFill>
                  <a:schemeClr val="bg1"/>
                </a:solidFill>
              </a:defRPr>
            </a:lvl1pPr>
          </a:lstStyle>
          <a:p>
            <a:pPr rtl="0"/>
            <a:r>
              <a:rPr lang="ru-RU" noProof="0"/>
              <a:t>Образец заголовка</a:t>
            </a:r>
            <a:endParaRPr lang="uk-UA" noProof="0" dirty="0"/>
          </a:p>
        </p:txBody>
      </p:sp>
      <p:sp>
        <p:nvSpPr>
          <p:cNvPr id="3" name="Підзаголовок 2"/>
          <p:cNvSpPr>
            <a:spLocks noGrp="1"/>
          </p:cNvSpPr>
          <p:nvPr>
            <p:ph type="subTitle" idx="1"/>
          </p:nvPr>
        </p:nvSpPr>
        <p:spPr>
          <a:xfrm>
            <a:off x="838200" y="3854659"/>
            <a:ext cx="10515600" cy="1143000"/>
          </a:xfrm>
        </p:spPr>
        <p:txBody>
          <a:bodyPr rtlCol="0">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a:t>Образец подзаголовка</a:t>
            </a:r>
            <a:endParaRPr lang="uk-UA" noProof="0"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Титульний слайд із зображеннями">
    <p:bg>
      <p:bgRef idx="1001">
        <a:schemeClr val="bg1"/>
      </p:bgRef>
    </p:bg>
    <p:spTree>
      <p:nvGrpSpPr>
        <p:cNvPr id="1" name=""/>
        <p:cNvGrpSpPr/>
        <p:nvPr/>
      </p:nvGrpSpPr>
      <p:grpSpPr>
        <a:xfrm>
          <a:off x="0" y="0"/>
          <a:ext cx="0" cy="0"/>
          <a:chOff x="0" y="0"/>
          <a:chExt cx="0" cy="0"/>
        </a:xfrm>
      </p:grpSpPr>
      <p:sp>
        <p:nvSpPr>
          <p:cNvPr id="8" name="Прямокутник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uk-UA" noProof="0" dirty="0"/>
          </a:p>
        </p:txBody>
      </p:sp>
      <p:sp>
        <p:nvSpPr>
          <p:cNvPr id="2" name="Заголовок 1"/>
          <p:cNvSpPr>
            <a:spLocks noGrp="1"/>
          </p:cNvSpPr>
          <p:nvPr>
            <p:ph type="ctrTitle"/>
          </p:nvPr>
        </p:nvSpPr>
        <p:spPr>
          <a:xfrm>
            <a:off x="533400" y="5084483"/>
            <a:ext cx="11125200" cy="914400"/>
          </a:xfrm>
        </p:spPr>
        <p:txBody>
          <a:bodyPr rtlCol="0" anchor="b">
            <a:normAutofit/>
          </a:bodyPr>
          <a:lstStyle>
            <a:lvl1pPr algn="ctr">
              <a:defRPr sz="4400" spc="-50" baseline="0">
                <a:solidFill>
                  <a:schemeClr val="bg1"/>
                </a:solidFill>
              </a:defRPr>
            </a:lvl1pPr>
          </a:lstStyle>
          <a:p>
            <a:pPr rtl="0"/>
            <a:r>
              <a:rPr lang="ru-RU" noProof="0"/>
              <a:t>Образец заголовка</a:t>
            </a:r>
            <a:endParaRPr lang="uk-UA" noProof="0" dirty="0"/>
          </a:p>
        </p:txBody>
      </p:sp>
      <p:sp>
        <p:nvSpPr>
          <p:cNvPr id="9" name="Місце для зображення 2" descr="Пустий покажчик місця заповнення для зображення. Клацніть цей покажчик і виберіть зображення, яке потрібно додати"/>
          <p:cNvSpPr>
            <a:spLocks noGrp="1"/>
          </p:cNvSpPr>
          <p:nvPr>
            <p:ph type="pic" idx="10"/>
          </p:nvPr>
        </p:nvSpPr>
        <p:spPr>
          <a:xfrm>
            <a:off x="1"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ru-RU" noProof="0"/>
              <a:t>Вставка рисунка</a:t>
            </a:r>
            <a:endParaRPr lang="uk-UA" noProof="0" dirty="0"/>
          </a:p>
        </p:txBody>
      </p:sp>
      <p:sp>
        <p:nvSpPr>
          <p:cNvPr id="13" name="Місце для зображення 2" descr="Пустий покажчик місця заповнення для зображення. Клацніть цей покажчик і виберіть зображення, яке потрібно додати"/>
          <p:cNvSpPr>
            <a:spLocks noGrp="1"/>
          </p:cNvSpPr>
          <p:nvPr>
            <p:ph type="pic" idx="11"/>
          </p:nvPr>
        </p:nvSpPr>
        <p:spPr>
          <a:xfrm>
            <a:off x="4084320"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ru-RU" noProof="0"/>
              <a:t>Вставка рисунка</a:t>
            </a:r>
            <a:endParaRPr lang="uk-UA" noProof="0" dirty="0"/>
          </a:p>
        </p:txBody>
      </p:sp>
      <p:sp>
        <p:nvSpPr>
          <p:cNvPr id="14" name="Місце для зображення 2" descr="Пустий покажчик місця заповнення для зображення. Клацніть цей покажчик і виберіть зображення, яке потрібно додати"/>
          <p:cNvSpPr>
            <a:spLocks noGrp="1"/>
          </p:cNvSpPr>
          <p:nvPr>
            <p:ph type="pic" idx="12"/>
          </p:nvPr>
        </p:nvSpPr>
        <p:spPr>
          <a:xfrm>
            <a:off x="8168640" y="1"/>
            <a:ext cx="4023360" cy="4745736"/>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ru-RU" noProof="0"/>
              <a:t>Вставка рисунка</a:t>
            </a:r>
            <a:endParaRPr lang="uk-UA" noProof="0" dirty="0"/>
          </a:p>
        </p:txBody>
      </p:sp>
      <p:sp>
        <p:nvSpPr>
          <p:cNvPr id="3" name="Підзаголовок 2"/>
          <p:cNvSpPr>
            <a:spLocks noGrp="1"/>
          </p:cNvSpPr>
          <p:nvPr>
            <p:ph type="subTitle" idx="1"/>
          </p:nvPr>
        </p:nvSpPr>
        <p:spPr>
          <a:xfrm>
            <a:off x="533400" y="6043123"/>
            <a:ext cx="11125200" cy="571500"/>
          </a:xfrm>
        </p:spPr>
        <p:txBody>
          <a:bodyPr rtlCol="0">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a:t>Образец подзаголовка</a:t>
            </a:r>
            <a:endParaRPr lang="uk-UA" noProof="0" dirty="0"/>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Заголовок і вмі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rtlCol="0"/>
          <a:lstStyle/>
          <a:p>
            <a:pPr rtl="0"/>
            <a:r>
              <a:rPr lang="ru-RU" noProof="0"/>
              <a:t>Образец заголовка</a:t>
            </a:r>
            <a:endParaRPr lang="uk-UA" noProof="0" dirty="0"/>
          </a:p>
        </p:txBody>
      </p:sp>
      <p:sp>
        <p:nvSpPr>
          <p:cNvPr id="3" name="Місце для вмісту 2"/>
          <p:cNvSpPr>
            <a:spLocks noGrp="1"/>
          </p:cNvSpPr>
          <p:nvPr>
            <p:ph idx="1"/>
          </p:nvPr>
        </p:nvSpPr>
        <p:spPr/>
        <p:txBody>
          <a:bodyPr rtlCol="0"/>
          <a:lstStyle>
            <a:lvl1pPr>
              <a:defRPr/>
            </a:lvl1pPr>
            <a:lvl5pP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5" name="Місце для нижнього колонтитула 4"/>
          <p:cNvSpPr>
            <a:spLocks noGrp="1"/>
          </p:cNvSpPr>
          <p:nvPr>
            <p:ph type="ftr" sz="quarter" idx="11"/>
          </p:nvPr>
        </p:nvSpPr>
        <p:spPr/>
        <p:txBody>
          <a:bodyPr rtlCol="0"/>
          <a:lstStyle/>
          <a:p>
            <a:pPr rtl="0"/>
            <a:r>
              <a:rPr lang="uk-UA" noProof="0" dirty="0"/>
              <a:t>Додайте нижній колонтитул</a:t>
            </a:r>
          </a:p>
        </p:txBody>
      </p:sp>
      <p:sp>
        <p:nvSpPr>
          <p:cNvPr id="4" name="Місце для дати 3"/>
          <p:cNvSpPr>
            <a:spLocks noGrp="1"/>
          </p:cNvSpPr>
          <p:nvPr>
            <p:ph type="dt" sz="half" idx="10"/>
          </p:nvPr>
        </p:nvSpPr>
        <p:spPr/>
        <p:txBody>
          <a:bodyPr rtlCol="0"/>
          <a:lstStyle/>
          <a:p>
            <a:pPr rtl="0"/>
            <a:fld id="{B7E3A128-01D8-4448-B68C-EB74845CFB87}" type="datetime1">
              <a:rPr lang="uk-UA" noProof="0" smtClean="0"/>
              <a:t>08.12.2024</a:t>
            </a:fld>
            <a:endParaRPr lang="uk-UA" noProof="0" dirty="0"/>
          </a:p>
        </p:txBody>
      </p:sp>
      <p:sp>
        <p:nvSpPr>
          <p:cNvPr id="6" name="Місце для номера слайда 5"/>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Заголовок розділу">
    <p:bg>
      <p:bgPr>
        <a:solidFill>
          <a:schemeClr val="accent1">
            <a:lumMod val="75000"/>
          </a:schemeClr>
        </a:solidFill>
        <a:effectLst/>
      </p:bgPr>
    </p:bg>
    <p:spTree>
      <p:nvGrpSpPr>
        <p:cNvPr id="1" name=""/>
        <p:cNvGrpSpPr/>
        <p:nvPr/>
      </p:nvGrpSpPr>
      <p:grpSpPr>
        <a:xfrm>
          <a:off x="0" y="0"/>
          <a:ext cx="0" cy="0"/>
          <a:chOff x="0" y="0"/>
          <a:chExt cx="0" cy="0"/>
        </a:xfrm>
      </p:grpSpPr>
      <p:sp>
        <p:nvSpPr>
          <p:cNvPr id="7" name="Прямокутник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uk-UA" noProof="0" dirty="0"/>
          </a:p>
        </p:txBody>
      </p:sp>
      <p:sp>
        <p:nvSpPr>
          <p:cNvPr id="2" name="Заголовок 1"/>
          <p:cNvSpPr>
            <a:spLocks noGrp="1"/>
          </p:cNvSpPr>
          <p:nvPr>
            <p:ph type="title"/>
          </p:nvPr>
        </p:nvSpPr>
        <p:spPr>
          <a:xfrm>
            <a:off x="831850" y="2483427"/>
            <a:ext cx="10515600" cy="2743200"/>
          </a:xfrm>
        </p:spPr>
        <p:txBody>
          <a:bodyPr rtlCol="0" anchor="b">
            <a:normAutofit/>
          </a:bodyPr>
          <a:lstStyle>
            <a:lvl1pPr algn="ctr">
              <a:defRPr sz="4400" spc="-50" baseline="0">
                <a:solidFill>
                  <a:schemeClr val="bg1"/>
                </a:solidFill>
              </a:defRPr>
            </a:lvl1pPr>
          </a:lstStyle>
          <a:p>
            <a:pPr rtl="0"/>
            <a:r>
              <a:rPr lang="ru-RU" noProof="0"/>
              <a:t>Образец заголовка</a:t>
            </a:r>
            <a:endParaRPr lang="uk-UA" noProof="0" dirty="0"/>
          </a:p>
        </p:txBody>
      </p:sp>
      <p:sp>
        <p:nvSpPr>
          <p:cNvPr id="5" name="Місце для тексту 4"/>
          <p:cNvSpPr>
            <a:spLocks noGrp="1"/>
          </p:cNvSpPr>
          <p:nvPr>
            <p:ph type="body" sz="quarter" idx="10"/>
          </p:nvPr>
        </p:nvSpPr>
        <p:spPr>
          <a:xfrm>
            <a:off x="835025" y="5257800"/>
            <a:ext cx="10515600" cy="914400"/>
          </a:xfrm>
        </p:spPr>
        <p:txBody>
          <a:bodyPr rtlCol="0">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rtl="0"/>
            <a:r>
              <a:rPr lang="ru-RU" noProof="0"/>
              <a:t>Образец текста</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Два елементи вмісту">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rtlCol="0"/>
          <a:lstStyle/>
          <a:p>
            <a:pPr rtl="0"/>
            <a:r>
              <a:rPr lang="ru-RU" noProof="0"/>
              <a:t>Образец заголовка</a:t>
            </a:r>
            <a:endParaRPr lang="uk-UA" noProof="0" dirty="0"/>
          </a:p>
        </p:txBody>
      </p:sp>
      <p:sp>
        <p:nvSpPr>
          <p:cNvPr id="3" name="Місце для вмісту 2"/>
          <p:cNvSpPr>
            <a:spLocks noGrp="1"/>
          </p:cNvSpPr>
          <p:nvPr>
            <p:ph sz="half" idx="1"/>
          </p:nvPr>
        </p:nvSpPr>
        <p:spPr>
          <a:xfrm>
            <a:off x="1524000" y="1714500"/>
            <a:ext cx="4495800" cy="446227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4" name="Місце для вмісту 3"/>
          <p:cNvSpPr>
            <a:spLocks noGrp="1"/>
          </p:cNvSpPr>
          <p:nvPr>
            <p:ph sz="half" idx="2"/>
          </p:nvPr>
        </p:nvSpPr>
        <p:spPr>
          <a:xfrm>
            <a:off x="6172200" y="1714500"/>
            <a:ext cx="4495800" cy="446227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6" name="Місце для нижнього колонтитула 5"/>
          <p:cNvSpPr>
            <a:spLocks noGrp="1"/>
          </p:cNvSpPr>
          <p:nvPr>
            <p:ph type="ftr" sz="quarter" idx="11"/>
          </p:nvPr>
        </p:nvSpPr>
        <p:spPr/>
        <p:txBody>
          <a:bodyPr rtlCol="0"/>
          <a:lstStyle/>
          <a:p>
            <a:pPr rtl="0"/>
            <a:r>
              <a:rPr lang="uk-UA" noProof="0" dirty="0"/>
              <a:t>Додайте нижній колонтитул</a:t>
            </a:r>
          </a:p>
        </p:txBody>
      </p:sp>
      <p:sp>
        <p:nvSpPr>
          <p:cNvPr id="5" name="Місце для дати 4"/>
          <p:cNvSpPr>
            <a:spLocks noGrp="1"/>
          </p:cNvSpPr>
          <p:nvPr>
            <p:ph type="dt" sz="half" idx="10"/>
          </p:nvPr>
        </p:nvSpPr>
        <p:spPr/>
        <p:txBody>
          <a:bodyPr rtlCol="0"/>
          <a:lstStyle/>
          <a:p>
            <a:pPr rtl="0"/>
            <a:fld id="{24B05386-348F-499B-95C9-4FD2D20B5E61}" type="datetime1">
              <a:rPr lang="uk-UA" noProof="0" smtClean="0"/>
              <a:t>08.12.2024</a:t>
            </a:fld>
            <a:endParaRPr lang="uk-UA" noProof="0" dirty="0"/>
          </a:p>
        </p:txBody>
      </p:sp>
      <p:sp>
        <p:nvSpPr>
          <p:cNvPr id="7" name="Місце для номера слайда 6"/>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Порівняння">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rtlCol="0"/>
          <a:lstStyle/>
          <a:p>
            <a:pPr rtl="0"/>
            <a:r>
              <a:rPr lang="ru-RU" noProof="0"/>
              <a:t>Образец заголовка</a:t>
            </a:r>
            <a:endParaRPr lang="uk-UA" noProof="0" dirty="0"/>
          </a:p>
        </p:txBody>
      </p:sp>
      <p:sp>
        <p:nvSpPr>
          <p:cNvPr id="3" name="Місце для тексту 2"/>
          <p:cNvSpPr>
            <a:spLocks noGrp="1"/>
          </p:cNvSpPr>
          <p:nvPr>
            <p:ph type="body" idx="1"/>
          </p:nvPr>
        </p:nvSpPr>
        <p:spPr>
          <a:xfrm>
            <a:off x="1527048" y="1733162"/>
            <a:ext cx="4498848" cy="685800"/>
          </a:xfrm>
        </p:spPr>
        <p:txBody>
          <a:bodyPr rtlCol="0"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u-RU" noProof="0"/>
              <a:t>Образец текста</a:t>
            </a:r>
          </a:p>
        </p:txBody>
      </p:sp>
      <p:sp>
        <p:nvSpPr>
          <p:cNvPr id="4" name="Місце для вмісту 3"/>
          <p:cNvSpPr>
            <a:spLocks noGrp="1"/>
          </p:cNvSpPr>
          <p:nvPr>
            <p:ph sz="half" idx="2"/>
          </p:nvPr>
        </p:nvSpPr>
        <p:spPr>
          <a:xfrm>
            <a:off x="1527048" y="2481943"/>
            <a:ext cx="4498848" cy="3690257"/>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5" name="Місце для тексту 4"/>
          <p:cNvSpPr>
            <a:spLocks noGrp="1"/>
          </p:cNvSpPr>
          <p:nvPr>
            <p:ph type="body" sz="quarter" idx="3"/>
          </p:nvPr>
        </p:nvSpPr>
        <p:spPr>
          <a:xfrm>
            <a:off x="6172200" y="1733162"/>
            <a:ext cx="4498848" cy="685800"/>
          </a:xfrm>
        </p:spPr>
        <p:txBody>
          <a:bodyPr rtlCol="0"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u-RU" noProof="0"/>
              <a:t>Образец текста</a:t>
            </a:r>
          </a:p>
        </p:txBody>
      </p:sp>
      <p:sp>
        <p:nvSpPr>
          <p:cNvPr id="6" name="Місце для вмісту 5"/>
          <p:cNvSpPr>
            <a:spLocks noGrp="1"/>
          </p:cNvSpPr>
          <p:nvPr>
            <p:ph sz="quarter" idx="4"/>
          </p:nvPr>
        </p:nvSpPr>
        <p:spPr>
          <a:xfrm>
            <a:off x="6172200" y="2481943"/>
            <a:ext cx="4498848" cy="3690257"/>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8" name="Місце для нижнього колонтитула 7"/>
          <p:cNvSpPr>
            <a:spLocks noGrp="1"/>
          </p:cNvSpPr>
          <p:nvPr>
            <p:ph type="ftr" sz="quarter" idx="11"/>
          </p:nvPr>
        </p:nvSpPr>
        <p:spPr/>
        <p:txBody>
          <a:bodyPr rtlCol="0"/>
          <a:lstStyle/>
          <a:p>
            <a:pPr rtl="0"/>
            <a:r>
              <a:rPr lang="uk-UA" noProof="0" dirty="0"/>
              <a:t>Додайте нижній колонтитул</a:t>
            </a:r>
          </a:p>
        </p:txBody>
      </p:sp>
      <p:sp>
        <p:nvSpPr>
          <p:cNvPr id="7" name="Місце для дати 6"/>
          <p:cNvSpPr>
            <a:spLocks noGrp="1"/>
          </p:cNvSpPr>
          <p:nvPr>
            <p:ph type="dt" sz="half" idx="10"/>
          </p:nvPr>
        </p:nvSpPr>
        <p:spPr/>
        <p:txBody>
          <a:bodyPr rtlCol="0"/>
          <a:lstStyle/>
          <a:p>
            <a:pPr rtl="0"/>
            <a:fld id="{DE8CF20C-7DA8-412D-9516-CA8419588DA8}" type="datetime1">
              <a:rPr lang="uk-UA" noProof="0" smtClean="0"/>
              <a:t>08.12.2024</a:t>
            </a:fld>
            <a:endParaRPr lang="uk-UA" noProof="0" dirty="0"/>
          </a:p>
        </p:txBody>
      </p:sp>
      <p:sp>
        <p:nvSpPr>
          <p:cNvPr id="9" name="Місце для номера слайда 8"/>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Лише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rtlCol="0"/>
          <a:lstStyle/>
          <a:p>
            <a:pPr rtl="0"/>
            <a:r>
              <a:rPr lang="ru-RU" noProof="0"/>
              <a:t>Образец заголовка</a:t>
            </a:r>
            <a:endParaRPr lang="uk-UA" noProof="0" dirty="0"/>
          </a:p>
        </p:txBody>
      </p:sp>
      <p:sp>
        <p:nvSpPr>
          <p:cNvPr id="4" name="Місце для нижнього колонтитула 3"/>
          <p:cNvSpPr>
            <a:spLocks noGrp="1"/>
          </p:cNvSpPr>
          <p:nvPr>
            <p:ph type="ftr" sz="quarter" idx="11"/>
          </p:nvPr>
        </p:nvSpPr>
        <p:spPr/>
        <p:txBody>
          <a:bodyPr rtlCol="0"/>
          <a:lstStyle/>
          <a:p>
            <a:pPr rtl="0"/>
            <a:r>
              <a:rPr lang="uk-UA" noProof="0" dirty="0"/>
              <a:t>Додайте нижній колонтитул</a:t>
            </a:r>
          </a:p>
        </p:txBody>
      </p:sp>
      <p:sp>
        <p:nvSpPr>
          <p:cNvPr id="3" name="Місце для дати 2"/>
          <p:cNvSpPr>
            <a:spLocks noGrp="1"/>
          </p:cNvSpPr>
          <p:nvPr>
            <p:ph type="dt" sz="half" idx="10"/>
          </p:nvPr>
        </p:nvSpPr>
        <p:spPr/>
        <p:txBody>
          <a:bodyPr rtlCol="0"/>
          <a:lstStyle/>
          <a:p>
            <a:pPr rtl="0"/>
            <a:fld id="{77A35CEB-D532-4B12-8860-26D7197075ED}" type="datetime1">
              <a:rPr lang="uk-UA" noProof="0" smtClean="0"/>
              <a:t>08.12.2024</a:t>
            </a:fld>
            <a:endParaRPr lang="uk-UA" noProof="0" dirty="0"/>
          </a:p>
        </p:txBody>
      </p:sp>
      <p:sp>
        <p:nvSpPr>
          <p:cNvPr id="5" name="Місце для номера слайда 4"/>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Пусто">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Вміст із підписом">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151812" y="1672934"/>
            <a:ext cx="3506788" cy="2880360"/>
          </a:xfrm>
        </p:spPr>
        <p:txBody>
          <a:bodyPr rtlCol="0" anchor="b">
            <a:normAutofit/>
          </a:bodyPr>
          <a:lstStyle>
            <a:lvl1pPr>
              <a:defRPr sz="3000"/>
            </a:lvl1pPr>
          </a:lstStyle>
          <a:p>
            <a:pPr rtl="0"/>
            <a:r>
              <a:rPr lang="ru-RU" noProof="0"/>
              <a:t>Образец заголовка</a:t>
            </a:r>
            <a:endParaRPr lang="uk-UA" noProof="0" dirty="0"/>
          </a:p>
        </p:txBody>
      </p:sp>
      <p:sp>
        <p:nvSpPr>
          <p:cNvPr id="3" name="Місце для вмісту 2"/>
          <p:cNvSpPr>
            <a:spLocks noGrp="1"/>
          </p:cNvSpPr>
          <p:nvPr>
            <p:ph idx="1"/>
          </p:nvPr>
        </p:nvSpPr>
        <p:spPr>
          <a:xfrm>
            <a:off x="530352" y="457200"/>
            <a:ext cx="7242111" cy="5715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4" name="Місце для тексту 3"/>
          <p:cNvSpPr>
            <a:spLocks noGrp="1"/>
          </p:cNvSpPr>
          <p:nvPr>
            <p:ph type="body" sz="half" idx="2"/>
          </p:nvPr>
        </p:nvSpPr>
        <p:spPr>
          <a:xfrm>
            <a:off x="8151812" y="4590288"/>
            <a:ext cx="3514564" cy="1581912"/>
          </a:xfrm>
        </p:spPr>
        <p:txBody>
          <a:bodyPr rtlCol="0"/>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ru-RU" noProof="0"/>
              <a:t>Образец текста</a:t>
            </a:r>
          </a:p>
        </p:txBody>
      </p:sp>
      <p:sp>
        <p:nvSpPr>
          <p:cNvPr id="6" name="Місце для нижнього колонтитула 5"/>
          <p:cNvSpPr>
            <a:spLocks noGrp="1"/>
          </p:cNvSpPr>
          <p:nvPr>
            <p:ph type="ftr" sz="quarter" idx="11"/>
          </p:nvPr>
        </p:nvSpPr>
        <p:spPr/>
        <p:txBody>
          <a:bodyPr rtlCol="0"/>
          <a:lstStyle/>
          <a:p>
            <a:pPr rtl="0"/>
            <a:r>
              <a:rPr lang="uk-UA" noProof="0" dirty="0"/>
              <a:t>Додайте нижній колонтитул</a:t>
            </a:r>
          </a:p>
        </p:txBody>
      </p:sp>
      <p:sp>
        <p:nvSpPr>
          <p:cNvPr id="5" name="Місце для дати 4"/>
          <p:cNvSpPr>
            <a:spLocks noGrp="1"/>
          </p:cNvSpPr>
          <p:nvPr>
            <p:ph type="dt" sz="half" idx="10"/>
          </p:nvPr>
        </p:nvSpPr>
        <p:spPr/>
        <p:txBody>
          <a:bodyPr rtlCol="0"/>
          <a:lstStyle/>
          <a:p>
            <a:pPr rtl="0"/>
            <a:fld id="{AE743618-D585-4677-82F9-2DE9D781B67F}" type="datetime1">
              <a:rPr lang="uk-UA" noProof="0" smtClean="0"/>
              <a:t>08.12.2024</a:t>
            </a:fld>
            <a:endParaRPr lang="uk-UA" noProof="0" dirty="0"/>
          </a:p>
        </p:txBody>
      </p:sp>
      <p:sp>
        <p:nvSpPr>
          <p:cNvPr id="7" name="Місце для номера слайда 6"/>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Зображення з підписом">
    <p:spTree>
      <p:nvGrpSpPr>
        <p:cNvPr id="1" name=""/>
        <p:cNvGrpSpPr/>
        <p:nvPr/>
      </p:nvGrpSpPr>
      <p:grpSpPr>
        <a:xfrm>
          <a:off x="0" y="0"/>
          <a:ext cx="0" cy="0"/>
          <a:chOff x="0" y="0"/>
          <a:chExt cx="0" cy="0"/>
        </a:xfrm>
      </p:grpSpPr>
      <p:sp>
        <p:nvSpPr>
          <p:cNvPr id="8" name="Прямокутник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uk-UA" noProof="0" dirty="0"/>
          </a:p>
        </p:txBody>
      </p:sp>
      <p:sp>
        <p:nvSpPr>
          <p:cNvPr id="2" name="Заголовок 1"/>
          <p:cNvSpPr>
            <a:spLocks noGrp="1"/>
          </p:cNvSpPr>
          <p:nvPr>
            <p:ph type="title"/>
          </p:nvPr>
        </p:nvSpPr>
        <p:spPr>
          <a:xfrm>
            <a:off x="8532813" y="1683327"/>
            <a:ext cx="3125787" cy="2877260"/>
          </a:xfrm>
        </p:spPr>
        <p:txBody>
          <a:bodyPr rtlCol="0" anchor="b">
            <a:normAutofit/>
          </a:bodyPr>
          <a:lstStyle>
            <a:lvl1pPr>
              <a:defRPr sz="3000">
                <a:solidFill>
                  <a:schemeClr val="bg1"/>
                </a:solidFill>
              </a:defRPr>
            </a:lvl1pPr>
          </a:lstStyle>
          <a:p>
            <a:pPr rtl="0"/>
            <a:r>
              <a:rPr lang="ru-RU" noProof="0"/>
              <a:t>Образец заголовка</a:t>
            </a:r>
            <a:endParaRPr lang="uk-UA" noProof="0" dirty="0"/>
          </a:p>
        </p:txBody>
      </p:sp>
      <p:sp>
        <p:nvSpPr>
          <p:cNvPr id="6" name="Місце для зображення 2" descr="Пустий покажчик місця заповнення для зображення. Клацніть цей покажчик і виберіть зображення, яке потрібно додати"/>
          <p:cNvSpPr>
            <a:spLocks noGrp="1"/>
          </p:cNvSpPr>
          <p:nvPr>
            <p:ph type="pic" idx="1"/>
          </p:nvPr>
        </p:nvSpPr>
        <p:spPr>
          <a:xfrm>
            <a:off x="0" y="0"/>
            <a:ext cx="8101584" cy="6857999"/>
          </a:xfrm>
        </p:spPr>
        <p:txBody>
          <a:bodyPr tIns="45720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ru-RU" noProof="0"/>
              <a:t>Вставка рисунка</a:t>
            </a:r>
            <a:endParaRPr lang="uk-UA" noProof="0" dirty="0"/>
          </a:p>
        </p:txBody>
      </p:sp>
      <p:sp>
        <p:nvSpPr>
          <p:cNvPr id="4" name="Місце для тексту 3"/>
          <p:cNvSpPr>
            <a:spLocks noGrp="1"/>
          </p:cNvSpPr>
          <p:nvPr>
            <p:ph type="body" sz="half" idx="2"/>
          </p:nvPr>
        </p:nvSpPr>
        <p:spPr>
          <a:xfrm>
            <a:off x="8532813" y="4591761"/>
            <a:ext cx="3125787" cy="1580440"/>
          </a:xfrm>
        </p:spPr>
        <p:txBody>
          <a:bodyPr rtlCol="0"/>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ru-RU" noProof="0"/>
              <a:t>Образец текста</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Заголовок і вертикальни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rtlCol="0"/>
          <a:lstStyle/>
          <a:p>
            <a:pPr rtl="0"/>
            <a:r>
              <a:rPr lang="ru-RU" noProof="0"/>
              <a:t>Образец заголовка</a:t>
            </a:r>
            <a:endParaRPr lang="uk-UA" noProof="0" dirty="0"/>
          </a:p>
        </p:txBody>
      </p:sp>
      <p:sp>
        <p:nvSpPr>
          <p:cNvPr id="3" name="Місце для вертикального тексту 2"/>
          <p:cNvSpPr>
            <a:spLocks noGrp="1"/>
          </p:cNvSpPr>
          <p:nvPr>
            <p:ph type="body" orient="vert" idx="1"/>
          </p:nvPr>
        </p:nvSpPr>
        <p:spPr/>
        <p:txBody>
          <a:bodyPr vert="eaVert" rtlCol="0"/>
          <a:lstStyle>
            <a:lvl1pPr>
              <a:defRPr/>
            </a:lvl1pPr>
            <a:lvl5pP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5" name="Місце для нижнього колонтитула 4"/>
          <p:cNvSpPr>
            <a:spLocks noGrp="1"/>
          </p:cNvSpPr>
          <p:nvPr>
            <p:ph type="ftr" sz="quarter" idx="11"/>
          </p:nvPr>
        </p:nvSpPr>
        <p:spPr/>
        <p:txBody>
          <a:bodyPr rtlCol="0"/>
          <a:lstStyle/>
          <a:p>
            <a:pPr rtl="0"/>
            <a:r>
              <a:rPr lang="uk-UA" noProof="0" dirty="0"/>
              <a:t>Додайте нижній колонтитул</a:t>
            </a:r>
          </a:p>
        </p:txBody>
      </p:sp>
      <p:sp>
        <p:nvSpPr>
          <p:cNvPr id="4" name="Місце для дати 3"/>
          <p:cNvSpPr>
            <a:spLocks noGrp="1"/>
          </p:cNvSpPr>
          <p:nvPr>
            <p:ph type="dt" sz="half" idx="10"/>
          </p:nvPr>
        </p:nvSpPr>
        <p:spPr/>
        <p:txBody>
          <a:bodyPr rtlCol="0"/>
          <a:lstStyle/>
          <a:p>
            <a:pPr rtl="0"/>
            <a:fld id="{E3199467-5573-4075-B509-1993534E51D4}" type="datetime1">
              <a:rPr lang="uk-UA" noProof="0" smtClean="0"/>
              <a:t>08.12.2024</a:t>
            </a:fld>
            <a:endParaRPr lang="uk-UA" noProof="0" dirty="0"/>
          </a:p>
        </p:txBody>
      </p:sp>
      <p:sp>
        <p:nvSpPr>
          <p:cNvPr id="6" name="Місце для номера слайда 5"/>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Вертикальний заголовок і текст">
    <p:spTree>
      <p:nvGrpSpPr>
        <p:cNvPr id="1" name=""/>
        <p:cNvGrpSpPr/>
        <p:nvPr/>
      </p:nvGrpSpPr>
      <p:grpSpPr>
        <a:xfrm>
          <a:off x="0" y="0"/>
          <a:ext cx="0" cy="0"/>
          <a:chOff x="0" y="0"/>
          <a:chExt cx="0" cy="0"/>
        </a:xfrm>
      </p:grpSpPr>
      <p:sp>
        <p:nvSpPr>
          <p:cNvPr id="2" name="Вертикальний заголовок 1"/>
          <p:cNvSpPr>
            <a:spLocks noGrp="1"/>
          </p:cNvSpPr>
          <p:nvPr>
            <p:ph type="title" orient="vert"/>
          </p:nvPr>
        </p:nvSpPr>
        <p:spPr>
          <a:xfrm>
            <a:off x="8724900" y="457200"/>
            <a:ext cx="1943100" cy="5719762"/>
          </a:xfrm>
        </p:spPr>
        <p:txBody>
          <a:bodyPr vert="eaVert" rtlCol="0"/>
          <a:lstStyle/>
          <a:p>
            <a:pPr rtl="0"/>
            <a:r>
              <a:rPr lang="ru-RU" noProof="0"/>
              <a:t>Образец заголовка</a:t>
            </a:r>
            <a:endParaRPr lang="uk-UA" noProof="0" dirty="0"/>
          </a:p>
        </p:txBody>
      </p:sp>
      <p:sp>
        <p:nvSpPr>
          <p:cNvPr id="3" name="Місце для вертикального тексту 2"/>
          <p:cNvSpPr>
            <a:spLocks noGrp="1"/>
          </p:cNvSpPr>
          <p:nvPr>
            <p:ph type="body" orient="vert" idx="1"/>
          </p:nvPr>
        </p:nvSpPr>
        <p:spPr>
          <a:xfrm>
            <a:off x="1524000" y="457200"/>
            <a:ext cx="7048500" cy="5719762"/>
          </a:xfrm>
        </p:spPr>
        <p:txBody>
          <a:bodyPr vert="eaVert" rtlCol="0"/>
          <a:lstStyle>
            <a:lvl1pPr>
              <a:defRPr/>
            </a:lvl1pPr>
            <a:lvl5pP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uk-UA" noProof="0" dirty="0"/>
          </a:p>
        </p:txBody>
      </p:sp>
      <p:sp>
        <p:nvSpPr>
          <p:cNvPr id="5" name="Місце для нижнього колонтитула 4"/>
          <p:cNvSpPr>
            <a:spLocks noGrp="1"/>
          </p:cNvSpPr>
          <p:nvPr>
            <p:ph type="ftr" sz="quarter" idx="11"/>
          </p:nvPr>
        </p:nvSpPr>
        <p:spPr/>
        <p:txBody>
          <a:bodyPr rtlCol="0"/>
          <a:lstStyle/>
          <a:p>
            <a:pPr rtl="0"/>
            <a:r>
              <a:rPr lang="uk-UA" noProof="0" dirty="0"/>
              <a:t>Додайте нижній колонтитул</a:t>
            </a:r>
          </a:p>
        </p:txBody>
      </p:sp>
      <p:sp>
        <p:nvSpPr>
          <p:cNvPr id="4" name="Місце для дати 3"/>
          <p:cNvSpPr>
            <a:spLocks noGrp="1"/>
          </p:cNvSpPr>
          <p:nvPr>
            <p:ph type="dt" sz="half" idx="10"/>
          </p:nvPr>
        </p:nvSpPr>
        <p:spPr/>
        <p:txBody>
          <a:bodyPr rtlCol="0"/>
          <a:lstStyle/>
          <a:p>
            <a:pPr rtl="0"/>
            <a:fld id="{3315B3F2-4971-4BF9-A98C-14E37F1F3F15}" type="datetime1">
              <a:rPr lang="uk-UA" noProof="0" smtClean="0"/>
              <a:t>08.12.2024</a:t>
            </a:fld>
            <a:endParaRPr lang="uk-UA" noProof="0" dirty="0"/>
          </a:p>
        </p:txBody>
      </p:sp>
      <p:sp>
        <p:nvSpPr>
          <p:cNvPr id="6" name="Місце для номера слайда 5"/>
          <p:cNvSpPr>
            <a:spLocks noGrp="1"/>
          </p:cNvSpPr>
          <p:nvPr>
            <p:ph type="sldNum" sz="quarter" idx="12"/>
          </p:nvPr>
        </p:nvSpPr>
        <p:spPr/>
        <p:txBody>
          <a:bodyPr rtlCol="0"/>
          <a:lstStyle/>
          <a:p>
            <a:pPr rtl="0"/>
            <a:fld id="{E31375A4-56A4-47D6-9801-1991572033F7}" type="slidenum">
              <a:rPr lang="uk-UA" noProof="0" smtClean="0"/>
              <a:t>‹#›</a:t>
            </a:fld>
            <a:endParaRPr lang="uk-UA" noProof="0"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Місце для заголовка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pPr rtl="0"/>
            <a:r>
              <a:rPr lang="uk-UA" noProof="0" dirty="0"/>
              <a:t>Зразок заголовка</a:t>
            </a:r>
          </a:p>
        </p:txBody>
      </p:sp>
      <p:sp>
        <p:nvSpPr>
          <p:cNvPr id="3" name="Місце для тексту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rtl="0"/>
            <a:r>
              <a:rPr lang="uk-UA" noProof="0" dirty="0"/>
              <a:t>Зразок тексту</a:t>
            </a:r>
          </a:p>
          <a:p>
            <a:pPr lvl="1" rtl="0"/>
            <a:r>
              <a:rPr lang="uk-UA" noProof="0" dirty="0"/>
              <a:t>Другий рівень</a:t>
            </a:r>
          </a:p>
          <a:p>
            <a:pPr lvl="2" rtl="0"/>
            <a:r>
              <a:rPr lang="uk-UA" noProof="0" dirty="0"/>
              <a:t>Третій рівень</a:t>
            </a:r>
          </a:p>
          <a:p>
            <a:pPr lvl="3" rtl="0"/>
            <a:r>
              <a:rPr lang="uk-UA" noProof="0" dirty="0"/>
              <a:t>Четвертий рівень</a:t>
            </a:r>
          </a:p>
          <a:p>
            <a:pPr lvl="4" rtl="0"/>
            <a:r>
              <a:rPr lang="uk-UA" noProof="0" dirty="0"/>
              <a:t>П’ятий рівень</a:t>
            </a:r>
          </a:p>
        </p:txBody>
      </p:sp>
      <p:sp>
        <p:nvSpPr>
          <p:cNvPr id="7" name="Прямокутник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uk-UA" noProof="0" dirty="0"/>
          </a:p>
        </p:txBody>
      </p:sp>
      <p:sp>
        <p:nvSpPr>
          <p:cNvPr id="5" name="Місце для нижнього колонтитула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pPr rtl="0"/>
            <a:r>
              <a:rPr lang="uk-UA" noProof="0" dirty="0"/>
              <a:t>Додайте нижній колонтитул</a:t>
            </a:r>
          </a:p>
        </p:txBody>
      </p:sp>
      <p:sp>
        <p:nvSpPr>
          <p:cNvPr id="4" name="Місце для дати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pPr rtl="0"/>
            <a:fld id="{B59017E3-9030-420C-9FF6-26ED138222DE}" type="datetime1">
              <a:rPr lang="uk-UA" noProof="0" smtClean="0"/>
              <a:t>08.12.2024</a:t>
            </a:fld>
            <a:endParaRPr lang="uk-UA" noProof="0" dirty="0"/>
          </a:p>
        </p:txBody>
      </p:sp>
      <p:sp>
        <p:nvSpPr>
          <p:cNvPr id="6" name="Місце для номера слайда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pPr rtl="0"/>
            <a:fld id="{E31375A4-56A4-47D6-9801-1991572033F7}" type="slidenum">
              <a:rPr lang="uk-UA" noProof="0" smtClean="0"/>
              <a:pPr rtl="0"/>
              <a:t>‹#›</a:t>
            </a:fld>
            <a:endParaRPr lang="uk-UA" noProof="0"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4"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www.fa.ru/fil/orel/science/nir/Documents/Matveev+%20Scopus.pdf" TargetMode="External"/><Relationship Id="rId3" Type="http://schemas.openxmlformats.org/officeDocument/2006/relationships/hyperlink" Target="https://ebookcentral.proquest.com/lib/trinity/reader.action?docID=5573679" TargetMode="External"/><Relationship Id="rId7" Type="http://schemas.openxmlformats.org/officeDocument/2006/relationships/hyperlink" Target="https://www.sciencedirect.com/science/article/pii/S0024630123000110#abs0015"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jstor.org/stable/26806435" TargetMode="External"/><Relationship Id="rId5" Type="http://schemas.openxmlformats.org/officeDocument/2006/relationships/hyperlink" Target="https://www.sciencedirect.com/science/article/pii/S0148296315004385" TargetMode="External"/><Relationship Id="rId4" Type="http://schemas.openxmlformats.org/officeDocument/2006/relationships/hyperlink" Target="https://www.emerald.com/insight/content/doi/10.1108/sbm-12-2012-0052/full/html" TargetMode="External"/><Relationship Id="rId9" Type="http://schemas.openxmlformats.org/officeDocument/2006/relationships/hyperlink" Target="https://librarysearch.uwtsd.ac.uk/permalink/44WHELF_UWTSD/upgrip/alma991003950088024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4389C-53B8-50ED-357C-321417311C77}"/>
            </a:ext>
          </a:extLst>
        </p:cNvPr>
        <p:cNvGrpSpPr/>
        <p:nvPr/>
      </p:nvGrpSpPr>
      <p:grpSpPr>
        <a:xfrm>
          <a:off x="0" y="0"/>
          <a:ext cx="0" cy="0"/>
          <a:chOff x="0" y="0"/>
          <a:chExt cx="0" cy="0"/>
        </a:xfrm>
      </p:grpSpPr>
      <p:sp>
        <p:nvSpPr>
          <p:cNvPr id="3" name="Місце для вмісту 2">
            <a:extLst>
              <a:ext uri="{FF2B5EF4-FFF2-40B4-BE49-F238E27FC236}">
                <a16:creationId xmlns:a16="http://schemas.microsoft.com/office/drawing/2014/main" id="{E437B63D-3A18-B3E6-EECD-9B1DA2320899}"/>
              </a:ext>
            </a:extLst>
          </p:cNvPr>
          <p:cNvSpPr>
            <a:spLocks noGrp="1"/>
          </p:cNvSpPr>
          <p:nvPr>
            <p:ph idx="1"/>
          </p:nvPr>
        </p:nvSpPr>
        <p:spPr>
          <a:xfrm>
            <a:off x="196344" y="2120510"/>
            <a:ext cx="11500122" cy="4141447"/>
          </a:xfrm>
        </p:spPr>
        <p:txBody>
          <a:bodyPr rtlCol="0">
            <a:normAutofit/>
          </a:bodyPr>
          <a:lstStyle/>
          <a:p>
            <a:pPr marL="45720" indent="0">
              <a:lnSpc>
                <a:spcPct val="150000"/>
              </a:lnSpc>
              <a:buNone/>
            </a:pPr>
            <a:r>
              <a:rPr lang="en-GB" sz="1800" b="1" dirty="0">
                <a:solidFill>
                  <a:schemeClr val="tx2"/>
                </a:solidFill>
                <a:effectLst/>
                <a:latin typeface="Arial" panose="020B0604020202020204" pitchFamily="34" charset="0"/>
                <a:ea typeface="Arial" panose="020B0604020202020204" pitchFamily="34" charset="0"/>
                <a:cs typeface="Times New Roman" panose="02020603050405020304" pitchFamily="18" charset="0"/>
              </a:rPr>
              <a:t> </a:t>
            </a:r>
          </a:p>
          <a:p>
            <a:pPr marL="45720" indent="0">
              <a:lnSpc>
                <a:spcPct val="100000"/>
              </a:lnSpc>
              <a:buNone/>
            </a:pPr>
            <a:r>
              <a:rPr lang="en-GB" sz="1800" b="1" dirty="0">
                <a:solidFill>
                  <a:schemeClr val="tx2"/>
                </a:solidFill>
                <a:effectLst/>
                <a:latin typeface="Arial" panose="020B0604020202020204" pitchFamily="34" charset="0"/>
                <a:ea typeface="Arial" panose="020B0604020202020204" pitchFamily="34" charset="0"/>
              </a:rPr>
              <a:t> </a:t>
            </a:r>
          </a:p>
          <a:p>
            <a:pPr marL="45720" indent="0">
              <a:buNone/>
            </a:pPr>
            <a:r>
              <a:rPr lang="en-GB" sz="1800" b="1" dirty="0">
                <a:solidFill>
                  <a:schemeClr val="tx2"/>
                </a:solidFill>
                <a:latin typeface="Arial" panose="020B0604020202020204" pitchFamily="34" charset="0"/>
              </a:rPr>
              <a:t>                                            </a:t>
            </a:r>
            <a:r>
              <a:rPr lang="en-GB" sz="2800" b="1" dirty="0">
                <a:solidFill>
                  <a:schemeClr val="tx2"/>
                </a:solidFill>
                <a:latin typeface="Arial" panose="020B0604020202020204" pitchFamily="34" charset="0"/>
              </a:rPr>
              <a:t> </a:t>
            </a:r>
            <a:r>
              <a:rPr lang="ru-RU" sz="2800" b="1" dirty="0">
                <a:solidFill>
                  <a:schemeClr val="tx2"/>
                </a:solidFill>
                <a:latin typeface="Arial" panose="020B0604020202020204" pitchFamily="34" charset="0"/>
              </a:rPr>
              <a:t>        </a:t>
            </a:r>
            <a:endParaRPr lang="en-US" sz="2800" b="1" dirty="0">
              <a:solidFill>
                <a:schemeClr val="tx2"/>
              </a:solidFill>
              <a:latin typeface="Arial" panose="020B0604020202020204" pitchFamily="34" charset="0"/>
            </a:endParaRPr>
          </a:p>
          <a:p>
            <a:pPr marL="45720" indent="0">
              <a:buNone/>
            </a:pPr>
            <a:endParaRPr lang="en-US" dirty="0">
              <a:solidFill>
                <a:schemeClr val="tx2"/>
              </a:solidFill>
            </a:endParaRPr>
          </a:p>
          <a:p>
            <a:pPr marL="45720" indent="0" algn="r">
              <a:lnSpc>
                <a:spcPct val="100000"/>
              </a:lnSpc>
              <a:buNone/>
            </a:pPr>
            <a:r>
              <a:rPr lang="en-GB" sz="1800" b="1" dirty="0">
                <a:solidFill>
                  <a:schemeClr val="tx2"/>
                </a:solidFill>
                <a:latin typeface="Arial" panose="020B0604020202020204" pitchFamily="34" charset="0"/>
              </a:rPr>
              <a:t>Module Leader/Lecturer: Dr Said Usman Amer Kareem</a:t>
            </a:r>
            <a:endParaRPr lang="uk-UA" sz="1800" b="1" dirty="0">
              <a:solidFill>
                <a:schemeClr val="tx2"/>
              </a:solidFill>
              <a:latin typeface="Arial" panose="020B0604020202020204" pitchFamily="34" charset="0"/>
            </a:endParaRPr>
          </a:p>
          <a:p>
            <a:pPr marL="45720" indent="0" algn="r">
              <a:lnSpc>
                <a:spcPct val="100000"/>
              </a:lnSpc>
              <a:buNone/>
            </a:pPr>
            <a:r>
              <a:rPr lang="en-GB" sz="1800" b="1" dirty="0">
                <a:solidFill>
                  <a:schemeClr val="tx2"/>
                </a:solidFill>
                <a:latin typeface="Arial" panose="020B0604020202020204" pitchFamily="34" charset="0"/>
              </a:rPr>
              <a:t>Student Name: Oleksandra Chebotareva</a:t>
            </a:r>
          </a:p>
          <a:p>
            <a:pPr marL="45720" indent="0" algn="r">
              <a:lnSpc>
                <a:spcPct val="100000"/>
              </a:lnSpc>
              <a:buNone/>
            </a:pPr>
            <a:r>
              <a:rPr lang="en-GB" sz="1800" b="1" dirty="0">
                <a:solidFill>
                  <a:schemeClr val="tx2"/>
                </a:solidFill>
                <a:latin typeface="Arial" panose="020B0604020202020204" pitchFamily="34" charset="0"/>
              </a:rPr>
              <a:t>Student ID: 2247384</a:t>
            </a:r>
            <a:endParaRPr lang="uk-UA" sz="1800" b="1" dirty="0">
              <a:solidFill>
                <a:schemeClr val="tx2"/>
              </a:solidFill>
              <a:latin typeface="Arial" panose="020B0604020202020204" pitchFamily="34" charset="0"/>
            </a:endParaRPr>
          </a:p>
          <a:p>
            <a:pPr marL="45720" indent="0">
              <a:buNone/>
            </a:pPr>
            <a:endParaRPr lang="en-US" dirty="0">
              <a:solidFill>
                <a:schemeClr val="tx2"/>
              </a:solidFill>
            </a:endParaRPr>
          </a:p>
        </p:txBody>
      </p:sp>
      <p:pic>
        <p:nvPicPr>
          <p:cNvPr id="4" name="Picture 1">
            <a:extLst>
              <a:ext uri="{FF2B5EF4-FFF2-40B4-BE49-F238E27FC236}">
                <a16:creationId xmlns:a16="http://schemas.microsoft.com/office/drawing/2014/main" id="{7394E972-B344-7554-679E-9DB31E6D8A9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534" y="375920"/>
            <a:ext cx="4402408" cy="1910015"/>
          </a:xfrm>
          <a:prstGeom prst="rect">
            <a:avLst/>
          </a:prstGeom>
          <a:noFill/>
          <a:ln>
            <a:noFill/>
          </a:ln>
        </p:spPr>
      </p:pic>
      <p:sp>
        <p:nvSpPr>
          <p:cNvPr id="6" name="TextBox 5">
            <a:extLst>
              <a:ext uri="{FF2B5EF4-FFF2-40B4-BE49-F238E27FC236}">
                <a16:creationId xmlns:a16="http://schemas.microsoft.com/office/drawing/2014/main" id="{6D6B84B4-F15E-EF11-0DCC-F0E0D4029A2F}"/>
              </a:ext>
            </a:extLst>
          </p:cNvPr>
          <p:cNvSpPr txBox="1"/>
          <p:nvPr/>
        </p:nvSpPr>
        <p:spPr>
          <a:xfrm>
            <a:off x="1985875" y="2948415"/>
            <a:ext cx="7605507" cy="1200329"/>
          </a:xfrm>
          <a:prstGeom prst="rect">
            <a:avLst/>
          </a:prstGeom>
          <a:noFill/>
        </p:spPr>
        <p:txBody>
          <a:bodyPr wrap="square">
            <a:spAutoFit/>
          </a:bodyPr>
          <a:lstStyle/>
          <a:p>
            <a:pPr algn="ctr"/>
            <a:r>
              <a:rPr lang="en-US" sz="3600" b="1" dirty="0">
                <a:solidFill>
                  <a:schemeClr val="tx2"/>
                </a:solidFill>
                <a:latin typeface="Arial" panose="020B0604020202020204" pitchFamily="34" charset="0"/>
              </a:rPr>
              <a:t>Component 2: Practical: Presentation</a:t>
            </a:r>
            <a:endParaRPr lang="uk-UA" sz="3600" dirty="0"/>
          </a:p>
        </p:txBody>
      </p:sp>
      <p:sp>
        <p:nvSpPr>
          <p:cNvPr id="8" name="TextBox 7">
            <a:extLst>
              <a:ext uri="{FF2B5EF4-FFF2-40B4-BE49-F238E27FC236}">
                <a16:creationId xmlns:a16="http://schemas.microsoft.com/office/drawing/2014/main" id="{211525D3-201C-1088-71C6-657C352DD161}"/>
              </a:ext>
            </a:extLst>
          </p:cNvPr>
          <p:cNvSpPr txBox="1"/>
          <p:nvPr/>
        </p:nvSpPr>
        <p:spPr>
          <a:xfrm>
            <a:off x="7821486" y="499930"/>
            <a:ext cx="6095064" cy="830997"/>
          </a:xfrm>
          <a:prstGeom prst="rect">
            <a:avLst/>
          </a:prstGeom>
          <a:noFill/>
        </p:spPr>
        <p:txBody>
          <a:bodyPr wrap="square">
            <a:spAutoFit/>
          </a:bodyPr>
          <a:lstStyle/>
          <a:p>
            <a:pPr marL="45720" indent="0">
              <a:lnSpc>
                <a:spcPct val="100000"/>
              </a:lnSpc>
              <a:buNone/>
            </a:pPr>
            <a:r>
              <a:rPr lang="en-GB" sz="2400" b="1" dirty="0">
                <a:solidFill>
                  <a:schemeClr val="tx2"/>
                </a:solidFill>
                <a:effectLst/>
                <a:latin typeface="Arial" panose="020B0604020202020204" pitchFamily="34" charset="0"/>
                <a:ea typeface="Arial" panose="020B0604020202020204" pitchFamily="34" charset="0"/>
                <a:cs typeface="Times New Roman" panose="02020603050405020304" pitchFamily="18" charset="0"/>
              </a:rPr>
              <a:t>Module: Entrepreneurship </a:t>
            </a:r>
            <a:endParaRPr lang="en-US" sz="2400"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marL="45720" indent="0">
              <a:lnSpc>
                <a:spcPct val="100000"/>
              </a:lnSpc>
              <a:buNone/>
            </a:pPr>
            <a:r>
              <a:rPr lang="en-GB" sz="2400" b="1" dirty="0">
                <a:solidFill>
                  <a:schemeClr val="tx2"/>
                </a:solidFill>
                <a:effectLst/>
                <a:latin typeface="Arial" panose="020B0604020202020204" pitchFamily="34" charset="0"/>
                <a:ea typeface="Arial" panose="020B0604020202020204" pitchFamily="34" charset="0"/>
              </a:rPr>
              <a:t>Module code: LCBB001</a:t>
            </a:r>
            <a:endParaRPr lang="uk-UA" sz="2400" dirty="0"/>
          </a:p>
        </p:txBody>
      </p:sp>
    </p:spTree>
    <p:extLst>
      <p:ext uri="{BB962C8B-B14F-4D97-AF65-F5344CB8AC3E}">
        <p14:creationId xmlns:p14="http://schemas.microsoft.com/office/powerpoint/2010/main" val="337158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207563" y="4644928"/>
            <a:ext cx="11518355" cy="1107123"/>
          </a:xfrm>
        </p:spPr>
        <p:txBody>
          <a:bodyPr rtlCol="0">
            <a:noAutofit/>
          </a:bodyPr>
          <a:lstStyle/>
          <a:p>
            <a:pPr algn="ctr">
              <a:lnSpc>
                <a:spcPct val="150000"/>
              </a:lnSpc>
            </a:pPr>
            <a:r>
              <a:rPr lang="en-GB" sz="4800" b="1" dirty="0">
                <a:effectLst/>
                <a:latin typeface="Algerian" panose="04020705040A02060702" pitchFamily="82" charset="0"/>
                <a:ea typeface="Arial" panose="020B0604020202020204" pitchFamily="34" charset="0"/>
                <a:cs typeface="Times New Roman" panose="02020603050405020304" pitchFamily="18" charset="0"/>
              </a:rPr>
              <a:t>“FREE ATTITUDE” GYM</a:t>
            </a:r>
            <a:endParaRPr lang="uk-UA" sz="4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Місце для зображення 6" descr="Двоє людей качаються"/>
          <p:cNvPicPr>
            <a:picLocks noGrp="1" noChangeAspect="1"/>
          </p:cNvPicPr>
          <p:nvPr>
            <p:ph type="pic" idx="10"/>
          </p:nvPr>
        </p:nvPicPr>
        <p:blipFill rotWithShape="1">
          <a:blip r:embed="rId3" cstate="print">
            <a:extLst>
              <a:ext uri="{28A0092B-C50C-407E-A947-70E740481C1C}">
                <a14:useLocalDpi xmlns:a14="http://schemas.microsoft.com/office/drawing/2010/main" val="0"/>
              </a:ext>
            </a:extLst>
          </a:blip>
          <a:srcRect/>
          <a:stretch/>
        </p:blipFill>
        <p:spPr/>
      </p:pic>
      <p:pic>
        <p:nvPicPr>
          <p:cNvPr id="8" name="Місце для зображення 7" descr="Яблуко Гренні Сміт і кравецький сантиметр крупним планом"/>
          <p:cNvPicPr>
            <a:picLocks noGrp="1" noChangeAspect="1"/>
          </p:cNvPicPr>
          <p:nvPr>
            <p:ph type="pic" idx="11"/>
          </p:nvPr>
        </p:nvPicPr>
        <p:blipFill rotWithShape="1">
          <a:blip r:embed="rId4" cstate="print">
            <a:extLst>
              <a:ext uri="{28A0092B-C50C-407E-A947-70E740481C1C}">
                <a14:useLocalDpi xmlns:a14="http://schemas.microsoft.com/office/drawing/2010/main" val="0"/>
              </a:ext>
            </a:extLst>
          </a:blip>
          <a:srcRect t="19" b="19"/>
          <a:stretch/>
        </p:blipFill>
        <p:spPr/>
      </p:pic>
      <p:pic>
        <p:nvPicPr>
          <p:cNvPr id="9" name="Місце для зображення 8" descr="Чоловік і жінка біжать на біговій доріжці"/>
          <p:cNvPicPr>
            <a:picLocks noGrp="1" noChangeAspect="1"/>
          </p:cNvPicPr>
          <p:nvPr>
            <p:ph type="pic" idx="12"/>
          </p:nvPr>
        </p:nvPicPr>
        <p:blipFill rotWithShape="1">
          <a:blip r:embed="rId5" cstate="print">
            <a:extLst>
              <a:ext uri="{28A0092B-C50C-407E-A947-70E740481C1C}">
                <a14:useLocalDpi xmlns:a14="http://schemas.microsoft.com/office/drawing/2010/main" val="0"/>
              </a:ext>
            </a:extLst>
          </a:blip>
          <a:srcRect t="39" b="39"/>
          <a:stretch/>
        </p:blipFill>
        <p:spPr/>
      </p:pic>
      <p:sp>
        <p:nvSpPr>
          <p:cNvPr id="3" name="Підзаголовок 2"/>
          <p:cNvSpPr>
            <a:spLocks noGrp="1"/>
          </p:cNvSpPr>
          <p:nvPr>
            <p:ph type="subTitle" idx="1"/>
          </p:nvPr>
        </p:nvSpPr>
        <p:spPr>
          <a:xfrm>
            <a:off x="50488" y="5752051"/>
            <a:ext cx="12091023" cy="962899"/>
          </a:xfrm>
        </p:spPr>
        <p:txBody>
          <a:bodyPr rtlCol="0"/>
          <a:lstStyle/>
          <a:p>
            <a:pPr rtl="0">
              <a:lnSpc>
                <a:spcPct val="150000"/>
              </a:lnSpc>
            </a:pPr>
            <a:r>
              <a:rPr lang="en-GB" sz="1800" b="1" dirty="0">
                <a:effectLst/>
                <a:latin typeface="Arial" panose="020B0604020202020204" pitchFamily="34" charset="0"/>
                <a:ea typeface="Calibri" panose="020F0502020204030204" pitchFamily="34" charset="0"/>
              </a:rPr>
              <a:t>a unique fitness concept - physical fitness and mental wellness combined at one space</a:t>
            </a:r>
            <a:endParaRPr lang="uk-UA" b="1" dirty="0"/>
          </a:p>
        </p:txBody>
      </p:sp>
      <p:pic>
        <p:nvPicPr>
          <p:cNvPr id="10" name="Рисунок 9" descr="Изображение выглядит как человек, Человеческое лицо, одежда, локоть&#10;&#10;Автоматически созданное описание">
            <a:extLst>
              <a:ext uri="{FF2B5EF4-FFF2-40B4-BE49-F238E27FC236}">
                <a16:creationId xmlns:a16="http://schemas.microsoft.com/office/drawing/2014/main" id="{7F194BFE-18EF-3AEE-22DE-973484B83A5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84320" y="0"/>
            <a:ext cx="4023360" cy="4745736"/>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0" y="1252452"/>
            <a:ext cx="11937688" cy="1324494"/>
          </a:xfrm>
        </p:spPr>
        <p:txBody>
          <a:bodyPr rtlCol="0">
            <a:noAutofit/>
          </a:bodyPr>
          <a:lstStyle/>
          <a:p>
            <a:pPr algn="ctr">
              <a:lnSpc>
                <a:spcPct val="150000"/>
              </a:lnSpc>
            </a:pPr>
            <a:r>
              <a:rPr lang="en-US" sz="3600" b="1" dirty="0">
                <a:latin typeface="Algerian" panose="04020705040A02060702" pitchFamily="82" charset="0"/>
                <a:cs typeface="Aldhabi" panose="020F0502020204030204" pitchFamily="2" charset="-78"/>
              </a:rPr>
              <a:t>overview of the business idea</a:t>
            </a:r>
            <a:br>
              <a:rPr lang="en-US" sz="3600" b="1" dirty="0">
                <a:latin typeface="Algerian" panose="04020705040A02060702" pitchFamily="82" charset="0"/>
                <a:cs typeface="Aldhabi" panose="020F0502020204030204" pitchFamily="2" charset="-78"/>
              </a:rPr>
            </a:br>
            <a:r>
              <a:rPr lang="en-US" sz="3600" b="1" dirty="0">
                <a:latin typeface="Algerian" panose="04020705040A02060702" pitchFamily="82" charset="0"/>
                <a:cs typeface="Aldhabi" panose="020F0502020204030204" pitchFamily="2" charset="-78"/>
              </a:rPr>
              <a:t> gym “free attitude” as a unique project</a:t>
            </a:r>
            <a:br>
              <a:rPr lang="uk-UA" sz="3600" b="1" dirty="0">
                <a:cs typeface="Aldhabi" panose="020F0502020204030204" pitchFamily="2" charset="-78"/>
              </a:rPr>
            </a:br>
            <a:endParaRPr lang="uk-UA" sz="3600" b="1" dirty="0">
              <a:cs typeface="Aldhabi" panose="020F0502020204030204" pitchFamily="2" charset="-78"/>
            </a:endParaRPr>
          </a:p>
        </p:txBody>
      </p:sp>
      <p:sp>
        <p:nvSpPr>
          <p:cNvPr id="3" name="Місце для вмісту 2"/>
          <p:cNvSpPr>
            <a:spLocks noGrp="1"/>
          </p:cNvSpPr>
          <p:nvPr>
            <p:ph idx="1"/>
          </p:nvPr>
        </p:nvSpPr>
        <p:spPr>
          <a:xfrm>
            <a:off x="144505" y="1689879"/>
            <a:ext cx="4710928" cy="4897956"/>
          </a:xfrm>
        </p:spPr>
        <p:txBody>
          <a:bodyPr rtlCol="0">
            <a:noAutofit/>
          </a:bodyPr>
          <a:lstStyle/>
          <a:p>
            <a:pPr marL="45720" indent="0" algn="ctr" rtl="0">
              <a:lnSpc>
                <a:spcPct val="100000"/>
              </a:lnSpc>
              <a:buNone/>
            </a:pPr>
            <a:r>
              <a:rPr lang="en-GB" sz="3200" b="1" dirty="0">
                <a:effectLst/>
                <a:latin typeface="Arial" panose="020B0604020202020204" pitchFamily="34" charset="0"/>
                <a:ea typeface="Calibri" panose="020F0502020204030204" pitchFamily="34" charset="0"/>
              </a:rPr>
              <a:t>Comprehensive </a:t>
            </a:r>
            <a:r>
              <a:rPr lang="en-GB" sz="3200" b="1" dirty="0">
                <a:latin typeface="Arial" panose="020B0604020202020204" pitchFamily="34" charset="0"/>
                <a:ea typeface="Calibri" panose="020F0502020204030204" pitchFamily="34" charset="0"/>
              </a:rPr>
              <a:t>A</a:t>
            </a:r>
            <a:r>
              <a:rPr lang="en-GB" sz="3200" b="1" dirty="0">
                <a:effectLst/>
                <a:latin typeface="Arial" panose="020B0604020202020204" pitchFamily="34" charset="0"/>
                <a:ea typeface="Calibri" panose="020F0502020204030204" pitchFamily="34" charset="0"/>
              </a:rPr>
              <a:t>pproach </a:t>
            </a:r>
            <a:r>
              <a:rPr lang="en-GB" sz="2800" dirty="0">
                <a:effectLst/>
                <a:latin typeface="Arial" panose="020B0604020202020204" pitchFamily="34" charset="0"/>
                <a:ea typeface="Calibri" panose="020F0502020204030204" pitchFamily="34" charset="0"/>
              </a:rPr>
              <a:t>by integrating to </a:t>
            </a:r>
            <a:r>
              <a:rPr lang="en-GB" sz="2800" dirty="0">
                <a:latin typeface="Arial" panose="020B0604020202020204" pitchFamily="34" charset="0"/>
                <a:ea typeface="Calibri" panose="020F0502020204030204" pitchFamily="34" charset="0"/>
              </a:rPr>
              <a:t>traditional physical workouts mental well-being such as: </a:t>
            </a:r>
          </a:p>
          <a:p>
            <a:pPr algn="ctr" rtl="0">
              <a:lnSpc>
                <a:spcPct val="100000"/>
              </a:lnSpc>
              <a:buBlip>
                <a:blip r:embed="rId3"/>
              </a:buBlip>
            </a:pPr>
            <a:r>
              <a:rPr lang="en-GB" sz="3000" dirty="0">
                <a:effectLst/>
                <a:latin typeface="Algerian" panose="04020705040A02060702" pitchFamily="82" charset="0"/>
                <a:ea typeface="Calibri" panose="020F0502020204030204" pitchFamily="34" charset="0"/>
              </a:rPr>
              <a:t>meditation </a:t>
            </a:r>
          </a:p>
          <a:p>
            <a:pPr algn="ctr" rtl="0">
              <a:lnSpc>
                <a:spcPct val="100000"/>
              </a:lnSpc>
              <a:buBlip>
                <a:blip r:embed="rId3"/>
              </a:buBlip>
            </a:pPr>
            <a:r>
              <a:rPr lang="en-GB" sz="3000" dirty="0">
                <a:effectLst/>
                <a:latin typeface="Algerian" panose="04020705040A02060702" pitchFamily="82" charset="0"/>
                <a:ea typeface="Calibri" panose="020F0502020204030204" pitchFamily="34" charset="0"/>
              </a:rPr>
              <a:t>mindfulness sessions</a:t>
            </a:r>
          </a:p>
          <a:p>
            <a:pPr algn="ctr" rtl="0">
              <a:lnSpc>
                <a:spcPct val="100000"/>
              </a:lnSpc>
              <a:buBlip>
                <a:blip r:embed="rId3"/>
              </a:buBlip>
            </a:pPr>
            <a:r>
              <a:rPr lang="en-GB" sz="3000" dirty="0">
                <a:effectLst/>
                <a:latin typeface="Algerian" panose="04020705040A02060702" pitchFamily="82" charset="0"/>
                <a:ea typeface="Calibri" panose="020F0502020204030204" pitchFamily="34" charset="0"/>
              </a:rPr>
              <a:t> stress-relief programs </a:t>
            </a:r>
          </a:p>
          <a:p>
            <a:pPr marL="45720" indent="0" algn="ctr" rtl="0">
              <a:lnSpc>
                <a:spcPct val="100000"/>
              </a:lnSpc>
              <a:buNone/>
            </a:pPr>
            <a:endParaRPr lang="en-GB" sz="2800" dirty="0">
              <a:effectLst/>
              <a:latin typeface="Arial" panose="020B0604020202020204" pitchFamily="34" charset="0"/>
              <a:ea typeface="Calibri" panose="020F0502020204030204" pitchFamily="34" charset="0"/>
            </a:endParaRPr>
          </a:p>
        </p:txBody>
      </p:sp>
      <p:pic>
        <p:nvPicPr>
          <p:cNvPr id="5" name="Рисунок 4" descr="Изображение выглядит как картина, Танец, мультфильм, Человеческое лицо&#10;&#10;Автоматически созданное описание">
            <a:extLst>
              <a:ext uri="{FF2B5EF4-FFF2-40B4-BE49-F238E27FC236}">
                <a16:creationId xmlns:a16="http://schemas.microsoft.com/office/drawing/2014/main" id="{270D43C3-7455-5CA6-AF99-D264481FC5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99938" y="1793128"/>
            <a:ext cx="7192062" cy="4794707"/>
          </a:xfrm>
          <a:prstGeom prst="rect">
            <a:avLst/>
          </a:prstGeom>
        </p:spPr>
      </p:pic>
      <p:sp>
        <p:nvSpPr>
          <p:cNvPr id="6" name="TextBox 5">
            <a:extLst>
              <a:ext uri="{FF2B5EF4-FFF2-40B4-BE49-F238E27FC236}">
                <a16:creationId xmlns:a16="http://schemas.microsoft.com/office/drawing/2014/main" id="{25EF295A-C5F4-95B7-643D-518C97A9DDEC}"/>
              </a:ext>
            </a:extLst>
          </p:cNvPr>
          <p:cNvSpPr txBox="1"/>
          <p:nvPr/>
        </p:nvSpPr>
        <p:spPr>
          <a:xfrm>
            <a:off x="9105899" y="6124760"/>
            <a:ext cx="3700131" cy="463075"/>
          </a:xfrm>
          <a:prstGeom prst="rect">
            <a:avLst/>
          </a:prstGeom>
          <a:noFill/>
        </p:spPr>
        <p:txBody>
          <a:bodyPr wrap="square">
            <a:spAutoFit/>
          </a:bodyPr>
          <a:lstStyle/>
          <a:p>
            <a:pPr indent="228600" algn="just">
              <a:lnSpc>
                <a:spcPct val="150000"/>
              </a:lnSpc>
            </a:pPr>
            <a:r>
              <a:rPr lang="en-GB" sz="18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(Barringer &amp; Ireland, 2018).</a:t>
            </a:r>
            <a:endParaRPr lang="en-GB" sz="18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FEFCD-0B39-077F-89BB-B03033AB7476}"/>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5A150806-2AA0-E390-1ABE-3FC229EE0720}"/>
              </a:ext>
            </a:extLst>
          </p:cNvPr>
          <p:cNvSpPr>
            <a:spLocks noGrp="1"/>
          </p:cNvSpPr>
          <p:nvPr>
            <p:ph type="title"/>
          </p:nvPr>
        </p:nvSpPr>
        <p:spPr>
          <a:xfrm>
            <a:off x="0" y="1252452"/>
            <a:ext cx="11937688" cy="1324494"/>
          </a:xfrm>
        </p:spPr>
        <p:txBody>
          <a:bodyPr rtlCol="0">
            <a:noAutofit/>
          </a:bodyPr>
          <a:lstStyle/>
          <a:p>
            <a:pPr algn="ctr">
              <a:lnSpc>
                <a:spcPct val="150000"/>
              </a:lnSpc>
            </a:pPr>
            <a:br>
              <a:rPr lang="uk-UA" sz="3600" b="1" dirty="0">
                <a:cs typeface="Aldhabi" panose="020F0502020204030204" pitchFamily="2" charset="-78"/>
              </a:rPr>
            </a:br>
            <a:endParaRPr lang="uk-UA" sz="3600" b="1" dirty="0">
              <a:cs typeface="Aldhabi" panose="020F0502020204030204" pitchFamily="2" charset="-78"/>
            </a:endParaRPr>
          </a:p>
        </p:txBody>
      </p:sp>
      <p:pic>
        <p:nvPicPr>
          <p:cNvPr id="14" name="Объект 13" descr="Человек работает на открытом воздухе">
            <a:extLst>
              <a:ext uri="{FF2B5EF4-FFF2-40B4-BE49-F238E27FC236}">
                <a16:creationId xmlns:a16="http://schemas.microsoft.com/office/drawing/2014/main" id="{4AE34351-5620-20AE-4549-E5FE459D1027}"/>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r="15555"/>
          <a:stretch/>
        </p:blipFill>
        <p:spPr>
          <a:xfrm>
            <a:off x="1" y="-32414"/>
            <a:ext cx="12192000" cy="6617777"/>
          </a:xfrm>
        </p:spPr>
      </p:pic>
      <p:sp>
        <p:nvSpPr>
          <p:cNvPr id="8" name="TextBox 7">
            <a:extLst>
              <a:ext uri="{FF2B5EF4-FFF2-40B4-BE49-F238E27FC236}">
                <a16:creationId xmlns:a16="http://schemas.microsoft.com/office/drawing/2014/main" id="{8EB27647-C66F-A5A8-276D-5FB8474D4360}"/>
              </a:ext>
            </a:extLst>
          </p:cNvPr>
          <p:cNvSpPr txBox="1"/>
          <p:nvPr/>
        </p:nvSpPr>
        <p:spPr>
          <a:xfrm>
            <a:off x="3374570" y="-32414"/>
            <a:ext cx="8817429" cy="1666225"/>
          </a:xfrm>
          <a:prstGeom prst="rect">
            <a:avLst/>
          </a:prstGeom>
          <a:noFill/>
        </p:spPr>
        <p:txBody>
          <a:bodyPr wrap="square">
            <a:spAutoFit/>
          </a:bodyPr>
          <a:lstStyle/>
          <a:p>
            <a:pPr marL="228600" algn="ctr">
              <a:lnSpc>
                <a:spcPct val="150000"/>
              </a:lnSpc>
            </a:pPr>
            <a:r>
              <a:rPr lang="en-GB" sz="3600" b="1" cap="all" dirty="0">
                <a:solidFill>
                  <a:schemeClr val="accent1">
                    <a:lumMod val="75000"/>
                  </a:schemeClr>
                </a:solidFill>
                <a:latin typeface="Algerian" panose="04020705040A02060702" pitchFamily="82" charset="0"/>
                <a:ea typeface="+mj-ea"/>
                <a:cs typeface="Aldhabi" panose="020F0502020204030204" pitchFamily="2" charset="-78"/>
              </a:rPr>
              <a:t>Ownership and Legal Structure </a:t>
            </a:r>
          </a:p>
          <a:p>
            <a:pPr marL="228600" algn="ctr">
              <a:lnSpc>
                <a:spcPct val="150000"/>
              </a:lnSpc>
            </a:pPr>
            <a:endParaRPr lang="uk-UA" sz="3600" b="1" cap="all" dirty="0">
              <a:solidFill>
                <a:schemeClr val="accent1">
                  <a:lumMod val="75000"/>
                </a:schemeClr>
              </a:solidFill>
              <a:ea typeface="+mj-ea"/>
              <a:cs typeface="Aldhabi" panose="020F0502020204030204" pitchFamily="2" charset="-78"/>
            </a:endParaRPr>
          </a:p>
        </p:txBody>
      </p:sp>
      <p:pic>
        <p:nvPicPr>
          <p:cNvPr id="6" name="Рисунок 5" descr="Изображение выглядит как текст, снимок экрана, Шрифт, логотип&#10;&#10;Автоматически созданное описание">
            <a:extLst>
              <a:ext uri="{FF2B5EF4-FFF2-40B4-BE49-F238E27FC236}">
                <a16:creationId xmlns:a16="http://schemas.microsoft.com/office/drawing/2014/main" id="{6A5AAE15-F4AE-B11F-C2B7-D5F2648D13A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2184" y="800699"/>
            <a:ext cx="5129074" cy="5520274"/>
          </a:xfrm>
          <a:prstGeom prst="rect">
            <a:avLst/>
          </a:prstGeom>
        </p:spPr>
      </p:pic>
      <p:sp>
        <p:nvSpPr>
          <p:cNvPr id="4" name="TextBox 3">
            <a:extLst>
              <a:ext uri="{FF2B5EF4-FFF2-40B4-BE49-F238E27FC236}">
                <a16:creationId xmlns:a16="http://schemas.microsoft.com/office/drawing/2014/main" id="{E0818CE6-1E95-FFA8-357E-AF742C3AC300}"/>
              </a:ext>
            </a:extLst>
          </p:cNvPr>
          <p:cNvSpPr txBox="1"/>
          <p:nvPr/>
        </p:nvSpPr>
        <p:spPr>
          <a:xfrm>
            <a:off x="9598602" y="6136307"/>
            <a:ext cx="2496416"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a:t>
            </a:r>
            <a:r>
              <a:rPr lang="en-GB" sz="1800" dirty="0" err="1">
                <a:effectLst/>
                <a:latin typeface="Arial" panose="020B0604020202020204" pitchFamily="34" charset="0"/>
                <a:ea typeface="Calibri" panose="020F0502020204030204" pitchFamily="34" charset="0"/>
              </a:rPr>
              <a:t>Fitza</a:t>
            </a:r>
            <a:r>
              <a:rPr lang="en-GB" sz="1800" dirty="0">
                <a:effectLst/>
                <a:latin typeface="Arial" panose="020B0604020202020204" pitchFamily="34" charset="0"/>
                <a:ea typeface="Calibri" panose="020F0502020204030204" pitchFamily="34" charset="0"/>
              </a:rPr>
              <a:t> &amp; </a:t>
            </a:r>
            <a:r>
              <a:rPr lang="en-GB" sz="1800" dirty="0" err="1">
                <a:effectLst/>
                <a:latin typeface="Arial" panose="020B0604020202020204" pitchFamily="34" charset="0"/>
                <a:ea typeface="Calibri" panose="020F0502020204030204" pitchFamily="34" charset="0"/>
              </a:rPr>
              <a:t>Tihanyi</a:t>
            </a:r>
            <a:r>
              <a:rPr lang="en-GB" sz="1800" dirty="0">
                <a:effectLst/>
                <a:latin typeface="Arial" panose="020B0604020202020204" pitchFamily="34" charset="0"/>
                <a:ea typeface="Calibri" panose="020F0502020204030204" pitchFamily="34" charset="0"/>
              </a:rPr>
              <a:t>, 2017)</a:t>
            </a:r>
            <a:endParaRPr lang="en-GB" dirty="0"/>
          </a:p>
        </p:txBody>
      </p:sp>
    </p:spTree>
    <p:extLst>
      <p:ext uri="{BB962C8B-B14F-4D97-AF65-F5344CB8AC3E}">
        <p14:creationId xmlns:p14="http://schemas.microsoft.com/office/powerpoint/2010/main" val="4170100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2327B4-E49B-1D32-79A2-6F88698E5D06}"/>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FAAE2546-BAA6-2BFA-BE5E-B84D87BCC628}"/>
              </a:ext>
            </a:extLst>
          </p:cNvPr>
          <p:cNvSpPr>
            <a:spLocks noGrp="1"/>
          </p:cNvSpPr>
          <p:nvPr>
            <p:ph type="title"/>
          </p:nvPr>
        </p:nvSpPr>
        <p:spPr>
          <a:xfrm>
            <a:off x="0" y="1252452"/>
            <a:ext cx="11937688" cy="1324494"/>
          </a:xfrm>
        </p:spPr>
        <p:txBody>
          <a:bodyPr rtlCol="0">
            <a:noAutofit/>
          </a:bodyPr>
          <a:lstStyle/>
          <a:p>
            <a:pPr algn="ctr">
              <a:lnSpc>
                <a:spcPct val="150000"/>
              </a:lnSpc>
            </a:pPr>
            <a:br>
              <a:rPr lang="uk-UA" sz="3600" b="1" dirty="0">
                <a:cs typeface="Aldhabi" panose="020F0502020204030204" pitchFamily="2" charset="-78"/>
              </a:rPr>
            </a:br>
            <a:endParaRPr lang="uk-UA" sz="3600" b="1" dirty="0">
              <a:cs typeface="Aldhabi" panose="020F0502020204030204" pitchFamily="2" charset="-78"/>
            </a:endParaRPr>
          </a:p>
        </p:txBody>
      </p:sp>
      <p:sp>
        <p:nvSpPr>
          <p:cNvPr id="8" name="TextBox 7">
            <a:extLst>
              <a:ext uri="{FF2B5EF4-FFF2-40B4-BE49-F238E27FC236}">
                <a16:creationId xmlns:a16="http://schemas.microsoft.com/office/drawing/2014/main" id="{58419D8D-95A3-A3AB-CFA4-408F2CD9ED03}"/>
              </a:ext>
            </a:extLst>
          </p:cNvPr>
          <p:cNvSpPr txBox="1"/>
          <p:nvPr/>
        </p:nvSpPr>
        <p:spPr>
          <a:xfrm>
            <a:off x="1649917" y="-126142"/>
            <a:ext cx="8817429" cy="1666225"/>
          </a:xfrm>
          <a:prstGeom prst="rect">
            <a:avLst/>
          </a:prstGeom>
          <a:noFill/>
        </p:spPr>
        <p:txBody>
          <a:bodyPr wrap="square">
            <a:spAutoFit/>
          </a:bodyPr>
          <a:lstStyle/>
          <a:p>
            <a:pPr marL="228600" algn="ctr">
              <a:lnSpc>
                <a:spcPct val="150000"/>
              </a:lnSpc>
            </a:pPr>
            <a:r>
              <a:rPr lang="en-GB" sz="3600" b="1" cap="all" dirty="0">
                <a:solidFill>
                  <a:schemeClr val="accent1">
                    <a:lumMod val="75000"/>
                  </a:schemeClr>
                </a:solidFill>
                <a:latin typeface="Algerian" panose="04020705040A02060702" pitchFamily="82" charset="0"/>
                <a:ea typeface="+mj-ea"/>
                <a:cs typeface="Aldhabi" panose="020F0502020204030204" pitchFamily="2" charset="-78"/>
              </a:rPr>
              <a:t>Management chart</a:t>
            </a:r>
          </a:p>
          <a:p>
            <a:pPr marL="228600" algn="ctr">
              <a:lnSpc>
                <a:spcPct val="150000"/>
              </a:lnSpc>
            </a:pPr>
            <a:endParaRPr lang="uk-UA" sz="3600" b="1" cap="all" dirty="0">
              <a:solidFill>
                <a:schemeClr val="accent1">
                  <a:lumMod val="75000"/>
                </a:schemeClr>
              </a:solidFill>
              <a:ea typeface="+mj-ea"/>
              <a:cs typeface="Aldhabi" panose="020F0502020204030204" pitchFamily="2" charset="-78"/>
            </a:endParaRPr>
          </a:p>
        </p:txBody>
      </p:sp>
      <p:cxnSp>
        <p:nvCxnSpPr>
          <p:cNvPr id="18" name="Прямая соединительная линия 17">
            <a:extLst>
              <a:ext uri="{FF2B5EF4-FFF2-40B4-BE49-F238E27FC236}">
                <a16:creationId xmlns:a16="http://schemas.microsoft.com/office/drawing/2014/main" id="{07CFB6D9-BCC0-F9E0-DF59-0E58241C1DC4}"/>
              </a:ext>
            </a:extLst>
          </p:cNvPr>
          <p:cNvCxnSpPr>
            <a:cxnSpLocks/>
          </p:cNvCxnSpPr>
          <p:nvPr/>
        </p:nvCxnSpPr>
        <p:spPr>
          <a:xfrm>
            <a:off x="6291941" y="2779486"/>
            <a:ext cx="1" cy="396769"/>
          </a:xfrm>
          <a:prstGeom prst="line">
            <a:avLst/>
          </a:prstGeom>
        </p:spPr>
        <p:style>
          <a:lnRef idx="1">
            <a:schemeClr val="accent1"/>
          </a:lnRef>
          <a:fillRef idx="0">
            <a:schemeClr val="accent1"/>
          </a:fillRef>
          <a:effectRef idx="0">
            <a:schemeClr val="accent1"/>
          </a:effectRef>
          <a:fontRef idx="minor">
            <a:schemeClr val="tx1"/>
          </a:fontRef>
        </p:style>
      </p:cxnSp>
      <p:sp>
        <p:nvSpPr>
          <p:cNvPr id="61" name="Блок-схема: узел 60">
            <a:extLst>
              <a:ext uri="{FF2B5EF4-FFF2-40B4-BE49-F238E27FC236}">
                <a16:creationId xmlns:a16="http://schemas.microsoft.com/office/drawing/2014/main" id="{82F0FFA1-4AFA-8917-F21A-B302033B6FA9}"/>
              </a:ext>
            </a:extLst>
          </p:cNvPr>
          <p:cNvSpPr/>
          <p:nvPr/>
        </p:nvSpPr>
        <p:spPr>
          <a:xfrm>
            <a:off x="4841362" y="706970"/>
            <a:ext cx="2139278" cy="2191657"/>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uk-UA"/>
          </a:p>
        </p:txBody>
      </p:sp>
      <p:pic>
        <p:nvPicPr>
          <p:cNvPr id="21" name="Рисунок 20" descr="Изображение выглядит как зарисовка, силуэт, рисунок, иллюстрация&#10;&#10;Автоматически созданное описание">
            <a:extLst>
              <a:ext uri="{FF2B5EF4-FFF2-40B4-BE49-F238E27FC236}">
                <a16:creationId xmlns:a16="http://schemas.microsoft.com/office/drawing/2014/main" id="{7415B6A1-B241-0802-FC7C-CD3E77DDD4D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11655" y="1291531"/>
            <a:ext cx="1581367" cy="1634012"/>
          </a:xfrm>
          <a:prstGeom prst="rect">
            <a:avLst/>
          </a:prstGeom>
        </p:spPr>
      </p:pic>
      <p:sp>
        <p:nvSpPr>
          <p:cNvPr id="63" name="TextBox 62">
            <a:extLst>
              <a:ext uri="{FF2B5EF4-FFF2-40B4-BE49-F238E27FC236}">
                <a16:creationId xmlns:a16="http://schemas.microsoft.com/office/drawing/2014/main" id="{1D49974B-B365-8E83-E8D8-7DFB03A4B016}"/>
              </a:ext>
            </a:extLst>
          </p:cNvPr>
          <p:cNvSpPr txBox="1"/>
          <p:nvPr/>
        </p:nvSpPr>
        <p:spPr>
          <a:xfrm>
            <a:off x="5397382" y="973369"/>
            <a:ext cx="1397235" cy="369332"/>
          </a:xfrm>
          <a:prstGeom prst="rect">
            <a:avLst/>
          </a:prstGeom>
          <a:noFill/>
        </p:spPr>
        <p:txBody>
          <a:bodyPr wrap="square">
            <a:spAutoFit/>
          </a:bodyPr>
          <a:lstStyle/>
          <a:p>
            <a:r>
              <a:rPr lang="en-GB" sz="1800" b="1" dirty="0">
                <a:effectLst/>
                <a:latin typeface="Arial" panose="020B0604020202020204" pitchFamily="34" charset="0"/>
                <a:ea typeface="Calibri" panose="020F0502020204030204" pitchFamily="34" charset="0"/>
              </a:rPr>
              <a:t>OWNER</a:t>
            </a:r>
            <a:endParaRPr lang="uk-UA" dirty="0"/>
          </a:p>
        </p:txBody>
      </p:sp>
      <p:sp>
        <p:nvSpPr>
          <p:cNvPr id="64" name="Блок-схема: узел 63">
            <a:extLst>
              <a:ext uri="{FF2B5EF4-FFF2-40B4-BE49-F238E27FC236}">
                <a16:creationId xmlns:a16="http://schemas.microsoft.com/office/drawing/2014/main" id="{DFEBD6FB-6B81-E7A8-DB73-758EC3EACEF4}"/>
              </a:ext>
            </a:extLst>
          </p:cNvPr>
          <p:cNvSpPr/>
          <p:nvPr/>
        </p:nvSpPr>
        <p:spPr>
          <a:xfrm>
            <a:off x="370741" y="3445072"/>
            <a:ext cx="2082800" cy="182457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uk-UA" dirty="0"/>
          </a:p>
        </p:txBody>
      </p:sp>
      <p:pic>
        <p:nvPicPr>
          <p:cNvPr id="23" name="Рисунок 22" descr="Изображение выглядит как рисунок, зарисовка, иллюстрация, Штриховая графика&#10;&#10;Автоматически созданное описание">
            <a:extLst>
              <a:ext uri="{FF2B5EF4-FFF2-40B4-BE49-F238E27FC236}">
                <a16:creationId xmlns:a16="http://schemas.microsoft.com/office/drawing/2014/main" id="{B92B9F18-2456-3249-988D-73414C6266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9894" y="3945154"/>
            <a:ext cx="1324494" cy="1324494"/>
          </a:xfrm>
          <a:prstGeom prst="rect">
            <a:avLst/>
          </a:prstGeom>
        </p:spPr>
      </p:pic>
      <p:sp>
        <p:nvSpPr>
          <p:cNvPr id="66" name="Блок-схема: узел 65">
            <a:extLst>
              <a:ext uri="{FF2B5EF4-FFF2-40B4-BE49-F238E27FC236}">
                <a16:creationId xmlns:a16="http://schemas.microsoft.com/office/drawing/2014/main" id="{071D06CC-5AB5-F48E-4AA3-5B840A0CC208}"/>
              </a:ext>
            </a:extLst>
          </p:cNvPr>
          <p:cNvSpPr/>
          <p:nvPr/>
        </p:nvSpPr>
        <p:spPr>
          <a:xfrm>
            <a:off x="2813292" y="3307004"/>
            <a:ext cx="2082800" cy="204954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uk-UA"/>
          </a:p>
        </p:txBody>
      </p:sp>
      <p:pic>
        <p:nvPicPr>
          <p:cNvPr id="29" name="Рисунок 28" descr="Изображение выглядит как графическая вставка, зарисовка, рисунок, текст&#10;&#10;Автоматически созданное описание">
            <a:extLst>
              <a:ext uri="{FF2B5EF4-FFF2-40B4-BE49-F238E27FC236}">
                <a16:creationId xmlns:a16="http://schemas.microsoft.com/office/drawing/2014/main" id="{A9CD07A2-9555-0431-F2EB-E11FAC7B74A6}"/>
              </a:ext>
            </a:extLst>
          </p:cNvPr>
          <p:cNvPicPr>
            <a:picLocks noChangeAspect="1"/>
          </p:cNvPicPr>
          <p:nvPr/>
        </p:nvPicPr>
        <p:blipFill>
          <a:blip r:embed="rId5" cstate="print">
            <a:extLst>
              <a:ext uri="{28A0092B-C50C-407E-A947-70E740481C1C}">
                <a14:useLocalDpi xmlns:a14="http://schemas.microsoft.com/office/drawing/2010/main" val="0"/>
              </a:ext>
            </a:extLst>
          </a:blip>
          <a:srcRect l="-13278" t="8855" r="-5149" b="16249"/>
          <a:stretch/>
        </p:blipFill>
        <p:spPr>
          <a:xfrm>
            <a:off x="2971622" y="3852789"/>
            <a:ext cx="1641808" cy="1510170"/>
          </a:xfrm>
          <a:prstGeom prst="rect">
            <a:avLst/>
          </a:prstGeom>
        </p:spPr>
      </p:pic>
      <p:sp>
        <p:nvSpPr>
          <p:cNvPr id="69" name="TextBox 68">
            <a:extLst>
              <a:ext uri="{FF2B5EF4-FFF2-40B4-BE49-F238E27FC236}">
                <a16:creationId xmlns:a16="http://schemas.microsoft.com/office/drawing/2014/main" id="{A8A76E15-7E8A-760C-1626-A15049CEF7D2}"/>
              </a:ext>
            </a:extLst>
          </p:cNvPr>
          <p:cNvSpPr txBox="1"/>
          <p:nvPr/>
        </p:nvSpPr>
        <p:spPr>
          <a:xfrm>
            <a:off x="785093" y="3575822"/>
            <a:ext cx="1306286" cy="369332"/>
          </a:xfrm>
          <a:prstGeom prst="rect">
            <a:avLst/>
          </a:prstGeom>
          <a:noFill/>
        </p:spPr>
        <p:txBody>
          <a:bodyPr wrap="square">
            <a:spAutoFit/>
          </a:bodyPr>
          <a:lstStyle/>
          <a:p>
            <a:r>
              <a:rPr lang="en-GB" b="1" dirty="0">
                <a:latin typeface="Arial" panose="020B0604020202020204" pitchFamily="34" charset="0"/>
                <a:ea typeface="Calibri" panose="020F0502020204030204" pitchFamily="34" charset="0"/>
              </a:rPr>
              <a:t>TRAINER</a:t>
            </a:r>
            <a:endParaRPr lang="uk-UA" b="1" dirty="0">
              <a:latin typeface="Arial" panose="020B0604020202020204" pitchFamily="34" charset="0"/>
              <a:ea typeface="Calibri" panose="020F0502020204030204" pitchFamily="34" charset="0"/>
            </a:endParaRPr>
          </a:p>
        </p:txBody>
      </p:sp>
      <p:sp>
        <p:nvSpPr>
          <p:cNvPr id="70" name="TextBox 69">
            <a:extLst>
              <a:ext uri="{FF2B5EF4-FFF2-40B4-BE49-F238E27FC236}">
                <a16:creationId xmlns:a16="http://schemas.microsoft.com/office/drawing/2014/main" id="{B7180461-5429-9ABA-CC9C-15886D5B726D}"/>
              </a:ext>
            </a:extLst>
          </p:cNvPr>
          <p:cNvSpPr txBox="1"/>
          <p:nvPr/>
        </p:nvSpPr>
        <p:spPr>
          <a:xfrm>
            <a:off x="3299743" y="3414889"/>
            <a:ext cx="1306286" cy="369332"/>
          </a:xfrm>
          <a:prstGeom prst="rect">
            <a:avLst/>
          </a:prstGeom>
          <a:noFill/>
        </p:spPr>
        <p:txBody>
          <a:bodyPr wrap="square">
            <a:spAutoFit/>
          </a:bodyPr>
          <a:lstStyle/>
          <a:p>
            <a:r>
              <a:rPr lang="en-GB" b="1" dirty="0">
                <a:latin typeface="Arial" panose="020B0604020202020204" pitchFamily="34" charset="0"/>
                <a:ea typeface="Calibri" panose="020F0502020204030204" pitchFamily="34" charset="0"/>
              </a:rPr>
              <a:t>TRAINER</a:t>
            </a:r>
            <a:endParaRPr lang="uk-UA" b="1" dirty="0">
              <a:latin typeface="Arial" panose="020B0604020202020204" pitchFamily="34" charset="0"/>
              <a:ea typeface="Calibri" panose="020F0502020204030204" pitchFamily="34" charset="0"/>
            </a:endParaRPr>
          </a:p>
        </p:txBody>
      </p:sp>
      <p:sp>
        <p:nvSpPr>
          <p:cNvPr id="71" name="Блок-схема: узел 70">
            <a:extLst>
              <a:ext uri="{FF2B5EF4-FFF2-40B4-BE49-F238E27FC236}">
                <a16:creationId xmlns:a16="http://schemas.microsoft.com/office/drawing/2014/main" id="{091AD758-FE1A-02E7-B8FF-2FCD3B9D3F07}"/>
              </a:ext>
            </a:extLst>
          </p:cNvPr>
          <p:cNvSpPr/>
          <p:nvPr/>
        </p:nvSpPr>
        <p:spPr>
          <a:xfrm>
            <a:off x="5085194" y="3108620"/>
            <a:ext cx="2233544" cy="224793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u="sng" dirty="0">
                <a:effectLst/>
                <a:latin typeface="Arial" panose="020B0604020202020204" pitchFamily="34" charset="0"/>
                <a:ea typeface="Calibri" panose="020F0502020204030204" pitchFamily="34" charset="0"/>
              </a:rPr>
              <a:t>Receptionist</a:t>
            </a:r>
            <a:endParaRPr lang="uk-UA" dirty="0"/>
          </a:p>
        </p:txBody>
      </p:sp>
      <p:pic>
        <p:nvPicPr>
          <p:cNvPr id="73" name="Рисунок 72">
            <a:extLst>
              <a:ext uri="{FF2B5EF4-FFF2-40B4-BE49-F238E27FC236}">
                <a16:creationId xmlns:a16="http://schemas.microsoft.com/office/drawing/2014/main" id="{48E79D74-555D-34AA-3D1C-B183F99AC62A}"/>
              </a:ext>
            </a:extLst>
          </p:cNvPr>
          <p:cNvPicPr>
            <a:picLocks noChangeAspect="1"/>
          </p:cNvPicPr>
          <p:nvPr/>
        </p:nvPicPr>
        <p:blipFill>
          <a:blip r:embed="rId6" cstate="print">
            <a:extLst>
              <a:ext uri="{28A0092B-C50C-407E-A947-70E740481C1C}">
                <a14:useLocalDpi xmlns:a14="http://schemas.microsoft.com/office/drawing/2010/main" val="0"/>
              </a:ext>
            </a:extLst>
          </a:blip>
          <a:srcRect l="17414" t="6581" r="14666" b="24728"/>
          <a:stretch/>
        </p:blipFill>
        <p:spPr>
          <a:xfrm>
            <a:off x="5451203" y="3837101"/>
            <a:ext cx="1387408" cy="1613866"/>
          </a:xfrm>
          <a:prstGeom prst="rect">
            <a:avLst/>
          </a:prstGeom>
        </p:spPr>
      </p:pic>
      <p:sp>
        <p:nvSpPr>
          <p:cNvPr id="79" name="TextBox 78">
            <a:extLst>
              <a:ext uri="{FF2B5EF4-FFF2-40B4-BE49-F238E27FC236}">
                <a16:creationId xmlns:a16="http://schemas.microsoft.com/office/drawing/2014/main" id="{4ABF4ACC-21C0-9541-773F-5AECEF213015}"/>
              </a:ext>
            </a:extLst>
          </p:cNvPr>
          <p:cNvSpPr txBox="1"/>
          <p:nvPr/>
        </p:nvSpPr>
        <p:spPr>
          <a:xfrm>
            <a:off x="5239209" y="3457217"/>
            <a:ext cx="1923107" cy="369332"/>
          </a:xfrm>
          <a:prstGeom prst="rect">
            <a:avLst/>
          </a:prstGeom>
          <a:noFill/>
        </p:spPr>
        <p:txBody>
          <a:bodyPr wrap="square">
            <a:spAutoFit/>
          </a:bodyPr>
          <a:lstStyle/>
          <a:p>
            <a:r>
              <a:rPr lang="en-GB" sz="1800" b="1" dirty="0">
                <a:effectLst/>
                <a:latin typeface="Arial" panose="020B0604020202020204" pitchFamily="34" charset="0"/>
                <a:ea typeface="Calibri" panose="020F0502020204030204" pitchFamily="34" charset="0"/>
              </a:rPr>
              <a:t>RECEPTIONIST</a:t>
            </a:r>
            <a:endParaRPr lang="uk-UA" b="1" dirty="0"/>
          </a:p>
        </p:txBody>
      </p:sp>
      <p:sp>
        <p:nvSpPr>
          <p:cNvPr id="80" name="Блок-схема: узел 79">
            <a:extLst>
              <a:ext uri="{FF2B5EF4-FFF2-40B4-BE49-F238E27FC236}">
                <a16:creationId xmlns:a16="http://schemas.microsoft.com/office/drawing/2014/main" id="{BED7E15C-D53B-C725-7DA7-84ECCB4FC907}"/>
              </a:ext>
            </a:extLst>
          </p:cNvPr>
          <p:cNvSpPr/>
          <p:nvPr/>
        </p:nvSpPr>
        <p:spPr>
          <a:xfrm>
            <a:off x="7789438" y="3157090"/>
            <a:ext cx="2233544" cy="224793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u="sng" dirty="0">
                <a:effectLst/>
                <a:latin typeface="Arial" panose="020B0604020202020204" pitchFamily="34" charset="0"/>
                <a:ea typeface="Calibri" panose="020F0502020204030204" pitchFamily="34" charset="0"/>
              </a:rPr>
              <a:t>Receptionist</a:t>
            </a:r>
            <a:endParaRPr lang="uk-UA" dirty="0"/>
          </a:p>
        </p:txBody>
      </p:sp>
      <p:pic>
        <p:nvPicPr>
          <p:cNvPr id="81" name="Рисунок 80">
            <a:extLst>
              <a:ext uri="{FF2B5EF4-FFF2-40B4-BE49-F238E27FC236}">
                <a16:creationId xmlns:a16="http://schemas.microsoft.com/office/drawing/2014/main" id="{955F977B-0F58-26C2-8F4A-56F6E31F025D}"/>
              </a:ext>
            </a:extLst>
          </p:cNvPr>
          <p:cNvPicPr>
            <a:picLocks noChangeAspect="1"/>
          </p:cNvPicPr>
          <p:nvPr/>
        </p:nvPicPr>
        <p:blipFill>
          <a:blip r:embed="rId6" cstate="print">
            <a:extLst>
              <a:ext uri="{28A0092B-C50C-407E-A947-70E740481C1C}">
                <a14:useLocalDpi xmlns:a14="http://schemas.microsoft.com/office/drawing/2010/main" val="0"/>
              </a:ext>
            </a:extLst>
          </a:blip>
          <a:srcRect l="17414" t="6581" r="14666" b="24728"/>
          <a:stretch/>
        </p:blipFill>
        <p:spPr>
          <a:xfrm>
            <a:off x="8211302" y="3837101"/>
            <a:ext cx="1387408" cy="1613866"/>
          </a:xfrm>
          <a:prstGeom prst="rect">
            <a:avLst/>
          </a:prstGeom>
        </p:spPr>
      </p:pic>
      <p:sp>
        <p:nvSpPr>
          <p:cNvPr id="82" name="TextBox 81">
            <a:extLst>
              <a:ext uri="{FF2B5EF4-FFF2-40B4-BE49-F238E27FC236}">
                <a16:creationId xmlns:a16="http://schemas.microsoft.com/office/drawing/2014/main" id="{EE4B81DA-51AA-235A-5A1B-B29C649150EF}"/>
              </a:ext>
            </a:extLst>
          </p:cNvPr>
          <p:cNvSpPr txBox="1"/>
          <p:nvPr/>
        </p:nvSpPr>
        <p:spPr>
          <a:xfrm>
            <a:off x="7943453" y="3505687"/>
            <a:ext cx="1923107" cy="369332"/>
          </a:xfrm>
          <a:prstGeom prst="rect">
            <a:avLst/>
          </a:prstGeom>
          <a:noFill/>
        </p:spPr>
        <p:txBody>
          <a:bodyPr wrap="square">
            <a:spAutoFit/>
          </a:bodyPr>
          <a:lstStyle/>
          <a:p>
            <a:r>
              <a:rPr lang="en-GB" sz="1800" b="1" dirty="0">
                <a:effectLst/>
                <a:latin typeface="Arial" panose="020B0604020202020204" pitchFamily="34" charset="0"/>
                <a:ea typeface="Calibri" panose="020F0502020204030204" pitchFamily="34" charset="0"/>
              </a:rPr>
              <a:t>RECEPTIONIST</a:t>
            </a:r>
            <a:endParaRPr lang="uk-UA" b="1" dirty="0"/>
          </a:p>
        </p:txBody>
      </p:sp>
      <p:sp>
        <p:nvSpPr>
          <p:cNvPr id="83" name="Блок-схема: узел 82">
            <a:extLst>
              <a:ext uri="{FF2B5EF4-FFF2-40B4-BE49-F238E27FC236}">
                <a16:creationId xmlns:a16="http://schemas.microsoft.com/office/drawing/2014/main" id="{A143B704-D1D5-4CB7-9CA9-C07CAD155925}"/>
              </a:ext>
            </a:extLst>
          </p:cNvPr>
          <p:cNvSpPr/>
          <p:nvPr/>
        </p:nvSpPr>
        <p:spPr>
          <a:xfrm>
            <a:off x="10304257" y="3306542"/>
            <a:ext cx="1716667" cy="1949025"/>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uk-UA" dirty="0"/>
          </a:p>
        </p:txBody>
      </p:sp>
      <p:pic>
        <p:nvPicPr>
          <p:cNvPr id="85" name="Рисунок 84">
            <a:extLst>
              <a:ext uri="{FF2B5EF4-FFF2-40B4-BE49-F238E27FC236}">
                <a16:creationId xmlns:a16="http://schemas.microsoft.com/office/drawing/2014/main" id="{D8CA6D96-D662-D2CB-4D5B-2C9B279A7DA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550005" y="3798563"/>
            <a:ext cx="1271254" cy="1271254"/>
          </a:xfrm>
          <a:prstGeom prst="rect">
            <a:avLst/>
          </a:prstGeom>
        </p:spPr>
      </p:pic>
      <p:sp>
        <p:nvSpPr>
          <p:cNvPr id="87" name="TextBox 86">
            <a:extLst>
              <a:ext uri="{FF2B5EF4-FFF2-40B4-BE49-F238E27FC236}">
                <a16:creationId xmlns:a16="http://schemas.microsoft.com/office/drawing/2014/main" id="{D8EBD186-0348-BAC4-17FC-42EBF04692E6}"/>
              </a:ext>
            </a:extLst>
          </p:cNvPr>
          <p:cNvSpPr txBox="1"/>
          <p:nvPr/>
        </p:nvSpPr>
        <p:spPr>
          <a:xfrm>
            <a:off x="10493682" y="3464462"/>
            <a:ext cx="1762212" cy="369332"/>
          </a:xfrm>
          <a:prstGeom prst="rect">
            <a:avLst/>
          </a:prstGeom>
          <a:noFill/>
        </p:spPr>
        <p:txBody>
          <a:bodyPr wrap="square">
            <a:spAutoFit/>
          </a:bodyPr>
          <a:lstStyle/>
          <a:p>
            <a:r>
              <a:rPr lang="en-GB" b="1" dirty="0">
                <a:latin typeface="Arial" panose="020B0604020202020204" pitchFamily="34" charset="0"/>
                <a:ea typeface="Calibri" panose="020F0502020204030204" pitchFamily="34" charset="0"/>
              </a:rPr>
              <a:t>CLEANER</a:t>
            </a:r>
            <a:endParaRPr lang="uk-UA" b="1" dirty="0">
              <a:latin typeface="Arial" panose="020B0604020202020204" pitchFamily="34" charset="0"/>
              <a:ea typeface="Calibri" panose="020F0502020204030204" pitchFamily="34" charset="0"/>
            </a:endParaRPr>
          </a:p>
        </p:txBody>
      </p:sp>
      <p:cxnSp>
        <p:nvCxnSpPr>
          <p:cNvPr id="89" name="Прямая со стрелкой 88">
            <a:extLst>
              <a:ext uri="{FF2B5EF4-FFF2-40B4-BE49-F238E27FC236}">
                <a16:creationId xmlns:a16="http://schemas.microsoft.com/office/drawing/2014/main" id="{5686C49D-6D3A-C331-23DE-5DAC41DD9EA9}"/>
              </a:ext>
            </a:extLst>
          </p:cNvPr>
          <p:cNvCxnSpPr>
            <a:cxnSpLocks/>
          </p:cNvCxnSpPr>
          <p:nvPr/>
        </p:nvCxnSpPr>
        <p:spPr>
          <a:xfrm flipH="1">
            <a:off x="1741714" y="2453255"/>
            <a:ext cx="3287486" cy="9854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7" name="Прямая со стрелкой 96">
            <a:extLst>
              <a:ext uri="{FF2B5EF4-FFF2-40B4-BE49-F238E27FC236}">
                <a16:creationId xmlns:a16="http://schemas.microsoft.com/office/drawing/2014/main" id="{49C1CDC3-9531-2557-A215-8323FE2388A1}"/>
              </a:ext>
            </a:extLst>
          </p:cNvPr>
          <p:cNvCxnSpPr>
            <a:cxnSpLocks/>
          </p:cNvCxnSpPr>
          <p:nvPr/>
        </p:nvCxnSpPr>
        <p:spPr>
          <a:xfrm flipH="1">
            <a:off x="4361543" y="2645514"/>
            <a:ext cx="849818" cy="7250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9" name="Прямая со стрелкой 98">
            <a:extLst>
              <a:ext uri="{FF2B5EF4-FFF2-40B4-BE49-F238E27FC236}">
                <a16:creationId xmlns:a16="http://schemas.microsoft.com/office/drawing/2014/main" id="{750682F5-2DAD-E5AB-645F-150392974FA7}"/>
              </a:ext>
            </a:extLst>
          </p:cNvPr>
          <p:cNvCxnSpPr/>
          <p:nvPr/>
        </p:nvCxnSpPr>
        <p:spPr>
          <a:xfrm>
            <a:off x="6980640" y="2245011"/>
            <a:ext cx="4005359" cy="10294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1" name="Прямая со стрелкой 100">
            <a:extLst>
              <a:ext uri="{FF2B5EF4-FFF2-40B4-BE49-F238E27FC236}">
                <a16:creationId xmlns:a16="http://schemas.microsoft.com/office/drawing/2014/main" id="{626D7E22-3E85-FDD6-5521-1C40D3682C8D}"/>
              </a:ext>
            </a:extLst>
          </p:cNvPr>
          <p:cNvCxnSpPr/>
          <p:nvPr/>
        </p:nvCxnSpPr>
        <p:spPr>
          <a:xfrm>
            <a:off x="6838611" y="2468094"/>
            <a:ext cx="1658813" cy="7081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3" name="Прямая со стрелкой 102">
            <a:extLst>
              <a:ext uri="{FF2B5EF4-FFF2-40B4-BE49-F238E27FC236}">
                <a16:creationId xmlns:a16="http://schemas.microsoft.com/office/drawing/2014/main" id="{73D27E71-08E1-1E92-53DD-EC4E776F1934}"/>
              </a:ext>
            </a:extLst>
          </p:cNvPr>
          <p:cNvCxnSpPr>
            <a:cxnSpLocks/>
            <a:endCxn id="71" idx="0"/>
          </p:cNvCxnSpPr>
          <p:nvPr/>
        </p:nvCxnSpPr>
        <p:spPr>
          <a:xfrm>
            <a:off x="6008914" y="2779486"/>
            <a:ext cx="193052" cy="3291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E3F2939-E15C-F1E5-EA96-022EFAD13D28}"/>
              </a:ext>
            </a:extLst>
          </p:cNvPr>
          <p:cNvSpPr txBox="1"/>
          <p:nvPr/>
        </p:nvSpPr>
        <p:spPr>
          <a:xfrm>
            <a:off x="9414163" y="6155397"/>
            <a:ext cx="2980833" cy="646331"/>
          </a:xfrm>
          <a:prstGeom prst="rect">
            <a:avLst/>
          </a:prstGeom>
          <a:noFill/>
        </p:spPr>
        <p:txBody>
          <a:bodyPr wrap="square">
            <a:spAutoFit/>
          </a:bodyPr>
          <a:lstStyle/>
          <a:p>
            <a:r>
              <a:rPr lang="en-US" sz="1800" dirty="0">
                <a:effectLst/>
                <a:latin typeface="Arial" panose="020B0604020202020204" pitchFamily="34" charset="0"/>
                <a:ea typeface="Calibri" panose="020F0502020204030204" pitchFamily="34" charset="0"/>
              </a:rPr>
              <a:t>(</a:t>
            </a:r>
            <a:r>
              <a:rPr lang="uk-UA" sz="1800" dirty="0">
                <a:effectLst/>
                <a:latin typeface="Arial" panose="020B0604020202020204" pitchFamily="34" charset="0"/>
                <a:ea typeface="Calibri" panose="020F0502020204030204" pitchFamily="34" charset="0"/>
              </a:rPr>
              <a:t>Mullins</a:t>
            </a:r>
            <a:r>
              <a:rPr lang="en-US" sz="1800" dirty="0">
                <a:effectLst/>
                <a:latin typeface="Arial" panose="020B0604020202020204" pitchFamily="34" charset="0"/>
                <a:ea typeface="Calibri" panose="020F0502020204030204" pitchFamily="34" charset="0"/>
              </a:rPr>
              <a:t> &amp;</a:t>
            </a:r>
            <a:r>
              <a:rPr lang="uk-UA" sz="1800" dirty="0">
                <a:effectLst/>
                <a:latin typeface="Arial" panose="020B0604020202020204" pitchFamily="34" charset="0"/>
                <a:ea typeface="Calibri" panose="020F0502020204030204" pitchFamily="34" charset="0"/>
              </a:rPr>
              <a:t> McLean</a:t>
            </a:r>
            <a:r>
              <a:rPr lang="en-US" sz="1800" dirty="0">
                <a:effectLst/>
                <a:latin typeface="Arial" panose="020B0604020202020204" pitchFamily="34" charset="0"/>
                <a:ea typeface="Calibri" panose="020F0502020204030204" pitchFamily="34" charset="0"/>
              </a:rPr>
              <a:t>, </a:t>
            </a:r>
            <a:r>
              <a:rPr lang="uk-UA" sz="1800" dirty="0">
                <a:effectLst/>
                <a:latin typeface="Arial" panose="020B0604020202020204" pitchFamily="34" charset="0"/>
                <a:ea typeface="Calibri" panose="020F0502020204030204" pitchFamily="34" charset="0"/>
              </a:rPr>
              <a:t>2019)</a:t>
            </a:r>
            <a:endParaRPr lang="en-US" dirty="0">
              <a:latin typeface="Arial" panose="020B0604020202020204" pitchFamily="34" charset="0"/>
              <a:ea typeface="Calibri" panose="020F0502020204030204" pitchFamily="34"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2383058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0A976-6424-3E01-F557-A157C26FDCD5}"/>
            </a:ext>
          </a:extLst>
        </p:cNvPr>
        <p:cNvGrpSpPr/>
        <p:nvPr/>
      </p:nvGrpSpPr>
      <p:grpSpPr>
        <a:xfrm>
          <a:off x="0" y="0"/>
          <a:ext cx="0" cy="0"/>
          <a:chOff x="0" y="0"/>
          <a:chExt cx="0" cy="0"/>
        </a:xfrm>
      </p:grpSpPr>
      <p:sp>
        <p:nvSpPr>
          <p:cNvPr id="2" name="Заголовок 1">
            <a:extLst>
              <a:ext uri="{FF2B5EF4-FFF2-40B4-BE49-F238E27FC236}">
                <a16:creationId xmlns:a16="http://schemas.microsoft.com/office/drawing/2014/main" id="{BF3719A5-6890-09F1-BD68-403CE5DC424B}"/>
              </a:ext>
            </a:extLst>
          </p:cNvPr>
          <p:cNvSpPr>
            <a:spLocks noGrp="1"/>
          </p:cNvSpPr>
          <p:nvPr>
            <p:ph type="title"/>
          </p:nvPr>
        </p:nvSpPr>
        <p:spPr>
          <a:xfrm>
            <a:off x="0" y="1252452"/>
            <a:ext cx="11937688" cy="1324494"/>
          </a:xfrm>
        </p:spPr>
        <p:txBody>
          <a:bodyPr rtlCol="0">
            <a:noAutofit/>
          </a:bodyPr>
          <a:lstStyle/>
          <a:p>
            <a:pPr algn="ctr">
              <a:lnSpc>
                <a:spcPct val="150000"/>
              </a:lnSpc>
            </a:pPr>
            <a:br>
              <a:rPr lang="uk-UA" sz="3600" b="1" dirty="0">
                <a:cs typeface="Aldhabi" panose="020F0502020204030204" pitchFamily="2" charset="-78"/>
              </a:rPr>
            </a:br>
            <a:endParaRPr lang="uk-UA" sz="3600" b="1" dirty="0">
              <a:cs typeface="Aldhabi" panose="020F0502020204030204" pitchFamily="2" charset="-78"/>
            </a:endParaRPr>
          </a:p>
        </p:txBody>
      </p:sp>
      <p:sp>
        <p:nvSpPr>
          <p:cNvPr id="8" name="TextBox 7">
            <a:extLst>
              <a:ext uri="{FF2B5EF4-FFF2-40B4-BE49-F238E27FC236}">
                <a16:creationId xmlns:a16="http://schemas.microsoft.com/office/drawing/2014/main" id="{C2F80EA7-5090-278E-FCEA-9842FA81F065}"/>
              </a:ext>
            </a:extLst>
          </p:cNvPr>
          <p:cNvSpPr txBox="1"/>
          <p:nvPr/>
        </p:nvSpPr>
        <p:spPr>
          <a:xfrm>
            <a:off x="3374570" y="-32414"/>
            <a:ext cx="8817429" cy="837473"/>
          </a:xfrm>
          <a:prstGeom prst="rect">
            <a:avLst/>
          </a:prstGeom>
          <a:noFill/>
        </p:spPr>
        <p:txBody>
          <a:bodyPr wrap="square">
            <a:spAutoFit/>
          </a:bodyPr>
          <a:lstStyle/>
          <a:p>
            <a:pPr marL="228600" algn="ctr">
              <a:lnSpc>
                <a:spcPct val="150000"/>
              </a:lnSpc>
            </a:pPr>
            <a:endParaRPr lang="uk-UA" sz="3600" b="1" cap="all" dirty="0">
              <a:solidFill>
                <a:schemeClr val="accent1">
                  <a:lumMod val="75000"/>
                </a:schemeClr>
              </a:solidFill>
              <a:ea typeface="+mj-ea"/>
              <a:cs typeface="Aldhabi" panose="020F0502020204030204" pitchFamily="2" charset="-78"/>
            </a:endParaRPr>
          </a:p>
        </p:txBody>
      </p:sp>
      <p:pic>
        <p:nvPicPr>
          <p:cNvPr id="12" name="Объект 11">
            <a:extLst>
              <a:ext uri="{FF2B5EF4-FFF2-40B4-BE49-F238E27FC236}">
                <a16:creationId xmlns:a16="http://schemas.microsoft.com/office/drawing/2014/main" id="{E5D2B3C6-8924-BC44-A12C-32C1C455E58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26" y="-32414"/>
            <a:ext cx="12200926" cy="6685037"/>
          </a:xfrm>
        </p:spPr>
      </p:pic>
      <p:sp>
        <p:nvSpPr>
          <p:cNvPr id="15" name="TextBox 14">
            <a:extLst>
              <a:ext uri="{FF2B5EF4-FFF2-40B4-BE49-F238E27FC236}">
                <a16:creationId xmlns:a16="http://schemas.microsoft.com/office/drawing/2014/main" id="{3CC9DCDB-5C33-4A2D-B85C-58B30171EB05}"/>
              </a:ext>
            </a:extLst>
          </p:cNvPr>
          <p:cNvSpPr txBox="1"/>
          <p:nvPr/>
        </p:nvSpPr>
        <p:spPr>
          <a:xfrm>
            <a:off x="894442" y="2525177"/>
            <a:ext cx="5412015" cy="1694695"/>
          </a:xfrm>
          <a:prstGeom prst="rect">
            <a:avLst/>
          </a:prstGeom>
          <a:noFill/>
        </p:spPr>
        <p:txBody>
          <a:bodyPr wrap="square">
            <a:spAutoFit/>
          </a:bodyPr>
          <a:lstStyle/>
          <a:p>
            <a:pPr marL="342900" lvl="0" indent="-342900">
              <a:lnSpc>
                <a:spcPct val="150000"/>
              </a:lnSpc>
              <a:buFont typeface="Wingdings" panose="05000000000000000000" pitchFamily="2" charset="2"/>
              <a:buChar char="Ø"/>
            </a:pPr>
            <a:r>
              <a:rPr lang="en-GB" sz="2400" b="1"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Unique Experience</a:t>
            </a:r>
            <a:endParaRPr lang="ru-RU"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Ø"/>
            </a:pPr>
            <a:r>
              <a:rPr lang="en-GB" sz="2400" b="1"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Strong Community Focus</a:t>
            </a:r>
            <a:endParaRPr lang="ru-RU" sz="2400" b="1" dirty="0">
              <a:solidFill>
                <a:schemeClr val="bg2"/>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Ø"/>
            </a:pPr>
            <a:r>
              <a:rPr lang="en-GB" sz="2400" b="1"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Technology Features</a:t>
            </a:r>
            <a:endParaRPr lang="uk-UA" sz="18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5CCC2D52-74FB-43FE-F7FD-6CB937C25DA0}"/>
              </a:ext>
            </a:extLst>
          </p:cNvPr>
          <p:cNvSpPr txBox="1"/>
          <p:nvPr/>
        </p:nvSpPr>
        <p:spPr>
          <a:xfrm>
            <a:off x="6781490" y="2670011"/>
            <a:ext cx="6201228" cy="1685846"/>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High Startup costs</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Brand recognition challenges</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Operational difficulties</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F7B27D2D-A109-DC94-1781-CB4AC3D2C571}"/>
              </a:ext>
            </a:extLst>
          </p:cNvPr>
          <p:cNvSpPr txBox="1"/>
          <p:nvPr/>
        </p:nvSpPr>
        <p:spPr>
          <a:xfrm>
            <a:off x="823686" y="5021500"/>
            <a:ext cx="6545942" cy="1685846"/>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Increasing health recognition</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Potential partnerships</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Expanding digital</a:t>
            </a:r>
            <a:r>
              <a:rPr lang="ru-RU"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 </a:t>
            </a: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fitness</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CC81C7DC-FFEF-DE9F-2717-AA494A100D56}"/>
              </a:ext>
            </a:extLst>
          </p:cNvPr>
          <p:cNvSpPr txBox="1"/>
          <p:nvPr/>
        </p:nvSpPr>
        <p:spPr>
          <a:xfrm>
            <a:off x="6614576" y="4994139"/>
            <a:ext cx="6535056" cy="1685846"/>
          </a:xfrm>
          <a:prstGeom prst="rect">
            <a:avLst/>
          </a:prstGeom>
          <a:noFill/>
        </p:spPr>
        <p:txBody>
          <a:bodyPr wrap="square">
            <a:spAutoFit/>
          </a:bodyPr>
          <a:lstStyle/>
          <a:p>
            <a:pPr marL="342900" lvl="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Competitive environment</a:t>
            </a:r>
            <a:endParaRPr lang="ru-RU"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Economic instability</a:t>
            </a:r>
            <a:endParaRPr lang="ru-RU"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Ø"/>
            </a:pPr>
            <a:r>
              <a:rPr lang="en-GB" sz="2400" b="1" dirty="0">
                <a:solidFill>
                  <a:schemeClr val="bg2"/>
                </a:solidFill>
                <a:latin typeface="Arial" panose="020B0604020202020204" pitchFamily="34" charset="0"/>
                <a:ea typeface="Calibri" panose="020F0502020204030204" pitchFamily="34" charset="0"/>
                <a:cs typeface="Times New Roman" panose="02020603050405020304" pitchFamily="18" charset="0"/>
              </a:rPr>
              <a:t>Changing consumer habits</a:t>
            </a:r>
            <a:endParaRPr lang="uk-UA" sz="2400" b="1" dirty="0">
              <a:solidFill>
                <a:schemeClr val="bg2"/>
              </a:solidFill>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9EFDB0B-513E-A12B-4505-CC578476FD14}"/>
              </a:ext>
            </a:extLst>
          </p:cNvPr>
          <p:cNvSpPr txBox="1"/>
          <p:nvPr/>
        </p:nvSpPr>
        <p:spPr>
          <a:xfrm>
            <a:off x="9102436" y="20711"/>
            <a:ext cx="3356264" cy="369332"/>
          </a:xfrm>
          <a:prstGeom prst="rect">
            <a:avLst/>
          </a:prstGeom>
          <a:noFill/>
        </p:spPr>
        <p:txBody>
          <a:bodyPr wrap="square">
            <a:spAutoFit/>
          </a:bodyPr>
          <a:lstStyle/>
          <a:p>
            <a:r>
              <a:rPr lang="en-GB" b="1" dirty="0">
                <a:solidFill>
                  <a:schemeClr val="bg2"/>
                </a:solidFill>
                <a:latin typeface="Arial" panose="020B0604020202020204" pitchFamily="34" charset="0"/>
                <a:cs typeface="Times New Roman" panose="02020603050405020304" pitchFamily="18" charset="0"/>
              </a:rPr>
              <a:t>(</a:t>
            </a:r>
            <a:r>
              <a:rPr lang="en-GB" b="1" dirty="0" err="1">
                <a:solidFill>
                  <a:schemeClr val="bg2"/>
                </a:solidFill>
                <a:latin typeface="Arial" panose="020B0604020202020204" pitchFamily="34" charset="0"/>
                <a:cs typeface="Times New Roman" panose="02020603050405020304" pitchFamily="18" charset="0"/>
              </a:rPr>
              <a:t>Puyt</a:t>
            </a:r>
            <a:r>
              <a:rPr lang="en-GB" b="1" dirty="0">
                <a:solidFill>
                  <a:schemeClr val="bg2"/>
                </a:solidFill>
                <a:latin typeface="Arial" panose="020B0604020202020204" pitchFamily="34" charset="0"/>
                <a:cs typeface="Times New Roman" panose="02020603050405020304" pitchFamily="18" charset="0"/>
              </a:rPr>
              <a:t>, Lie, </a:t>
            </a:r>
            <a:r>
              <a:rPr lang="en-GB" b="1" dirty="0" err="1">
                <a:solidFill>
                  <a:schemeClr val="bg2"/>
                </a:solidFill>
                <a:latin typeface="Arial" panose="020B0604020202020204" pitchFamily="34" charset="0"/>
                <a:cs typeface="Times New Roman" panose="02020603050405020304" pitchFamily="18" charset="0"/>
              </a:rPr>
              <a:t>Wilderom</a:t>
            </a:r>
            <a:r>
              <a:rPr lang="en-GB" b="1" dirty="0">
                <a:solidFill>
                  <a:schemeClr val="bg2"/>
                </a:solidFill>
                <a:latin typeface="Arial" panose="020B0604020202020204" pitchFamily="34" charset="0"/>
                <a:cs typeface="Times New Roman" panose="02020603050405020304" pitchFamily="18" charset="0"/>
              </a:rPr>
              <a:t>, 2023)</a:t>
            </a:r>
          </a:p>
        </p:txBody>
      </p:sp>
    </p:spTree>
    <p:extLst>
      <p:ext uri="{BB962C8B-B14F-4D97-AF65-F5344CB8AC3E}">
        <p14:creationId xmlns:p14="http://schemas.microsoft.com/office/powerpoint/2010/main" val="1454901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F8A53-77A0-7772-8285-B3010A2408F1}"/>
            </a:ext>
          </a:extLst>
        </p:cNvPr>
        <p:cNvGrpSpPr/>
        <p:nvPr/>
      </p:nvGrpSpPr>
      <p:grpSpPr>
        <a:xfrm>
          <a:off x="0" y="0"/>
          <a:ext cx="0" cy="0"/>
          <a:chOff x="0" y="0"/>
          <a:chExt cx="0" cy="0"/>
        </a:xfrm>
      </p:grpSpPr>
      <p:pic>
        <p:nvPicPr>
          <p:cNvPr id="9" name="Объект 8" descr="Изображение выглядит как одежда, текст, обувь, человек&#10;&#10;Автоматически созданное описание">
            <a:extLst>
              <a:ext uri="{FF2B5EF4-FFF2-40B4-BE49-F238E27FC236}">
                <a16:creationId xmlns:a16="http://schemas.microsoft.com/office/drawing/2014/main" id="{508C752A-D7D8-AAEF-CA99-78FDA7288DF3}"/>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166763" y="1137293"/>
            <a:ext cx="6215802" cy="4583413"/>
          </a:xfrm>
        </p:spPr>
      </p:pic>
      <p:sp>
        <p:nvSpPr>
          <p:cNvPr id="2" name="Заголовок 1">
            <a:extLst>
              <a:ext uri="{FF2B5EF4-FFF2-40B4-BE49-F238E27FC236}">
                <a16:creationId xmlns:a16="http://schemas.microsoft.com/office/drawing/2014/main" id="{DCDADE70-2366-6523-04F8-58F16653A5E2}"/>
              </a:ext>
            </a:extLst>
          </p:cNvPr>
          <p:cNvSpPr>
            <a:spLocks noGrp="1"/>
          </p:cNvSpPr>
          <p:nvPr>
            <p:ph type="title"/>
          </p:nvPr>
        </p:nvSpPr>
        <p:spPr>
          <a:xfrm>
            <a:off x="0" y="1268665"/>
            <a:ext cx="11937688" cy="1324494"/>
          </a:xfrm>
        </p:spPr>
        <p:txBody>
          <a:bodyPr rtlCol="0">
            <a:noAutofit/>
          </a:bodyPr>
          <a:lstStyle/>
          <a:p>
            <a:pPr algn="ctr">
              <a:lnSpc>
                <a:spcPct val="150000"/>
              </a:lnSpc>
            </a:pPr>
            <a:br>
              <a:rPr lang="uk-UA" sz="3600" b="1" dirty="0">
                <a:cs typeface="Aldhabi" panose="020F0502020204030204" pitchFamily="2" charset="-78"/>
              </a:rPr>
            </a:br>
            <a:endParaRPr lang="uk-UA" sz="3600" b="1" dirty="0">
              <a:cs typeface="Aldhabi" panose="020F0502020204030204" pitchFamily="2" charset="-78"/>
            </a:endParaRPr>
          </a:p>
        </p:txBody>
      </p:sp>
      <p:sp>
        <p:nvSpPr>
          <p:cNvPr id="11" name="Прямоугольник: скругленные углы 10">
            <a:extLst>
              <a:ext uri="{FF2B5EF4-FFF2-40B4-BE49-F238E27FC236}">
                <a16:creationId xmlns:a16="http://schemas.microsoft.com/office/drawing/2014/main" id="{E4BA5861-5994-36D1-1C7B-3A538DF6ACC1}"/>
              </a:ext>
            </a:extLst>
          </p:cNvPr>
          <p:cNvSpPr/>
          <p:nvPr/>
        </p:nvSpPr>
        <p:spPr>
          <a:xfrm>
            <a:off x="297661" y="3876901"/>
            <a:ext cx="3032214" cy="2361582"/>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lnSpc>
                <a:spcPct val="150000"/>
              </a:lnSpc>
              <a:buFont typeface="Wingdings" panose="05000000000000000000" pitchFamily="2" charset="2"/>
              <a:buChar char="Ø"/>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 Media </a:t>
            </a:r>
          </a:p>
          <a:p>
            <a:pPr marL="285750" indent="-285750" algn="ctr">
              <a:lnSpc>
                <a:spcPct val="150000"/>
              </a:lnSpc>
              <a:buFont typeface="Wingdings" panose="05000000000000000000" pitchFamily="2" charset="2"/>
              <a:buChar char="Ø"/>
            </a:pPr>
            <a:r>
              <a:rPr lang="en-GB" sz="1800" b="1" dirty="0">
                <a:effectLst/>
                <a:latin typeface="Arial" panose="020B0604020202020204" pitchFamily="34" charset="0"/>
                <a:ea typeface="Calibri" panose="020F0502020204030204" pitchFamily="34" charset="0"/>
                <a:cs typeface="Times New Roman" panose="02020603050405020304" pitchFamily="18" charset="0"/>
              </a:rPr>
              <a:t>Local Partnerships</a:t>
            </a:r>
          </a:p>
          <a:p>
            <a:pPr marL="285750" indent="-285750" algn="ctr">
              <a:lnSpc>
                <a:spcPct val="150000"/>
              </a:lnSpc>
              <a:buFont typeface="Wingdings" panose="05000000000000000000" pitchFamily="2" charset="2"/>
              <a:buChar char="Ø"/>
            </a:pPr>
            <a:r>
              <a:rPr lang="en-GB" sz="1800" b="1" dirty="0">
                <a:effectLst/>
                <a:latin typeface="Arial" panose="020B0604020202020204" pitchFamily="34" charset="0"/>
                <a:ea typeface="Calibri" panose="020F0502020204030204" pitchFamily="34" charset="0"/>
                <a:cs typeface="Times New Roman" panose="02020603050405020304" pitchFamily="18" charset="0"/>
              </a:rPr>
              <a:t>Community Events</a:t>
            </a:r>
          </a:p>
          <a:p>
            <a:pPr marL="285750" indent="-285750" algn="ctr">
              <a:lnSpc>
                <a:spcPct val="150000"/>
              </a:lnSpc>
              <a:buFont typeface="Wingdings" panose="05000000000000000000" pitchFamily="2" charset="2"/>
              <a:buChar char="Ø"/>
            </a:pPr>
            <a:r>
              <a:rPr lang="en-GB" sz="1800" b="1" dirty="0">
                <a:effectLst/>
                <a:latin typeface="Arial" panose="020B0604020202020204" pitchFamily="34" charset="0"/>
                <a:ea typeface="Calibri" panose="020F0502020204030204" pitchFamily="34" charset="0"/>
                <a:cs typeface="Times New Roman" panose="02020603050405020304" pitchFamily="18" charset="0"/>
              </a:rPr>
              <a:t>Referral programs</a:t>
            </a:r>
            <a:endParaRPr lang="uk-UA"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Прямоугольник: скругленные углы 9">
            <a:extLst>
              <a:ext uri="{FF2B5EF4-FFF2-40B4-BE49-F238E27FC236}">
                <a16:creationId xmlns:a16="http://schemas.microsoft.com/office/drawing/2014/main" id="{0FE903AE-D39E-EC66-AC3A-F6BA6BBD4C5B}"/>
              </a:ext>
            </a:extLst>
          </p:cNvPr>
          <p:cNvSpPr/>
          <p:nvPr/>
        </p:nvSpPr>
        <p:spPr>
          <a:xfrm>
            <a:off x="351459" y="554698"/>
            <a:ext cx="3032214" cy="2607690"/>
          </a:xfrm>
          <a:prstGeom prst="roundRect">
            <a:avLst/>
          </a:prstGeom>
          <a:solidFill>
            <a:schemeClr val="accent3">
              <a:lumMod val="50000"/>
            </a:schemeClr>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lnSpc>
                <a:spcPct val="150000"/>
              </a:lnSpc>
              <a:buFont typeface="Wingdings" panose="05000000000000000000" pitchFamily="2" charset="2"/>
              <a:buChar char="Ø"/>
            </a:pPr>
            <a:endParaRPr lang="en-GB" b="1"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gn="ctr">
              <a:lnSpc>
                <a:spcPct val="150000"/>
              </a:lnSpc>
              <a:buFont typeface="Wingdings" panose="05000000000000000000" pitchFamily="2" charset="2"/>
              <a:buChar char="Ø"/>
            </a:pPr>
            <a:r>
              <a:rPr lang="en-GB" b="1" dirty="0">
                <a:effectLst/>
                <a:latin typeface="Arial" panose="020B0604020202020204" pitchFamily="34" charset="0"/>
                <a:ea typeface="Calibri" panose="020F0502020204030204" pitchFamily="34" charset="0"/>
                <a:cs typeface="Times New Roman" panose="02020603050405020304" pitchFamily="18" charset="0"/>
              </a:rPr>
              <a:t>Workout space</a:t>
            </a:r>
          </a:p>
          <a:p>
            <a:pPr marL="285750" indent="-285750" algn="ctr">
              <a:lnSpc>
                <a:spcPct val="150000"/>
              </a:lnSpc>
              <a:buFont typeface="Wingdings" panose="05000000000000000000" pitchFamily="2" charset="2"/>
              <a:buChar char="Ø"/>
            </a:pPr>
            <a:r>
              <a:rPr lang="en-GB" b="1" dirty="0">
                <a:latin typeface="Arial" panose="020B0604020202020204" pitchFamily="34" charset="0"/>
                <a:ea typeface="Calibri" panose="020F0502020204030204" pitchFamily="34" charset="0"/>
                <a:cs typeface="Times New Roman" panose="02020603050405020304" pitchFamily="18" charset="0"/>
              </a:rPr>
              <a:t>T</a:t>
            </a:r>
            <a:r>
              <a:rPr lang="en-GB" b="1" dirty="0">
                <a:effectLst/>
                <a:latin typeface="Arial" panose="020B0604020202020204" pitchFamily="34" charset="0"/>
                <a:ea typeface="Calibri" panose="020F0502020204030204" pitchFamily="34" charset="0"/>
                <a:cs typeface="Times New Roman" panose="02020603050405020304" pitchFamily="18" charset="0"/>
              </a:rPr>
              <a:t>rainers </a:t>
            </a:r>
          </a:p>
          <a:p>
            <a:pPr marL="285750" indent="-285750" algn="ctr">
              <a:lnSpc>
                <a:spcPct val="150000"/>
              </a:lnSpc>
              <a:buFont typeface="Wingdings" panose="05000000000000000000" pitchFamily="2" charset="2"/>
              <a:buChar char="Ø"/>
            </a:pPr>
            <a:r>
              <a:rPr lang="en-GB" b="1" dirty="0">
                <a:latin typeface="Arial" panose="020B0604020202020204" pitchFamily="34" charset="0"/>
                <a:ea typeface="Calibri" panose="020F0502020204030204" pitchFamily="34" charset="0"/>
                <a:cs typeface="Times New Roman" panose="02020603050405020304" pitchFamily="18" charset="0"/>
              </a:rPr>
              <a:t>B</a:t>
            </a:r>
            <a:r>
              <a:rPr lang="en-GB" b="1" dirty="0">
                <a:effectLst/>
                <a:latin typeface="Arial" panose="020B0604020202020204" pitchFamily="34" charset="0"/>
                <a:ea typeface="Calibri" panose="020F0502020204030204" pitchFamily="34" charset="0"/>
                <a:cs typeface="Times New Roman" panose="02020603050405020304" pitchFamily="18" charset="0"/>
              </a:rPr>
              <a:t>asic gym machines &amp; Free weights</a:t>
            </a:r>
          </a:p>
          <a:p>
            <a:pPr marL="285750" indent="-285750" algn="ctr">
              <a:lnSpc>
                <a:spcPct val="150000"/>
              </a:lnSpc>
              <a:buFont typeface="Wingdings" panose="05000000000000000000" pitchFamily="2" charset="2"/>
              <a:buChar char="Ø"/>
            </a:pPr>
            <a:r>
              <a:rPr lang="en-GB" b="1" dirty="0">
                <a:latin typeface="Arial" panose="020B0604020202020204" pitchFamily="34" charset="0"/>
                <a:ea typeface="Calibri" panose="020F0502020204030204" pitchFamily="34" charset="0"/>
                <a:cs typeface="Times New Roman" panose="02020603050405020304" pitchFamily="18" charset="0"/>
              </a:rPr>
              <a:t>G</a:t>
            </a:r>
            <a:r>
              <a:rPr lang="en-GB" b="1" dirty="0">
                <a:effectLst/>
                <a:latin typeface="Arial" panose="020B0604020202020204" pitchFamily="34" charset="0"/>
                <a:ea typeface="Calibri" panose="020F0502020204030204" pitchFamily="34" charset="0"/>
                <a:cs typeface="Times New Roman" panose="02020603050405020304" pitchFamily="18" charset="0"/>
              </a:rPr>
              <a:t>roup classes</a:t>
            </a:r>
            <a:endParaRPr lang="en-US" b="1" dirty="0">
              <a:effectLst/>
              <a:latin typeface="Arial" panose="020B0604020202020204" pitchFamily="34" charset="0"/>
              <a:ea typeface="Calibri" panose="020F0502020204030204" pitchFamily="34" charset="0"/>
              <a:cs typeface="Times New Roman" panose="02020603050405020304" pitchFamily="18" charset="0"/>
            </a:endParaRPr>
          </a:p>
          <a:p>
            <a:pPr algn="ctr"/>
            <a:endParaRPr lang="uk-UA" dirty="0"/>
          </a:p>
        </p:txBody>
      </p:sp>
      <p:sp>
        <p:nvSpPr>
          <p:cNvPr id="13" name="Прямоугольник: скругленные углы 12">
            <a:extLst>
              <a:ext uri="{FF2B5EF4-FFF2-40B4-BE49-F238E27FC236}">
                <a16:creationId xmlns:a16="http://schemas.microsoft.com/office/drawing/2014/main" id="{3A8BE175-B11E-A933-309D-0FF3877A9BD6}"/>
              </a:ext>
            </a:extLst>
          </p:cNvPr>
          <p:cNvSpPr/>
          <p:nvPr/>
        </p:nvSpPr>
        <p:spPr>
          <a:xfrm>
            <a:off x="8808329" y="386736"/>
            <a:ext cx="2980724" cy="1632487"/>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numCol="1" rtlCol="0" anchor="ctr"/>
          <a:lstStyle/>
          <a:p>
            <a:pPr algn="ctr"/>
            <a:r>
              <a:rPr lang="en-GB" b="1" dirty="0">
                <a:latin typeface="Arial" panose="020B0604020202020204" pitchFamily="34" charset="0"/>
                <a:cs typeface="Times New Roman" panose="02020603050405020304" pitchFamily="18" charset="0"/>
              </a:rPr>
              <a:t>VARIETY OF DIFFERENT PACKAGES AND FLEXIBLE DISCOUNT SYSTEM</a:t>
            </a:r>
            <a:endParaRPr lang="uk-UA" b="1" dirty="0">
              <a:latin typeface="Arial" panose="020B0604020202020204" pitchFamily="34" charset="0"/>
              <a:cs typeface="Times New Roman" panose="02020603050405020304" pitchFamily="18" charset="0"/>
            </a:endParaRPr>
          </a:p>
        </p:txBody>
      </p:sp>
      <p:sp>
        <p:nvSpPr>
          <p:cNvPr id="14" name="Прямоугольник: скругленные углы 13">
            <a:extLst>
              <a:ext uri="{FF2B5EF4-FFF2-40B4-BE49-F238E27FC236}">
                <a16:creationId xmlns:a16="http://schemas.microsoft.com/office/drawing/2014/main" id="{1709028F-C278-B345-885D-5BE333A09695}"/>
              </a:ext>
            </a:extLst>
          </p:cNvPr>
          <p:cNvSpPr/>
          <p:nvPr/>
        </p:nvSpPr>
        <p:spPr>
          <a:xfrm>
            <a:off x="9040091" y="3620371"/>
            <a:ext cx="2695164" cy="1779091"/>
          </a:xfrm>
          <a:prstGeom prst="roundRect">
            <a:avLst/>
          </a:prstGeom>
          <a:solidFill>
            <a:srgbClr val="F5421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solidFill>
                <a:latin typeface="Arial" panose="020B0604020202020204" pitchFamily="34" charset="0"/>
                <a:ea typeface="Calibri" panose="020F0502020204030204" pitchFamily="34" charset="0"/>
              </a:rPr>
              <a:t>E</a:t>
            </a:r>
            <a:r>
              <a:rPr lang="en-GB" sz="1800" b="1" dirty="0">
                <a:solidFill>
                  <a:schemeClr val="bg2"/>
                </a:solidFill>
                <a:effectLst/>
                <a:latin typeface="Arial" panose="020B0604020202020204" pitchFamily="34" charset="0"/>
                <a:ea typeface="Calibri" panose="020F0502020204030204" pitchFamily="34" charset="0"/>
              </a:rPr>
              <a:t>asily accessible area with good public transport links</a:t>
            </a:r>
            <a:endParaRPr lang="uk-UA" b="1" dirty="0">
              <a:solidFill>
                <a:schemeClr val="bg2"/>
              </a:solidFill>
            </a:endParaRPr>
          </a:p>
        </p:txBody>
      </p:sp>
      <p:sp>
        <p:nvSpPr>
          <p:cNvPr id="4" name="TextBox 3">
            <a:extLst>
              <a:ext uri="{FF2B5EF4-FFF2-40B4-BE49-F238E27FC236}">
                <a16:creationId xmlns:a16="http://schemas.microsoft.com/office/drawing/2014/main" id="{936FC7AC-8F24-81EA-098D-B66D73787A83}"/>
              </a:ext>
            </a:extLst>
          </p:cNvPr>
          <p:cNvSpPr txBox="1"/>
          <p:nvPr/>
        </p:nvSpPr>
        <p:spPr>
          <a:xfrm>
            <a:off x="8330107" y="6434789"/>
            <a:ext cx="6094268" cy="463075"/>
          </a:xfrm>
          <a:prstGeom prst="rect">
            <a:avLst/>
          </a:prstGeom>
          <a:noFill/>
        </p:spPr>
        <p:txBody>
          <a:bodyPr wrap="square">
            <a:spAutoFit/>
          </a:bodyPr>
          <a:lstStyle/>
          <a:p>
            <a:pPr indent="228600" algn="just">
              <a:lnSpc>
                <a:spcPct val="150000"/>
              </a:lnSpc>
            </a:pPr>
            <a:r>
              <a:rPr lang="en-GB" sz="1800" dirty="0">
                <a:solidFill>
                  <a:srgbClr val="081126"/>
                </a:solidFill>
                <a:effectLst/>
                <a:latin typeface="Arial" panose="020B0604020202020204" pitchFamily="34" charset="0"/>
                <a:ea typeface="Calibri" panose="020F0502020204030204" pitchFamily="34" charset="0"/>
                <a:cs typeface="Times New Roman" panose="02020603050405020304" pitchFamily="18" charset="0"/>
              </a:rPr>
              <a:t>(Festa, Cuomo, </a:t>
            </a:r>
            <a:r>
              <a:rPr lang="en-GB" sz="1800" dirty="0" err="1">
                <a:solidFill>
                  <a:srgbClr val="081126"/>
                </a:solidFill>
                <a:effectLst/>
                <a:latin typeface="Arial" panose="020B0604020202020204" pitchFamily="34" charset="0"/>
                <a:ea typeface="Calibri" panose="020F0502020204030204" pitchFamily="34" charset="0"/>
                <a:cs typeface="Times New Roman" panose="02020603050405020304" pitchFamily="18" charset="0"/>
              </a:rPr>
              <a:t>Metallo</a:t>
            </a:r>
            <a:r>
              <a:rPr lang="en-GB" sz="1800" dirty="0">
                <a:solidFill>
                  <a:srgbClr val="081126"/>
                </a:solidFill>
                <a:effectLst/>
                <a:latin typeface="Arial" panose="020B0604020202020204" pitchFamily="34" charset="0"/>
                <a:ea typeface="Calibri" panose="020F0502020204030204" pitchFamily="34" charset="0"/>
                <a:cs typeface="Times New Roman" panose="02020603050405020304" pitchFamily="18" charset="0"/>
              </a:rPr>
              <a:t>, 2016)</a:t>
            </a:r>
            <a:endParaRPr lang="en-GB" sz="1800" dirty="0">
              <a:solidFill>
                <a:srgbClr val="081126"/>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4258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Объект 12">
            <a:extLst>
              <a:ext uri="{FF2B5EF4-FFF2-40B4-BE49-F238E27FC236}">
                <a16:creationId xmlns:a16="http://schemas.microsoft.com/office/drawing/2014/main" id="{C01FDE45-EA17-F347-DFF4-CBA2D5279CFE}"/>
              </a:ext>
            </a:extLst>
          </p:cNvPr>
          <p:cNvGraphicFramePr>
            <a:graphicFrameLocks noGrp="1"/>
          </p:cNvGraphicFramePr>
          <p:nvPr>
            <p:ph sz="half" idx="1"/>
            <p:extLst>
              <p:ext uri="{D42A27DB-BD31-4B8C-83A1-F6EECF244321}">
                <p14:modId xmlns:p14="http://schemas.microsoft.com/office/powerpoint/2010/main" val="2820444127"/>
              </p:ext>
            </p:extLst>
          </p:nvPr>
        </p:nvGraphicFramePr>
        <p:xfrm>
          <a:off x="1548224" y="500743"/>
          <a:ext cx="9427030" cy="6101722"/>
        </p:xfrm>
        <a:graphic>
          <a:graphicData uri="http://schemas.openxmlformats.org/drawingml/2006/table">
            <a:tbl>
              <a:tblPr firstRow="1" bandRow="1">
                <a:tableStyleId>{69CF1AB2-1976-4502-BF36-3FF5EA218861}</a:tableStyleId>
              </a:tblPr>
              <a:tblGrid>
                <a:gridCol w="1885406">
                  <a:extLst>
                    <a:ext uri="{9D8B030D-6E8A-4147-A177-3AD203B41FA5}">
                      <a16:colId xmlns:a16="http://schemas.microsoft.com/office/drawing/2014/main" val="1230083660"/>
                    </a:ext>
                  </a:extLst>
                </a:gridCol>
                <a:gridCol w="1554480">
                  <a:extLst>
                    <a:ext uri="{9D8B030D-6E8A-4147-A177-3AD203B41FA5}">
                      <a16:colId xmlns:a16="http://schemas.microsoft.com/office/drawing/2014/main" val="3369340885"/>
                    </a:ext>
                  </a:extLst>
                </a:gridCol>
                <a:gridCol w="2216332">
                  <a:extLst>
                    <a:ext uri="{9D8B030D-6E8A-4147-A177-3AD203B41FA5}">
                      <a16:colId xmlns:a16="http://schemas.microsoft.com/office/drawing/2014/main" val="3456576846"/>
                    </a:ext>
                  </a:extLst>
                </a:gridCol>
                <a:gridCol w="1885406">
                  <a:extLst>
                    <a:ext uri="{9D8B030D-6E8A-4147-A177-3AD203B41FA5}">
                      <a16:colId xmlns:a16="http://schemas.microsoft.com/office/drawing/2014/main" val="1704445721"/>
                    </a:ext>
                  </a:extLst>
                </a:gridCol>
                <a:gridCol w="1885406">
                  <a:extLst>
                    <a:ext uri="{9D8B030D-6E8A-4147-A177-3AD203B41FA5}">
                      <a16:colId xmlns:a16="http://schemas.microsoft.com/office/drawing/2014/main" val="3638303840"/>
                    </a:ext>
                  </a:extLst>
                </a:gridCol>
              </a:tblGrid>
              <a:tr h="204617">
                <a:tc>
                  <a:txBody>
                    <a:bodyPr/>
                    <a:lstStyle/>
                    <a:p>
                      <a:pPr marL="457200" algn="ctr">
                        <a:lnSpc>
                          <a:spcPct val="15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5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Income (£)</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5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Expenses (£)</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5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Net Cash Flow (£)</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5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Cash Balance (£)</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5962849"/>
                  </a:ext>
                </a:extLst>
              </a:tr>
              <a:tr h="71557">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Start-Up</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5,000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-5,000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20,000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15477320"/>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1</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2,000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19,500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68790199"/>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2</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2,300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19,700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7835796"/>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3</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3,000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2,300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700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20,400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8079074"/>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4</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3,500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2,300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1,200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21,600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1092876"/>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5</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4,000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1,500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23,100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90704076"/>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6</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4,500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2,000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25,100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38482276"/>
                  </a:ext>
                </a:extLst>
              </a:tr>
              <a:tr h="446210">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7</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5,000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2,700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2,300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27,400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2232895"/>
                  </a:ext>
                </a:extLst>
              </a:tr>
              <a:tr h="446210">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8</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5,500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2,700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2,800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30,200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22573581"/>
                  </a:ext>
                </a:extLst>
              </a:tr>
              <a:tr h="446210">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9</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6,000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2,700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3,300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33,500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2633252"/>
                  </a:ext>
                </a:extLst>
              </a:tr>
              <a:tr h="446210">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10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6,500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2,800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3,700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37,200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4873372"/>
                  </a:ext>
                </a:extLst>
              </a:tr>
              <a:tr h="446210">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11</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7,000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2,800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4,200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41,400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89007182"/>
                  </a:ext>
                </a:extLst>
              </a:tr>
              <a:tr h="446210">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Month 12</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a:solidFill>
                            <a:schemeClr val="tx2"/>
                          </a:solidFill>
                          <a:effectLst/>
                          <a:latin typeface="Arial" panose="020B0604020202020204" pitchFamily="34" charset="0"/>
                          <a:ea typeface="Calibri" panose="020F0502020204030204" pitchFamily="34" charset="0"/>
                          <a:cs typeface="Times New Roman" panose="02020603050405020304" pitchFamily="18" charset="0"/>
                        </a:rPr>
                        <a:t>7, 500</a:t>
                      </a:r>
                      <a:endParaRPr lang="uk-UA" sz="1200" b="1">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2, 800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4,700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300000"/>
                        </a:lnSpc>
                      </a:pPr>
                      <a:r>
                        <a:rPr lang="en-GB" sz="12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46,100</a:t>
                      </a:r>
                      <a:endParaRPr lang="uk-UA" sz="1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5598774"/>
                  </a:ext>
                </a:extLst>
              </a:tr>
            </a:tbl>
          </a:graphicData>
        </a:graphic>
      </p:graphicFrame>
      <p:sp>
        <p:nvSpPr>
          <p:cNvPr id="9" name="TextBox 8">
            <a:extLst>
              <a:ext uri="{FF2B5EF4-FFF2-40B4-BE49-F238E27FC236}">
                <a16:creationId xmlns:a16="http://schemas.microsoft.com/office/drawing/2014/main" id="{17B75692-E476-F6A0-E493-55AD8784D4D3}"/>
              </a:ext>
            </a:extLst>
          </p:cNvPr>
          <p:cNvSpPr txBox="1"/>
          <p:nvPr/>
        </p:nvSpPr>
        <p:spPr>
          <a:xfrm>
            <a:off x="1117598" y="-269400"/>
            <a:ext cx="10479316" cy="2499467"/>
          </a:xfrm>
          <a:prstGeom prst="rect">
            <a:avLst/>
          </a:prstGeom>
          <a:noFill/>
        </p:spPr>
        <p:txBody>
          <a:bodyPr wrap="square">
            <a:spAutoFit/>
          </a:bodyPr>
          <a:lstStyle/>
          <a:p>
            <a:pPr marL="228600" algn="ctr">
              <a:lnSpc>
                <a:spcPct val="150000"/>
              </a:lnSpc>
            </a:pPr>
            <a:r>
              <a:rPr lang="en-GB" sz="3600" b="1" cap="all" dirty="0">
                <a:solidFill>
                  <a:schemeClr val="accent1">
                    <a:lumMod val="75000"/>
                  </a:schemeClr>
                </a:solidFill>
                <a:latin typeface="Algerian" panose="04020705040A02060702" pitchFamily="82" charset="0"/>
                <a:ea typeface="+mj-ea"/>
                <a:cs typeface="Aldhabi" panose="020F0502020204030204" pitchFamily="2" charset="-78"/>
              </a:rPr>
              <a:t>A cash flow forecast for first12 month</a:t>
            </a:r>
            <a:endParaRPr lang="uk-UA"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algn="ctr">
              <a:lnSpc>
                <a:spcPct val="150000"/>
              </a:lnSpc>
            </a:pPr>
            <a:endParaRPr lang="en-GB" sz="3600" b="1" cap="all" dirty="0">
              <a:solidFill>
                <a:schemeClr val="accent1">
                  <a:lumMod val="75000"/>
                </a:schemeClr>
              </a:solidFill>
              <a:latin typeface="Algerian" panose="04020705040A02060702" pitchFamily="82" charset="0"/>
              <a:ea typeface="+mj-ea"/>
              <a:cs typeface="Aldhabi" panose="020F0502020204030204" pitchFamily="2" charset="-78"/>
            </a:endParaRPr>
          </a:p>
          <a:p>
            <a:pPr marL="228600" algn="ctr">
              <a:lnSpc>
                <a:spcPct val="150000"/>
              </a:lnSpc>
            </a:pPr>
            <a:endParaRPr lang="uk-UA" sz="3600" b="1" cap="all" dirty="0">
              <a:solidFill>
                <a:schemeClr val="accent1">
                  <a:lumMod val="75000"/>
                </a:schemeClr>
              </a:solidFill>
              <a:ea typeface="+mj-ea"/>
              <a:cs typeface="Aldhabi" panose="020F0502020204030204" pitchFamily="2" charset="-78"/>
            </a:endParaRPr>
          </a:p>
        </p:txBody>
      </p:sp>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Объект 11" descr="Изображение выглядит как пузырь, человек, удержание, Пузырь из жидкости&#10;&#10;Автоматически созданное описание">
            <a:extLst>
              <a:ext uri="{FF2B5EF4-FFF2-40B4-BE49-F238E27FC236}">
                <a16:creationId xmlns:a16="http://schemas.microsoft.com/office/drawing/2014/main" id="{7D3109AA-B5B4-DD64-1C29-55ED43E3C4FD}"/>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0" y="14620"/>
            <a:ext cx="12192000" cy="6568616"/>
          </a:xfrm>
        </p:spPr>
      </p:pic>
      <p:sp>
        <p:nvSpPr>
          <p:cNvPr id="7" name="Заголовок 6"/>
          <p:cNvSpPr>
            <a:spLocks noGrp="1"/>
          </p:cNvSpPr>
          <p:nvPr>
            <p:ph type="title"/>
          </p:nvPr>
        </p:nvSpPr>
        <p:spPr>
          <a:xfrm>
            <a:off x="1524000" y="72571"/>
            <a:ext cx="9144000" cy="799188"/>
          </a:xfrm>
        </p:spPr>
        <p:txBody>
          <a:bodyPr rtlCol="0">
            <a:normAutofit/>
          </a:bodyPr>
          <a:lstStyle/>
          <a:p>
            <a:pPr marL="228600" algn="ctr">
              <a:lnSpc>
                <a:spcPct val="150000"/>
              </a:lnSpc>
            </a:pPr>
            <a:r>
              <a:rPr lang="en-US" sz="3200" b="1" cap="all" dirty="0">
                <a:solidFill>
                  <a:schemeClr val="tx2"/>
                </a:solidFill>
                <a:latin typeface="Algerian" panose="04020705040A02060702" pitchFamily="82" charset="0"/>
                <a:ea typeface="+mj-ea"/>
                <a:cs typeface="Aldhabi" panose="020F0502020204030204" pitchFamily="2" charset="-78"/>
              </a:rPr>
              <a:t>CONCLUSION</a:t>
            </a:r>
            <a:endParaRPr lang="uk-UA" sz="3200" dirty="0">
              <a:solidFill>
                <a:schemeClr val="tx2"/>
              </a:solidFill>
            </a:endParaRPr>
          </a:p>
        </p:txBody>
      </p:sp>
      <p:sp>
        <p:nvSpPr>
          <p:cNvPr id="3" name="Місце для вмісту 2"/>
          <p:cNvSpPr>
            <a:spLocks noGrp="1"/>
          </p:cNvSpPr>
          <p:nvPr>
            <p:ph sz="half" idx="2"/>
          </p:nvPr>
        </p:nvSpPr>
        <p:spPr>
          <a:xfrm>
            <a:off x="-83496" y="196031"/>
            <a:ext cx="5461000" cy="6277392"/>
          </a:xfrm>
        </p:spPr>
        <p:txBody>
          <a:bodyPr rtlCol="0">
            <a:noAutofit/>
          </a:bodyPr>
          <a:lstStyle/>
          <a:p>
            <a:pPr indent="0" algn="ctr">
              <a:lnSpc>
                <a:spcPct val="100000"/>
              </a:lnSpc>
              <a:buNone/>
            </a:pPr>
            <a:endParaRPr lang="en-GB" sz="1800" b="1" cap="all" dirty="0">
              <a:solidFill>
                <a:schemeClr val="accent2">
                  <a:lumMod val="20000"/>
                  <a:lumOff val="80000"/>
                </a:schemeClr>
              </a:solidFill>
              <a:latin typeface="Algerian" panose="04020705040A02060702" pitchFamily="82" charset="0"/>
            </a:endParaRPr>
          </a:p>
          <a:p>
            <a:pPr indent="0" algn="ctr">
              <a:lnSpc>
                <a:spcPct val="100000"/>
              </a:lnSpc>
              <a:buNone/>
            </a:pPr>
            <a:endParaRPr lang="en-GB" sz="1800" b="1" cap="all" dirty="0">
              <a:solidFill>
                <a:schemeClr val="accent2">
                  <a:lumMod val="20000"/>
                  <a:lumOff val="80000"/>
                </a:schemeClr>
              </a:solidFill>
              <a:latin typeface="Algerian" panose="04020705040A02060702" pitchFamily="82" charset="0"/>
            </a:endParaRPr>
          </a:p>
          <a:p>
            <a:pPr indent="0" algn="ctr">
              <a:lnSpc>
                <a:spcPct val="100000"/>
              </a:lnSpc>
              <a:buNone/>
            </a:pPr>
            <a:r>
              <a:rPr lang="en-GB" sz="1800" b="1" cap="all" dirty="0">
                <a:solidFill>
                  <a:schemeClr val="accent2">
                    <a:lumMod val="20000"/>
                    <a:lumOff val="80000"/>
                  </a:schemeClr>
                </a:solidFill>
                <a:latin typeface="Algerian" panose="04020705040A02060702" pitchFamily="82" charset="0"/>
              </a:rPr>
              <a:t>Clear, community-focused business plan focused at:     </a:t>
            </a:r>
          </a:p>
          <a:p>
            <a:pPr marL="560070" indent="-285750" algn="ctr">
              <a:lnSpc>
                <a:spcPct val="100000"/>
              </a:lnSpc>
              <a:buClr>
                <a:schemeClr val="accent2">
                  <a:lumMod val="20000"/>
                  <a:lumOff val="80000"/>
                </a:schemeClr>
              </a:buClr>
              <a:buFont typeface="Wingdings" panose="05000000000000000000" pitchFamily="2" charset="2"/>
              <a:buChar char="Ø"/>
            </a:pPr>
            <a:r>
              <a:rPr lang="en-GB" sz="1800" b="1" cap="all" dirty="0">
                <a:solidFill>
                  <a:schemeClr val="accent2">
                    <a:lumMod val="20000"/>
                    <a:lumOff val="80000"/>
                  </a:schemeClr>
                </a:solidFill>
                <a:latin typeface="Algerian" panose="04020705040A02060702" pitchFamily="82" charset="0"/>
              </a:rPr>
              <a:t>providing a friendly gym experience that feels welcoming and personal</a:t>
            </a:r>
          </a:p>
          <a:p>
            <a:pPr indent="0" algn="ctr">
              <a:lnSpc>
                <a:spcPct val="100000"/>
              </a:lnSpc>
              <a:buClr>
                <a:schemeClr val="accent2">
                  <a:lumMod val="20000"/>
                  <a:lumOff val="80000"/>
                </a:schemeClr>
              </a:buClr>
              <a:buNone/>
            </a:pPr>
            <a:endParaRPr lang="en-GB" sz="1800" b="1" cap="all" dirty="0">
              <a:solidFill>
                <a:schemeClr val="accent2">
                  <a:lumMod val="20000"/>
                  <a:lumOff val="80000"/>
                </a:schemeClr>
              </a:solidFill>
              <a:latin typeface="Algerian" panose="04020705040A02060702" pitchFamily="82" charset="0"/>
            </a:endParaRPr>
          </a:p>
          <a:p>
            <a:pPr marL="560070" indent="-285750" algn="ctr">
              <a:lnSpc>
                <a:spcPct val="100000"/>
              </a:lnSpc>
              <a:buClr>
                <a:schemeClr val="accent2">
                  <a:lumMod val="20000"/>
                  <a:lumOff val="80000"/>
                </a:schemeClr>
              </a:buClr>
              <a:buFont typeface="Wingdings" panose="05000000000000000000" pitchFamily="2" charset="2"/>
              <a:buChar char="Ø"/>
            </a:pPr>
            <a:r>
              <a:rPr lang="en-GB" sz="1800" b="1" cap="all" dirty="0">
                <a:solidFill>
                  <a:schemeClr val="accent2">
                    <a:lumMod val="20000"/>
                    <a:lumOff val="80000"/>
                  </a:schemeClr>
                </a:solidFill>
                <a:latin typeface="Algerian" panose="04020705040A02060702" pitchFamily="82" charset="0"/>
              </a:rPr>
              <a:t>affordability and flexible membership options makes it accessible</a:t>
            </a:r>
          </a:p>
          <a:p>
            <a:pPr indent="0" algn="ctr">
              <a:lnSpc>
                <a:spcPct val="100000"/>
              </a:lnSpc>
              <a:buClr>
                <a:schemeClr val="accent2">
                  <a:lumMod val="20000"/>
                  <a:lumOff val="80000"/>
                </a:schemeClr>
              </a:buClr>
              <a:buNone/>
            </a:pPr>
            <a:endParaRPr lang="en-GB" sz="1800" b="1" cap="all" dirty="0">
              <a:solidFill>
                <a:schemeClr val="accent2">
                  <a:lumMod val="20000"/>
                  <a:lumOff val="80000"/>
                </a:schemeClr>
              </a:solidFill>
              <a:latin typeface="Algerian" panose="04020705040A02060702" pitchFamily="82" charset="0"/>
            </a:endParaRPr>
          </a:p>
          <a:p>
            <a:pPr marL="560070" indent="-285750" algn="ctr">
              <a:lnSpc>
                <a:spcPct val="100000"/>
              </a:lnSpc>
              <a:buClr>
                <a:schemeClr val="accent2">
                  <a:lumMod val="20000"/>
                  <a:lumOff val="80000"/>
                </a:schemeClr>
              </a:buClr>
              <a:buFont typeface="Wingdings" panose="05000000000000000000" pitchFamily="2" charset="2"/>
              <a:buChar char="Ø"/>
            </a:pPr>
            <a:r>
              <a:rPr lang="en-GB" sz="1800" b="1" cap="all" dirty="0">
                <a:solidFill>
                  <a:schemeClr val="accent2">
                    <a:lumMod val="20000"/>
                    <a:lumOff val="80000"/>
                  </a:schemeClr>
                </a:solidFill>
                <a:latin typeface="Algerian" panose="04020705040A02060702" pitchFamily="82" charset="0"/>
              </a:rPr>
              <a:t>well-organized budget &amp; realistic growth plan</a:t>
            </a:r>
          </a:p>
          <a:p>
            <a:pPr indent="0" algn="ctr">
              <a:lnSpc>
                <a:spcPct val="100000"/>
              </a:lnSpc>
              <a:buClr>
                <a:schemeClr val="accent2">
                  <a:lumMod val="20000"/>
                  <a:lumOff val="80000"/>
                </a:schemeClr>
              </a:buClr>
              <a:buNone/>
            </a:pPr>
            <a:endParaRPr lang="en-GB" sz="1800" b="1" cap="all" dirty="0">
              <a:solidFill>
                <a:schemeClr val="accent2">
                  <a:lumMod val="20000"/>
                  <a:lumOff val="80000"/>
                </a:schemeClr>
              </a:solidFill>
              <a:latin typeface="Algerian" panose="04020705040A02060702" pitchFamily="82" charset="0"/>
            </a:endParaRPr>
          </a:p>
          <a:p>
            <a:pPr marL="560070" indent="-285750" algn="ctr">
              <a:lnSpc>
                <a:spcPct val="100000"/>
              </a:lnSpc>
              <a:buClr>
                <a:schemeClr val="accent2">
                  <a:lumMod val="20000"/>
                  <a:lumOff val="80000"/>
                </a:schemeClr>
              </a:buClr>
              <a:buFont typeface="Wingdings" panose="05000000000000000000" pitchFamily="2" charset="2"/>
              <a:buChar char="Ø"/>
            </a:pPr>
            <a:endParaRPr lang="en-GB" sz="1800" b="1" cap="all" dirty="0">
              <a:solidFill>
                <a:schemeClr val="accent2">
                  <a:lumMod val="20000"/>
                  <a:lumOff val="80000"/>
                </a:schemeClr>
              </a:solidFill>
              <a:latin typeface="Algerian" panose="04020705040A02060702" pitchFamily="82" charset="0"/>
            </a:endParaRPr>
          </a:p>
          <a:p>
            <a:r>
              <a:rPr lang="en-GB" sz="1400" b="1" cap="all" dirty="0">
                <a:solidFill>
                  <a:schemeClr val="accent2">
                    <a:lumMod val="20000"/>
                    <a:lumOff val="80000"/>
                  </a:schemeClr>
                </a:solidFill>
                <a:latin typeface="Arial" panose="020B0604020202020204" pitchFamily="34" charset="0"/>
                <a:cs typeface="Arial" panose="020B0604020202020204" pitchFamily="34" charset="0"/>
              </a:rPr>
              <a:t>(Shepherd &amp; </a:t>
            </a:r>
            <a:r>
              <a:rPr lang="en-GB" sz="1400" b="1" cap="all" dirty="0" err="1">
                <a:solidFill>
                  <a:schemeClr val="accent2">
                    <a:lumMod val="20000"/>
                    <a:lumOff val="80000"/>
                  </a:schemeClr>
                </a:solidFill>
                <a:latin typeface="Arial" panose="020B0604020202020204" pitchFamily="34" charset="0"/>
                <a:cs typeface="Arial" panose="020B0604020202020204" pitchFamily="34" charset="0"/>
              </a:rPr>
              <a:t>Patzelt</a:t>
            </a:r>
            <a:r>
              <a:rPr lang="en-GB" sz="1400" b="1" cap="all" dirty="0">
                <a:solidFill>
                  <a:schemeClr val="accent2">
                    <a:lumMod val="20000"/>
                    <a:lumOff val="80000"/>
                  </a:schemeClr>
                </a:solidFill>
                <a:latin typeface="Arial" panose="020B0604020202020204" pitchFamily="34" charset="0"/>
                <a:cs typeface="Arial" panose="020B0604020202020204" pitchFamily="34" charset="0"/>
              </a:rPr>
              <a:t>, 2021)</a:t>
            </a:r>
            <a:endParaRPr lang="uk-UA" sz="1400" b="1" cap="all" dirty="0">
              <a:solidFill>
                <a:schemeClr val="accent2">
                  <a:lumMod val="20000"/>
                  <a:lumOff val="80000"/>
                </a:schemeClr>
              </a:solidFill>
              <a:latin typeface="Arial" panose="020B0604020202020204" pitchFamily="34" charset="0"/>
              <a:cs typeface="Arial" panose="020B0604020202020204" pitchFamily="34" charset="0"/>
            </a:endParaRPr>
          </a:p>
          <a:p>
            <a:pPr rtl="0"/>
            <a:endParaRPr lang="uk-UA" sz="1400" b="1" dirty="0">
              <a:solidFill>
                <a:schemeClr val="accent2">
                  <a:lumMod val="20000"/>
                  <a:lumOff val="80000"/>
                </a:schemeClr>
              </a:solidFill>
            </a:endParaRPr>
          </a:p>
        </p:txBody>
      </p:sp>
      <p:sp>
        <p:nvSpPr>
          <p:cNvPr id="4" name="Місце для тексту 3"/>
          <p:cNvSpPr>
            <a:spLocks noGrp="1"/>
          </p:cNvSpPr>
          <p:nvPr>
            <p:ph type="body" sz="quarter" idx="3"/>
          </p:nvPr>
        </p:nvSpPr>
        <p:spPr>
          <a:xfrm>
            <a:off x="6233021" y="5602991"/>
            <a:ext cx="2852056" cy="685800"/>
          </a:xfrm>
        </p:spPr>
        <p:txBody>
          <a:bodyPr rtlCol="0">
            <a:normAutofit/>
          </a:bodyPr>
          <a:lstStyle/>
          <a:p>
            <a:pPr rtl="0"/>
            <a:r>
              <a:rPr lang="en-US" sz="3600" dirty="0">
                <a:solidFill>
                  <a:schemeClr val="bg1"/>
                </a:solidFill>
                <a:latin typeface="Algerian" panose="04020705040A02060702" pitchFamily="82" charset="0"/>
              </a:rPr>
              <a:t>THANK YOU!</a:t>
            </a:r>
            <a:endParaRPr lang="uk-UA" sz="3600" dirty="0">
              <a:solidFill>
                <a:schemeClr val="bg1"/>
              </a:solidFill>
            </a:endParaRPr>
          </a:p>
        </p:txBody>
      </p:sp>
      <p:sp>
        <p:nvSpPr>
          <p:cNvPr id="5" name="TextBox 4">
            <a:extLst>
              <a:ext uri="{FF2B5EF4-FFF2-40B4-BE49-F238E27FC236}">
                <a16:creationId xmlns:a16="http://schemas.microsoft.com/office/drawing/2014/main" id="{D4E24323-7592-EA62-FEE3-4DD0B7DACA13}"/>
              </a:ext>
            </a:extLst>
          </p:cNvPr>
          <p:cNvSpPr txBox="1"/>
          <p:nvPr/>
        </p:nvSpPr>
        <p:spPr>
          <a:xfrm>
            <a:off x="9026155" y="6127179"/>
            <a:ext cx="3165845" cy="461665"/>
          </a:xfrm>
          <a:prstGeom prst="rect">
            <a:avLst/>
          </a:prstGeom>
          <a:noFill/>
        </p:spPr>
        <p:txBody>
          <a:bodyPr wrap="square">
            <a:spAutoFit/>
          </a:bodyPr>
          <a:lstStyle/>
          <a:p>
            <a:pPr algn="ctr"/>
            <a:r>
              <a:rPr lang="en-US" sz="2400" b="1" cap="all" dirty="0">
                <a:solidFill>
                  <a:schemeClr val="bg1"/>
                </a:solidFill>
                <a:latin typeface="Algerian" panose="04020705040A02060702" pitchFamily="82" charset="0"/>
              </a:rPr>
              <a:t>Any questions ?</a:t>
            </a:r>
            <a:endParaRPr lang="en-GB" sz="2400" b="1" cap="all" dirty="0">
              <a:solidFill>
                <a:schemeClr val="bg1"/>
              </a:solidFill>
              <a:latin typeface="Algerian" panose="04020705040A02060702" pitchFamily="82" charset="0"/>
            </a:endParaRPr>
          </a:p>
        </p:txBody>
      </p:sp>
    </p:spTree>
    <p:extLst>
      <p:ext uri="{BB962C8B-B14F-4D97-AF65-F5344CB8AC3E}">
        <p14:creationId xmlns:p14="http://schemas.microsoft.com/office/powerpoint/2010/main" val="233693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p:cNvSpPr>
            <a:spLocks noGrp="1"/>
          </p:cNvSpPr>
          <p:nvPr>
            <p:ph type="ctrTitle"/>
          </p:nvPr>
        </p:nvSpPr>
        <p:spPr>
          <a:xfrm>
            <a:off x="0" y="0"/>
            <a:ext cx="12192000" cy="8077200"/>
          </a:xfrm>
        </p:spPr>
        <p:txBody>
          <a:bodyPr rtlCol="0"/>
          <a:lstStyle/>
          <a:p>
            <a:pPr rtl="0"/>
            <a:endParaRPr lang="uk-UA" dirty="0"/>
          </a:p>
        </p:txBody>
      </p:sp>
      <p:sp>
        <p:nvSpPr>
          <p:cNvPr id="3" name="TextBox 2">
            <a:extLst>
              <a:ext uri="{FF2B5EF4-FFF2-40B4-BE49-F238E27FC236}">
                <a16:creationId xmlns:a16="http://schemas.microsoft.com/office/drawing/2014/main" id="{BF8F492D-B010-475D-9D65-136A14328136}"/>
              </a:ext>
            </a:extLst>
          </p:cNvPr>
          <p:cNvSpPr txBox="1"/>
          <p:nvPr/>
        </p:nvSpPr>
        <p:spPr>
          <a:xfrm>
            <a:off x="356187" y="197943"/>
            <a:ext cx="11479625" cy="6124754"/>
          </a:xfrm>
          <a:prstGeom prst="rect">
            <a:avLst/>
          </a:prstGeom>
          <a:noFill/>
        </p:spPr>
        <p:txBody>
          <a:bodyPr wrap="square">
            <a:spAutoFit/>
          </a:bodyPr>
          <a:lstStyle/>
          <a:p>
            <a:pPr algn="ctr"/>
            <a:endParaRPr lang="en-US" sz="2400" b="1" u="sng"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US" sz="2400" b="1" cap="all" dirty="0">
                <a:solidFill>
                  <a:schemeClr val="tx2"/>
                </a:solidFill>
                <a:latin typeface="Algerian" panose="04020705040A02060702" pitchFamily="82" charset="0"/>
                <a:ea typeface="+mj-ea"/>
                <a:cs typeface="Aldhabi" panose="020F0502020204030204" pitchFamily="2" charset="-78"/>
              </a:rPr>
              <a:t>references</a:t>
            </a:r>
            <a:endParaRPr lang="en-GB" sz="2400" b="1" u="sng" cap="all" dirty="0">
              <a:solidFill>
                <a:schemeClr val="tx2"/>
              </a:solidFill>
              <a:latin typeface="Algerian" panose="04020705040A02060702" pitchFamily="82" charset="0"/>
              <a:ea typeface="+mj-ea"/>
              <a:cs typeface="Arial" panose="020B0604020202020204" pitchFamily="34" charset="0"/>
            </a:endParaRPr>
          </a:p>
          <a:p>
            <a:pPr algn="ctr"/>
            <a:endParaRPr lang="uk-UA" sz="24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Barringer B. &amp; Ireland D., (2016), pp. 1-20, 79-110, 111-140, Entrepreneurship Successfully Launching New Ventures Publisher: Pearson Education, Limited. Fifth edition. Date 2018-07-27 Available at: </a:t>
            </a:r>
            <a:r>
              <a:rPr lang="en-GB" sz="1600" b="1" dirty="0">
                <a:solidFill>
                  <a:schemeClr val="tx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https://ebookcentral.proquest.com/lib/trinity/reader.action?docID=5573679</a:t>
            </a:r>
            <a:r>
              <a:rPr lang="en-GB" sz="1600" b="1" dirty="0">
                <a:solidFill>
                  <a:schemeClr val="tx2"/>
                </a:solidFill>
                <a:latin typeface="Arial" panose="020B0604020202020204" pitchFamily="34" charset="0"/>
                <a:cs typeface="Arial" panose="020B0604020202020204" pitchFamily="34" charset="0"/>
              </a:rPr>
              <a:t> (Accessed 01.11.2024)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err="1">
                <a:solidFill>
                  <a:schemeClr val="tx2"/>
                </a:solidFill>
                <a:latin typeface="Arial" panose="020B0604020202020204" pitchFamily="34" charset="0"/>
                <a:cs typeface="Arial" panose="020B0604020202020204" pitchFamily="34" charset="0"/>
              </a:rPr>
              <a:t>Breesch</a:t>
            </a:r>
            <a:r>
              <a:rPr lang="en-GB" sz="1600" b="1" dirty="0">
                <a:solidFill>
                  <a:schemeClr val="tx2"/>
                </a:solidFill>
                <a:latin typeface="Arial" panose="020B0604020202020204" pitchFamily="34" charset="0"/>
                <a:cs typeface="Arial" panose="020B0604020202020204" pitchFamily="34" charset="0"/>
              </a:rPr>
              <a:t> D., Vos S., </a:t>
            </a:r>
            <a:r>
              <a:rPr lang="en-GB" sz="1600" b="1" dirty="0" err="1">
                <a:solidFill>
                  <a:schemeClr val="tx2"/>
                </a:solidFill>
                <a:latin typeface="Arial" panose="020B0604020202020204" pitchFamily="34" charset="0"/>
                <a:cs typeface="Arial" panose="020B0604020202020204" pitchFamily="34" charset="0"/>
              </a:rPr>
              <a:t>Scheerder</a:t>
            </a:r>
            <a:r>
              <a:rPr lang="en-GB" sz="1600" b="1" dirty="0">
                <a:solidFill>
                  <a:schemeClr val="tx2"/>
                </a:solidFill>
                <a:latin typeface="Arial" panose="020B0604020202020204" pitchFamily="34" charset="0"/>
                <a:cs typeface="Arial" panose="020B0604020202020204" pitchFamily="34" charset="0"/>
              </a:rPr>
              <a:t> J., (2015) The financial viability of the fitness industry in Belgium. Available at: </a:t>
            </a:r>
            <a:r>
              <a:rPr lang="en-GB" sz="1600" b="1" dirty="0">
                <a:solidFill>
                  <a:schemeClr val="tx2"/>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https://www.emerald.com/insight/content/doi/10.1108/sbm-12-2012-0052/full/html</a:t>
            </a:r>
            <a:r>
              <a:rPr lang="en-GB" sz="1600" b="1" dirty="0">
                <a:solidFill>
                  <a:schemeClr val="tx2"/>
                </a:solidFill>
                <a:latin typeface="Arial" panose="020B0604020202020204" pitchFamily="34" charset="0"/>
                <a:cs typeface="Arial" panose="020B0604020202020204" pitchFamily="34" charset="0"/>
              </a:rPr>
              <a:t> (Accessed 09.11.2024)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Festa G., Cuomo M., </a:t>
            </a:r>
            <a:r>
              <a:rPr lang="en-GB" sz="1600" b="1" dirty="0" err="1">
                <a:solidFill>
                  <a:schemeClr val="tx2"/>
                </a:solidFill>
                <a:latin typeface="Arial" panose="020B0604020202020204" pitchFamily="34" charset="0"/>
                <a:cs typeface="Arial" panose="020B0604020202020204" pitchFamily="34" charset="0"/>
              </a:rPr>
              <a:t>Metallo</a:t>
            </a:r>
            <a:r>
              <a:rPr lang="en-GB" sz="1600" b="1" dirty="0">
                <a:solidFill>
                  <a:schemeClr val="tx2"/>
                </a:solidFill>
                <a:latin typeface="Arial" panose="020B0604020202020204" pitchFamily="34" charset="0"/>
                <a:cs typeface="Arial" panose="020B0604020202020204" pitchFamily="34" charset="0"/>
              </a:rPr>
              <a:t> G, (2016) The (r)evolution of wine marketing mix: From the 4Ps to the 4Es. Available at: </a:t>
            </a:r>
            <a:r>
              <a:rPr lang="en-GB" sz="1600" b="1"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https://www.sciencedirect.com/science/article/pii/S0148296315004385</a:t>
            </a:r>
            <a:r>
              <a:rPr lang="en-GB" sz="1600" b="1" dirty="0">
                <a:solidFill>
                  <a:schemeClr val="tx2"/>
                </a:solidFill>
                <a:latin typeface="Arial" panose="020B0604020202020204" pitchFamily="34" charset="0"/>
                <a:cs typeface="Arial" panose="020B0604020202020204" pitchFamily="34" charset="0"/>
              </a:rPr>
              <a:t> (Accessed 09.11.2024)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err="1">
                <a:solidFill>
                  <a:schemeClr val="tx2"/>
                </a:solidFill>
                <a:latin typeface="Arial" panose="020B0604020202020204" pitchFamily="34" charset="0"/>
                <a:cs typeface="Arial" panose="020B0604020202020204" pitchFamily="34" charset="0"/>
              </a:rPr>
              <a:t>Fitza</a:t>
            </a:r>
            <a:r>
              <a:rPr lang="en-GB" sz="1600" b="1" dirty="0">
                <a:solidFill>
                  <a:schemeClr val="tx2"/>
                </a:solidFill>
                <a:latin typeface="Arial" panose="020B0604020202020204" pitchFamily="34" charset="0"/>
                <a:cs typeface="Arial" panose="020B0604020202020204" pitchFamily="34" charset="0"/>
              </a:rPr>
              <a:t> M. &amp; </a:t>
            </a:r>
            <a:r>
              <a:rPr lang="en-GB" sz="1600" b="1" dirty="0" err="1">
                <a:solidFill>
                  <a:schemeClr val="tx2"/>
                </a:solidFill>
                <a:latin typeface="Arial" panose="020B0604020202020204" pitchFamily="34" charset="0"/>
                <a:cs typeface="Arial" panose="020B0604020202020204" pitchFamily="34" charset="0"/>
              </a:rPr>
              <a:t>Tihanyi</a:t>
            </a:r>
            <a:r>
              <a:rPr lang="en-GB" sz="1600" b="1" dirty="0">
                <a:solidFill>
                  <a:schemeClr val="tx2"/>
                </a:solidFill>
                <a:latin typeface="Arial" panose="020B0604020202020204" pitchFamily="34" charset="0"/>
                <a:cs typeface="Arial" panose="020B0604020202020204" pitchFamily="34" charset="0"/>
              </a:rPr>
              <a:t> L., (2017) How Much Does Ownership Form Matter? Strategic Management Journal, 38(13), 2726–2743. Published By: Wiley. Available at: </a:t>
            </a:r>
            <a:r>
              <a:rPr lang="en-GB" sz="1600" b="1" dirty="0">
                <a:solidFill>
                  <a:schemeClr val="tx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https://www.jstor.org/stable/26806435</a:t>
            </a:r>
            <a:r>
              <a:rPr lang="en-GB" sz="1600" b="1" dirty="0">
                <a:solidFill>
                  <a:schemeClr val="tx2"/>
                </a:solidFill>
                <a:latin typeface="Arial" panose="020B0604020202020204" pitchFamily="34" charset="0"/>
                <a:cs typeface="Arial" panose="020B0604020202020204" pitchFamily="34" charset="0"/>
              </a:rPr>
              <a:t> (Accessed 01.11.2024)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Mullins, L.J. and McLean, J.E. (2019) Organisational behaviour in the workplace. Twelfth edition. Harlow, United Kingdom: Pearson Education Limited. Available at: https://ebookcentral.proquest.com/lib/trinity/detail.action?docID=5830196&amp;pq-origsite=primo (Accessed 01.11.2024)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err="1">
                <a:solidFill>
                  <a:schemeClr val="tx2"/>
                </a:solidFill>
                <a:latin typeface="Arial" panose="020B0604020202020204" pitchFamily="34" charset="0"/>
                <a:cs typeface="Arial" panose="020B0604020202020204" pitchFamily="34" charset="0"/>
              </a:rPr>
              <a:t>Puyt</a:t>
            </a:r>
            <a:r>
              <a:rPr lang="en-GB" sz="1600" b="1" dirty="0">
                <a:solidFill>
                  <a:schemeClr val="tx2"/>
                </a:solidFill>
                <a:latin typeface="Arial" panose="020B0604020202020204" pitchFamily="34" charset="0"/>
                <a:cs typeface="Arial" panose="020B0604020202020204" pitchFamily="34" charset="0"/>
              </a:rPr>
              <a:t> R., </a:t>
            </a:r>
            <a:r>
              <a:rPr lang="en-GB" sz="1600" b="1" dirty="0" err="1">
                <a:solidFill>
                  <a:schemeClr val="tx2"/>
                </a:solidFill>
                <a:latin typeface="Arial" panose="020B0604020202020204" pitchFamily="34" charset="0"/>
                <a:cs typeface="Arial" panose="020B0604020202020204" pitchFamily="34" charset="0"/>
              </a:rPr>
              <a:t>BLie</a:t>
            </a:r>
            <a:r>
              <a:rPr lang="en-GB" sz="1600" b="1" dirty="0">
                <a:solidFill>
                  <a:schemeClr val="tx2"/>
                </a:solidFill>
                <a:latin typeface="Arial" panose="020B0604020202020204" pitchFamily="34" charset="0"/>
                <a:cs typeface="Arial" panose="020B0604020202020204" pitchFamily="34" charset="0"/>
              </a:rPr>
              <a:t> F., </a:t>
            </a:r>
            <a:r>
              <a:rPr lang="en-GB" sz="1600" b="1" dirty="0" err="1">
                <a:solidFill>
                  <a:schemeClr val="tx2"/>
                </a:solidFill>
                <a:latin typeface="Arial" panose="020B0604020202020204" pitchFamily="34" charset="0"/>
                <a:cs typeface="Arial" panose="020B0604020202020204" pitchFamily="34" charset="0"/>
              </a:rPr>
              <a:t>Wilderom</a:t>
            </a:r>
            <a:r>
              <a:rPr lang="en-GB" sz="1600" b="1" dirty="0">
                <a:solidFill>
                  <a:schemeClr val="tx2"/>
                </a:solidFill>
                <a:latin typeface="Arial" panose="020B0604020202020204" pitchFamily="34" charset="0"/>
                <a:cs typeface="Arial" panose="020B0604020202020204" pitchFamily="34" charset="0"/>
              </a:rPr>
              <a:t> C. (2023) The origins of SWOT analysis Available at:</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https://www.sciencedirect.com/science/article/pii/S0024630123000110#abs0015</a:t>
            </a:r>
            <a:r>
              <a:rPr lang="en-US" sz="1600" b="1" dirty="0">
                <a:solidFill>
                  <a:schemeClr val="tx2"/>
                </a:solidFill>
                <a:latin typeface="Arial" panose="020B0604020202020204" pitchFamily="34" charset="0"/>
                <a:cs typeface="Arial" panose="020B0604020202020204" pitchFamily="34" charset="0"/>
              </a:rPr>
              <a:t> </a:t>
            </a:r>
            <a:r>
              <a:rPr lang="en-GB" sz="1600" b="1" dirty="0">
                <a:solidFill>
                  <a:schemeClr val="tx2"/>
                </a:solidFill>
                <a:latin typeface="Arial" panose="020B0604020202020204" pitchFamily="34" charset="0"/>
                <a:cs typeface="Arial" panose="020B0604020202020204" pitchFamily="34" charset="0"/>
              </a:rPr>
              <a:t>(Accessed 09.11.2024)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Soboleva Y., Matveev V., </a:t>
            </a:r>
            <a:r>
              <a:rPr lang="en-GB" sz="1600" b="1" dirty="0" err="1">
                <a:solidFill>
                  <a:schemeClr val="tx2"/>
                </a:solidFill>
                <a:latin typeface="Arial" panose="020B0604020202020204" pitchFamily="34" charset="0"/>
                <a:cs typeface="Arial" panose="020B0604020202020204" pitchFamily="34" charset="0"/>
              </a:rPr>
              <a:t>Ilminskaya</a:t>
            </a:r>
            <a:r>
              <a:rPr lang="en-GB" sz="1600" b="1" dirty="0">
                <a:solidFill>
                  <a:schemeClr val="tx2"/>
                </a:solidFill>
                <a:latin typeface="Arial" panose="020B0604020202020204" pitchFamily="34" charset="0"/>
                <a:cs typeface="Arial" panose="020B0604020202020204" pitchFamily="34" charset="0"/>
              </a:rPr>
              <a:t> S., </a:t>
            </a:r>
            <a:r>
              <a:rPr lang="en-GB" sz="1600" b="1" dirty="0" err="1">
                <a:solidFill>
                  <a:schemeClr val="tx2"/>
                </a:solidFill>
                <a:latin typeface="Arial" panose="020B0604020202020204" pitchFamily="34" charset="0"/>
                <a:cs typeface="Arial" panose="020B0604020202020204" pitchFamily="34" charset="0"/>
              </a:rPr>
              <a:t>Efimenko</a:t>
            </a:r>
            <a:r>
              <a:rPr lang="en-GB" sz="1600" b="1" dirty="0">
                <a:solidFill>
                  <a:schemeClr val="tx2"/>
                </a:solidFill>
                <a:latin typeface="Arial" panose="020B0604020202020204" pitchFamily="34" charset="0"/>
                <a:cs typeface="Arial" panose="020B0604020202020204" pitchFamily="34" charset="0"/>
              </a:rPr>
              <a:t> I., </a:t>
            </a:r>
            <a:r>
              <a:rPr lang="en-GB" sz="1600" b="1" dirty="0" err="1">
                <a:solidFill>
                  <a:schemeClr val="tx2"/>
                </a:solidFill>
                <a:latin typeface="Arial" panose="020B0604020202020204" pitchFamily="34" charset="0"/>
                <a:cs typeface="Arial" panose="020B0604020202020204" pitchFamily="34" charset="0"/>
              </a:rPr>
              <a:t>Rezvyakova</a:t>
            </a:r>
            <a:r>
              <a:rPr lang="en-GB" sz="1600" b="1" dirty="0">
                <a:solidFill>
                  <a:schemeClr val="tx2"/>
                </a:solidFill>
                <a:latin typeface="Arial" panose="020B0604020202020204" pitchFamily="34" charset="0"/>
                <a:cs typeface="Arial" panose="020B0604020202020204" pitchFamily="34" charset="0"/>
              </a:rPr>
              <a:t> I., Mazur L., (2018) pp 237, 238, 239. Available at: </a:t>
            </a:r>
            <a:r>
              <a:rPr lang="en-GB" sz="1600" b="1" dirty="0">
                <a:solidFill>
                  <a:schemeClr val="tx2"/>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http://www.fa.ru/fil/orel/science/nir/Documents/Matveev+%20Scopus.pdf</a:t>
            </a:r>
            <a:r>
              <a:rPr lang="en-GB" sz="1600" b="1" dirty="0">
                <a:solidFill>
                  <a:schemeClr val="tx2"/>
                </a:solidFill>
                <a:latin typeface="Arial" panose="020B0604020202020204" pitchFamily="34" charset="0"/>
                <a:cs typeface="Arial" panose="020B0604020202020204" pitchFamily="34" charset="0"/>
              </a:rPr>
              <a:t> (Accessed 10.11.2024)</a:t>
            </a:r>
            <a:endParaRPr lang="uk-UA"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Shepherd, D.A. and </a:t>
            </a:r>
            <a:r>
              <a:rPr lang="en-GB" sz="1600" b="1" dirty="0" err="1">
                <a:solidFill>
                  <a:schemeClr val="tx2"/>
                </a:solidFill>
                <a:latin typeface="Arial" panose="020B0604020202020204" pitchFamily="34" charset="0"/>
                <a:cs typeface="Arial" panose="020B0604020202020204" pitchFamily="34" charset="0"/>
              </a:rPr>
              <a:t>Patzelt</a:t>
            </a:r>
            <a:r>
              <a:rPr lang="en-GB" sz="1600" b="1" dirty="0">
                <a:solidFill>
                  <a:schemeClr val="tx2"/>
                </a:solidFill>
                <a:latin typeface="Arial" panose="020B0604020202020204" pitchFamily="34" charset="0"/>
                <a:cs typeface="Arial" panose="020B0604020202020204" pitchFamily="34" charset="0"/>
              </a:rPr>
              <a:t>, H. (2021) Entrepreneurial strategy: starting, managing, and scaling new ventures. Cham: Springer International Publishing AG. Available at: </a:t>
            </a:r>
            <a:r>
              <a:rPr lang="en-GB" sz="1600" b="1" dirty="0">
                <a:solidFill>
                  <a:schemeClr val="tx2"/>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https://librarysearch.uwtsd.ac.uk/permalink/44WHELF_UWTSD/upgrip/alma99100395008802421</a:t>
            </a:r>
            <a:r>
              <a:rPr lang="en-GB" sz="1600" b="1" dirty="0">
                <a:solidFill>
                  <a:schemeClr val="tx2"/>
                </a:solidFill>
                <a:latin typeface="Arial" panose="020B0604020202020204" pitchFamily="34" charset="0"/>
                <a:cs typeface="Arial" panose="020B0604020202020204" pitchFamily="34" charset="0"/>
              </a:rPr>
              <a:t> (Accessed 10.11.2024</a:t>
            </a:r>
            <a:r>
              <a:rPr lang="en-GB" sz="1600" b="1" dirty="0">
                <a:solidFill>
                  <a:schemeClr val="tx2"/>
                </a:solidFill>
                <a:effectLst/>
                <a:latin typeface="Arial" panose="020B0604020202020204" pitchFamily="34" charset="0"/>
                <a:ea typeface="Calibri" panose="020F0502020204030204" pitchFamily="34" charset="0"/>
                <a:cs typeface="Arial" panose="020B0604020202020204" pitchFamily="34" charset="0"/>
              </a:rPr>
              <a:t>)</a:t>
            </a:r>
            <a:endParaRPr lang="uk-UA" sz="1600" b="1"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Здоров’я та фітнес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4383_TF02922391" id="{316182F3-2F96-494A-9AC7-FBE3E8C1EAED}" vid="{12F28F2A-BF14-44D1-9CF3-0B1CC33DBD61}"/>
    </a:ext>
  </a:extLst>
</a:theme>
</file>

<file path=ppt/theme/theme2.xml><?xml version="1.0" encoding="utf-8"?>
<a:theme xmlns:a="http://schemas.openxmlformats.org/drawingml/2006/main" name="Тема Offic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Презентація про здоров’я та фітнес (широкоформатна)</Template>
  <TotalTime>9230</TotalTime>
  <Words>1454</Words>
  <Application>Microsoft Office PowerPoint</Application>
  <PresentationFormat>Широкоэкранный</PresentationFormat>
  <Paragraphs>218</Paragraphs>
  <Slides>10</Slides>
  <Notes>10</Notes>
  <HiddenSlides>0</HiddenSlides>
  <MMClips>0</MMClips>
  <ScaleCrop>false</ScaleCrop>
  <HeadingPairs>
    <vt:vector size="6" baseType="variant">
      <vt:variant>
        <vt:lpstr>Использованные шрифты</vt:lpstr>
      </vt:variant>
      <vt:variant>
        <vt:i4>8</vt:i4>
      </vt:variant>
      <vt:variant>
        <vt:lpstr>Тема</vt:lpstr>
      </vt:variant>
      <vt:variant>
        <vt:i4>1</vt:i4>
      </vt:variant>
      <vt:variant>
        <vt:lpstr>Заголовки слайдов</vt:lpstr>
      </vt:variant>
      <vt:variant>
        <vt:i4>10</vt:i4>
      </vt:variant>
    </vt:vector>
  </HeadingPairs>
  <TitlesOfParts>
    <vt:vector size="19" baseType="lpstr">
      <vt:lpstr>Aldhabi</vt:lpstr>
      <vt:lpstr>Algerian</vt:lpstr>
      <vt:lpstr>Arial</vt:lpstr>
      <vt:lpstr>Calibri</vt:lpstr>
      <vt:lpstr>Calibri Light</vt:lpstr>
      <vt:lpstr>Symbol</vt:lpstr>
      <vt:lpstr>Times New Roman</vt:lpstr>
      <vt:lpstr>Wingdings</vt:lpstr>
      <vt:lpstr>Здоров’я та фітнес 16x9</vt:lpstr>
      <vt:lpstr>Презентация PowerPoint</vt:lpstr>
      <vt:lpstr>“FREE ATTITUDE” GYM</vt:lpstr>
      <vt:lpstr>overview of the business idea  gym “free attitude” as a unique project </vt:lpstr>
      <vt:lpstr> </vt:lpstr>
      <vt:lpstr> </vt:lpstr>
      <vt:lpstr> </vt:lpstr>
      <vt:lpstr> </vt:lpstr>
      <vt:lpstr>Презентация PowerPoint</vt:lpstr>
      <vt:lpstr>CONCLUSION</vt:lpstr>
      <vt:lpstr>Презентация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Oleksandra Chebotareva</dc:creator>
  <cp:lastModifiedBy>Oleksandra Chebotareva</cp:lastModifiedBy>
  <cp:revision>32</cp:revision>
  <dcterms:created xsi:type="dcterms:W3CDTF">2024-11-09T17:23:06Z</dcterms:created>
  <dcterms:modified xsi:type="dcterms:W3CDTF">2024-12-08T14:48:01Z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