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4"/>
  </p:sldMasterIdLst>
  <p:notesMasterIdLst>
    <p:notesMasterId r:id="rId17"/>
  </p:notesMasterIdLst>
  <p:sldIdLst>
    <p:sldId id="306" r:id="rId5"/>
    <p:sldId id="308" r:id="rId6"/>
    <p:sldId id="304" r:id="rId7"/>
    <p:sldId id="309" r:id="rId8"/>
    <p:sldId id="310" r:id="rId9"/>
    <p:sldId id="311" r:id="rId10"/>
    <p:sldId id="312" r:id="rId11"/>
    <p:sldId id="315" r:id="rId12"/>
    <p:sldId id="314" r:id="rId13"/>
    <p:sldId id="313" r:id="rId14"/>
    <p:sldId id="316" r:id="rId15"/>
    <p:sldId id="31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92" userDrawn="1">
          <p15:clr>
            <a:srgbClr val="A4A3A4"/>
          </p15:clr>
        </p15:guide>
        <p15:guide id="2" pos="7056" userDrawn="1">
          <p15:clr>
            <a:srgbClr val="A4A3A4"/>
          </p15:clr>
        </p15:guide>
        <p15:guide id="3" orient="horz" pos="31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84967" autoAdjust="0"/>
  </p:normalViewPr>
  <p:slideViewPr>
    <p:cSldViewPr snapToGrid="0">
      <p:cViewPr varScale="1">
        <p:scale>
          <a:sx n="92" d="100"/>
          <a:sy n="92" d="100"/>
        </p:scale>
        <p:origin x="102" y="330"/>
      </p:cViewPr>
      <p:guideLst>
        <p:guide orient="horz" pos="1392"/>
        <p:guide pos="7056"/>
        <p:guide orient="horz" pos="3168"/>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8/10/relationships/authors" Target="authors.xml"/></Relationships>
</file>

<file path=ppt/diagrams/_rels/data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BAB001-983C-45AE-A579-6ACA48258E3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0CCC2D8-E3E1-40C8-9A05-F5E9C44C51F5}">
      <dgm:prSet/>
      <dgm:spPr/>
      <dgm:t>
        <a:bodyPr/>
        <a:lstStyle/>
        <a:p>
          <a:r>
            <a:rPr lang="en-GB"/>
            <a:t>Risk assessments capture both static and dynamic risks to which an offender has been exposed. Static risks are those factors that cannot be changed through intervention (e.g., criminal history); however, dynamic risk factors are malleable (e.g., antisocial attitudes).</a:t>
          </a:r>
          <a:endParaRPr lang="en-US"/>
        </a:p>
      </dgm:t>
    </dgm:pt>
    <dgm:pt modelId="{E62687F8-C2D2-4909-B48E-92F6918CC483}" type="parTrans" cxnId="{12EDBA53-EEAB-4F4E-B969-DE5F0B2952D2}">
      <dgm:prSet/>
      <dgm:spPr/>
      <dgm:t>
        <a:bodyPr/>
        <a:lstStyle/>
        <a:p>
          <a:endParaRPr lang="en-US"/>
        </a:p>
      </dgm:t>
    </dgm:pt>
    <dgm:pt modelId="{97A931F5-5A84-491F-9B22-1743C2918523}" type="sibTrans" cxnId="{12EDBA53-EEAB-4F4E-B969-DE5F0B2952D2}">
      <dgm:prSet/>
      <dgm:spPr/>
      <dgm:t>
        <a:bodyPr/>
        <a:lstStyle/>
        <a:p>
          <a:endParaRPr lang="en-US"/>
        </a:p>
      </dgm:t>
    </dgm:pt>
    <dgm:pt modelId="{292A88BB-503A-472B-86AB-F3C5543542CA}">
      <dgm:prSet/>
      <dgm:spPr/>
      <dgm:t>
        <a:bodyPr/>
        <a:lstStyle/>
        <a:p>
          <a:r>
            <a:rPr lang="en-GB"/>
            <a:t>A person’s overall risk for recidivation can be quantified based on the presence of static and dynamic factors, and he or she should then be matched to the appropriate level of treatment (Andrews, Bonta, &amp; Hoge, 1990). </a:t>
          </a:r>
          <a:endParaRPr lang="en-US"/>
        </a:p>
      </dgm:t>
    </dgm:pt>
    <dgm:pt modelId="{E073B8D8-242E-4F8F-B6A5-2227C7D023FB}" type="parTrans" cxnId="{238C28FE-6ED5-4FF7-AF64-3A6C19E1C360}">
      <dgm:prSet/>
      <dgm:spPr/>
      <dgm:t>
        <a:bodyPr/>
        <a:lstStyle/>
        <a:p>
          <a:endParaRPr lang="en-US"/>
        </a:p>
      </dgm:t>
    </dgm:pt>
    <dgm:pt modelId="{7469ADF2-4172-4499-9874-79910C1B736C}" type="sibTrans" cxnId="{238C28FE-6ED5-4FF7-AF64-3A6C19E1C360}">
      <dgm:prSet/>
      <dgm:spPr/>
      <dgm:t>
        <a:bodyPr/>
        <a:lstStyle/>
        <a:p>
          <a:endParaRPr lang="en-US"/>
        </a:p>
      </dgm:t>
    </dgm:pt>
    <dgm:pt modelId="{EDC98443-AE42-4562-B66F-9537A644C38D}">
      <dgm:prSet/>
      <dgm:spPr/>
      <dgm:t>
        <a:bodyPr/>
        <a:lstStyle/>
        <a:p>
          <a:r>
            <a:rPr lang="en-GB"/>
            <a:t>Those with the highest risk for recidivism should be targeted for more intensive programming, and those with low levels of risk should receive less intensive services.</a:t>
          </a:r>
          <a:endParaRPr lang="en-US"/>
        </a:p>
      </dgm:t>
    </dgm:pt>
    <dgm:pt modelId="{E6180BF4-06F4-414F-BE9E-A8E5E8CFDC3A}" type="parTrans" cxnId="{ACC817F4-1575-4823-A3FE-FA346405B2E0}">
      <dgm:prSet/>
      <dgm:spPr/>
      <dgm:t>
        <a:bodyPr/>
        <a:lstStyle/>
        <a:p>
          <a:endParaRPr lang="en-US"/>
        </a:p>
      </dgm:t>
    </dgm:pt>
    <dgm:pt modelId="{934794CF-F4BF-4899-B8C4-01F060B930A8}" type="sibTrans" cxnId="{ACC817F4-1575-4823-A3FE-FA346405B2E0}">
      <dgm:prSet/>
      <dgm:spPr/>
      <dgm:t>
        <a:bodyPr/>
        <a:lstStyle/>
        <a:p>
          <a:endParaRPr lang="en-US"/>
        </a:p>
      </dgm:t>
    </dgm:pt>
    <dgm:pt modelId="{812E4427-AEBB-41DA-88F2-E2DEEE531842}" type="pres">
      <dgm:prSet presAssocID="{12BAB001-983C-45AE-A579-6ACA48258E39}" presName="linear" presStyleCnt="0">
        <dgm:presLayoutVars>
          <dgm:animLvl val="lvl"/>
          <dgm:resizeHandles val="exact"/>
        </dgm:presLayoutVars>
      </dgm:prSet>
      <dgm:spPr/>
    </dgm:pt>
    <dgm:pt modelId="{C5853192-7423-4632-B478-F78148B8D58F}" type="pres">
      <dgm:prSet presAssocID="{90CCC2D8-E3E1-40C8-9A05-F5E9C44C51F5}" presName="parentText" presStyleLbl="node1" presStyleIdx="0" presStyleCnt="3">
        <dgm:presLayoutVars>
          <dgm:chMax val="0"/>
          <dgm:bulletEnabled val="1"/>
        </dgm:presLayoutVars>
      </dgm:prSet>
      <dgm:spPr/>
    </dgm:pt>
    <dgm:pt modelId="{6BEF6497-DA43-45FD-AB2F-3C289710BBBB}" type="pres">
      <dgm:prSet presAssocID="{97A931F5-5A84-491F-9B22-1743C2918523}" presName="spacer" presStyleCnt="0"/>
      <dgm:spPr/>
    </dgm:pt>
    <dgm:pt modelId="{9EAF8509-618A-4E4E-B49B-59D995369B05}" type="pres">
      <dgm:prSet presAssocID="{292A88BB-503A-472B-86AB-F3C5543542CA}" presName="parentText" presStyleLbl="node1" presStyleIdx="1" presStyleCnt="3">
        <dgm:presLayoutVars>
          <dgm:chMax val="0"/>
          <dgm:bulletEnabled val="1"/>
        </dgm:presLayoutVars>
      </dgm:prSet>
      <dgm:spPr/>
    </dgm:pt>
    <dgm:pt modelId="{39ED726F-5E38-4555-A7BD-39A51B2415BF}" type="pres">
      <dgm:prSet presAssocID="{7469ADF2-4172-4499-9874-79910C1B736C}" presName="spacer" presStyleCnt="0"/>
      <dgm:spPr/>
    </dgm:pt>
    <dgm:pt modelId="{D7E1FADF-E9D0-4949-8CCF-CBEA022034AD}" type="pres">
      <dgm:prSet presAssocID="{EDC98443-AE42-4562-B66F-9537A644C38D}" presName="parentText" presStyleLbl="node1" presStyleIdx="2" presStyleCnt="3">
        <dgm:presLayoutVars>
          <dgm:chMax val="0"/>
          <dgm:bulletEnabled val="1"/>
        </dgm:presLayoutVars>
      </dgm:prSet>
      <dgm:spPr/>
    </dgm:pt>
  </dgm:ptLst>
  <dgm:cxnLst>
    <dgm:cxn modelId="{99263E12-A5D6-4616-BD7A-E6D9B319D724}" type="presOf" srcId="{EDC98443-AE42-4562-B66F-9537A644C38D}" destId="{D7E1FADF-E9D0-4949-8CCF-CBEA022034AD}" srcOrd="0" destOrd="0" presId="urn:microsoft.com/office/officeart/2005/8/layout/vList2"/>
    <dgm:cxn modelId="{12EDBA53-EEAB-4F4E-B969-DE5F0B2952D2}" srcId="{12BAB001-983C-45AE-A579-6ACA48258E39}" destId="{90CCC2D8-E3E1-40C8-9A05-F5E9C44C51F5}" srcOrd="0" destOrd="0" parTransId="{E62687F8-C2D2-4909-B48E-92F6918CC483}" sibTransId="{97A931F5-5A84-491F-9B22-1743C2918523}"/>
    <dgm:cxn modelId="{46DB15AA-B872-4BDF-899E-327D645E1D85}" type="presOf" srcId="{12BAB001-983C-45AE-A579-6ACA48258E39}" destId="{812E4427-AEBB-41DA-88F2-E2DEEE531842}" srcOrd="0" destOrd="0" presId="urn:microsoft.com/office/officeart/2005/8/layout/vList2"/>
    <dgm:cxn modelId="{CC2BC7B6-6028-4200-9DAC-1BA5381B6993}" type="presOf" srcId="{90CCC2D8-E3E1-40C8-9A05-F5E9C44C51F5}" destId="{C5853192-7423-4632-B478-F78148B8D58F}" srcOrd="0" destOrd="0" presId="urn:microsoft.com/office/officeart/2005/8/layout/vList2"/>
    <dgm:cxn modelId="{ACC817F4-1575-4823-A3FE-FA346405B2E0}" srcId="{12BAB001-983C-45AE-A579-6ACA48258E39}" destId="{EDC98443-AE42-4562-B66F-9537A644C38D}" srcOrd="2" destOrd="0" parTransId="{E6180BF4-06F4-414F-BE9E-A8E5E8CFDC3A}" sibTransId="{934794CF-F4BF-4899-B8C4-01F060B930A8}"/>
    <dgm:cxn modelId="{E63B90F6-1D16-4022-A6E5-5FDF9844150C}" type="presOf" srcId="{292A88BB-503A-472B-86AB-F3C5543542CA}" destId="{9EAF8509-618A-4E4E-B49B-59D995369B05}" srcOrd="0" destOrd="0" presId="urn:microsoft.com/office/officeart/2005/8/layout/vList2"/>
    <dgm:cxn modelId="{238C28FE-6ED5-4FF7-AF64-3A6C19E1C360}" srcId="{12BAB001-983C-45AE-A579-6ACA48258E39}" destId="{292A88BB-503A-472B-86AB-F3C5543542CA}" srcOrd="1" destOrd="0" parTransId="{E073B8D8-242E-4F8F-B6A5-2227C7D023FB}" sibTransId="{7469ADF2-4172-4499-9874-79910C1B736C}"/>
    <dgm:cxn modelId="{0DAE4A7A-F80C-4909-B547-4E4252218A3E}" type="presParOf" srcId="{812E4427-AEBB-41DA-88F2-E2DEEE531842}" destId="{C5853192-7423-4632-B478-F78148B8D58F}" srcOrd="0" destOrd="0" presId="urn:microsoft.com/office/officeart/2005/8/layout/vList2"/>
    <dgm:cxn modelId="{D00C78D5-972F-4AB6-A56B-85A4D74692D7}" type="presParOf" srcId="{812E4427-AEBB-41DA-88F2-E2DEEE531842}" destId="{6BEF6497-DA43-45FD-AB2F-3C289710BBBB}" srcOrd="1" destOrd="0" presId="urn:microsoft.com/office/officeart/2005/8/layout/vList2"/>
    <dgm:cxn modelId="{91CAE5C3-CCA6-4153-B60F-D83CD74307BE}" type="presParOf" srcId="{812E4427-AEBB-41DA-88F2-E2DEEE531842}" destId="{9EAF8509-618A-4E4E-B49B-59D995369B05}" srcOrd="2" destOrd="0" presId="urn:microsoft.com/office/officeart/2005/8/layout/vList2"/>
    <dgm:cxn modelId="{B4DCD56B-F973-46EF-8EBF-6BECF0CC269D}" type="presParOf" srcId="{812E4427-AEBB-41DA-88F2-E2DEEE531842}" destId="{39ED726F-5E38-4555-A7BD-39A51B2415BF}" srcOrd="3" destOrd="0" presId="urn:microsoft.com/office/officeart/2005/8/layout/vList2"/>
    <dgm:cxn modelId="{B874FB8C-6878-422D-AF18-B9D26B3D3BF7}" type="presParOf" srcId="{812E4427-AEBB-41DA-88F2-E2DEEE531842}" destId="{D7E1FADF-E9D0-4949-8CCF-CBEA022034A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2E9C78-99D8-4C28-BEE6-195F51EAEE3F}"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A65D953B-9FE0-4C18-AF7F-8C398A3E5953}">
      <dgm:prSet/>
      <dgm:spPr/>
      <dgm:t>
        <a:bodyPr/>
        <a:lstStyle/>
        <a:p>
          <a:r>
            <a:rPr lang="en-GB"/>
            <a:t>The need principle builds upon the risk principle, and specifies that rehabilitative services should target dynamic risk factors to reduce recidivism (Andrews &amp; Bonta, 2010).</a:t>
          </a:r>
          <a:endParaRPr lang="en-US"/>
        </a:p>
      </dgm:t>
    </dgm:pt>
    <dgm:pt modelId="{E912D6C8-5204-4438-BDE4-A8249ED8CC78}" type="parTrans" cxnId="{EAAA4A4F-1985-4015-AB48-671E70D07B14}">
      <dgm:prSet/>
      <dgm:spPr/>
      <dgm:t>
        <a:bodyPr/>
        <a:lstStyle/>
        <a:p>
          <a:endParaRPr lang="en-US"/>
        </a:p>
      </dgm:t>
    </dgm:pt>
    <dgm:pt modelId="{4398E63B-184D-4071-B87B-7F2845A30A2B}" type="sibTrans" cxnId="{EAAA4A4F-1985-4015-AB48-671E70D07B14}">
      <dgm:prSet/>
      <dgm:spPr/>
      <dgm:t>
        <a:bodyPr/>
        <a:lstStyle/>
        <a:p>
          <a:endParaRPr lang="en-US"/>
        </a:p>
      </dgm:t>
    </dgm:pt>
    <dgm:pt modelId="{3B4DCB30-BB7A-4F35-BA09-F17228EB4434}">
      <dgm:prSet/>
      <dgm:spPr/>
      <dgm:t>
        <a:bodyPr/>
        <a:lstStyle/>
        <a:p>
          <a:r>
            <a:rPr lang="en-GB" dirty="0">
              <a:solidFill>
                <a:schemeClr val="tx2">
                  <a:lumMod val="90000"/>
                  <a:lumOff val="10000"/>
                </a:schemeClr>
              </a:solidFill>
            </a:rPr>
            <a:t>Dynamic risks are sometimes referred to as “criminogenic needs,” and the most potent include antisocial personality pattern, antisocial attitudes and values, antisocial associates, and substance abuse (Andrews et al., 2006). </a:t>
          </a:r>
          <a:endParaRPr lang="en-US" dirty="0">
            <a:solidFill>
              <a:schemeClr val="tx2">
                <a:lumMod val="90000"/>
                <a:lumOff val="10000"/>
              </a:schemeClr>
            </a:solidFill>
          </a:endParaRPr>
        </a:p>
      </dgm:t>
    </dgm:pt>
    <dgm:pt modelId="{042A1435-6302-4322-97D2-B1CFDF6D3BB3}" type="parTrans" cxnId="{3441B733-89F7-48E4-89F2-673AF08D875F}">
      <dgm:prSet/>
      <dgm:spPr/>
      <dgm:t>
        <a:bodyPr/>
        <a:lstStyle/>
        <a:p>
          <a:endParaRPr lang="en-US"/>
        </a:p>
      </dgm:t>
    </dgm:pt>
    <dgm:pt modelId="{DE681DF1-C1EF-4D2F-9525-47CF3201FF89}" type="sibTrans" cxnId="{3441B733-89F7-48E4-89F2-673AF08D875F}">
      <dgm:prSet/>
      <dgm:spPr/>
      <dgm:t>
        <a:bodyPr/>
        <a:lstStyle/>
        <a:p>
          <a:endParaRPr lang="en-US"/>
        </a:p>
      </dgm:t>
    </dgm:pt>
    <dgm:pt modelId="{09F3C48C-C29B-43E1-948F-C8B29D16ABFB}">
      <dgm:prSet/>
      <dgm:spPr/>
      <dgm:t>
        <a:bodyPr/>
        <a:lstStyle/>
        <a:p>
          <a:r>
            <a:rPr lang="en-GB" dirty="0">
              <a:solidFill>
                <a:schemeClr val="tx2">
                  <a:lumMod val="90000"/>
                  <a:lumOff val="10000"/>
                </a:schemeClr>
              </a:solidFill>
            </a:rPr>
            <a:t>Reducing these, as well as other criminogenic needs, should serve as goals for treatment. Moreover, they should be regularly reassessed to monitor progress toward rehabilitation and to make any necessary adjustments in treatment plans.</a:t>
          </a:r>
          <a:endParaRPr lang="en-US" dirty="0">
            <a:solidFill>
              <a:schemeClr val="tx2">
                <a:lumMod val="90000"/>
                <a:lumOff val="10000"/>
              </a:schemeClr>
            </a:solidFill>
          </a:endParaRPr>
        </a:p>
      </dgm:t>
    </dgm:pt>
    <dgm:pt modelId="{BD28E020-E23F-4AF2-A8A2-EAB3D7B27909}" type="parTrans" cxnId="{4C85A967-71AB-4D43-AC32-43B6DE04B04A}">
      <dgm:prSet/>
      <dgm:spPr/>
      <dgm:t>
        <a:bodyPr/>
        <a:lstStyle/>
        <a:p>
          <a:endParaRPr lang="en-US"/>
        </a:p>
      </dgm:t>
    </dgm:pt>
    <dgm:pt modelId="{79D62701-4C2B-4E18-AF12-FEE6E74BFB35}" type="sibTrans" cxnId="{4C85A967-71AB-4D43-AC32-43B6DE04B04A}">
      <dgm:prSet/>
      <dgm:spPr/>
      <dgm:t>
        <a:bodyPr/>
        <a:lstStyle/>
        <a:p>
          <a:endParaRPr lang="en-US"/>
        </a:p>
      </dgm:t>
    </dgm:pt>
    <dgm:pt modelId="{76EC9D3C-1E35-44B7-98F2-5EB6BA08B250}" type="pres">
      <dgm:prSet presAssocID="{AE2E9C78-99D8-4C28-BEE6-195F51EAEE3F}" presName="outerComposite" presStyleCnt="0">
        <dgm:presLayoutVars>
          <dgm:chMax val="5"/>
          <dgm:dir/>
          <dgm:resizeHandles val="exact"/>
        </dgm:presLayoutVars>
      </dgm:prSet>
      <dgm:spPr/>
    </dgm:pt>
    <dgm:pt modelId="{FD7A3087-12F7-4C4C-A825-69BFA9B9BD78}" type="pres">
      <dgm:prSet presAssocID="{AE2E9C78-99D8-4C28-BEE6-195F51EAEE3F}" presName="dummyMaxCanvas" presStyleCnt="0">
        <dgm:presLayoutVars/>
      </dgm:prSet>
      <dgm:spPr/>
    </dgm:pt>
    <dgm:pt modelId="{909F6DC0-3CDB-4D24-863F-51E04371EA04}" type="pres">
      <dgm:prSet presAssocID="{AE2E9C78-99D8-4C28-BEE6-195F51EAEE3F}" presName="ThreeNodes_1" presStyleLbl="node1" presStyleIdx="0" presStyleCnt="3">
        <dgm:presLayoutVars>
          <dgm:bulletEnabled val="1"/>
        </dgm:presLayoutVars>
      </dgm:prSet>
      <dgm:spPr/>
    </dgm:pt>
    <dgm:pt modelId="{F49AED1A-D9E9-4FE0-8B13-7302700151EE}" type="pres">
      <dgm:prSet presAssocID="{AE2E9C78-99D8-4C28-BEE6-195F51EAEE3F}" presName="ThreeNodes_2" presStyleLbl="node1" presStyleIdx="1" presStyleCnt="3">
        <dgm:presLayoutVars>
          <dgm:bulletEnabled val="1"/>
        </dgm:presLayoutVars>
      </dgm:prSet>
      <dgm:spPr/>
    </dgm:pt>
    <dgm:pt modelId="{A3E6AE43-EB88-4889-B3A3-03BC770C0D29}" type="pres">
      <dgm:prSet presAssocID="{AE2E9C78-99D8-4C28-BEE6-195F51EAEE3F}" presName="ThreeNodes_3" presStyleLbl="node1" presStyleIdx="2" presStyleCnt="3">
        <dgm:presLayoutVars>
          <dgm:bulletEnabled val="1"/>
        </dgm:presLayoutVars>
      </dgm:prSet>
      <dgm:spPr/>
    </dgm:pt>
    <dgm:pt modelId="{CD1292B3-FFD2-4912-A20F-0DDE36E83FFD}" type="pres">
      <dgm:prSet presAssocID="{AE2E9C78-99D8-4C28-BEE6-195F51EAEE3F}" presName="ThreeConn_1-2" presStyleLbl="fgAccFollowNode1" presStyleIdx="0" presStyleCnt="2">
        <dgm:presLayoutVars>
          <dgm:bulletEnabled val="1"/>
        </dgm:presLayoutVars>
      </dgm:prSet>
      <dgm:spPr/>
    </dgm:pt>
    <dgm:pt modelId="{3567FC2D-E0DB-4505-8F2A-948E9B6F4D73}" type="pres">
      <dgm:prSet presAssocID="{AE2E9C78-99D8-4C28-BEE6-195F51EAEE3F}" presName="ThreeConn_2-3" presStyleLbl="fgAccFollowNode1" presStyleIdx="1" presStyleCnt="2">
        <dgm:presLayoutVars>
          <dgm:bulletEnabled val="1"/>
        </dgm:presLayoutVars>
      </dgm:prSet>
      <dgm:spPr/>
    </dgm:pt>
    <dgm:pt modelId="{633132A4-34AF-4ADD-A87B-901AFEEDB3E4}" type="pres">
      <dgm:prSet presAssocID="{AE2E9C78-99D8-4C28-BEE6-195F51EAEE3F}" presName="ThreeNodes_1_text" presStyleLbl="node1" presStyleIdx="2" presStyleCnt="3">
        <dgm:presLayoutVars>
          <dgm:bulletEnabled val="1"/>
        </dgm:presLayoutVars>
      </dgm:prSet>
      <dgm:spPr/>
    </dgm:pt>
    <dgm:pt modelId="{26D17550-8CAB-42A0-9CD5-15F06CFE7420}" type="pres">
      <dgm:prSet presAssocID="{AE2E9C78-99D8-4C28-BEE6-195F51EAEE3F}" presName="ThreeNodes_2_text" presStyleLbl="node1" presStyleIdx="2" presStyleCnt="3">
        <dgm:presLayoutVars>
          <dgm:bulletEnabled val="1"/>
        </dgm:presLayoutVars>
      </dgm:prSet>
      <dgm:spPr/>
    </dgm:pt>
    <dgm:pt modelId="{B24C3B1B-21CA-426E-9A3B-08770A5C581A}" type="pres">
      <dgm:prSet presAssocID="{AE2E9C78-99D8-4C28-BEE6-195F51EAEE3F}" presName="ThreeNodes_3_text" presStyleLbl="node1" presStyleIdx="2" presStyleCnt="3">
        <dgm:presLayoutVars>
          <dgm:bulletEnabled val="1"/>
        </dgm:presLayoutVars>
      </dgm:prSet>
      <dgm:spPr/>
    </dgm:pt>
  </dgm:ptLst>
  <dgm:cxnLst>
    <dgm:cxn modelId="{FE1E041F-451E-4267-98CF-055748AE3010}" type="presOf" srcId="{A65D953B-9FE0-4C18-AF7F-8C398A3E5953}" destId="{909F6DC0-3CDB-4D24-863F-51E04371EA04}" srcOrd="0" destOrd="0" presId="urn:microsoft.com/office/officeart/2005/8/layout/vProcess5"/>
    <dgm:cxn modelId="{3441B733-89F7-48E4-89F2-673AF08D875F}" srcId="{AE2E9C78-99D8-4C28-BEE6-195F51EAEE3F}" destId="{3B4DCB30-BB7A-4F35-BA09-F17228EB4434}" srcOrd="1" destOrd="0" parTransId="{042A1435-6302-4322-97D2-B1CFDF6D3BB3}" sibTransId="{DE681DF1-C1EF-4D2F-9525-47CF3201FF89}"/>
    <dgm:cxn modelId="{F8E7DC36-D85D-492B-86E2-6B8004D501A1}" type="presOf" srcId="{09F3C48C-C29B-43E1-948F-C8B29D16ABFB}" destId="{B24C3B1B-21CA-426E-9A3B-08770A5C581A}" srcOrd="1" destOrd="0" presId="urn:microsoft.com/office/officeart/2005/8/layout/vProcess5"/>
    <dgm:cxn modelId="{C559033F-8D61-4FB5-82C5-17EBFE9E9E7B}" type="presOf" srcId="{DE681DF1-C1EF-4D2F-9525-47CF3201FF89}" destId="{3567FC2D-E0DB-4505-8F2A-948E9B6F4D73}" srcOrd="0" destOrd="0" presId="urn:microsoft.com/office/officeart/2005/8/layout/vProcess5"/>
    <dgm:cxn modelId="{02E75F62-A935-492E-8C0E-6430F459FCDF}" type="presOf" srcId="{A65D953B-9FE0-4C18-AF7F-8C398A3E5953}" destId="{633132A4-34AF-4ADD-A87B-901AFEEDB3E4}" srcOrd="1" destOrd="0" presId="urn:microsoft.com/office/officeart/2005/8/layout/vProcess5"/>
    <dgm:cxn modelId="{66C4A946-5080-454A-97B0-A466E3AE05C5}" type="presOf" srcId="{3B4DCB30-BB7A-4F35-BA09-F17228EB4434}" destId="{26D17550-8CAB-42A0-9CD5-15F06CFE7420}" srcOrd="1" destOrd="0" presId="urn:microsoft.com/office/officeart/2005/8/layout/vProcess5"/>
    <dgm:cxn modelId="{4C85A967-71AB-4D43-AC32-43B6DE04B04A}" srcId="{AE2E9C78-99D8-4C28-BEE6-195F51EAEE3F}" destId="{09F3C48C-C29B-43E1-948F-C8B29D16ABFB}" srcOrd="2" destOrd="0" parTransId="{BD28E020-E23F-4AF2-A8A2-EAB3D7B27909}" sibTransId="{79D62701-4C2B-4E18-AF12-FEE6E74BFB35}"/>
    <dgm:cxn modelId="{EAAA4A4F-1985-4015-AB48-671E70D07B14}" srcId="{AE2E9C78-99D8-4C28-BEE6-195F51EAEE3F}" destId="{A65D953B-9FE0-4C18-AF7F-8C398A3E5953}" srcOrd="0" destOrd="0" parTransId="{E912D6C8-5204-4438-BDE4-A8249ED8CC78}" sibTransId="{4398E63B-184D-4071-B87B-7F2845A30A2B}"/>
    <dgm:cxn modelId="{9965AF93-F18A-4A8A-BBE0-145DD1355C19}" type="presOf" srcId="{4398E63B-184D-4071-B87B-7F2845A30A2B}" destId="{CD1292B3-FFD2-4912-A20F-0DDE36E83FFD}" srcOrd="0" destOrd="0" presId="urn:microsoft.com/office/officeart/2005/8/layout/vProcess5"/>
    <dgm:cxn modelId="{206560AD-12FF-46B0-903D-03C24DBA6B76}" type="presOf" srcId="{3B4DCB30-BB7A-4F35-BA09-F17228EB4434}" destId="{F49AED1A-D9E9-4FE0-8B13-7302700151EE}" srcOrd="0" destOrd="0" presId="urn:microsoft.com/office/officeart/2005/8/layout/vProcess5"/>
    <dgm:cxn modelId="{9B2A10C8-2F3F-4FDC-8EFA-66A5DA4775B0}" type="presOf" srcId="{09F3C48C-C29B-43E1-948F-C8B29D16ABFB}" destId="{A3E6AE43-EB88-4889-B3A3-03BC770C0D29}" srcOrd="0" destOrd="0" presId="urn:microsoft.com/office/officeart/2005/8/layout/vProcess5"/>
    <dgm:cxn modelId="{56BEF7D5-909E-44EB-A42D-862F5D0A3806}" type="presOf" srcId="{AE2E9C78-99D8-4C28-BEE6-195F51EAEE3F}" destId="{76EC9D3C-1E35-44B7-98F2-5EB6BA08B250}" srcOrd="0" destOrd="0" presId="urn:microsoft.com/office/officeart/2005/8/layout/vProcess5"/>
    <dgm:cxn modelId="{D11FEB73-78E4-4423-813C-312C27A18C32}" type="presParOf" srcId="{76EC9D3C-1E35-44B7-98F2-5EB6BA08B250}" destId="{FD7A3087-12F7-4C4C-A825-69BFA9B9BD78}" srcOrd="0" destOrd="0" presId="urn:microsoft.com/office/officeart/2005/8/layout/vProcess5"/>
    <dgm:cxn modelId="{2047EBF4-FA95-457D-94F5-C8964974DC37}" type="presParOf" srcId="{76EC9D3C-1E35-44B7-98F2-5EB6BA08B250}" destId="{909F6DC0-3CDB-4D24-863F-51E04371EA04}" srcOrd="1" destOrd="0" presId="urn:microsoft.com/office/officeart/2005/8/layout/vProcess5"/>
    <dgm:cxn modelId="{9BFEEC85-3043-4468-878E-14EA44BE493A}" type="presParOf" srcId="{76EC9D3C-1E35-44B7-98F2-5EB6BA08B250}" destId="{F49AED1A-D9E9-4FE0-8B13-7302700151EE}" srcOrd="2" destOrd="0" presId="urn:microsoft.com/office/officeart/2005/8/layout/vProcess5"/>
    <dgm:cxn modelId="{C5E8747D-EF1D-4403-A0FB-72B5931850D5}" type="presParOf" srcId="{76EC9D3C-1E35-44B7-98F2-5EB6BA08B250}" destId="{A3E6AE43-EB88-4889-B3A3-03BC770C0D29}" srcOrd="3" destOrd="0" presId="urn:microsoft.com/office/officeart/2005/8/layout/vProcess5"/>
    <dgm:cxn modelId="{1FE63642-3AA7-4337-8A88-1CD19222A4B7}" type="presParOf" srcId="{76EC9D3C-1E35-44B7-98F2-5EB6BA08B250}" destId="{CD1292B3-FFD2-4912-A20F-0DDE36E83FFD}" srcOrd="4" destOrd="0" presId="urn:microsoft.com/office/officeart/2005/8/layout/vProcess5"/>
    <dgm:cxn modelId="{29C6DD2A-2869-43C2-820F-E2634D1CBCB6}" type="presParOf" srcId="{76EC9D3C-1E35-44B7-98F2-5EB6BA08B250}" destId="{3567FC2D-E0DB-4505-8F2A-948E9B6F4D73}" srcOrd="5" destOrd="0" presId="urn:microsoft.com/office/officeart/2005/8/layout/vProcess5"/>
    <dgm:cxn modelId="{FB8FD637-817E-4994-9DE6-26950A866C83}" type="presParOf" srcId="{76EC9D3C-1E35-44B7-98F2-5EB6BA08B250}" destId="{633132A4-34AF-4ADD-A87B-901AFEEDB3E4}" srcOrd="6" destOrd="0" presId="urn:microsoft.com/office/officeart/2005/8/layout/vProcess5"/>
    <dgm:cxn modelId="{7FE9CB4C-F68A-4C6E-95C3-76D69EBEC829}" type="presParOf" srcId="{76EC9D3C-1E35-44B7-98F2-5EB6BA08B250}" destId="{26D17550-8CAB-42A0-9CD5-15F06CFE7420}" srcOrd="7" destOrd="0" presId="urn:microsoft.com/office/officeart/2005/8/layout/vProcess5"/>
    <dgm:cxn modelId="{1911577A-68B9-4FA4-BA29-9837C16F81CC}" type="presParOf" srcId="{76EC9D3C-1E35-44B7-98F2-5EB6BA08B250}" destId="{B24C3B1B-21CA-426E-9A3B-08770A5C581A}"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E14DD1-4E1E-4133-B245-A8D4AB827A14}"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C02AD94F-7D39-4323-9B47-7440C735CF54}">
      <dgm:prSet/>
      <dgm:spPr/>
      <dgm:t>
        <a:bodyPr/>
        <a:lstStyle/>
        <a:p>
          <a:r>
            <a:rPr lang="en-GB"/>
            <a:t>The responsivity principle specifies the effective modes of treatment delivery, and includes general and specific components. </a:t>
          </a:r>
          <a:endParaRPr lang="en-US"/>
        </a:p>
      </dgm:t>
    </dgm:pt>
    <dgm:pt modelId="{00AFC0F7-B885-4636-9D58-3E98B189BA67}" type="parTrans" cxnId="{2CCA6360-C949-4858-B6C0-8BF1EA702BFD}">
      <dgm:prSet/>
      <dgm:spPr/>
      <dgm:t>
        <a:bodyPr/>
        <a:lstStyle/>
        <a:p>
          <a:endParaRPr lang="en-US"/>
        </a:p>
      </dgm:t>
    </dgm:pt>
    <dgm:pt modelId="{4321587D-06F5-46B4-9D4A-0F439BC0D4C5}" type="sibTrans" cxnId="{2CCA6360-C949-4858-B6C0-8BF1EA702BFD}">
      <dgm:prSet/>
      <dgm:spPr/>
      <dgm:t>
        <a:bodyPr/>
        <a:lstStyle/>
        <a:p>
          <a:endParaRPr lang="en-US"/>
        </a:p>
      </dgm:t>
    </dgm:pt>
    <dgm:pt modelId="{3ED3F4E7-7CF2-40E8-ABD1-8879F4C6D4F3}">
      <dgm:prSet/>
      <dgm:spPr/>
      <dgm:t>
        <a:bodyPr/>
        <a:lstStyle/>
        <a:p>
          <a:r>
            <a:rPr lang="en-GB" dirty="0">
              <a:solidFill>
                <a:schemeClr val="tx2">
                  <a:lumMod val="90000"/>
                  <a:lumOff val="10000"/>
                </a:schemeClr>
              </a:solidFill>
            </a:rPr>
            <a:t>General responsivity emphasizes the importance of using cognitive behavioural approaches to change behaviour and reduce recidivism (Andrews &amp; Bonta, 2010). </a:t>
          </a:r>
          <a:endParaRPr lang="en-US" dirty="0">
            <a:solidFill>
              <a:schemeClr val="tx2">
                <a:lumMod val="90000"/>
                <a:lumOff val="10000"/>
              </a:schemeClr>
            </a:solidFill>
          </a:endParaRPr>
        </a:p>
      </dgm:t>
    </dgm:pt>
    <dgm:pt modelId="{C09C9A8A-E326-4699-ACCD-769DFE674B25}" type="parTrans" cxnId="{415C8B5C-92A2-44FF-9F2B-C439FDF5218E}">
      <dgm:prSet/>
      <dgm:spPr/>
      <dgm:t>
        <a:bodyPr/>
        <a:lstStyle/>
        <a:p>
          <a:endParaRPr lang="en-US"/>
        </a:p>
      </dgm:t>
    </dgm:pt>
    <dgm:pt modelId="{55D83D52-06EA-46CA-8FE7-0E94DA7E1987}" type="sibTrans" cxnId="{415C8B5C-92A2-44FF-9F2B-C439FDF5218E}">
      <dgm:prSet/>
      <dgm:spPr/>
      <dgm:t>
        <a:bodyPr/>
        <a:lstStyle/>
        <a:p>
          <a:endParaRPr lang="en-US"/>
        </a:p>
      </dgm:t>
    </dgm:pt>
    <dgm:pt modelId="{7426AE1A-B1E9-4E76-A118-8B8D946B3BA2}">
      <dgm:prSet/>
      <dgm:spPr/>
      <dgm:t>
        <a:bodyPr/>
        <a:lstStyle/>
        <a:p>
          <a:r>
            <a:rPr lang="en-GB" dirty="0">
              <a:solidFill>
                <a:schemeClr val="tx2">
                  <a:lumMod val="90000"/>
                  <a:lumOff val="10000"/>
                </a:schemeClr>
              </a:solidFill>
            </a:rPr>
            <a:t>Cognitive behavioural therapy (CBT) has come to be recognized as one of the most effective intervention strategies for criminal offenders. </a:t>
          </a:r>
          <a:endParaRPr lang="en-US" dirty="0">
            <a:solidFill>
              <a:schemeClr val="tx2">
                <a:lumMod val="90000"/>
                <a:lumOff val="10000"/>
              </a:schemeClr>
            </a:solidFill>
          </a:endParaRPr>
        </a:p>
      </dgm:t>
    </dgm:pt>
    <dgm:pt modelId="{6418D7C3-010A-4A8A-89D3-5DECBD0944E8}" type="parTrans" cxnId="{A4AA2D86-B078-4324-8499-75FB089FFEB7}">
      <dgm:prSet/>
      <dgm:spPr/>
      <dgm:t>
        <a:bodyPr/>
        <a:lstStyle/>
        <a:p>
          <a:endParaRPr lang="en-US"/>
        </a:p>
      </dgm:t>
    </dgm:pt>
    <dgm:pt modelId="{8C206ACC-6EA0-43FD-87F6-FA8F48C6AAEB}" type="sibTrans" cxnId="{A4AA2D86-B078-4324-8499-75FB089FFEB7}">
      <dgm:prSet/>
      <dgm:spPr/>
      <dgm:t>
        <a:bodyPr/>
        <a:lstStyle/>
        <a:p>
          <a:endParaRPr lang="en-US"/>
        </a:p>
      </dgm:t>
    </dgm:pt>
    <dgm:pt modelId="{E4C6A5F7-6D43-4231-BEC8-D11BE6177AE2}">
      <dgm:prSet/>
      <dgm:spPr/>
      <dgm:t>
        <a:bodyPr/>
        <a:lstStyle/>
        <a:p>
          <a:r>
            <a:rPr lang="en-GB"/>
            <a:t>Specific responsivity extends the responsivity principle by further recognizing the importance of acknowledging individual differences that may limit success in treatment (Andrews &amp; Bonta, 2010).</a:t>
          </a:r>
          <a:endParaRPr lang="en-US"/>
        </a:p>
      </dgm:t>
    </dgm:pt>
    <dgm:pt modelId="{589C4469-6178-493D-9EC9-0516AD0453DD}" type="parTrans" cxnId="{5489557A-9741-4CB1-B21C-C8B75BE1B66C}">
      <dgm:prSet/>
      <dgm:spPr/>
      <dgm:t>
        <a:bodyPr/>
        <a:lstStyle/>
        <a:p>
          <a:endParaRPr lang="en-US"/>
        </a:p>
      </dgm:t>
    </dgm:pt>
    <dgm:pt modelId="{97EE9EDF-9176-43E3-B06E-655F9A32E619}" type="sibTrans" cxnId="{5489557A-9741-4CB1-B21C-C8B75BE1B66C}">
      <dgm:prSet/>
      <dgm:spPr/>
      <dgm:t>
        <a:bodyPr/>
        <a:lstStyle/>
        <a:p>
          <a:endParaRPr lang="en-US"/>
        </a:p>
      </dgm:t>
    </dgm:pt>
    <dgm:pt modelId="{A5A320C8-1636-4A78-B3AE-6C56E14ABB5E}" type="pres">
      <dgm:prSet presAssocID="{3DE14DD1-4E1E-4133-B245-A8D4AB827A14}" presName="outerComposite" presStyleCnt="0">
        <dgm:presLayoutVars>
          <dgm:chMax val="5"/>
          <dgm:dir/>
          <dgm:resizeHandles val="exact"/>
        </dgm:presLayoutVars>
      </dgm:prSet>
      <dgm:spPr/>
    </dgm:pt>
    <dgm:pt modelId="{ABB03771-2755-4326-B4D6-B8D08E963212}" type="pres">
      <dgm:prSet presAssocID="{3DE14DD1-4E1E-4133-B245-A8D4AB827A14}" presName="dummyMaxCanvas" presStyleCnt="0">
        <dgm:presLayoutVars/>
      </dgm:prSet>
      <dgm:spPr/>
    </dgm:pt>
    <dgm:pt modelId="{477C6F25-EB04-4027-8883-240C36A04263}" type="pres">
      <dgm:prSet presAssocID="{3DE14DD1-4E1E-4133-B245-A8D4AB827A14}" presName="FourNodes_1" presStyleLbl="node1" presStyleIdx="0" presStyleCnt="4">
        <dgm:presLayoutVars>
          <dgm:bulletEnabled val="1"/>
        </dgm:presLayoutVars>
      </dgm:prSet>
      <dgm:spPr/>
    </dgm:pt>
    <dgm:pt modelId="{5C2F2329-1B8C-42B4-85C0-A28F331728CB}" type="pres">
      <dgm:prSet presAssocID="{3DE14DD1-4E1E-4133-B245-A8D4AB827A14}" presName="FourNodes_2" presStyleLbl="node1" presStyleIdx="1" presStyleCnt="4">
        <dgm:presLayoutVars>
          <dgm:bulletEnabled val="1"/>
        </dgm:presLayoutVars>
      </dgm:prSet>
      <dgm:spPr/>
    </dgm:pt>
    <dgm:pt modelId="{3F2BB570-1236-4B71-B6A5-6BF18B377CE4}" type="pres">
      <dgm:prSet presAssocID="{3DE14DD1-4E1E-4133-B245-A8D4AB827A14}" presName="FourNodes_3" presStyleLbl="node1" presStyleIdx="2" presStyleCnt="4">
        <dgm:presLayoutVars>
          <dgm:bulletEnabled val="1"/>
        </dgm:presLayoutVars>
      </dgm:prSet>
      <dgm:spPr/>
    </dgm:pt>
    <dgm:pt modelId="{68C9C6F9-C3E3-4774-AB9C-DDA5FE2E0B05}" type="pres">
      <dgm:prSet presAssocID="{3DE14DD1-4E1E-4133-B245-A8D4AB827A14}" presName="FourNodes_4" presStyleLbl="node1" presStyleIdx="3" presStyleCnt="4">
        <dgm:presLayoutVars>
          <dgm:bulletEnabled val="1"/>
        </dgm:presLayoutVars>
      </dgm:prSet>
      <dgm:spPr/>
    </dgm:pt>
    <dgm:pt modelId="{BC36A859-D180-4B8D-97B8-312A822DB732}" type="pres">
      <dgm:prSet presAssocID="{3DE14DD1-4E1E-4133-B245-A8D4AB827A14}" presName="FourConn_1-2" presStyleLbl="fgAccFollowNode1" presStyleIdx="0" presStyleCnt="3">
        <dgm:presLayoutVars>
          <dgm:bulletEnabled val="1"/>
        </dgm:presLayoutVars>
      </dgm:prSet>
      <dgm:spPr/>
    </dgm:pt>
    <dgm:pt modelId="{194683B1-8E2E-4771-8E11-65D018E4D857}" type="pres">
      <dgm:prSet presAssocID="{3DE14DD1-4E1E-4133-B245-A8D4AB827A14}" presName="FourConn_2-3" presStyleLbl="fgAccFollowNode1" presStyleIdx="1" presStyleCnt="3">
        <dgm:presLayoutVars>
          <dgm:bulletEnabled val="1"/>
        </dgm:presLayoutVars>
      </dgm:prSet>
      <dgm:spPr/>
    </dgm:pt>
    <dgm:pt modelId="{6F868165-4905-4E69-98AC-DEAAAB3BA2D1}" type="pres">
      <dgm:prSet presAssocID="{3DE14DD1-4E1E-4133-B245-A8D4AB827A14}" presName="FourConn_3-4" presStyleLbl="fgAccFollowNode1" presStyleIdx="2" presStyleCnt="3">
        <dgm:presLayoutVars>
          <dgm:bulletEnabled val="1"/>
        </dgm:presLayoutVars>
      </dgm:prSet>
      <dgm:spPr/>
    </dgm:pt>
    <dgm:pt modelId="{DE09AE97-EDCA-4091-930E-E9D3BD24BDEB}" type="pres">
      <dgm:prSet presAssocID="{3DE14DD1-4E1E-4133-B245-A8D4AB827A14}" presName="FourNodes_1_text" presStyleLbl="node1" presStyleIdx="3" presStyleCnt="4">
        <dgm:presLayoutVars>
          <dgm:bulletEnabled val="1"/>
        </dgm:presLayoutVars>
      </dgm:prSet>
      <dgm:spPr/>
    </dgm:pt>
    <dgm:pt modelId="{E4C54C1D-42BB-4E99-B7CC-65C98EC3BB77}" type="pres">
      <dgm:prSet presAssocID="{3DE14DD1-4E1E-4133-B245-A8D4AB827A14}" presName="FourNodes_2_text" presStyleLbl="node1" presStyleIdx="3" presStyleCnt="4">
        <dgm:presLayoutVars>
          <dgm:bulletEnabled val="1"/>
        </dgm:presLayoutVars>
      </dgm:prSet>
      <dgm:spPr/>
    </dgm:pt>
    <dgm:pt modelId="{050E1CB3-B97C-46A1-A2AC-27560B6B711A}" type="pres">
      <dgm:prSet presAssocID="{3DE14DD1-4E1E-4133-B245-A8D4AB827A14}" presName="FourNodes_3_text" presStyleLbl="node1" presStyleIdx="3" presStyleCnt="4">
        <dgm:presLayoutVars>
          <dgm:bulletEnabled val="1"/>
        </dgm:presLayoutVars>
      </dgm:prSet>
      <dgm:spPr/>
    </dgm:pt>
    <dgm:pt modelId="{7F398AEF-9078-4E39-BD5B-DA711C176EF9}" type="pres">
      <dgm:prSet presAssocID="{3DE14DD1-4E1E-4133-B245-A8D4AB827A14}" presName="FourNodes_4_text" presStyleLbl="node1" presStyleIdx="3" presStyleCnt="4">
        <dgm:presLayoutVars>
          <dgm:bulletEnabled val="1"/>
        </dgm:presLayoutVars>
      </dgm:prSet>
      <dgm:spPr/>
    </dgm:pt>
  </dgm:ptLst>
  <dgm:cxnLst>
    <dgm:cxn modelId="{C2C94840-1F79-4866-910E-92034CAD1BE4}" type="presOf" srcId="{3ED3F4E7-7CF2-40E8-ABD1-8879F4C6D4F3}" destId="{5C2F2329-1B8C-42B4-85C0-A28F331728CB}" srcOrd="0" destOrd="0" presId="urn:microsoft.com/office/officeart/2005/8/layout/vProcess5"/>
    <dgm:cxn modelId="{415C8B5C-92A2-44FF-9F2B-C439FDF5218E}" srcId="{3DE14DD1-4E1E-4133-B245-A8D4AB827A14}" destId="{3ED3F4E7-7CF2-40E8-ABD1-8879F4C6D4F3}" srcOrd="1" destOrd="0" parTransId="{C09C9A8A-E326-4699-ACCD-769DFE674B25}" sibTransId="{55D83D52-06EA-46CA-8FE7-0E94DA7E1987}"/>
    <dgm:cxn modelId="{2CCA6360-C949-4858-B6C0-8BF1EA702BFD}" srcId="{3DE14DD1-4E1E-4133-B245-A8D4AB827A14}" destId="{C02AD94F-7D39-4323-9B47-7440C735CF54}" srcOrd="0" destOrd="0" parTransId="{00AFC0F7-B885-4636-9D58-3E98B189BA67}" sibTransId="{4321587D-06F5-46B4-9D4A-0F439BC0D4C5}"/>
    <dgm:cxn modelId="{05A2FC47-4DC6-42DC-8B40-9399E35DC9B8}" type="presOf" srcId="{3ED3F4E7-7CF2-40E8-ABD1-8879F4C6D4F3}" destId="{E4C54C1D-42BB-4E99-B7CC-65C98EC3BB77}" srcOrd="1" destOrd="0" presId="urn:microsoft.com/office/officeart/2005/8/layout/vProcess5"/>
    <dgm:cxn modelId="{192E174F-8D77-474F-95CC-77C812450BC8}" type="presOf" srcId="{55D83D52-06EA-46CA-8FE7-0E94DA7E1987}" destId="{194683B1-8E2E-4771-8E11-65D018E4D857}" srcOrd="0" destOrd="0" presId="urn:microsoft.com/office/officeart/2005/8/layout/vProcess5"/>
    <dgm:cxn modelId="{9F0CA655-0DEF-4F1C-89FF-F38F689E7708}" type="presOf" srcId="{8C206ACC-6EA0-43FD-87F6-FA8F48C6AAEB}" destId="{6F868165-4905-4E69-98AC-DEAAAB3BA2D1}" srcOrd="0" destOrd="0" presId="urn:microsoft.com/office/officeart/2005/8/layout/vProcess5"/>
    <dgm:cxn modelId="{5489557A-9741-4CB1-B21C-C8B75BE1B66C}" srcId="{3DE14DD1-4E1E-4133-B245-A8D4AB827A14}" destId="{E4C6A5F7-6D43-4231-BEC8-D11BE6177AE2}" srcOrd="3" destOrd="0" parTransId="{589C4469-6178-493D-9EC9-0516AD0453DD}" sibTransId="{97EE9EDF-9176-43E3-B06E-655F9A32E619}"/>
    <dgm:cxn modelId="{A4AA2D86-B078-4324-8499-75FB089FFEB7}" srcId="{3DE14DD1-4E1E-4133-B245-A8D4AB827A14}" destId="{7426AE1A-B1E9-4E76-A118-8B8D946B3BA2}" srcOrd="2" destOrd="0" parTransId="{6418D7C3-010A-4A8A-89D3-5DECBD0944E8}" sibTransId="{8C206ACC-6EA0-43FD-87F6-FA8F48C6AAEB}"/>
    <dgm:cxn modelId="{7C4D7AB8-5527-494B-9828-46FEE1C5BC4A}" type="presOf" srcId="{4321587D-06F5-46B4-9D4A-0F439BC0D4C5}" destId="{BC36A859-D180-4B8D-97B8-312A822DB732}" srcOrd="0" destOrd="0" presId="urn:microsoft.com/office/officeart/2005/8/layout/vProcess5"/>
    <dgm:cxn modelId="{901537C4-AEAE-4CBF-88BD-E25BD0AA167E}" type="presOf" srcId="{7426AE1A-B1E9-4E76-A118-8B8D946B3BA2}" destId="{050E1CB3-B97C-46A1-A2AC-27560B6B711A}" srcOrd="1" destOrd="0" presId="urn:microsoft.com/office/officeart/2005/8/layout/vProcess5"/>
    <dgm:cxn modelId="{43C3EFD2-9AB3-4068-9661-DD2F7081E321}" type="presOf" srcId="{C02AD94F-7D39-4323-9B47-7440C735CF54}" destId="{477C6F25-EB04-4027-8883-240C36A04263}" srcOrd="0" destOrd="0" presId="urn:microsoft.com/office/officeart/2005/8/layout/vProcess5"/>
    <dgm:cxn modelId="{E340DED4-9EF7-4F23-A3DB-7A1AAAFA739C}" type="presOf" srcId="{C02AD94F-7D39-4323-9B47-7440C735CF54}" destId="{DE09AE97-EDCA-4091-930E-E9D3BD24BDEB}" srcOrd="1" destOrd="0" presId="urn:microsoft.com/office/officeart/2005/8/layout/vProcess5"/>
    <dgm:cxn modelId="{492F67D6-85FC-4727-AB05-5D273F0FF4F1}" type="presOf" srcId="{3DE14DD1-4E1E-4133-B245-A8D4AB827A14}" destId="{A5A320C8-1636-4A78-B3AE-6C56E14ABB5E}" srcOrd="0" destOrd="0" presId="urn:microsoft.com/office/officeart/2005/8/layout/vProcess5"/>
    <dgm:cxn modelId="{4D5D81E7-C07A-4E6A-A3BC-07918F45F5C4}" type="presOf" srcId="{E4C6A5F7-6D43-4231-BEC8-D11BE6177AE2}" destId="{68C9C6F9-C3E3-4774-AB9C-DDA5FE2E0B05}" srcOrd="0" destOrd="0" presId="urn:microsoft.com/office/officeart/2005/8/layout/vProcess5"/>
    <dgm:cxn modelId="{301083ED-027F-4094-AAFC-2B83E83C31BB}" type="presOf" srcId="{7426AE1A-B1E9-4E76-A118-8B8D946B3BA2}" destId="{3F2BB570-1236-4B71-B6A5-6BF18B377CE4}" srcOrd="0" destOrd="0" presId="urn:microsoft.com/office/officeart/2005/8/layout/vProcess5"/>
    <dgm:cxn modelId="{F35D58FA-A394-4383-8C4F-B25425B43E22}" type="presOf" srcId="{E4C6A5F7-6D43-4231-BEC8-D11BE6177AE2}" destId="{7F398AEF-9078-4E39-BD5B-DA711C176EF9}" srcOrd="1" destOrd="0" presId="urn:microsoft.com/office/officeart/2005/8/layout/vProcess5"/>
    <dgm:cxn modelId="{8AB123A3-9791-4FFB-A0FB-E3D6451D435F}" type="presParOf" srcId="{A5A320C8-1636-4A78-B3AE-6C56E14ABB5E}" destId="{ABB03771-2755-4326-B4D6-B8D08E963212}" srcOrd="0" destOrd="0" presId="urn:microsoft.com/office/officeart/2005/8/layout/vProcess5"/>
    <dgm:cxn modelId="{25B3AB30-6EB7-4731-90F2-A49472E3A2E3}" type="presParOf" srcId="{A5A320C8-1636-4A78-B3AE-6C56E14ABB5E}" destId="{477C6F25-EB04-4027-8883-240C36A04263}" srcOrd="1" destOrd="0" presId="urn:microsoft.com/office/officeart/2005/8/layout/vProcess5"/>
    <dgm:cxn modelId="{B0C29688-C6B8-4324-9D91-06206BE55A17}" type="presParOf" srcId="{A5A320C8-1636-4A78-B3AE-6C56E14ABB5E}" destId="{5C2F2329-1B8C-42B4-85C0-A28F331728CB}" srcOrd="2" destOrd="0" presId="urn:microsoft.com/office/officeart/2005/8/layout/vProcess5"/>
    <dgm:cxn modelId="{139A0C96-9E9A-4335-8AC2-9AFBC1F758B2}" type="presParOf" srcId="{A5A320C8-1636-4A78-B3AE-6C56E14ABB5E}" destId="{3F2BB570-1236-4B71-B6A5-6BF18B377CE4}" srcOrd="3" destOrd="0" presId="urn:microsoft.com/office/officeart/2005/8/layout/vProcess5"/>
    <dgm:cxn modelId="{7952D839-4458-46CB-8EC2-D16E6607CB40}" type="presParOf" srcId="{A5A320C8-1636-4A78-B3AE-6C56E14ABB5E}" destId="{68C9C6F9-C3E3-4774-AB9C-DDA5FE2E0B05}" srcOrd="4" destOrd="0" presId="urn:microsoft.com/office/officeart/2005/8/layout/vProcess5"/>
    <dgm:cxn modelId="{122DA01D-77A5-4889-B597-170329F2AE97}" type="presParOf" srcId="{A5A320C8-1636-4A78-B3AE-6C56E14ABB5E}" destId="{BC36A859-D180-4B8D-97B8-312A822DB732}" srcOrd="5" destOrd="0" presId="urn:microsoft.com/office/officeart/2005/8/layout/vProcess5"/>
    <dgm:cxn modelId="{55E0CAF5-24EE-40D8-91B0-CE60BBA4BC6F}" type="presParOf" srcId="{A5A320C8-1636-4A78-B3AE-6C56E14ABB5E}" destId="{194683B1-8E2E-4771-8E11-65D018E4D857}" srcOrd="6" destOrd="0" presId="urn:microsoft.com/office/officeart/2005/8/layout/vProcess5"/>
    <dgm:cxn modelId="{E88D01BC-E30F-4D87-B0AE-63F5C2AAE1C2}" type="presParOf" srcId="{A5A320C8-1636-4A78-B3AE-6C56E14ABB5E}" destId="{6F868165-4905-4E69-98AC-DEAAAB3BA2D1}" srcOrd="7" destOrd="0" presId="urn:microsoft.com/office/officeart/2005/8/layout/vProcess5"/>
    <dgm:cxn modelId="{713E5BF6-8E35-4C2B-BA8D-A5C9FD282FAD}" type="presParOf" srcId="{A5A320C8-1636-4A78-B3AE-6C56E14ABB5E}" destId="{DE09AE97-EDCA-4091-930E-E9D3BD24BDEB}" srcOrd="8" destOrd="0" presId="urn:microsoft.com/office/officeart/2005/8/layout/vProcess5"/>
    <dgm:cxn modelId="{C1CF9709-BBC0-4709-B820-BA7E7D5BC102}" type="presParOf" srcId="{A5A320C8-1636-4A78-B3AE-6C56E14ABB5E}" destId="{E4C54C1D-42BB-4E99-B7CC-65C98EC3BB77}" srcOrd="9" destOrd="0" presId="urn:microsoft.com/office/officeart/2005/8/layout/vProcess5"/>
    <dgm:cxn modelId="{FD195BE4-5325-4E99-A257-413503B26497}" type="presParOf" srcId="{A5A320C8-1636-4A78-B3AE-6C56E14ABB5E}" destId="{050E1CB3-B97C-46A1-A2AC-27560B6B711A}" srcOrd="10" destOrd="0" presId="urn:microsoft.com/office/officeart/2005/8/layout/vProcess5"/>
    <dgm:cxn modelId="{2E1D6E30-9084-4F23-9F9E-F023A7B67CA2}" type="presParOf" srcId="{A5A320C8-1636-4A78-B3AE-6C56E14ABB5E}" destId="{7F398AEF-9078-4E39-BD5B-DA711C176EF9}"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E8D159D-6F59-44F0-9DC5-4CD26EDF1E9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4FE2B6D-3F13-4823-896B-BA7635A81FFE}">
      <dgm:prSet/>
      <dgm:spPr/>
      <dgm:t>
        <a:bodyPr/>
        <a:lstStyle/>
        <a:p>
          <a:r>
            <a:rPr lang="en-GB" b="0" i="0" dirty="0">
              <a:solidFill>
                <a:schemeClr val="tx2">
                  <a:lumMod val="90000"/>
                  <a:lumOff val="10000"/>
                </a:schemeClr>
              </a:solidFill>
            </a:rPr>
            <a:t>Underlying the GLM is the assumption that, to some extent, all individuals have similar basic needs and aspirations that they strive to meet and realize in their lives. </a:t>
          </a:r>
          <a:endParaRPr lang="en-US" dirty="0">
            <a:solidFill>
              <a:schemeClr val="tx2">
                <a:lumMod val="90000"/>
                <a:lumOff val="10000"/>
              </a:schemeClr>
            </a:solidFill>
          </a:endParaRPr>
        </a:p>
      </dgm:t>
    </dgm:pt>
    <dgm:pt modelId="{14B6DB7D-021B-470F-A098-D63398313823}" type="parTrans" cxnId="{A05D0053-55A9-46E3-87BC-C06D0FEE454C}">
      <dgm:prSet/>
      <dgm:spPr/>
      <dgm:t>
        <a:bodyPr/>
        <a:lstStyle/>
        <a:p>
          <a:endParaRPr lang="en-US"/>
        </a:p>
      </dgm:t>
    </dgm:pt>
    <dgm:pt modelId="{6EB4986F-132D-48FB-ABA2-48DF2215D002}" type="sibTrans" cxnId="{A05D0053-55A9-46E3-87BC-C06D0FEE454C}">
      <dgm:prSet/>
      <dgm:spPr/>
      <dgm:t>
        <a:bodyPr/>
        <a:lstStyle/>
        <a:p>
          <a:endParaRPr lang="en-US"/>
        </a:p>
      </dgm:t>
    </dgm:pt>
    <dgm:pt modelId="{8F5DA463-B1E7-4F3A-8C03-77DED1341FFA}">
      <dgm:prSet/>
      <dgm:spPr/>
      <dgm:t>
        <a:bodyPr/>
        <a:lstStyle/>
        <a:p>
          <a:r>
            <a:rPr lang="en-GB" b="0" i="0" dirty="0">
              <a:solidFill>
                <a:schemeClr val="tx2">
                  <a:lumMod val="90000"/>
                  <a:lumOff val="10000"/>
                </a:schemeClr>
              </a:solidFill>
            </a:rPr>
            <a:t>From the GLM perspective, offenders are viewed as seeking to achieve their personal priorities or values through whatever means are available to them, just like the rest of us. </a:t>
          </a:r>
          <a:endParaRPr lang="en-US" dirty="0">
            <a:solidFill>
              <a:schemeClr val="tx2">
                <a:lumMod val="90000"/>
                <a:lumOff val="10000"/>
              </a:schemeClr>
            </a:solidFill>
          </a:endParaRPr>
        </a:p>
      </dgm:t>
    </dgm:pt>
    <dgm:pt modelId="{0CDE90DB-C04C-4A8F-B6DA-AA8B5DBB0175}" type="parTrans" cxnId="{55DE57F7-FE8B-4804-8493-0BD3424EBB31}">
      <dgm:prSet/>
      <dgm:spPr/>
      <dgm:t>
        <a:bodyPr/>
        <a:lstStyle/>
        <a:p>
          <a:endParaRPr lang="en-US"/>
        </a:p>
      </dgm:t>
    </dgm:pt>
    <dgm:pt modelId="{0783E3E9-2787-43EF-8669-4B3ED6382DA5}" type="sibTrans" cxnId="{55DE57F7-FE8B-4804-8493-0BD3424EBB31}">
      <dgm:prSet/>
      <dgm:spPr/>
      <dgm:t>
        <a:bodyPr/>
        <a:lstStyle/>
        <a:p>
          <a:endParaRPr lang="en-US"/>
        </a:p>
      </dgm:t>
    </dgm:pt>
    <dgm:pt modelId="{F73F9ACF-B97E-4BEC-9F96-4DD614697E7F}">
      <dgm:prSet/>
      <dgm:spPr/>
      <dgm:t>
        <a:bodyPr/>
        <a:lstStyle/>
        <a:p>
          <a:r>
            <a:rPr lang="en-GB" b="0" i="0" dirty="0">
              <a:solidFill>
                <a:schemeClr val="tx2">
                  <a:lumMod val="90000"/>
                  <a:lumOff val="10000"/>
                </a:schemeClr>
              </a:solidFill>
            </a:rPr>
            <a:t>The difficulty is that their approaches are often counter-productive, ineffective, and/or socially unacceptable.</a:t>
          </a:r>
          <a:endParaRPr lang="en-US" dirty="0">
            <a:solidFill>
              <a:schemeClr val="tx2">
                <a:lumMod val="90000"/>
                <a:lumOff val="10000"/>
              </a:schemeClr>
            </a:solidFill>
          </a:endParaRPr>
        </a:p>
      </dgm:t>
    </dgm:pt>
    <dgm:pt modelId="{5A70146E-D56A-42E2-8353-BF1C4473721A}" type="parTrans" cxnId="{BAAFB6A2-3480-454E-B3E7-E06C7D16ECA6}">
      <dgm:prSet/>
      <dgm:spPr/>
      <dgm:t>
        <a:bodyPr/>
        <a:lstStyle/>
        <a:p>
          <a:endParaRPr lang="en-US"/>
        </a:p>
      </dgm:t>
    </dgm:pt>
    <dgm:pt modelId="{AA54F4E0-A616-4411-BDE7-D59FBD48BFC4}" type="sibTrans" cxnId="{BAAFB6A2-3480-454E-B3E7-E06C7D16ECA6}">
      <dgm:prSet/>
      <dgm:spPr/>
      <dgm:t>
        <a:bodyPr/>
        <a:lstStyle/>
        <a:p>
          <a:endParaRPr lang="en-US"/>
        </a:p>
      </dgm:t>
    </dgm:pt>
    <dgm:pt modelId="{91C89D7E-3D7A-4D45-98A7-EFECC84CAF79}" type="pres">
      <dgm:prSet presAssocID="{9E8D159D-6F59-44F0-9DC5-4CD26EDF1E99}" presName="root" presStyleCnt="0">
        <dgm:presLayoutVars>
          <dgm:dir/>
          <dgm:resizeHandles val="exact"/>
        </dgm:presLayoutVars>
      </dgm:prSet>
      <dgm:spPr/>
    </dgm:pt>
    <dgm:pt modelId="{176D747E-1B4F-4BDE-AE45-6FC0F1D6EE74}" type="pres">
      <dgm:prSet presAssocID="{74FE2B6D-3F13-4823-896B-BA7635A81FFE}" presName="compNode" presStyleCnt="0"/>
      <dgm:spPr/>
    </dgm:pt>
    <dgm:pt modelId="{F1826A49-71FE-4A7C-8B56-2D406CF91ACF}" type="pres">
      <dgm:prSet presAssocID="{74FE2B6D-3F13-4823-896B-BA7635A81FFE}" presName="bgRect" presStyleLbl="bgShp" presStyleIdx="0" presStyleCnt="3"/>
      <dgm:spPr/>
    </dgm:pt>
    <dgm:pt modelId="{E53C2712-B356-4BEF-BBF6-8249563F4C41}" type="pres">
      <dgm:prSet presAssocID="{74FE2B6D-3F13-4823-896B-BA7635A81FF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1B14DD57-7A28-4B0B-B89B-5189A997AFDF}" type="pres">
      <dgm:prSet presAssocID="{74FE2B6D-3F13-4823-896B-BA7635A81FFE}" presName="spaceRect" presStyleCnt="0"/>
      <dgm:spPr/>
    </dgm:pt>
    <dgm:pt modelId="{CA662CB2-C0AB-432A-92F3-479FCF4BE28B}" type="pres">
      <dgm:prSet presAssocID="{74FE2B6D-3F13-4823-896B-BA7635A81FFE}" presName="parTx" presStyleLbl="revTx" presStyleIdx="0" presStyleCnt="3">
        <dgm:presLayoutVars>
          <dgm:chMax val="0"/>
          <dgm:chPref val="0"/>
        </dgm:presLayoutVars>
      </dgm:prSet>
      <dgm:spPr/>
    </dgm:pt>
    <dgm:pt modelId="{EE0E2898-CE79-4087-B946-CA8AECFAECE0}" type="pres">
      <dgm:prSet presAssocID="{6EB4986F-132D-48FB-ABA2-48DF2215D002}" presName="sibTrans" presStyleCnt="0"/>
      <dgm:spPr/>
    </dgm:pt>
    <dgm:pt modelId="{F3A6907E-62BB-4130-9518-D766942683F8}" type="pres">
      <dgm:prSet presAssocID="{8F5DA463-B1E7-4F3A-8C03-77DED1341FFA}" presName="compNode" presStyleCnt="0"/>
      <dgm:spPr/>
    </dgm:pt>
    <dgm:pt modelId="{AFBE5049-AD43-4B95-B0E6-3F8C05FF0F90}" type="pres">
      <dgm:prSet presAssocID="{8F5DA463-B1E7-4F3A-8C03-77DED1341FFA}" presName="bgRect" presStyleLbl="bgShp" presStyleIdx="1" presStyleCnt="3"/>
      <dgm:spPr/>
    </dgm:pt>
    <dgm:pt modelId="{FB23F0FC-262D-4FE1-AB6C-54924C9BBAC2}" type="pres">
      <dgm:prSet presAssocID="{8F5DA463-B1E7-4F3A-8C03-77DED1341FF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4F2A752D-473A-4D3A-807A-FE32159670C0}" type="pres">
      <dgm:prSet presAssocID="{8F5DA463-B1E7-4F3A-8C03-77DED1341FFA}" presName="spaceRect" presStyleCnt="0"/>
      <dgm:spPr/>
    </dgm:pt>
    <dgm:pt modelId="{DE9B0178-825D-4F1E-89FB-FD2EDC73122C}" type="pres">
      <dgm:prSet presAssocID="{8F5DA463-B1E7-4F3A-8C03-77DED1341FFA}" presName="parTx" presStyleLbl="revTx" presStyleIdx="1" presStyleCnt="3">
        <dgm:presLayoutVars>
          <dgm:chMax val="0"/>
          <dgm:chPref val="0"/>
        </dgm:presLayoutVars>
      </dgm:prSet>
      <dgm:spPr/>
    </dgm:pt>
    <dgm:pt modelId="{AF83E14F-A702-4140-B1E9-0AC510306E2C}" type="pres">
      <dgm:prSet presAssocID="{0783E3E9-2787-43EF-8669-4B3ED6382DA5}" presName="sibTrans" presStyleCnt="0"/>
      <dgm:spPr/>
    </dgm:pt>
    <dgm:pt modelId="{4530958E-0FCB-4D56-AD5A-88E721EA1CCE}" type="pres">
      <dgm:prSet presAssocID="{F73F9ACF-B97E-4BEC-9F96-4DD614697E7F}" presName="compNode" presStyleCnt="0"/>
      <dgm:spPr/>
    </dgm:pt>
    <dgm:pt modelId="{A585A949-0789-43E6-9B0B-06E97D38F97C}" type="pres">
      <dgm:prSet presAssocID="{F73F9ACF-B97E-4BEC-9F96-4DD614697E7F}" presName="bgRect" presStyleLbl="bgShp" presStyleIdx="2" presStyleCnt="3"/>
      <dgm:spPr/>
    </dgm:pt>
    <dgm:pt modelId="{4286AF84-BADF-4676-9893-FDADE342B38A}" type="pres">
      <dgm:prSet presAssocID="{F73F9ACF-B97E-4BEC-9F96-4DD614697E7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B72D726F-CF87-4718-B309-7217CC1F8F0B}" type="pres">
      <dgm:prSet presAssocID="{F73F9ACF-B97E-4BEC-9F96-4DD614697E7F}" presName="spaceRect" presStyleCnt="0"/>
      <dgm:spPr/>
    </dgm:pt>
    <dgm:pt modelId="{95B7E7C9-39C7-4042-A7BB-83E83926EF9B}" type="pres">
      <dgm:prSet presAssocID="{F73F9ACF-B97E-4BEC-9F96-4DD614697E7F}" presName="parTx" presStyleLbl="revTx" presStyleIdx="2" presStyleCnt="3">
        <dgm:presLayoutVars>
          <dgm:chMax val="0"/>
          <dgm:chPref val="0"/>
        </dgm:presLayoutVars>
      </dgm:prSet>
      <dgm:spPr/>
    </dgm:pt>
  </dgm:ptLst>
  <dgm:cxnLst>
    <dgm:cxn modelId="{A0E93C22-BCEE-43A2-97E2-0C291F694BF9}" type="presOf" srcId="{8F5DA463-B1E7-4F3A-8C03-77DED1341FFA}" destId="{DE9B0178-825D-4F1E-89FB-FD2EDC73122C}" srcOrd="0" destOrd="0" presId="urn:microsoft.com/office/officeart/2018/2/layout/IconVerticalSolidList"/>
    <dgm:cxn modelId="{45097D2C-A80D-4C8C-9640-7309F6ECE1D1}" type="presOf" srcId="{F73F9ACF-B97E-4BEC-9F96-4DD614697E7F}" destId="{95B7E7C9-39C7-4042-A7BB-83E83926EF9B}" srcOrd="0" destOrd="0" presId="urn:microsoft.com/office/officeart/2018/2/layout/IconVerticalSolidList"/>
    <dgm:cxn modelId="{A0B98065-502F-44A0-9C3F-732CDA7F7609}" type="presOf" srcId="{9E8D159D-6F59-44F0-9DC5-4CD26EDF1E99}" destId="{91C89D7E-3D7A-4D45-98A7-EFECC84CAF79}" srcOrd="0" destOrd="0" presId="urn:microsoft.com/office/officeart/2018/2/layout/IconVerticalSolidList"/>
    <dgm:cxn modelId="{99C2B36A-25BD-4C08-A63E-849C6E447A8B}" type="presOf" srcId="{74FE2B6D-3F13-4823-896B-BA7635A81FFE}" destId="{CA662CB2-C0AB-432A-92F3-479FCF4BE28B}" srcOrd="0" destOrd="0" presId="urn:microsoft.com/office/officeart/2018/2/layout/IconVerticalSolidList"/>
    <dgm:cxn modelId="{A05D0053-55A9-46E3-87BC-C06D0FEE454C}" srcId="{9E8D159D-6F59-44F0-9DC5-4CD26EDF1E99}" destId="{74FE2B6D-3F13-4823-896B-BA7635A81FFE}" srcOrd="0" destOrd="0" parTransId="{14B6DB7D-021B-470F-A098-D63398313823}" sibTransId="{6EB4986F-132D-48FB-ABA2-48DF2215D002}"/>
    <dgm:cxn modelId="{BAAFB6A2-3480-454E-B3E7-E06C7D16ECA6}" srcId="{9E8D159D-6F59-44F0-9DC5-4CD26EDF1E99}" destId="{F73F9ACF-B97E-4BEC-9F96-4DD614697E7F}" srcOrd="2" destOrd="0" parTransId="{5A70146E-D56A-42E2-8353-BF1C4473721A}" sibTransId="{AA54F4E0-A616-4411-BDE7-D59FBD48BFC4}"/>
    <dgm:cxn modelId="{55DE57F7-FE8B-4804-8493-0BD3424EBB31}" srcId="{9E8D159D-6F59-44F0-9DC5-4CD26EDF1E99}" destId="{8F5DA463-B1E7-4F3A-8C03-77DED1341FFA}" srcOrd="1" destOrd="0" parTransId="{0CDE90DB-C04C-4A8F-B6DA-AA8B5DBB0175}" sibTransId="{0783E3E9-2787-43EF-8669-4B3ED6382DA5}"/>
    <dgm:cxn modelId="{B44710FB-085B-4858-B929-99364ADC79FF}" type="presParOf" srcId="{91C89D7E-3D7A-4D45-98A7-EFECC84CAF79}" destId="{176D747E-1B4F-4BDE-AE45-6FC0F1D6EE74}" srcOrd="0" destOrd="0" presId="urn:microsoft.com/office/officeart/2018/2/layout/IconVerticalSolidList"/>
    <dgm:cxn modelId="{00884421-D1EE-4687-99A0-FD915BFEE8DB}" type="presParOf" srcId="{176D747E-1B4F-4BDE-AE45-6FC0F1D6EE74}" destId="{F1826A49-71FE-4A7C-8B56-2D406CF91ACF}" srcOrd="0" destOrd="0" presId="urn:microsoft.com/office/officeart/2018/2/layout/IconVerticalSolidList"/>
    <dgm:cxn modelId="{76C20237-3C85-4A9B-A556-3F1B9B15741F}" type="presParOf" srcId="{176D747E-1B4F-4BDE-AE45-6FC0F1D6EE74}" destId="{E53C2712-B356-4BEF-BBF6-8249563F4C41}" srcOrd="1" destOrd="0" presId="urn:microsoft.com/office/officeart/2018/2/layout/IconVerticalSolidList"/>
    <dgm:cxn modelId="{F7C5E7F1-C0B3-49EF-94AA-9E1B6D256C49}" type="presParOf" srcId="{176D747E-1B4F-4BDE-AE45-6FC0F1D6EE74}" destId="{1B14DD57-7A28-4B0B-B89B-5189A997AFDF}" srcOrd="2" destOrd="0" presId="urn:microsoft.com/office/officeart/2018/2/layout/IconVerticalSolidList"/>
    <dgm:cxn modelId="{D2A6DCC5-2FBA-4BBF-8465-293E9B19247E}" type="presParOf" srcId="{176D747E-1B4F-4BDE-AE45-6FC0F1D6EE74}" destId="{CA662CB2-C0AB-432A-92F3-479FCF4BE28B}" srcOrd="3" destOrd="0" presId="urn:microsoft.com/office/officeart/2018/2/layout/IconVerticalSolidList"/>
    <dgm:cxn modelId="{DDE7BED1-5630-4475-81AA-FF001BDC7A70}" type="presParOf" srcId="{91C89D7E-3D7A-4D45-98A7-EFECC84CAF79}" destId="{EE0E2898-CE79-4087-B946-CA8AECFAECE0}" srcOrd="1" destOrd="0" presId="urn:microsoft.com/office/officeart/2018/2/layout/IconVerticalSolidList"/>
    <dgm:cxn modelId="{0710CC20-D1DA-4ADC-A2C0-DB5D05D610F9}" type="presParOf" srcId="{91C89D7E-3D7A-4D45-98A7-EFECC84CAF79}" destId="{F3A6907E-62BB-4130-9518-D766942683F8}" srcOrd="2" destOrd="0" presId="urn:microsoft.com/office/officeart/2018/2/layout/IconVerticalSolidList"/>
    <dgm:cxn modelId="{98CB6CCF-F328-46E9-A981-A3EE2F6F4B27}" type="presParOf" srcId="{F3A6907E-62BB-4130-9518-D766942683F8}" destId="{AFBE5049-AD43-4B95-B0E6-3F8C05FF0F90}" srcOrd="0" destOrd="0" presId="urn:microsoft.com/office/officeart/2018/2/layout/IconVerticalSolidList"/>
    <dgm:cxn modelId="{92A97E7B-731F-4740-86E3-942E865FC347}" type="presParOf" srcId="{F3A6907E-62BB-4130-9518-D766942683F8}" destId="{FB23F0FC-262D-4FE1-AB6C-54924C9BBAC2}" srcOrd="1" destOrd="0" presId="urn:microsoft.com/office/officeart/2018/2/layout/IconVerticalSolidList"/>
    <dgm:cxn modelId="{6098CA99-128D-4477-94B4-9241923D17BB}" type="presParOf" srcId="{F3A6907E-62BB-4130-9518-D766942683F8}" destId="{4F2A752D-473A-4D3A-807A-FE32159670C0}" srcOrd="2" destOrd="0" presId="urn:microsoft.com/office/officeart/2018/2/layout/IconVerticalSolidList"/>
    <dgm:cxn modelId="{E4E464F5-056B-482C-A261-092A435BB635}" type="presParOf" srcId="{F3A6907E-62BB-4130-9518-D766942683F8}" destId="{DE9B0178-825D-4F1E-89FB-FD2EDC73122C}" srcOrd="3" destOrd="0" presId="urn:microsoft.com/office/officeart/2018/2/layout/IconVerticalSolidList"/>
    <dgm:cxn modelId="{4796DD14-B01F-40E3-82AC-F3495D75E931}" type="presParOf" srcId="{91C89D7E-3D7A-4D45-98A7-EFECC84CAF79}" destId="{AF83E14F-A702-4140-B1E9-0AC510306E2C}" srcOrd="3" destOrd="0" presId="urn:microsoft.com/office/officeart/2018/2/layout/IconVerticalSolidList"/>
    <dgm:cxn modelId="{CD9290AE-1E3B-40CD-B2B2-4F0022820822}" type="presParOf" srcId="{91C89D7E-3D7A-4D45-98A7-EFECC84CAF79}" destId="{4530958E-0FCB-4D56-AD5A-88E721EA1CCE}" srcOrd="4" destOrd="0" presId="urn:microsoft.com/office/officeart/2018/2/layout/IconVerticalSolidList"/>
    <dgm:cxn modelId="{19C260F5-E052-42DE-8BEF-3D4400BC6BB8}" type="presParOf" srcId="{4530958E-0FCB-4D56-AD5A-88E721EA1CCE}" destId="{A585A949-0789-43E6-9B0B-06E97D38F97C}" srcOrd="0" destOrd="0" presId="urn:microsoft.com/office/officeart/2018/2/layout/IconVerticalSolidList"/>
    <dgm:cxn modelId="{5504F3AC-544D-4D70-93DB-EF0FDB588F8F}" type="presParOf" srcId="{4530958E-0FCB-4D56-AD5A-88E721EA1CCE}" destId="{4286AF84-BADF-4676-9893-FDADE342B38A}" srcOrd="1" destOrd="0" presId="urn:microsoft.com/office/officeart/2018/2/layout/IconVerticalSolidList"/>
    <dgm:cxn modelId="{A74B649A-7F50-4ADD-A84A-E6DBA4242852}" type="presParOf" srcId="{4530958E-0FCB-4D56-AD5A-88E721EA1CCE}" destId="{B72D726F-CF87-4718-B309-7217CC1F8F0B}" srcOrd="2" destOrd="0" presId="urn:microsoft.com/office/officeart/2018/2/layout/IconVerticalSolidList"/>
    <dgm:cxn modelId="{9BD97CB3-69CA-4841-A3B9-6E1B652F04AC}" type="presParOf" srcId="{4530958E-0FCB-4D56-AD5A-88E721EA1CCE}" destId="{95B7E7C9-39C7-4042-A7BB-83E83926EF9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356C683-88C8-4D2C-BED3-1CCF0D7B359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4662CF2-357C-42F7-BAE1-43D502613BD0}">
      <dgm:prSet/>
      <dgm:spPr/>
      <dgm:t>
        <a:bodyPr/>
        <a:lstStyle/>
        <a:p>
          <a:r>
            <a:rPr lang="en-GB" b="0" i="0" dirty="0">
              <a:solidFill>
                <a:schemeClr val="tx2">
                  <a:lumMod val="90000"/>
                  <a:lumOff val="10000"/>
                </a:schemeClr>
              </a:solidFill>
            </a:rPr>
            <a:t>According to the GLM, these level of `primary goods` obtainment should not fall below a particular threshold if individuals are to achieve an acceptable level of well-being. </a:t>
          </a:r>
          <a:endParaRPr lang="en-US" dirty="0">
            <a:solidFill>
              <a:schemeClr val="tx2">
                <a:lumMod val="90000"/>
                <a:lumOff val="10000"/>
              </a:schemeClr>
            </a:solidFill>
          </a:endParaRPr>
        </a:p>
      </dgm:t>
    </dgm:pt>
    <dgm:pt modelId="{0F66866C-8DB8-442C-917B-BE6F280C3932}" type="parTrans" cxnId="{ADFDD046-8D51-4289-97BD-7BF40263F949}">
      <dgm:prSet/>
      <dgm:spPr/>
      <dgm:t>
        <a:bodyPr/>
        <a:lstStyle/>
        <a:p>
          <a:endParaRPr lang="en-US"/>
        </a:p>
      </dgm:t>
    </dgm:pt>
    <dgm:pt modelId="{CB47D458-6A51-49C8-B83D-CD942CB66143}" type="sibTrans" cxnId="{ADFDD046-8D51-4289-97BD-7BF40263F949}">
      <dgm:prSet/>
      <dgm:spPr/>
      <dgm:t>
        <a:bodyPr/>
        <a:lstStyle/>
        <a:p>
          <a:endParaRPr lang="en-US"/>
        </a:p>
      </dgm:t>
    </dgm:pt>
    <dgm:pt modelId="{A060FBD2-1073-4C6E-82D4-461AC720FF8C}">
      <dgm:prSet/>
      <dgm:spPr/>
      <dgm:t>
        <a:bodyPr/>
        <a:lstStyle/>
        <a:p>
          <a:r>
            <a:rPr lang="en-GB" b="0" i="0" dirty="0">
              <a:solidFill>
                <a:schemeClr val="tx2">
                  <a:lumMod val="90000"/>
                  <a:lumOff val="10000"/>
                </a:schemeClr>
              </a:solidFill>
            </a:rPr>
            <a:t>However, due to individual differences in the weighting of values, abilities, and life experiences, there is variability in what matters most to offenders. </a:t>
          </a:r>
          <a:endParaRPr lang="en-US" dirty="0">
            <a:solidFill>
              <a:schemeClr val="tx2">
                <a:lumMod val="90000"/>
                <a:lumOff val="10000"/>
              </a:schemeClr>
            </a:solidFill>
          </a:endParaRPr>
        </a:p>
      </dgm:t>
    </dgm:pt>
    <dgm:pt modelId="{C3B3DAF9-3A5C-4C2F-ACFD-5CAA6FAAEB54}" type="parTrans" cxnId="{F400DEAA-A738-40A1-8229-55FFA665B6AD}">
      <dgm:prSet/>
      <dgm:spPr/>
      <dgm:t>
        <a:bodyPr/>
        <a:lstStyle/>
        <a:p>
          <a:endParaRPr lang="en-US"/>
        </a:p>
      </dgm:t>
    </dgm:pt>
    <dgm:pt modelId="{0DD8657C-A636-48BE-AB7A-2A088446C9A9}" type="sibTrans" cxnId="{F400DEAA-A738-40A1-8229-55FFA665B6AD}">
      <dgm:prSet/>
      <dgm:spPr/>
      <dgm:t>
        <a:bodyPr/>
        <a:lstStyle/>
        <a:p>
          <a:endParaRPr lang="en-US"/>
        </a:p>
      </dgm:t>
    </dgm:pt>
    <dgm:pt modelId="{3729E968-75B5-4025-B729-3712F0D3A283}">
      <dgm:prSet/>
      <dgm:spPr/>
      <dgm:t>
        <a:bodyPr/>
        <a:lstStyle/>
        <a:p>
          <a:r>
            <a:rPr lang="en-GB" b="0" i="0" dirty="0">
              <a:solidFill>
                <a:schemeClr val="tx2">
                  <a:lumMod val="90000"/>
                  <a:lumOff val="10000"/>
                </a:schemeClr>
              </a:solidFill>
            </a:rPr>
            <a:t>Thus, practitioners need to ensure they identify individual’s personal motivations and ascertain how each person prioritizes the 11 primary goods. </a:t>
          </a:r>
          <a:endParaRPr lang="en-US" dirty="0">
            <a:solidFill>
              <a:schemeClr val="tx2">
                <a:lumMod val="90000"/>
                <a:lumOff val="10000"/>
              </a:schemeClr>
            </a:solidFill>
          </a:endParaRPr>
        </a:p>
      </dgm:t>
    </dgm:pt>
    <dgm:pt modelId="{D398AC50-8C47-49BA-A749-B58A71591838}" type="parTrans" cxnId="{CB70F226-A186-47B0-B692-225007E5CFA9}">
      <dgm:prSet/>
      <dgm:spPr/>
      <dgm:t>
        <a:bodyPr/>
        <a:lstStyle/>
        <a:p>
          <a:endParaRPr lang="en-US"/>
        </a:p>
      </dgm:t>
    </dgm:pt>
    <dgm:pt modelId="{4EE23474-59A7-40D2-9168-A2AE9BA10C19}" type="sibTrans" cxnId="{CB70F226-A186-47B0-B692-225007E5CFA9}">
      <dgm:prSet/>
      <dgm:spPr/>
      <dgm:t>
        <a:bodyPr/>
        <a:lstStyle/>
        <a:p>
          <a:endParaRPr lang="en-US"/>
        </a:p>
      </dgm:t>
    </dgm:pt>
    <dgm:pt modelId="{2A05FD36-EFD4-4331-9CB8-6FDC0A453FC5}" type="pres">
      <dgm:prSet presAssocID="{3356C683-88C8-4D2C-BED3-1CCF0D7B359F}" presName="root" presStyleCnt="0">
        <dgm:presLayoutVars>
          <dgm:dir/>
          <dgm:resizeHandles val="exact"/>
        </dgm:presLayoutVars>
      </dgm:prSet>
      <dgm:spPr/>
    </dgm:pt>
    <dgm:pt modelId="{F8A9A2A7-3B61-4329-BB9C-8700630609CD}" type="pres">
      <dgm:prSet presAssocID="{F4662CF2-357C-42F7-BAE1-43D502613BD0}" presName="compNode" presStyleCnt="0"/>
      <dgm:spPr/>
    </dgm:pt>
    <dgm:pt modelId="{EA6A0418-BCE3-4832-A5BD-49B375093341}" type="pres">
      <dgm:prSet presAssocID="{F4662CF2-357C-42F7-BAE1-43D502613BD0}" presName="bgRect" presStyleLbl="bgShp" presStyleIdx="0" presStyleCnt="3"/>
      <dgm:spPr/>
    </dgm:pt>
    <dgm:pt modelId="{7D6B3CE2-39ED-4681-8667-9BB16F34637D}" type="pres">
      <dgm:prSet presAssocID="{F4662CF2-357C-42F7-BAE1-43D502613BD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FFB51AEF-9B65-40AB-9EFD-5D8E683E48F4}" type="pres">
      <dgm:prSet presAssocID="{F4662CF2-357C-42F7-BAE1-43D502613BD0}" presName="spaceRect" presStyleCnt="0"/>
      <dgm:spPr/>
    </dgm:pt>
    <dgm:pt modelId="{27234853-1377-4BB2-AFE5-66BFFCBE8868}" type="pres">
      <dgm:prSet presAssocID="{F4662CF2-357C-42F7-BAE1-43D502613BD0}" presName="parTx" presStyleLbl="revTx" presStyleIdx="0" presStyleCnt="3">
        <dgm:presLayoutVars>
          <dgm:chMax val="0"/>
          <dgm:chPref val="0"/>
        </dgm:presLayoutVars>
      </dgm:prSet>
      <dgm:spPr/>
    </dgm:pt>
    <dgm:pt modelId="{A9BED30C-1BFA-45A9-B577-E0B1AD35F3D8}" type="pres">
      <dgm:prSet presAssocID="{CB47D458-6A51-49C8-B83D-CD942CB66143}" presName="sibTrans" presStyleCnt="0"/>
      <dgm:spPr/>
    </dgm:pt>
    <dgm:pt modelId="{DFF641FB-A7C8-439D-98CF-B2F01D2E1E2D}" type="pres">
      <dgm:prSet presAssocID="{A060FBD2-1073-4C6E-82D4-461AC720FF8C}" presName="compNode" presStyleCnt="0"/>
      <dgm:spPr/>
    </dgm:pt>
    <dgm:pt modelId="{C70EC019-F387-4E16-ADBB-0C1C8FCD1617}" type="pres">
      <dgm:prSet presAssocID="{A060FBD2-1073-4C6E-82D4-461AC720FF8C}" presName="bgRect" presStyleLbl="bgShp" presStyleIdx="1" presStyleCnt="3"/>
      <dgm:spPr/>
    </dgm:pt>
    <dgm:pt modelId="{E32EA07E-61FF-484B-8146-3258BF473946}" type="pres">
      <dgm:prSet presAssocID="{A060FBD2-1073-4C6E-82D4-461AC720FF8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umbbell"/>
        </a:ext>
      </dgm:extLst>
    </dgm:pt>
    <dgm:pt modelId="{860A0B2B-CA26-4431-B0F4-84744BC8540B}" type="pres">
      <dgm:prSet presAssocID="{A060FBD2-1073-4C6E-82D4-461AC720FF8C}" presName="spaceRect" presStyleCnt="0"/>
      <dgm:spPr/>
    </dgm:pt>
    <dgm:pt modelId="{924DFC47-525C-4080-BCAD-99EE9A373CDE}" type="pres">
      <dgm:prSet presAssocID="{A060FBD2-1073-4C6E-82D4-461AC720FF8C}" presName="parTx" presStyleLbl="revTx" presStyleIdx="1" presStyleCnt="3">
        <dgm:presLayoutVars>
          <dgm:chMax val="0"/>
          <dgm:chPref val="0"/>
        </dgm:presLayoutVars>
      </dgm:prSet>
      <dgm:spPr/>
    </dgm:pt>
    <dgm:pt modelId="{445711D0-C20F-473F-BE38-A5D44BD00B81}" type="pres">
      <dgm:prSet presAssocID="{0DD8657C-A636-48BE-AB7A-2A088446C9A9}" presName="sibTrans" presStyleCnt="0"/>
      <dgm:spPr/>
    </dgm:pt>
    <dgm:pt modelId="{63EA5B07-E12B-4454-8B61-C527C15AB7C5}" type="pres">
      <dgm:prSet presAssocID="{3729E968-75B5-4025-B729-3712F0D3A283}" presName="compNode" presStyleCnt="0"/>
      <dgm:spPr/>
    </dgm:pt>
    <dgm:pt modelId="{D9852AAD-44A0-47EF-96EB-2179952A5ED6}" type="pres">
      <dgm:prSet presAssocID="{3729E968-75B5-4025-B729-3712F0D3A283}" presName="bgRect" presStyleLbl="bgShp" presStyleIdx="2" presStyleCnt="3"/>
      <dgm:spPr/>
    </dgm:pt>
    <dgm:pt modelId="{5E1B434B-F35E-4336-8ADD-289F4BE7CC43}" type="pres">
      <dgm:prSet presAssocID="{3729E968-75B5-4025-B729-3712F0D3A28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Checklist"/>
        </a:ext>
      </dgm:extLst>
    </dgm:pt>
    <dgm:pt modelId="{A54A5800-BF6E-4ADA-98D6-A5251ACBD500}" type="pres">
      <dgm:prSet presAssocID="{3729E968-75B5-4025-B729-3712F0D3A283}" presName="spaceRect" presStyleCnt="0"/>
      <dgm:spPr/>
    </dgm:pt>
    <dgm:pt modelId="{D8A7968F-11DD-46F5-83E9-1D8F665BD8C6}" type="pres">
      <dgm:prSet presAssocID="{3729E968-75B5-4025-B729-3712F0D3A283}" presName="parTx" presStyleLbl="revTx" presStyleIdx="2" presStyleCnt="3">
        <dgm:presLayoutVars>
          <dgm:chMax val="0"/>
          <dgm:chPref val="0"/>
        </dgm:presLayoutVars>
      </dgm:prSet>
      <dgm:spPr/>
    </dgm:pt>
  </dgm:ptLst>
  <dgm:cxnLst>
    <dgm:cxn modelId="{0546E31C-81BD-4F4B-A71C-5380D1EB6300}" type="presOf" srcId="{3356C683-88C8-4D2C-BED3-1CCF0D7B359F}" destId="{2A05FD36-EFD4-4331-9CB8-6FDC0A453FC5}" srcOrd="0" destOrd="0" presId="urn:microsoft.com/office/officeart/2018/2/layout/IconVerticalSolidList"/>
    <dgm:cxn modelId="{E5D8DE26-AE42-4498-987F-DB6CEB4FA8A2}" type="presOf" srcId="{3729E968-75B5-4025-B729-3712F0D3A283}" destId="{D8A7968F-11DD-46F5-83E9-1D8F665BD8C6}" srcOrd="0" destOrd="0" presId="urn:microsoft.com/office/officeart/2018/2/layout/IconVerticalSolidList"/>
    <dgm:cxn modelId="{CB70F226-A186-47B0-B692-225007E5CFA9}" srcId="{3356C683-88C8-4D2C-BED3-1CCF0D7B359F}" destId="{3729E968-75B5-4025-B729-3712F0D3A283}" srcOrd="2" destOrd="0" parTransId="{D398AC50-8C47-49BA-A749-B58A71591838}" sibTransId="{4EE23474-59A7-40D2-9168-A2AE9BA10C19}"/>
    <dgm:cxn modelId="{ADFDD046-8D51-4289-97BD-7BF40263F949}" srcId="{3356C683-88C8-4D2C-BED3-1CCF0D7B359F}" destId="{F4662CF2-357C-42F7-BAE1-43D502613BD0}" srcOrd="0" destOrd="0" parTransId="{0F66866C-8DB8-442C-917B-BE6F280C3932}" sibTransId="{CB47D458-6A51-49C8-B83D-CD942CB66143}"/>
    <dgm:cxn modelId="{F400DEAA-A738-40A1-8229-55FFA665B6AD}" srcId="{3356C683-88C8-4D2C-BED3-1CCF0D7B359F}" destId="{A060FBD2-1073-4C6E-82D4-461AC720FF8C}" srcOrd="1" destOrd="0" parTransId="{C3B3DAF9-3A5C-4C2F-ACFD-5CAA6FAAEB54}" sibTransId="{0DD8657C-A636-48BE-AB7A-2A088446C9A9}"/>
    <dgm:cxn modelId="{5AFD04DE-248F-4831-84BF-C5B2C6B1554A}" type="presOf" srcId="{F4662CF2-357C-42F7-BAE1-43D502613BD0}" destId="{27234853-1377-4BB2-AFE5-66BFFCBE8868}" srcOrd="0" destOrd="0" presId="urn:microsoft.com/office/officeart/2018/2/layout/IconVerticalSolidList"/>
    <dgm:cxn modelId="{8FEB36F4-F407-4D56-98AE-DE3AB5F7ADB6}" type="presOf" srcId="{A060FBD2-1073-4C6E-82D4-461AC720FF8C}" destId="{924DFC47-525C-4080-BCAD-99EE9A373CDE}" srcOrd="0" destOrd="0" presId="urn:microsoft.com/office/officeart/2018/2/layout/IconVerticalSolidList"/>
    <dgm:cxn modelId="{78DC860E-6E26-410C-A726-39A3ED48DDEA}" type="presParOf" srcId="{2A05FD36-EFD4-4331-9CB8-6FDC0A453FC5}" destId="{F8A9A2A7-3B61-4329-BB9C-8700630609CD}" srcOrd="0" destOrd="0" presId="urn:microsoft.com/office/officeart/2018/2/layout/IconVerticalSolidList"/>
    <dgm:cxn modelId="{B7D7B821-57B4-4E83-907B-1BDED1B4CE62}" type="presParOf" srcId="{F8A9A2A7-3B61-4329-BB9C-8700630609CD}" destId="{EA6A0418-BCE3-4832-A5BD-49B375093341}" srcOrd="0" destOrd="0" presId="urn:microsoft.com/office/officeart/2018/2/layout/IconVerticalSolidList"/>
    <dgm:cxn modelId="{E4844F72-4443-41DD-A210-EBE934B04C19}" type="presParOf" srcId="{F8A9A2A7-3B61-4329-BB9C-8700630609CD}" destId="{7D6B3CE2-39ED-4681-8667-9BB16F34637D}" srcOrd="1" destOrd="0" presId="urn:microsoft.com/office/officeart/2018/2/layout/IconVerticalSolidList"/>
    <dgm:cxn modelId="{70885CB0-8DBB-4360-A4E7-FECE4964029E}" type="presParOf" srcId="{F8A9A2A7-3B61-4329-BB9C-8700630609CD}" destId="{FFB51AEF-9B65-40AB-9EFD-5D8E683E48F4}" srcOrd="2" destOrd="0" presId="urn:microsoft.com/office/officeart/2018/2/layout/IconVerticalSolidList"/>
    <dgm:cxn modelId="{8F5A24E4-7576-4B6E-9BF2-AF17BF89FB10}" type="presParOf" srcId="{F8A9A2A7-3B61-4329-BB9C-8700630609CD}" destId="{27234853-1377-4BB2-AFE5-66BFFCBE8868}" srcOrd="3" destOrd="0" presId="urn:microsoft.com/office/officeart/2018/2/layout/IconVerticalSolidList"/>
    <dgm:cxn modelId="{5917C527-0F4F-465E-BEF9-0294144786EC}" type="presParOf" srcId="{2A05FD36-EFD4-4331-9CB8-6FDC0A453FC5}" destId="{A9BED30C-1BFA-45A9-B577-E0B1AD35F3D8}" srcOrd="1" destOrd="0" presId="urn:microsoft.com/office/officeart/2018/2/layout/IconVerticalSolidList"/>
    <dgm:cxn modelId="{813661FF-0485-463B-94D4-BA326E4ABEBE}" type="presParOf" srcId="{2A05FD36-EFD4-4331-9CB8-6FDC0A453FC5}" destId="{DFF641FB-A7C8-439D-98CF-B2F01D2E1E2D}" srcOrd="2" destOrd="0" presId="urn:microsoft.com/office/officeart/2018/2/layout/IconVerticalSolidList"/>
    <dgm:cxn modelId="{9B5969F4-D687-4DD1-A30F-47C2D104AFA0}" type="presParOf" srcId="{DFF641FB-A7C8-439D-98CF-B2F01D2E1E2D}" destId="{C70EC019-F387-4E16-ADBB-0C1C8FCD1617}" srcOrd="0" destOrd="0" presId="urn:microsoft.com/office/officeart/2018/2/layout/IconVerticalSolidList"/>
    <dgm:cxn modelId="{281C9E9D-5949-4791-94C1-08C025C74B91}" type="presParOf" srcId="{DFF641FB-A7C8-439D-98CF-B2F01D2E1E2D}" destId="{E32EA07E-61FF-484B-8146-3258BF473946}" srcOrd="1" destOrd="0" presId="urn:microsoft.com/office/officeart/2018/2/layout/IconVerticalSolidList"/>
    <dgm:cxn modelId="{94631E8B-524D-4A16-B0B8-4B6E4CDFF7BF}" type="presParOf" srcId="{DFF641FB-A7C8-439D-98CF-B2F01D2E1E2D}" destId="{860A0B2B-CA26-4431-B0F4-84744BC8540B}" srcOrd="2" destOrd="0" presId="urn:microsoft.com/office/officeart/2018/2/layout/IconVerticalSolidList"/>
    <dgm:cxn modelId="{47E1B028-21B9-4BB8-9969-4DB373CCBB8B}" type="presParOf" srcId="{DFF641FB-A7C8-439D-98CF-B2F01D2E1E2D}" destId="{924DFC47-525C-4080-BCAD-99EE9A373CDE}" srcOrd="3" destOrd="0" presId="urn:microsoft.com/office/officeart/2018/2/layout/IconVerticalSolidList"/>
    <dgm:cxn modelId="{A51E45B7-05EE-4406-A3A7-6DA71C01FF7D}" type="presParOf" srcId="{2A05FD36-EFD4-4331-9CB8-6FDC0A453FC5}" destId="{445711D0-C20F-473F-BE38-A5D44BD00B81}" srcOrd="3" destOrd="0" presId="urn:microsoft.com/office/officeart/2018/2/layout/IconVerticalSolidList"/>
    <dgm:cxn modelId="{3BF7A385-AF36-4E3E-9AD0-16D2CE3DD333}" type="presParOf" srcId="{2A05FD36-EFD4-4331-9CB8-6FDC0A453FC5}" destId="{63EA5B07-E12B-4454-8B61-C527C15AB7C5}" srcOrd="4" destOrd="0" presId="urn:microsoft.com/office/officeart/2018/2/layout/IconVerticalSolidList"/>
    <dgm:cxn modelId="{3D03DBA7-255C-4D99-B769-7BA85C28FB61}" type="presParOf" srcId="{63EA5B07-E12B-4454-8B61-C527C15AB7C5}" destId="{D9852AAD-44A0-47EF-96EB-2179952A5ED6}" srcOrd="0" destOrd="0" presId="urn:microsoft.com/office/officeart/2018/2/layout/IconVerticalSolidList"/>
    <dgm:cxn modelId="{7217AF9C-C997-447B-8540-1052E55E52F7}" type="presParOf" srcId="{63EA5B07-E12B-4454-8B61-C527C15AB7C5}" destId="{5E1B434B-F35E-4336-8ADD-289F4BE7CC43}" srcOrd="1" destOrd="0" presId="urn:microsoft.com/office/officeart/2018/2/layout/IconVerticalSolidList"/>
    <dgm:cxn modelId="{33FEE112-52F1-4A73-B21D-554A077E1774}" type="presParOf" srcId="{63EA5B07-E12B-4454-8B61-C527C15AB7C5}" destId="{A54A5800-BF6E-4ADA-98D6-A5251ACBD500}" srcOrd="2" destOrd="0" presId="urn:microsoft.com/office/officeart/2018/2/layout/IconVerticalSolidList"/>
    <dgm:cxn modelId="{2AB943F2-29DF-4E97-9EF0-A3AF7BE65E30}" type="presParOf" srcId="{63EA5B07-E12B-4454-8B61-C527C15AB7C5}" destId="{D8A7968F-11DD-46F5-83E9-1D8F665BD8C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9916A9F-0455-4480-BFB0-99C3698B769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FD48D25-32D8-4B85-ABEF-AA03450F5BF5}">
      <dgm:prSet/>
      <dgm:spPr/>
      <dgm:t>
        <a:bodyPr/>
        <a:lstStyle/>
        <a:p>
          <a:r>
            <a:rPr lang="en-GB" b="0" i="0"/>
            <a:t>Once this assessment task has been completed a Good Lives Plan (GLP) is constructed that revolves around the most heavily weighted primary goods. </a:t>
          </a:r>
          <a:endParaRPr lang="en-US"/>
        </a:p>
      </dgm:t>
    </dgm:pt>
    <dgm:pt modelId="{3BBF5D6A-C879-4C0C-A2C6-19EC217E6E76}" type="parTrans" cxnId="{87D20282-FECD-45D8-9028-DA44D06B7426}">
      <dgm:prSet/>
      <dgm:spPr/>
      <dgm:t>
        <a:bodyPr/>
        <a:lstStyle/>
        <a:p>
          <a:endParaRPr lang="en-US"/>
        </a:p>
      </dgm:t>
    </dgm:pt>
    <dgm:pt modelId="{9C1FA4BF-CEE9-42D2-8641-8D2B9F76A98B}" type="sibTrans" cxnId="{87D20282-FECD-45D8-9028-DA44D06B7426}">
      <dgm:prSet/>
      <dgm:spPr/>
      <dgm:t>
        <a:bodyPr/>
        <a:lstStyle/>
        <a:p>
          <a:endParaRPr lang="en-US"/>
        </a:p>
      </dgm:t>
    </dgm:pt>
    <dgm:pt modelId="{1AA79E0E-BB9C-4347-A147-53A899EDF3AE}">
      <dgm:prSet/>
      <dgm:spPr/>
      <dgm:t>
        <a:bodyPr/>
        <a:lstStyle/>
        <a:p>
          <a:r>
            <a:rPr lang="en-GB" b="0" i="0"/>
            <a:t>The basic idea is that interventions should provide alternative ways of achieving these primary goods that are responsive to individuals’ abilities, environments, and agency resources.</a:t>
          </a:r>
          <a:endParaRPr lang="en-US"/>
        </a:p>
      </dgm:t>
    </dgm:pt>
    <dgm:pt modelId="{263DBE2E-2433-437B-8EC2-E8148559CAB3}" type="parTrans" cxnId="{CE780DBC-D203-4425-920C-3A62876DE954}">
      <dgm:prSet/>
      <dgm:spPr/>
      <dgm:t>
        <a:bodyPr/>
        <a:lstStyle/>
        <a:p>
          <a:endParaRPr lang="en-US"/>
        </a:p>
      </dgm:t>
    </dgm:pt>
    <dgm:pt modelId="{CD6C65D3-C39D-492C-A1B8-9C803A8992EB}" type="sibTrans" cxnId="{CE780DBC-D203-4425-920C-3A62876DE954}">
      <dgm:prSet/>
      <dgm:spPr/>
      <dgm:t>
        <a:bodyPr/>
        <a:lstStyle/>
        <a:p>
          <a:endParaRPr lang="en-US"/>
        </a:p>
      </dgm:t>
    </dgm:pt>
    <dgm:pt modelId="{339A7E0F-B6E9-4402-8558-76C1ACAAC1FA}">
      <dgm:prSet/>
      <dgm:spPr/>
      <dgm:t>
        <a:bodyPr/>
        <a:lstStyle/>
        <a:p>
          <a:r>
            <a:rPr lang="en-GB" dirty="0">
              <a:solidFill>
                <a:schemeClr val="tx2">
                  <a:lumMod val="90000"/>
                  <a:lumOff val="10000"/>
                </a:schemeClr>
              </a:solidFill>
            </a:rPr>
            <a:t>I</a:t>
          </a:r>
          <a:r>
            <a:rPr lang="en-GB" b="0" i="0" dirty="0">
              <a:solidFill>
                <a:schemeClr val="tx2">
                  <a:lumMod val="90000"/>
                  <a:lumOff val="10000"/>
                </a:schemeClr>
              </a:solidFill>
            </a:rPr>
            <a:t>nterventions are “wrapped around” an offender’s central values and “practical identities” (e.g., that of student, son, friend) to assist them in obtaining primary goods, in socially acceptable ways. </a:t>
          </a:r>
          <a:endParaRPr lang="en-US" dirty="0">
            <a:solidFill>
              <a:schemeClr val="tx2">
                <a:lumMod val="90000"/>
                <a:lumOff val="10000"/>
              </a:schemeClr>
            </a:solidFill>
          </a:endParaRPr>
        </a:p>
      </dgm:t>
    </dgm:pt>
    <dgm:pt modelId="{20BF3B0B-59DB-4FC4-93DB-BF9320E119AC}" type="parTrans" cxnId="{8204180D-BF7D-42C2-AE6A-923953808B50}">
      <dgm:prSet/>
      <dgm:spPr/>
      <dgm:t>
        <a:bodyPr/>
        <a:lstStyle/>
        <a:p>
          <a:endParaRPr lang="en-US"/>
        </a:p>
      </dgm:t>
    </dgm:pt>
    <dgm:pt modelId="{3FC16D10-DC0C-42CC-8E09-4288FD986D38}" type="sibTrans" cxnId="{8204180D-BF7D-42C2-AE6A-923953808B50}">
      <dgm:prSet/>
      <dgm:spPr/>
      <dgm:t>
        <a:bodyPr/>
        <a:lstStyle/>
        <a:p>
          <a:endParaRPr lang="en-US"/>
        </a:p>
      </dgm:t>
    </dgm:pt>
    <dgm:pt modelId="{395892E6-5E0E-4FA6-8150-0A629FD0C974}">
      <dgm:prSet/>
      <dgm:spPr/>
      <dgm:t>
        <a:bodyPr/>
        <a:lstStyle/>
        <a:p>
          <a:r>
            <a:rPr lang="en-GB" b="0" i="0" dirty="0">
              <a:solidFill>
                <a:schemeClr val="tx2">
                  <a:lumMod val="90000"/>
                  <a:lumOff val="10000"/>
                </a:schemeClr>
              </a:solidFill>
            </a:rPr>
            <a:t>The GLM, therefore, addresses dynamic risk factors directly and indirectly (see above) through the application of cognitive behavioural treatment and social interventions.</a:t>
          </a:r>
          <a:endParaRPr lang="en-US" dirty="0">
            <a:solidFill>
              <a:schemeClr val="tx2">
                <a:lumMod val="90000"/>
                <a:lumOff val="10000"/>
              </a:schemeClr>
            </a:solidFill>
          </a:endParaRPr>
        </a:p>
      </dgm:t>
    </dgm:pt>
    <dgm:pt modelId="{71844E47-42AA-40BC-AC23-1E4C63A64E06}" type="parTrans" cxnId="{E71DFA2B-1E58-467A-8EE8-474116450B3F}">
      <dgm:prSet/>
      <dgm:spPr/>
      <dgm:t>
        <a:bodyPr/>
        <a:lstStyle/>
        <a:p>
          <a:endParaRPr lang="en-US"/>
        </a:p>
      </dgm:t>
    </dgm:pt>
    <dgm:pt modelId="{EAF33D8C-8F8F-4782-9A3B-10D53F4BE21B}" type="sibTrans" cxnId="{E71DFA2B-1E58-467A-8EE8-474116450B3F}">
      <dgm:prSet/>
      <dgm:spPr/>
      <dgm:t>
        <a:bodyPr/>
        <a:lstStyle/>
        <a:p>
          <a:endParaRPr lang="en-US"/>
        </a:p>
      </dgm:t>
    </dgm:pt>
    <dgm:pt modelId="{F0E1CC45-665D-47A3-A99C-8F4E2A4CCA8A}" type="pres">
      <dgm:prSet presAssocID="{29916A9F-0455-4480-BFB0-99C3698B7695}" presName="linear" presStyleCnt="0">
        <dgm:presLayoutVars>
          <dgm:animLvl val="lvl"/>
          <dgm:resizeHandles val="exact"/>
        </dgm:presLayoutVars>
      </dgm:prSet>
      <dgm:spPr/>
    </dgm:pt>
    <dgm:pt modelId="{CCE6DEC7-5815-449F-99C4-EBA25B214E17}" type="pres">
      <dgm:prSet presAssocID="{9FD48D25-32D8-4B85-ABEF-AA03450F5BF5}" presName="parentText" presStyleLbl="node1" presStyleIdx="0" presStyleCnt="4">
        <dgm:presLayoutVars>
          <dgm:chMax val="0"/>
          <dgm:bulletEnabled val="1"/>
        </dgm:presLayoutVars>
      </dgm:prSet>
      <dgm:spPr/>
    </dgm:pt>
    <dgm:pt modelId="{4C4DC1A6-8A9B-4B3B-BBEC-CE00031B6303}" type="pres">
      <dgm:prSet presAssocID="{9C1FA4BF-CEE9-42D2-8641-8D2B9F76A98B}" presName="spacer" presStyleCnt="0"/>
      <dgm:spPr/>
    </dgm:pt>
    <dgm:pt modelId="{D3B60F21-E3C8-473B-B33F-07E48FD53A95}" type="pres">
      <dgm:prSet presAssocID="{1AA79E0E-BB9C-4347-A147-53A899EDF3AE}" presName="parentText" presStyleLbl="node1" presStyleIdx="1" presStyleCnt="4">
        <dgm:presLayoutVars>
          <dgm:chMax val="0"/>
          <dgm:bulletEnabled val="1"/>
        </dgm:presLayoutVars>
      </dgm:prSet>
      <dgm:spPr/>
    </dgm:pt>
    <dgm:pt modelId="{6A97B191-FD38-4E47-9CFB-E91CB20DC0BB}" type="pres">
      <dgm:prSet presAssocID="{CD6C65D3-C39D-492C-A1B8-9C803A8992EB}" presName="spacer" presStyleCnt="0"/>
      <dgm:spPr/>
    </dgm:pt>
    <dgm:pt modelId="{805FDD3C-FCCE-4DEC-AC41-F6B107D3509E}" type="pres">
      <dgm:prSet presAssocID="{339A7E0F-B6E9-4402-8558-76C1ACAAC1FA}" presName="parentText" presStyleLbl="node1" presStyleIdx="2" presStyleCnt="4">
        <dgm:presLayoutVars>
          <dgm:chMax val="0"/>
          <dgm:bulletEnabled val="1"/>
        </dgm:presLayoutVars>
      </dgm:prSet>
      <dgm:spPr/>
    </dgm:pt>
    <dgm:pt modelId="{BF7B651C-6E65-49B6-BD7A-5939BD1CB7BB}" type="pres">
      <dgm:prSet presAssocID="{3FC16D10-DC0C-42CC-8E09-4288FD986D38}" presName="spacer" presStyleCnt="0"/>
      <dgm:spPr/>
    </dgm:pt>
    <dgm:pt modelId="{CF886EA6-6A2C-4A03-B732-3093523F8E77}" type="pres">
      <dgm:prSet presAssocID="{395892E6-5E0E-4FA6-8150-0A629FD0C974}" presName="parentText" presStyleLbl="node1" presStyleIdx="3" presStyleCnt="4">
        <dgm:presLayoutVars>
          <dgm:chMax val="0"/>
          <dgm:bulletEnabled val="1"/>
        </dgm:presLayoutVars>
      </dgm:prSet>
      <dgm:spPr/>
    </dgm:pt>
  </dgm:ptLst>
  <dgm:cxnLst>
    <dgm:cxn modelId="{8204180D-BF7D-42C2-AE6A-923953808B50}" srcId="{29916A9F-0455-4480-BFB0-99C3698B7695}" destId="{339A7E0F-B6E9-4402-8558-76C1ACAAC1FA}" srcOrd="2" destOrd="0" parTransId="{20BF3B0B-59DB-4FC4-93DB-BF9320E119AC}" sibTransId="{3FC16D10-DC0C-42CC-8E09-4288FD986D38}"/>
    <dgm:cxn modelId="{E71DFA2B-1E58-467A-8EE8-474116450B3F}" srcId="{29916A9F-0455-4480-BFB0-99C3698B7695}" destId="{395892E6-5E0E-4FA6-8150-0A629FD0C974}" srcOrd="3" destOrd="0" parTransId="{71844E47-42AA-40BC-AC23-1E4C63A64E06}" sibTransId="{EAF33D8C-8F8F-4782-9A3B-10D53F4BE21B}"/>
    <dgm:cxn modelId="{514C5173-05A9-4776-BA91-475A9C43FEC9}" type="presOf" srcId="{9FD48D25-32D8-4B85-ABEF-AA03450F5BF5}" destId="{CCE6DEC7-5815-449F-99C4-EBA25B214E17}" srcOrd="0" destOrd="0" presId="urn:microsoft.com/office/officeart/2005/8/layout/vList2"/>
    <dgm:cxn modelId="{87D20282-FECD-45D8-9028-DA44D06B7426}" srcId="{29916A9F-0455-4480-BFB0-99C3698B7695}" destId="{9FD48D25-32D8-4B85-ABEF-AA03450F5BF5}" srcOrd="0" destOrd="0" parTransId="{3BBF5D6A-C879-4C0C-A2C6-19EC217E6E76}" sibTransId="{9C1FA4BF-CEE9-42D2-8641-8D2B9F76A98B}"/>
    <dgm:cxn modelId="{174D4486-876C-4278-9CD2-F6E61CBD2E17}" type="presOf" srcId="{395892E6-5E0E-4FA6-8150-0A629FD0C974}" destId="{CF886EA6-6A2C-4A03-B732-3093523F8E77}" srcOrd="0" destOrd="0" presId="urn:microsoft.com/office/officeart/2005/8/layout/vList2"/>
    <dgm:cxn modelId="{1AD03B91-58E2-4FD6-8153-377A18944238}" type="presOf" srcId="{339A7E0F-B6E9-4402-8558-76C1ACAAC1FA}" destId="{805FDD3C-FCCE-4DEC-AC41-F6B107D3509E}" srcOrd="0" destOrd="0" presId="urn:microsoft.com/office/officeart/2005/8/layout/vList2"/>
    <dgm:cxn modelId="{C5316FAC-EBB7-403C-8868-FF5B10FB2114}" type="presOf" srcId="{1AA79E0E-BB9C-4347-A147-53A899EDF3AE}" destId="{D3B60F21-E3C8-473B-B33F-07E48FD53A95}" srcOrd="0" destOrd="0" presId="urn:microsoft.com/office/officeart/2005/8/layout/vList2"/>
    <dgm:cxn modelId="{CE780DBC-D203-4425-920C-3A62876DE954}" srcId="{29916A9F-0455-4480-BFB0-99C3698B7695}" destId="{1AA79E0E-BB9C-4347-A147-53A899EDF3AE}" srcOrd="1" destOrd="0" parTransId="{263DBE2E-2433-437B-8EC2-E8148559CAB3}" sibTransId="{CD6C65D3-C39D-492C-A1B8-9C803A8992EB}"/>
    <dgm:cxn modelId="{9F88A1E8-9862-40D4-B2B7-A5D03514A0F8}" type="presOf" srcId="{29916A9F-0455-4480-BFB0-99C3698B7695}" destId="{F0E1CC45-665D-47A3-A99C-8F4E2A4CCA8A}" srcOrd="0" destOrd="0" presId="urn:microsoft.com/office/officeart/2005/8/layout/vList2"/>
    <dgm:cxn modelId="{A01FA896-5B51-4090-8E98-8A291CC6A2DE}" type="presParOf" srcId="{F0E1CC45-665D-47A3-A99C-8F4E2A4CCA8A}" destId="{CCE6DEC7-5815-449F-99C4-EBA25B214E17}" srcOrd="0" destOrd="0" presId="urn:microsoft.com/office/officeart/2005/8/layout/vList2"/>
    <dgm:cxn modelId="{BBA54144-560B-411F-B6DB-719245BF78A3}" type="presParOf" srcId="{F0E1CC45-665D-47A3-A99C-8F4E2A4CCA8A}" destId="{4C4DC1A6-8A9B-4B3B-BBEC-CE00031B6303}" srcOrd="1" destOrd="0" presId="urn:microsoft.com/office/officeart/2005/8/layout/vList2"/>
    <dgm:cxn modelId="{0D281DBC-852A-4D3D-9FD4-4FADCE22057D}" type="presParOf" srcId="{F0E1CC45-665D-47A3-A99C-8F4E2A4CCA8A}" destId="{D3B60F21-E3C8-473B-B33F-07E48FD53A95}" srcOrd="2" destOrd="0" presId="urn:microsoft.com/office/officeart/2005/8/layout/vList2"/>
    <dgm:cxn modelId="{A86AF375-1DDD-4668-BA53-5CB2EB919F7D}" type="presParOf" srcId="{F0E1CC45-665D-47A3-A99C-8F4E2A4CCA8A}" destId="{6A97B191-FD38-4E47-9CFB-E91CB20DC0BB}" srcOrd="3" destOrd="0" presId="urn:microsoft.com/office/officeart/2005/8/layout/vList2"/>
    <dgm:cxn modelId="{7382382A-483C-487A-9F2B-6AF7B25BE8A8}" type="presParOf" srcId="{F0E1CC45-665D-47A3-A99C-8F4E2A4CCA8A}" destId="{805FDD3C-FCCE-4DEC-AC41-F6B107D3509E}" srcOrd="4" destOrd="0" presId="urn:microsoft.com/office/officeart/2005/8/layout/vList2"/>
    <dgm:cxn modelId="{7A1321BB-1E87-4537-BBA5-E8A14B6D5BA9}" type="presParOf" srcId="{F0E1CC45-665D-47A3-A99C-8F4E2A4CCA8A}" destId="{BF7B651C-6E65-49B6-BD7A-5939BD1CB7BB}" srcOrd="5" destOrd="0" presId="urn:microsoft.com/office/officeart/2005/8/layout/vList2"/>
    <dgm:cxn modelId="{834D49E2-6344-49B2-BEB3-11136AE58786}" type="presParOf" srcId="{F0E1CC45-665D-47A3-A99C-8F4E2A4CCA8A}" destId="{CF886EA6-6A2C-4A03-B732-3093523F8E7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6267B2D-C873-4DB2-842D-EF34AADA80AE}"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E19C137D-0155-42AE-A7EC-07F373C24AB4}">
      <dgm:prSet/>
      <dgm:spPr/>
      <dgm:t>
        <a:bodyPr/>
        <a:lstStyle/>
        <a:p>
          <a:r>
            <a:rPr lang="en-GB"/>
            <a:t>1.Life (including healthy living and functioning).</a:t>
          </a:r>
          <a:endParaRPr lang="en-US"/>
        </a:p>
      </dgm:t>
    </dgm:pt>
    <dgm:pt modelId="{702A06E9-22BD-4B76-A0F3-F953142D2C02}" type="parTrans" cxnId="{79CBE38A-DC9F-40DA-95F4-FFD794FD331C}">
      <dgm:prSet/>
      <dgm:spPr/>
      <dgm:t>
        <a:bodyPr/>
        <a:lstStyle/>
        <a:p>
          <a:endParaRPr lang="en-US"/>
        </a:p>
      </dgm:t>
    </dgm:pt>
    <dgm:pt modelId="{3F7B5BE0-6158-40EC-9627-12ECBFBF72B4}" type="sibTrans" cxnId="{79CBE38A-DC9F-40DA-95F4-FFD794FD331C}">
      <dgm:prSet/>
      <dgm:spPr/>
      <dgm:t>
        <a:bodyPr/>
        <a:lstStyle/>
        <a:p>
          <a:endParaRPr lang="en-US"/>
        </a:p>
      </dgm:t>
    </dgm:pt>
    <dgm:pt modelId="{85F9F4E2-299C-4C58-AAA2-E2261AEFAF2D}">
      <dgm:prSet/>
      <dgm:spPr/>
      <dgm:t>
        <a:bodyPr/>
        <a:lstStyle/>
        <a:p>
          <a:r>
            <a:rPr lang="en-GB"/>
            <a:t>2. Knowledge </a:t>
          </a:r>
          <a:endParaRPr lang="en-US"/>
        </a:p>
      </dgm:t>
    </dgm:pt>
    <dgm:pt modelId="{5403F9D2-BB33-4DDA-BEDE-32CD7CF45F41}" type="parTrans" cxnId="{2CCAA676-CB5D-4905-85E5-4621E29461B1}">
      <dgm:prSet/>
      <dgm:spPr/>
      <dgm:t>
        <a:bodyPr/>
        <a:lstStyle/>
        <a:p>
          <a:endParaRPr lang="en-US"/>
        </a:p>
      </dgm:t>
    </dgm:pt>
    <dgm:pt modelId="{382167BF-4D82-41CA-A169-85012B8FC96D}" type="sibTrans" cxnId="{2CCAA676-CB5D-4905-85E5-4621E29461B1}">
      <dgm:prSet/>
      <dgm:spPr/>
      <dgm:t>
        <a:bodyPr/>
        <a:lstStyle/>
        <a:p>
          <a:endParaRPr lang="en-US"/>
        </a:p>
      </dgm:t>
    </dgm:pt>
    <dgm:pt modelId="{872E7FD8-0B7E-4872-B588-A939ECE161F7}">
      <dgm:prSet/>
      <dgm:spPr/>
      <dgm:t>
        <a:bodyPr/>
        <a:lstStyle/>
        <a:p>
          <a:r>
            <a:rPr lang="en-GB"/>
            <a:t>3. Excellence in work (including mastery of experiences). </a:t>
          </a:r>
          <a:endParaRPr lang="en-US"/>
        </a:p>
      </dgm:t>
    </dgm:pt>
    <dgm:pt modelId="{4ED0415C-18D8-4678-BA70-05C24F98950F}" type="parTrans" cxnId="{F661EB8D-634A-4287-BB3E-27840ADB852F}">
      <dgm:prSet/>
      <dgm:spPr/>
      <dgm:t>
        <a:bodyPr/>
        <a:lstStyle/>
        <a:p>
          <a:endParaRPr lang="en-US"/>
        </a:p>
      </dgm:t>
    </dgm:pt>
    <dgm:pt modelId="{C9E897E0-98CE-473E-9A25-DC464C32374F}" type="sibTrans" cxnId="{F661EB8D-634A-4287-BB3E-27840ADB852F}">
      <dgm:prSet/>
      <dgm:spPr/>
      <dgm:t>
        <a:bodyPr/>
        <a:lstStyle/>
        <a:p>
          <a:endParaRPr lang="en-US"/>
        </a:p>
      </dgm:t>
    </dgm:pt>
    <dgm:pt modelId="{3C4F88EC-4068-4B3A-9494-021D6C3CA11A}">
      <dgm:prSet/>
      <dgm:spPr/>
      <dgm:t>
        <a:bodyPr/>
        <a:lstStyle/>
        <a:p>
          <a:r>
            <a:rPr lang="en-GB"/>
            <a:t>4. Excellence in play (including mastery experiences). </a:t>
          </a:r>
          <a:endParaRPr lang="en-US"/>
        </a:p>
      </dgm:t>
    </dgm:pt>
    <dgm:pt modelId="{D06179C7-AD7A-42C2-922B-2E7B9CCED1B0}" type="parTrans" cxnId="{0E71D905-5477-4B04-86FA-1CB23B08B490}">
      <dgm:prSet/>
      <dgm:spPr/>
      <dgm:t>
        <a:bodyPr/>
        <a:lstStyle/>
        <a:p>
          <a:endParaRPr lang="en-US"/>
        </a:p>
      </dgm:t>
    </dgm:pt>
    <dgm:pt modelId="{8D5FED94-2C25-4CCC-8B34-F88CD2CB1BC7}" type="sibTrans" cxnId="{0E71D905-5477-4B04-86FA-1CB23B08B490}">
      <dgm:prSet/>
      <dgm:spPr/>
      <dgm:t>
        <a:bodyPr/>
        <a:lstStyle/>
        <a:p>
          <a:endParaRPr lang="en-US"/>
        </a:p>
      </dgm:t>
    </dgm:pt>
    <dgm:pt modelId="{56499006-6870-4A2A-8D8A-EC15014AAA89}">
      <dgm:prSet/>
      <dgm:spPr/>
      <dgm:t>
        <a:bodyPr/>
        <a:lstStyle/>
        <a:p>
          <a:r>
            <a:rPr lang="en-GB"/>
            <a:t>5. Excellence in agency (i.e., autonomy and self-directedness). </a:t>
          </a:r>
          <a:endParaRPr lang="en-US"/>
        </a:p>
      </dgm:t>
    </dgm:pt>
    <dgm:pt modelId="{5490EC55-6F57-4774-8861-982AE38F306F}" type="parTrans" cxnId="{8534571C-DB4F-4DB9-A7F1-6EF0012E0DFD}">
      <dgm:prSet/>
      <dgm:spPr/>
      <dgm:t>
        <a:bodyPr/>
        <a:lstStyle/>
        <a:p>
          <a:endParaRPr lang="en-US"/>
        </a:p>
      </dgm:t>
    </dgm:pt>
    <dgm:pt modelId="{4236419B-4118-4C72-991F-7B9ECB71303C}" type="sibTrans" cxnId="{8534571C-DB4F-4DB9-A7F1-6EF0012E0DFD}">
      <dgm:prSet/>
      <dgm:spPr/>
      <dgm:t>
        <a:bodyPr/>
        <a:lstStyle/>
        <a:p>
          <a:endParaRPr lang="en-US"/>
        </a:p>
      </dgm:t>
    </dgm:pt>
    <dgm:pt modelId="{D2BC99FD-8F79-4D19-A649-3F9A9407EAD1}">
      <dgm:prSet/>
      <dgm:spPr/>
      <dgm:t>
        <a:bodyPr/>
        <a:lstStyle/>
        <a:p>
          <a:r>
            <a:rPr lang="en-GB"/>
            <a:t>6. Inner peace (i.e., freedom from emotional turmoil and stress). </a:t>
          </a:r>
          <a:endParaRPr lang="en-US"/>
        </a:p>
      </dgm:t>
    </dgm:pt>
    <dgm:pt modelId="{ECDDF958-BB42-46BA-AF98-14D26AD9955A}" type="parTrans" cxnId="{7A6E37F2-529A-4507-9D06-843474C0211F}">
      <dgm:prSet/>
      <dgm:spPr/>
      <dgm:t>
        <a:bodyPr/>
        <a:lstStyle/>
        <a:p>
          <a:endParaRPr lang="en-US"/>
        </a:p>
      </dgm:t>
    </dgm:pt>
    <dgm:pt modelId="{4A34EED3-BE7B-452D-8263-11678723FB9A}" type="sibTrans" cxnId="{7A6E37F2-529A-4507-9D06-843474C0211F}">
      <dgm:prSet/>
      <dgm:spPr/>
      <dgm:t>
        <a:bodyPr/>
        <a:lstStyle/>
        <a:p>
          <a:endParaRPr lang="en-US"/>
        </a:p>
      </dgm:t>
    </dgm:pt>
    <dgm:pt modelId="{0F1FB7D3-8273-4C8D-A6D0-F732AB19E45E}">
      <dgm:prSet/>
      <dgm:spPr/>
      <dgm:t>
        <a:bodyPr/>
        <a:lstStyle/>
        <a:p>
          <a:r>
            <a:rPr lang="en-GB"/>
            <a:t>7. Friendship (including intimate, romantic, and family relationships). </a:t>
          </a:r>
          <a:endParaRPr lang="en-US"/>
        </a:p>
      </dgm:t>
    </dgm:pt>
    <dgm:pt modelId="{6362A6F9-2EDF-4335-BF58-87D77BB0633D}" type="parTrans" cxnId="{08088F9A-8A47-45DE-9749-B1439B140EC9}">
      <dgm:prSet/>
      <dgm:spPr/>
      <dgm:t>
        <a:bodyPr/>
        <a:lstStyle/>
        <a:p>
          <a:endParaRPr lang="en-US"/>
        </a:p>
      </dgm:t>
    </dgm:pt>
    <dgm:pt modelId="{F95E4881-4773-4788-B5CD-DD4732797078}" type="sibTrans" cxnId="{08088F9A-8A47-45DE-9749-B1439B140EC9}">
      <dgm:prSet/>
      <dgm:spPr/>
      <dgm:t>
        <a:bodyPr/>
        <a:lstStyle/>
        <a:p>
          <a:endParaRPr lang="en-US"/>
        </a:p>
      </dgm:t>
    </dgm:pt>
    <dgm:pt modelId="{4DFF1D7F-EF37-453D-957F-84F52D104C1B}">
      <dgm:prSet/>
      <dgm:spPr/>
      <dgm:t>
        <a:bodyPr/>
        <a:lstStyle/>
        <a:p>
          <a:r>
            <a:rPr lang="en-GB"/>
            <a:t>8. Community </a:t>
          </a:r>
          <a:endParaRPr lang="en-US"/>
        </a:p>
      </dgm:t>
    </dgm:pt>
    <dgm:pt modelId="{EC603497-64E4-4543-A514-8E0FDB1E4387}" type="parTrans" cxnId="{68B441E4-3217-4FCC-B300-A6D92A587FD4}">
      <dgm:prSet/>
      <dgm:spPr/>
      <dgm:t>
        <a:bodyPr/>
        <a:lstStyle/>
        <a:p>
          <a:endParaRPr lang="en-US"/>
        </a:p>
      </dgm:t>
    </dgm:pt>
    <dgm:pt modelId="{342A83DF-F42E-4131-AF8F-248B09D57527}" type="sibTrans" cxnId="{68B441E4-3217-4FCC-B300-A6D92A587FD4}">
      <dgm:prSet/>
      <dgm:spPr/>
      <dgm:t>
        <a:bodyPr/>
        <a:lstStyle/>
        <a:p>
          <a:endParaRPr lang="en-US"/>
        </a:p>
      </dgm:t>
    </dgm:pt>
    <dgm:pt modelId="{BA94AC05-5EE3-464E-A077-5537AE189379}">
      <dgm:prSet/>
      <dgm:spPr/>
      <dgm:t>
        <a:bodyPr/>
        <a:lstStyle/>
        <a:p>
          <a:r>
            <a:rPr lang="en-GB" dirty="0">
              <a:solidFill>
                <a:schemeClr val="tx2">
                  <a:lumMod val="90000"/>
                  <a:lumOff val="10000"/>
                </a:schemeClr>
              </a:solidFill>
            </a:rPr>
            <a:t>9. Spirituality (in the broad sense of finding meaning and purpose in life). </a:t>
          </a:r>
          <a:endParaRPr lang="en-US" dirty="0">
            <a:solidFill>
              <a:schemeClr val="tx2">
                <a:lumMod val="90000"/>
                <a:lumOff val="10000"/>
              </a:schemeClr>
            </a:solidFill>
          </a:endParaRPr>
        </a:p>
      </dgm:t>
    </dgm:pt>
    <dgm:pt modelId="{A8DE0709-CE78-42BE-BB99-71B5AB7605B2}" type="parTrans" cxnId="{6B4F2D36-CC19-40B3-8453-48CF094FB836}">
      <dgm:prSet/>
      <dgm:spPr/>
      <dgm:t>
        <a:bodyPr/>
        <a:lstStyle/>
        <a:p>
          <a:endParaRPr lang="en-US"/>
        </a:p>
      </dgm:t>
    </dgm:pt>
    <dgm:pt modelId="{0DC16FF9-F6AA-4D7B-AE6B-425FCC1D7780}" type="sibTrans" cxnId="{6B4F2D36-CC19-40B3-8453-48CF094FB836}">
      <dgm:prSet/>
      <dgm:spPr/>
      <dgm:t>
        <a:bodyPr/>
        <a:lstStyle/>
        <a:p>
          <a:endParaRPr lang="en-US"/>
        </a:p>
      </dgm:t>
    </dgm:pt>
    <dgm:pt modelId="{17FCDA1F-E13D-4DE4-9813-D7D7B398E8D0}">
      <dgm:prSet/>
      <dgm:spPr/>
      <dgm:t>
        <a:bodyPr/>
        <a:lstStyle/>
        <a:p>
          <a:r>
            <a:rPr lang="en-GB" dirty="0">
              <a:solidFill>
                <a:schemeClr val="tx2">
                  <a:lumMod val="90000"/>
                  <a:lumOff val="10000"/>
                </a:schemeClr>
              </a:solidFill>
            </a:rPr>
            <a:t>10. Pleasure </a:t>
          </a:r>
          <a:endParaRPr lang="en-US" dirty="0">
            <a:solidFill>
              <a:schemeClr val="tx2">
                <a:lumMod val="90000"/>
                <a:lumOff val="10000"/>
              </a:schemeClr>
            </a:solidFill>
          </a:endParaRPr>
        </a:p>
      </dgm:t>
    </dgm:pt>
    <dgm:pt modelId="{F4987FF0-F3DD-49FB-99FE-A2437053F1B5}" type="parTrans" cxnId="{37D70B23-F276-44DC-A544-C5EFA622BFFF}">
      <dgm:prSet/>
      <dgm:spPr/>
      <dgm:t>
        <a:bodyPr/>
        <a:lstStyle/>
        <a:p>
          <a:endParaRPr lang="en-US"/>
        </a:p>
      </dgm:t>
    </dgm:pt>
    <dgm:pt modelId="{88553059-9AAD-425A-B072-A1BA28C785AE}" type="sibTrans" cxnId="{37D70B23-F276-44DC-A544-C5EFA622BFFF}">
      <dgm:prSet/>
      <dgm:spPr/>
      <dgm:t>
        <a:bodyPr/>
        <a:lstStyle/>
        <a:p>
          <a:endParaRPr lang="en-US"/>
        </a:p>
      </dgm:t>
    </dgm:pt>
    <dgm:pt modelId="{C859DABE-4E57-4562-962E-8E0FFFB492D2}">
      <dgm:prSet/>
      <dgm:spPr/>
      <dgm:t>
        <a:bodyPr/>
        <a:lstStyle/>
        <a:p>
          <a:r>
            <a:rPr lang="en-GB" dirty="0">
              <a:solidFill>
                <a:schemeClr val="tx2">
                  <a:lumMod val="90000"/>
                  <a:lumOff val="10000"/>
                </a:schemeClr>
              </a:solidFill>
            </a:rPr>
            <a:t>11. Creativity</a:t>
          </a:r>
          <a:endParaRPr lang="en-US" dirty="0">
            <a:solidFill>
              <a:schemeClr val="tx2">
                <a:lumMod val="90000"/>
                <a:lumOff val="10000"/>
              </a:schemeClr>
            </a:solidFill>
          </a:endParaRPr>
        </a:p>
      </dgm:t>
    </dgm:pt>
    <dgm:pt modelId="{B1097FA7-96B6-4107-A604-88B24C693AC2}" type="parTrans" cxnId="{72E495F3-DA5D-40EE-9798-E05A61FFEB7D}">
      <dgm:prSet/>
      <dgm:spPr/>
      <dgm:t>
        <a:bodyPr/>
        <a:lstStyle/>
        <a:p>
          <a:endParaRPr lang="en-US"/>
        </a:p>
      </dgm:t>
    </dgm:pt>
    <dgm:pt modelId="{509FDB69-17F7-4CA4-A92E-A80D505D929F}" type="sibTrans" cxnId="{72E495F3-DA5D-40EE-9798-E05A61FFEB7D}">
      <dgm:prSet/>
      <dgm:spPr/>
      <dgm:t>
        <a:bodyPr/>
        <a:lstStyle/>
        <a:p>
          <a:endParaRPr lang="en-US"/>
        </a:p>
      </dgm:t>
    </dgm:pt>
    <dgm:pt modelId="{4CBF8D16-0DBA-418A-BC28-EB22A178047A}" type="pres">
      <dgm:prSet presAssocID="{A6267B2D-C873-4DB2-842D-EF34AADA80AE}" presName="diagram" presStyleCnt="0">
        <dgm:presLayoutVars>
          <dgm:dir/>
          <dgm:resizeHandles val="exact"/>
        </dgm:presLayoutVars>
      </dgm:prSet>
      <dgm:spPr/>
    </dgm:pt>
    <dgm:pt modelId="{D2F86CD9-EAAA-4B30-8F33-033E50EEC1D2}" type="pres">
      <dgm:prSet presAssocID="{E19C137D-0155-42AE-A7EC-07F373C24AB4}" presName="node" presStyleLbl="node1" presStyleIdx="0" presStyleCnt="11">
        <dgm:presLayoutVars>
          <dgm:bulletEnabled val="1"/>
        </dgm:presLayoutVars>
      </dgm:prSet>
      <dgm:spPr/>
    </dgm:pt>
    <dgm:pt modelId="{013A64E1-FC5A-49EB-A2ED-CF4E7809031C}" type="pres">
      <dgm:prSet presAssocID="{3F7B5BE0-6158-40EC-9627-12ECBFBF72B4}" presName="sibTrans" presStyleCnt="0"/>
      <dgm:spPr/>
    </dgm:pt>
    <dgm:pt modelId="{41F493AF-29E3-42A3-814B-68D1E7B6FA8D}" type="pres">
      <dgm:prSet presAssocID="{85F9F4E2-299C-4C58-AAA2-E2261AEFAF2D}" presName="node" presStyleLbl="node1" presStyleIdx="1" presStyleCnt="11">
        <dgm:presLayoutVars>
          <dgm:bulletEnabled val="1"/>
        </dgm:presLayoutVars>
      </dgm:prSet>
      <dgm:spPr/>
    </dgm:pt>
    <dgm:pt modelId="{A31B4838-9BAA-4453-8675-6273848A6246}" type="pres">
      <dgm:prSet presAssocID="{382167BF-4D82-41CA-A169-85012B8FC96D}" presName="sibTrans" presStyleCnt="0"/>
      <dgm:spPr/>
    </dgm:pt>
    <dgm:pt modelId="{BA9E3A0A-A248-4E1B-8FFF-50DAB4885C34}" type="pres">
      <dgm:prSet presAssocID="{872E7FD8-0B7E-4872-B588-A939ECE161F7}" presName="node" presStyleLbl="node1" presStyleIdx="2" presStyleCnt="11">
        <dgm:presLayoutVars>
          <dgm:bulletEnabled val="1"/>
        </dgm:presLayoutVars>
      </dgm:prSet>
      <dgm:spPr/>
    </dgm:pt>
    <dgm:pt modelId="{9BCB3A3D-C1CD-4571-A9D6-77D5527A5D03}" type="pres">
      <dgm:prSet presAssocID="{C9E897E0-98CE-473E-9A25-DC464C32374F}" presName="sibTrans" presStyleCnt="0"/>
      <dgm:spPr/>
    </dgm:pt>
    <dgm:pt modelId="{1A116260-1A82-4A69-9CF5-1204CE3DB6E3}" type="pres">
      <dgm:prSet presAssocID="{3C4F88EC-4068-4B3A-9494-021D6C3CA11A}" presName="node" presStyleLbl="node1" presStyleIdx="3" presStyleCnt="11">
        <dgm:presLayoutVars>
          <dgm:bulletEnabled val="1"/>
        </dgm:presLayoutVars>
      </dgm:prSet>
      <dgm:spPr/>
    </dgm:pt>
    <dgm:pt modelId="{7A01DC01-4C3C-42FE-895B-96293CFDB532}" type="pres">
      <dgm:prSet presAssocID="{8D5FED94-2C25-4CCC-8B34-F88CD2CB1BC7}" presName="sibTrans" presStyleCnt="0"/>
      <dgm:spPr/>
    </dgm:pt>
    <dgm:pt modelId="{82433B46-537F-4981-AED0-C67C30F2E122}" type="pres">
      <dgm:prSet presAssocID="{56499006-6870-4A2A-8D8A-EC15014AAA89}" presName="node" presStyleLbl="node1" presStyleIdx="4" presStyleCnt="11">
        <dgm:presLayoutVars>
          <dgm:bulletEnabled val="1"/>
        </dgm:presLayoutVars>
      </dgm:prSet>
      <dgm:spPr/>
    </dgm:pt>
    <dgm:pt modelId="{3B5D7A37-E85F-4911-B55D-0150661F0777}" type="pres">
      <dgm:prSet presAssocID="{4236419B-4118-4C72-991F-7B9ECB71303C}" presName="sibTrans" presStyleCnt="0"/>
      <dgm:spPr/>
    </dgm:pt>
    <dgm:pt modelId="{5572C2C6-376F-4E99-991E-CD1E98AE5474}" type="pres">
      <dgm:prSet presAssocID="{D2BC99FD-8F79-4D19-A649-3F9A9407EAD1}" presName="node" presStyleLbl="node1" presStyleIdx="5" presStyleCnt="11">
        <dgm:presLayoutVars>
          <dgm:bulletEnabled val="1"/>
        </dgm:presLayoutVars>
      </dgm:prSet>
      <dgm:spPr/>
    </dgm:pt>
    <dgm:pt modelId="{C2A805C2-0AC5-4A86-BBE1-E7D10C41CEDE}" type="pres">
      <dgm:prSet presAssocID="{4A34EED3-BE7B-452D-8263-11678723FB9A}" presName="sibTrans" presStyleCnt="0"/>
      <dgm:spPr/>
    </dgm:pt>
    <dgm:pt modelId="{9B1C597A-43C1-4EE3-B196-413D85B19242}" type="pres">
      <dgm:prSet presAssocID="{0F1FB7D3-8273-4C8D-A6D0-F732AB19E45E}" presName="node" presStyleLbl="node1" presStyleIdx="6" presStyleCnt="11">
        <dgm:presLayoutVars>
          <dgm:bulletEnabled val="1"/>
        </dgm:presLayoutVars>
      </dgm:prSet>
      <dgm:spPr/>
    </dgm:pt>
    <dgm:pt modelId="{2A710DBD-4A37-473C-B396-B97D76A36CCE}" type="pres">
      <dgm:prSet presAssocID="{F95E4881-4773-4788-B5CD-DD4732797078}" presName="sibTrans" presStyleCnt="0"/>
      <dgm:spPr/>
    </dgm:pt>
    <dgm:pt modelId="{A230CF84-3044-48BE-BC4F-68F6A3E4F3DA}" type="pres">
      <dgm:prSet presAssocID="{4DFF1D7F-EF37-453D-957F-84F52D104C1B}" presName="node" presStyleLbl="node1" presStyleIdx="7" presStyleCnt="11">
        <dgm:presLayoutVars>
          <dgm:bulletEnabled val="1"/>
        </dgm:presLayoutVars>
      </dgm:prSet>
      <dgm:spPr/>
    </dgm:pt>
    <dgm:pt modelId="{F8B66E93-1253-4625-A677-4919097B248C}" type="pres">
      <dgm:prSet presAssocID="{342A83DF-F42E-4131-AF8F-248B09D57527}" presName="sibTrans" presStyleCnt="0"/>
      <dgm:spPr/>
    </dgm:pt>
    <dgm:pt modelId="{F473AE32-717A-42C9-AA64-0ABD6C4E5926}" type="pres">
      <dgm:prSet presAssocID="{BA94AC05-5EE3-464E-A077-5537AE189379}" presName="node" presStyleLbl="node1" presStyleIdx="8" presStyleCnt="11">
        <dgm:presLayoutVars>
          <dgm:bulletEnabled val="1"/>
        </dgm:presLayoutVars>
      </dgm:prSet>
      <dgm:spPr/>
    </dgm:pt>
    <dgm:pt modelId="{8F73659E-0E43-4FFB-8E60-5E8A1ECED68E}" type="pres">
      <dgm:prSet presAssocID="{0DC16FF9-F6AA-4D7B-AE6B-425FCC1D7780}" presName="sibTrans" presStyleCnt="0"/>
      <dgm:spPr/>
    </dgm:pt>
    <dgm:pt modelId="{24FB35B4-657F-450A-910E-237949BE2097}" type="pres">
      <dgm:prSet presAssocID="{17FCDA1F-E13D-4DE4-9813-D7D7B398E8D0}" presName="node" presStyleLbl="node1" presStyleIdx="9" presStyleCnt="11">
        <dgm:presLayoutVars>
          <dgm:bulletEnabled val="1"/>
        </dgm:presLayoutVars>
      </dgm:prSet>
      <dgm:spPr/>
    </dgm:pt>
    <dgm:pt modelId="{63F91A82-C9AD-49FA-AB85-B2D6E2B93CB2}" type="pres">
      <dgm:prSet presAssocID="{88553059-9AAD-425A-B072-A1BA28C785AE}" presName="sibTrans" presStyleCnt="0"/>
      <dgm:spPr/>
    </dgm:pt>
    <dgm:pt modelId="{F4A6FD90-5ABD-4FDE-9ECC-F23D2E59BD8C}" type="pres">
      <dgm:prSet presAssocID="{C859DABE-4E57-4562-962E-8E0FFFB492D2}" presName="node" presStyleLbl="node1" presStyleIdx="10" presStyleCnt="11">
        <dgm:presLayoutVars>
          <dgm:bulletEnabled val="1"/>
        </dgm:presLayoutVars>
      </dgm:prSet>
      <dgm:spPr/>
    </dgm:pt>
  </dgm:ptLst>
  <dgm:cxnLst>
    <dgm:cxn modelId="{0E71D905-5477-4B04-86FA-1CB23B08B490}" srcId="{A6267B2D-C873-4DB2-842D-EF34AADA80AE}" destId="{3C4F88EC-4068-4B3A-9494-021D6C3CA11A}" srcOrd="3" destOrd="0" parTransId="{D06179C7-AD7A-42C2-922B-2E7B9CCED1B0}" sibTransId="{8D5FED94-2C25-4CCC-8B34-F88CD2CB1BC7}"/>
    <dgm:cxn modelId="{AC39791B-44A2-4DB4-A0F8-1D09A0D30617}" type="presOf" srcId="{BA94AC05-5EE3-464E-A077-5537AE189379}" destId="{F473AE32-717A-42C9-AA64-0ABD6C4E5926}" srcOrd="0" destOrd="0" presId="urn:microsoft.com/office/officeart/2005/8/layout/default"/>
    <dgm:cxn modelId="{ADD6C61B-A632-4C4B-BDF6-A3503B890FA1}" type="presOf" srcId="{85F9F4E2-299C-4C58-AAA2-E2261AEFAF2D}" destId="{41F493AF-29E3-42A3-814B-68D1E7B6FA8D}" srcOrd="0" destOrd="0" presId="urn:microsoft.com/office/officeart/2005/8/layout/default"/>
    <dgm:cxn modelId="{8534571C-DB4F-4DB9-A7F1-6EF0012E0DFD}" srcId="{A6267B2D-C873-4DB2-842D-EF34AADA80AE}" destId="{56499006-6870-4A2A-8D8A-EC15014AAA89}" srcOrd="4" destOrd="0" parTransId="{5490EC55-6F57-4774-8861-982AE38F306F}" sibTransId="{4236419B-4118-4C72-991F-7B9ECB71303C}"/>
    <dgm:cxn modelId="{37D70B23-F276-44DC-A544-C5EFA622BFFF}" srcId="{A6267B2D-C873-4DB2-842D-EF34AADA80AE}" destId="{17FCDA1F-E13D-4DE4-9813-D7D7B398E8D0}" srcOrd="9" destOrd="0" parTransId="{F4987FF0-F3DD-49FB-99FE-A2437053F1B5}" sibTransId="{88553059-9AAD-425A-B072-A1BA28C785AE}"/>
    <dgm:cxn modelId="{2ED6DE2D-0BB2-437E-906A-895924EDCA98}" type="presOf" srcId="{3C4F88EC-4068-4B3A-9494-021D6C3CA11A}" destId="{1A116260-1A82-4A69-9CF5-1204CE3DB6E3}" srcOrd="0" destOrd="0" presId="urn:microsoft.com/office/officeart/2005/8/layout/default"/>
    <dgm:cxn modelId="{6B4F2D36-CC19-40B3-8453-48CF094FB836}" srcId="{A6267B2D-C873-4DB2-842D-EF34AADA80AE}" destId="{BA94AC05-5EE3-464E-A077-5537AE189379}" srcOrd="8" destOrd="0" parTransId="{A8DE0709-CE78-42BE-BB99-71B5AB7605B2}" sibTransId="{0DC16FF9-F6AA-4D7B-AE6B-425FCC1D7780}"/>
    <dgm:cxn modelId="{58803739-97F6-42E9-BD14-1610DD57CFC2}" type="presOf" srcId="{0F1FB7D3-8273-4C8D-A6D0-F732AB19E45E}" destId="{9B1C597A-43C1-4EE3-B196-413D85B19242}" srcOrd="0" destOrd="0" presId="urn:microsoft.com/office/officeart/2005/8/layout/default"/>
    <dgm:cxn modelId="{479C1A3B-8D31-4C8E-B25A-7A88377FA62A}" type="presOf" srcId="{C859DABE-4E57-4562-962E-8E0FFFB492D2}" destId="{F4A6FD90-5ABD-4FDE-9ECC-F23D2E59BD8C}" srcOrd="0" destOrd="0" presId="urn:microsoft.com/office/officeart/2005/8/layout/default"/>
    <dgm:cxn modelId="{2CCAA676-CB5D-4905-85E5-4621E29461B1}" srcId="{A6267B2D-C873-4DB2-842D-EF34AADA80AE}" destId="{85F9F4E2-299C-4C58-AAA2-E2261AEFAF2D}" srcOrd="1" destOrd="0" parTransId="{5403F9D2-BB33-4DDA-BEDE-32CD7CF45F41}" sibTransId="{382167BF-4D82-41CA-A169-85012B8FC96D}"/>
    <dgm:cxn modelId="{79CBE38A-DC9F-40DA-95F4-FFD794FD331C}" srcId="{A6267B2D-C873-4DB2-842D-EF34AADA80AE}" destId="{E19C137D-0155-42AE-A7EC-07F373C24AB4}" srcOrd="0" destOrd="0" parTransId="{702A06E9-22BD-4B76-A0F3-F953142D2C02}" sibTransId="{3F7B5BE0-6158-40EC-9627-12ECBFBF72B4}"/>
    <dgm:cxn modelId="{F661EB8D-634A-4287-BB3E-27840ADB852F}" srcId="{A6267B2D-C873-4DB2-842D-EF34AADA80AE}" destId="{872E7FD8-0B7E-4872-B588-A939ECE161F7}" srcOrd="2" destOrd="0" parTransId="{4ED0415C-18D8-4678-BA70-05C24F98950F}" sibTransId="{C9E897E0-98CE-473E-9A25-DC464C32374F}"/>
    <dgm:cxn modelId="{0856609A-1A71-4241-86CB-853B93D5F610}" type="presOf" srcId="{56499006-6870-4A2A-8D8A-EC15014AAA89}" destId="{82433B46-537F-4981-AED0-C67C30F2E122}" srcOrd="0" destOrd="0" presId="urn:microsoft.com/office/officeart/2005/8/layout/default"/>
    <dgm:cxn modelId="{08088F9A-8A47-45DE-9749-B1439B140EC9}" srcId="{A6267B2D-C873-4DB2-842D-EF34AADA80AE}" destId="{0F1FB7D3-8273-4C8D-A6D0-F732AB19E45E}" srcOrd="6" destOrd="0" parTransId="{6362A6F9-2EDF-4335-BF58-87D77BB0633D}" sibTransId="{F95E4881-4773-4788-B5CD-DD4732797078}"/>
    <dgm:cxn modelId="{FCC1F6AD-32AE-47E5-B2FF-9FE603195366}" type="presOf" srcId="{D2BC99FD-8F79-4D19-A649-3F9A9407EAD1}" destId="{5572C2C6-376F-4E99-991E-CD1E98AE5474}" srcOrd="0" destOrd="0" presId="urn:microsoft.com/office/officeart/2005/8/layout/default"/>
    <dgm:cxn modelId="{8C0832D8-E54F-4F4F-9D47-BD1E09EC0612}" type="presOf" srcId="{E19C137D-0155-42AE-A7EC-07F373C24AB4}" destId="{D2F86CD9-EAAA-4B30-8F33-033E50EEC1D2}" srcOrd="0" destOrd="0" presId="urn:microsoft.com/office/officeart/2005/8/layout/default"/>
    <dgm:cxn modelId="{8AE030D9-202E-4B53-898A-EC9392A22C99}" type="presOf" srcId="{17FCDA1F-E13D-4DE4-9813-D7D7B398E8D0}" destId="{24FB35B4-657F-450A-910E-237949BE2097}" srcOrd="0" destOrd="0" presId="urn:microsoft.com/office/officeart/2005/8/layout/default"/>
    <dgm:cxn modelId="{68B441E4-3217-4FCC-B300-A6D92A587FD4}" srcId="{A6267B2D-C873-4DB2-842D-EF34AADA80AE}" destId="{4DFF1D7F-EF37-453D-957F-84F52D104C1B}" srcOrd="7" destOrd="0" parTransId="{EC603497-64E4-4543-A514-8E0FDB1E4387}" sibTransId="{342A83DF-F42E-4131-AF8F-248B09D57527}"/>
    <dgm:cxn modelId="{50115FEA-09EB-4BA0-94DE-993110812D36}" type="presOf" srcId="{4DFF1D7F-EF37-453D-957F-84F52D104C1B}" destId="{A230CF84-3044-48BE-BC4F-68F6A3E4F3DA}" srcOrd="0" destOrd="0" presId="urn:microsoft.com/office/officeart/2005/8/layout/default"/>
    <dgm:cxn modelId="{AD769FEA-CE8E-4919-AC49-7E21776BCE20}" type="presOf" srcId="{872E7FD8-0B7E-4872-B588-A939ECE161F7}" destId="{BA9E3A0A-A248-4E1B-8FFF-50DAB4885C34}" srcOrd="0" destOrd="0" presId="urn:microsoft.com/office/officeart/2005/8/layout/default"/>
    <dgm:cxn modelId="{7A6E37F2-529A-4507-9D06-843474C0211F}" srcId="{A6267B2D-C873-4DB2-842D-EF34AADA80AE}" destId="{D2BC99FD-8F79-4D19-A649-3F9A9407EAD1}" srcOrd="5" destOrd="0" parTransId="{ECDDF958-BB42-46BA-AF98-14D26AD9955A}" sibTransId="{4A34EED3-BE7B-452D-8263-11678723FB9A}"/>
    <dgm:cxn modelId="{72E495F3-DA5D-40EE-9798-E05A61FFEB7D}" srcId="{A6267B2D-C873-4DB2-842D-EF34AADA80AE}" destId="{C859DABE-4E57-4562-962E-8E0FFFB492D2}" srcOrd="10" destOrd="0" parTransId="{B1097FA7-96B6-4107-A604-88B24C693AC2}" sibTransId="{509FDB69-17F7-4CA4-A92E-A80D505D929F}"/>
    <dgm:cxn modelId="{DC39B4F8-DFE0-40D7-B09E-8AA46503FB79}" type="presOf" srcId="{A6267B2D-C873-4DB2-842D-EF34AADA80AE}" destId="{4CBF8D16-0DBA-418A-BC28-EB22A178047A}" srcOrd="0" destOrd="0" presId="urn:microsoft.com/office/officeart/2005/8/layout/default"/>
    <dgm:cxn modelId="{49430C06-3810-49E2-8E7A-2A33016E9F56}" type="presParOf" srcId="{4CBF8D16-0DBA-418A-BC28-EB22A178047A}" destId="{D2F86CD9-EAAA-4B30-8F33-033E50EEC1D2}" srcOrd="0" destOrd="0" presId="urn:microsoft.com/office/officeart/2005/8/layout/default"/>
    <dgm:cxn modelId="{E55CA10A-FCA8-458C-9B89-09150768D1C2}" type="presParOf" srcId="{4CBF8D16-0DBA-418A-BC28-EB22A178047A}" destId="{013A64E1-FC5A-49EB-A2ED-CF4E7809031C}" srcOrd="1" destOrd="0" presId="urn:microsoft.com/office/officeart/2005/8/layout/default"/>
    <dgm:cxn modelId="{B72D025F-1D55-49AD-958B-92D12CCA5A46}" type="presParOf" srcId="{4CBF8D16-0DBA-418A-BC28-EB22A178047A}" destId="{41F493AF-29E3-42A3-814B-68D1E7B6FA8D}" srcOrd="2" destOrd="0" presId="urn:microsoft.com/office/officeart/2005/8/layout/default"/>
    <dgm:cxn modelId="{7A52EDBB-3469-40D2-8AAE-6E5E1AD13A11}" type="presParOf" srcId="{4CBF8D16-0DBA-418A-BC28-EB22A178047A}" destId="{A31B4838-9BAA-4453-8675-6273848A6246}" srcOrd="3" destOrd="0" presId="urn:microsoft.com/office/officeart/2005/8/layout/default"/>
    <dgm:cxn modelId="{91DA63DB-8320-425D-9150-FAC163F5692E}" type="presParOf" srcId="{4CBF8D16-0DBA-418A-BC28-EB22A178047A}" destId="{BA9E3A0A-A248-4E1B-8FFF-50DAB4885C34}" srcOrd="4" destOrd="0" presId="urn:microsoft.com/office/officeart/2005/8/layout/default"/>
    <dgm:cxn modelId="{42AA55C6-2236-40BA-9E73-3A753B346D26}" type="presParOf" srcId="{4CBF8D16-0DBA-418A-BC28-EB22A178047A}" destId="{9BCB3A3D-C1CD-4571-A9D6-77D5527A5D03}" srcOrd="5" destOrd="0" presId="urn:microsoft.com/office/officeart/2005/8/layout/default"/>
    <dgm:cxn modelId="{742FA8EF-AFD8-497B-9DF8-86439732D8AB}" type="presParOf" srcId="{4CBF8D16-0DBA-418A-BC28-EB22A178047A}" destId="{1A116260-1A82-4A69-9CF5-1204CE3DB6E3}" srcOrd="6" destOrd="0" presId="urn:microsoft.com/office/officeart/2005/8/layout/default"/>
    <dgm:cxn modelId="{8865220E-7291-4974-9653-B2D0BE0907D2}" type="presParOf" srcId="{4CBF8D16-0DBA-418A-BC28-EB22A178047A}" destId="{7A01DC01-4C3C-42FE-895B-96293CFDB532}" srcOrd="7" destOrd="0" presId="urn:microsoft.com/office/officeart/2005/8/layout/default"/>
    <dgm:cxn modelId="{6D663D0D-7392-4B04-8396-C209DDC9D6F3}" type="presParOf" srcId="{4CBF8D16-0DBA-418A-BC28-EB22A178047A}" destId="{82433B46-537F-4981-AED0-C67C30F2E122}" srcOrd="8" destOrd="0" presId="urn:microsoft.com/office/officeart/2005/8/layout/default"/>
    <dgm:cxn modelId="{01AE131F-1A6E-4308-A1EE-D2BF9DC6596A}" type="presParOf" srcId="{4CBF8D16-0DBA-418A-BC28-EB22A178047A}" destId="{3B5D7A37-E85F-4911-B55D-0150661F0777}" srcOrd="9" destOrd="0" presId="urn:microsoft.com/office/officeart/2005/8/layout/default"/>
    <dgm:cxn modelId="{4246FB2E-F73F-4AA0-83C3-31CCB0E70601}" type="presParOf" srcId="{4CBF8D16-0DBA-418A-BC28-EB22A178047A}" destId="{5572C2C6-376F-4E99-991E-CD1E98AE5474}" srcOrd="10" destOrd="0" presId="urn:microsoft.com/office/officeart/2005/8/layout/default"/>
    <dgm:cxn modelId="{0EF480B4-5BF4-41AE-AA53-F20B1692C506}" type="presParOf" srcId="{4CBF8D16-0DBA-418A-BC28-EB22A178047A}" destId="{C2A805C2-0AC5-4A86-BBE1-E7D10C41CEDE}" srcOrd="11" destOrd="0" presId="urn:microsoft.com/office/officeart/2005/8/layout/default"/>
    <dgm:cxn modelId="{97522BCA-5690-44EE-B8CC-FCD53ED099F2}" type="presParOf" srcId="{4CBF8D16-0DBA-418A-BC28-EB22A178047A}" destId="{9B1C597A-43C1-4EE3-B196-413D85B19242}" srcOrd="12" destOrd="0" presId="urn:microsoft.com/office/officeart/2005/8/layout/default"/>
    <dgm:cxn modelId="{5DFED58C-844D-4D02-AB59-9FBCC6CDC0B0}" type="presParOf" srcId="{4CBF8D16-0DBA-418A-BC28-EB22A178047A}" destId="{2A710DBD-4A37-473C-B396-B97D76A36CCE}" srcOrd="13" destOrd="0" presId="urn:microsoft.com/office/officeart/2005/8/layout/default"/>
    <dgm:cxn modelId="{BE9BF2E5-20D0-48CB-9B0B-F4EFB4A6EDAB}" type="presParOf" srcId="{4CBF8D16-0DBA-418A-BC28-EB22A178047A}" destId="{A230CF84-3044-48BE-BC4F-68F6A3E4F3DA}" srcOrd="14" destOrd="0" presId="urn:microsoft.com/office/officeart/2005/8/layout/default"/>
    <dgm:cxn modelId="{91DC99C8-D66E-4A48-9BD8-0B1C3BDA43C7}" type="presParOf" srcId="{4CBF8D16-0DBA-418A-BC28-EB22A178047A}" destId="{F8B66E93-1253-4625-A677-4919097B248C}" srcOrd="15" destOrd="0" presId="urn:microsoft.com/office/officeart/2005/8/layout/default"/>
    <dgm:cxn modelId="{78A58D1B-321F-40DC-A753-1A3AE16B22C7}" type="presParOf" srcId="{4CBF8D16-0DBA-418A-BC28-EB22A178047A}" destId="{F473AE32-717A-42C9-AA64-0ABD6C4E5926}" srcOrd="16" destOrd="0" presId="urn:microsoft.com/office/officeart/2005/8/layout/default"/>
    <dgm:cxn modelId="{30C8DCAD-6FCE-4C42-9EF3-DC2B80C287EB}" type="presParOf" srcId="{4CBF8D16-0DBA-418A-BC28-EB22A178047A}" destId="{8F73659E-0E43-4FFB-8E60-5E8A1ECED68E}" srcOrd="17" destOrd="0" presId="urn:microsoft.com/office/officeart/2005/8/layout/default"/>
    <dgm:cxn modelId="{6CAFCD8D-A15D-44E0-A67B-8A9BFD6A9556}" type="presParOf" srcId="{4CBF8D16-0DBA-418A-BC28-EB22A178047A}" destId="{24FB35B4-657F-450A-910E-237949BE2097}" srcOrd="18" destOrd="0" presId="urn:microsoft.com/office/officeart/2005/8/layout/default"/>
    <dgm:cxn modelId="{EE62B16C-7006-476A-B001-9E2C85D0283E}" type="presParOf" srcId="{4CBF8D16-0DBA-418A-BC28-EB22A178047A}" destId="{63F91A82-C9AD-49FA-AB85-B2D6E2B93CB2}" srcOrd="19" destOrd="0" presId="urn:microsoft.com/office/officeart/2005/8/layout/default"/>
    <dgm:cxn modelId="{84EB2D05-7874-4E32-9225-37B3D0786450}" type="presParOf" srcId="{4CBF8D16-0DBA-418A-BC28-EB22A178047A}" destId="{F4A6FD90-5ABD-4FDE-9ECC-F23D2E59BD8C}"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779BED3-62D8-4660-8D31-6D2C33BADA29}"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GB"/>
        </a:p>
      </dgm:t>
    </dgm:pt>
    <dgm:pt modelId="{4BFB435E-25EA-4939-AC37-2484CA012759}">
      <dgm:prSet phldrT="[Text]"/>
      <dgm:spPr/>
      <dgm:t>
        <a:bodyPr/>
        <a:lstStyle/>
        <a:p>
          <a:r>
            <a:rPr lang="en-GB" dirty="0">
              <a:solidFill>
                <a:schemeClr val="tx2">
                  <a:lumMod val="90000"/>
                  <a:lumOff val="10000"/>
                </a:schemeClr>
              </a:solidFill>
            </a:rPr>
            <a:t>Phase 1- identifying aspects of offending including risk</a:t>
          </a:r>
        </a:p>
      </dgm:t>
    </dgm:pt>
    <dgm:pt modelId="{F9D18CE6-1DCC-4CB5-814F-4C92396BF139}" type="parTrans" cxnId="{A1B8F81D-969F-470E-9405-C5DAE20876D4}">
      <dgm:prSet/>
      <dgm:spPr/>
      <dgm:t>
        <a:bodyPr/>
        <a:lstStyle/>
        <a:p>
          <a:endParaRPr lang="en-GB"/>
        </a:p>
      </dgm:t>
    </dgm:pt>
    <dgm:pt modelId="{FD1D95D9-1370-4B2C-AD3F-BE7B233C0E09}" type="sibTrans" cxnId="{A1B8F81D-969F-470E-9405-C5DAE20876D4}">
      <dgm:prSet/>
      <dgm:spPr/>
      <dgm:t>
        <a:bodyPr/>
        <a:lstStyle/>
        <a:p>
          <a:endParaRPr lang="en-GB"/>
        </a:p>
      </dgm:t>
    </dgm:pt>
    <dgm:pt modelId="{9446ED96-F888-4DAB-AB26-ED2F5ABCC0B5}">
      <dgm:prSet phldrT="[Text]"/>
      <dgm:spPr/>
      <dgm:t>
        <a:bodyPr/>
        <a:lstStyle/>
        <a:p>
          <a:r>
            <a:rPr lang="en-GB" dirty="0">
              <a:solidFill>
                <a:schemeClr val="tx2">
                  <a:lumMod val="90000"/>
                  <a:lumOff val="10000"/>
                </a:schemeClr>
              </a:solidFill>
            </a:rPr>
            <a:t>Phase 2 – identifying the function of offending</a:t>
          </a:r>
        </a:p>
      </dgm:t>
    </dgm:pt>
    <dgm:pt modelId="{9324A379-1CD6-416D-B66D-CBCC381D9B29}" type="parTrans" cxnId="{1CAB860F-F7E1-4074-8D2D-8BD470C842FC}">
      <dgm:prSet/>
      <dgm:spPr/>
      <dgm:t>
        <a:bodyPr/>
        <a:lstStyle/>
        <a:p>
          <a:endParaRPr lang="en-GB"/>
        </a:p>
      </dgm:t>
    </dgm:pt>
    <dgm:pt modelId="{F01C3B8E-AA49-41D4-979F-8E4E250D2DA6}" type="sibTrans" cxnId="{1CAB860F-F7E1-4074-8D2D-8BD470C842FC}">
      <dgm:prSet/>
      <dgm:spPr/>
      <dgm:t>
        <a:bodyPr/>
        <a:lstStyle/>
        <a:p>
          <a:endParaRPr lang="en-GB"/>
        </a:p>
      </dgm:t>
    </dgm:pt>
    <dgm:pt modelId="{19B57DCB-301D-4F68-A9A3-94EBCAEEB1DB}">
      <dgm:prSet phldrT="[Text]"/>
      <dgm:spPr/>
      <dgm:t>
        <a:bodyPr/>
        <a:lstStyle/>
        <a:p>
          <a:r>
            <a:rPr lang="en-GB" dirty="0">
              <a:solidFill>
                <a:schemeClr val="tx2">
                  <a:lumMod val="90000"/>
                  <a:lumOff val="10000"/>
                </a:schemeClr>
              </a:solidFill>
            </a:rPr>
            <a:t>Phase 3 - Identifying core identities based on primary goods to help with the GLP</a:t>
          </a:r>
        </a:p>
      </dgm:t>
    </dgm:pt>
    <dgm:pt modelId="{81053EFF-090E-40A7-AAA2-995D0338F70D}" type="parTrans" cxnId="{534360C1-80A7-49C3-95D7-D59629F0C5B5}">
      <dgm:prSet/>
      <dgm:spPr/>
      <dgm:t>
        <a:bodyPr/>
        <a:lstStyle/>
        <a:p>
          <a:endParaRPr lang="en-GB"/>
        </a:p>
      </dgm:t>
    </dgm:pt>
    <dgm:pt modelId="{A9674CAF-BA33-4A1C-8C95-1EF0FD20628B}" type="sibTrans" cxnId="{534360C1-80A7-49C3-95D7-D59629F0C5B5}">
      <dgm:prSet/>
      <dgm:spPr/>
      <dgm:t>
        <a:bodyPr/>
        <a:lstStyle/>
        <a:p>
          <a:endParaRPr lang="en-GB"/>
        </a:p>
      </dgm:t>
    </dgm:pt>
    <dgm:pt modelId="{DE86E461-CD1C-439C-A585-FB56BC6FE0A4}">
      <dgm:prSet phldrT="[Text]"/>
      <dgm:spPr/>
      <dgm:t>
        <a:bodyPr/>
        <a:lstStyle/>
        <a:p>
          <a:r>
            <a:rPr lang="en-GB" dirty="0">
              <a:solidFill>
                <a:schemeClr val="tx2">
                  <a:lumMod val="90000"/>
                  <a:lumOff val="10000"/>
                </a:schemeClr>
              </a:solidFill>
            </a:rPr>
            <a:t>Phase 4 - Identifying secondary goods to flesh out the plan</a:t>
          </a:r>
        </a:p>
      </dgm:t>
    </dgm:pt>
    <dgm:pt modelId="{6A7B99B1-953B-42DE-AFF0-E9217229810C}" type="parTrans" cxnId="{66DB7964-24F6-4871-BD00-84E57097D538}">
      <dgm:prSet/>
      <dgm:spPr/>
      <dgm:t>
        <a:bodyPr/>
        <a:lstStyle/>
        <a:p>
          <a:endParaRPr lang="en-GB"/>
        </a:p>
      </dgm:t>
    </dgm:pt>
    <dgm:pt modelId="{6A2CC665-1864-4453-B830-3B5C2C584BF7}" type="sibTrans" cxnId="{66DB7964-24F6-4871-BD00-84E57097D538}">
      <dgm:prSet/>
      <dgm:spPr/>
      <dgm:t>
        <a:bodyPr/>
        <a:lstStyle/>
        <a:p>
          <a:endParaRPr lang="en-GB"/>
        </a:p>
      </dgm:t>
    </dgm:pt>
    <dgm:pt modelId="{89D93485-039B-4D62-825B-76F2CD0A839A}">
      <dgm:prSet phldrT="[Text]"/>
      <dgm:spPr/>
      <dgm:t>
        <a:bodyPr/>
        <a:lstStyle/>
        <a:p>
          <a:r>
            <a:rPr lang="en-GB" dirty="0">
              <a:solidFill>
                <a:schemeClr val="tx2">
                  <a:lumMod val="90000"/>
                  <a:lumOff val="10000"/>
                </a:schemeClr>
              </a:solidFill>
            </a:rPr>
            <a:t>Phase 5 - Developing the detailed plan and how to achieve it</a:t>
          </a:r>
        </a:p>
      </dgm:t>
    </dgm:pt>
    <dgm:pt modelId="{764E8C02-C1A9-4AAF-B81B-C463CCA04389}" type="parTrans" cxnId="{A7F3D096-58EC-4F7A-871A-846D7BFFF9F7}">
      <dgm:prSet/>
      <dgm:spPr/>
      <dgm:t>
        <a:bodyPr/>
        <a:lstStyle/>
        <a:p>
          <a:endParaRPr lang="en-GB"/>
        </a:p>
      </dgm:t>
    </dgm:pt>
    <dgm:pt modelId="{BF751873-888B-43A9-837C-9D17B2CE97C1}" type="sibTrans" cxnId="{A7F3D096-58EC-4F7A-871A-846D7BFFF9F7}">
      <dgm:prSet/>
      <dgm:spPr/>
      <dgm:t>
        <a:bodyPr/>
        <a:lstStyle/>
        <a:p>
          <a:endParaRPr lang="en-GB"/>
        </a:p>
      </dgm:t>
    </dgm:pt>
    <dgm:pt modelId="{233F0B9A-D66F-481E-AE4C-8DC2297181D2}" type="pres">
      <dgm:prSet presAssocID="{7779BED3-62D8-4660-8D31-6D2C33BADA29}" presName="Name0" presStyleCnt="0">
        <dgm:presLayoutVars>
          <dgm:dir/>
          <dgm:resizeHandles val="exact"/>
        </dgm:presLayoutVars>
      </dgm:prSet>
      <dgm:spPr/>
    </dgm:pt>
    <dgm:pt modelId="{70D9C3BF-892D-4026-BB9B-A865686ED97A}" type="pres">
      <dgm:prSet presAssocID="{4BFB435E-25EA-4939-AC37-2484CA012759}" presName="Name5" presStyleLbl="vennNode1" presStyleIdx="0" presStyleCnt="5">
        <dgm:presLayoutVars>
          <dgm:bulletEnabled val="1"/>
        </dgm:presLayoutVars>
      </dgm:prSet>
      <dgm:spPr/>
    </dgm:pt>
    <dgm:pt modelId="{61C7866E-F46F-4B11-B850-CB0ABAC7EA73}" type="pres">
      <dgm:prSet presAssocID="{FD1D95D9-1370-4B2C-AD3F-BE7B233C0E09}" presName="space" presStyleCnt="0"/>
      <dgm:spPr/>
    </dgm:pt>
    <dgm:pt modelId="{2DF14AA1-E934-4E9B-A871-F402963106E4}" type="pres">
      <dgm:prSet presAssocID="{9446ED96-F888-4DAB-AB26-ED2F5ABCC0B5}" presName="Name5" presStyleLbl="vennNode1" presStyleIdx="1" presStyleCnt="5">
        <dgm:presLayoutVars>
          <dgm:bulletEnabled val="1"/>
        </dgm:presLayoutVars>
      </dgm:prSet>
      <dgm:spPr/>
    </dgm:pt>
    <dgm:pt modelId="{1E9E741C-389B-4678-89F5-5E40B906D200}" type="pres">
      <dgm:prSet presAssocID="{F01C3B8E-AA49-41D4-979F-8E4E250D2DA6}" presName="space" presStyleCnt="0"/>
      <dgm:spPr/>
    </dgm:pt>
    <dgm:pt modelId="{4A18DFC4-20A5-41AB-BC2E-5022533299AF}" type="pres">
      <dgm:prSet presAssocID="{19B57DCB-301D-4F68-A9A3-94EBCAEEB1DB}" presName="Name5" presStyleLbl="vennNode1" presStyleIdx="2" presStyleCnt="5">
        <dgm:presLayoutVars>
          <dgm:bulletEnabled val="1"/>
        </dgm:presLayoutVars>
      </dgm:prSet>
      <dgm:spPr/>
    </dgm:pt>
    <dgm:pt modelId="{62BC35B9-E51E-4EB7-9478-8F5238D2FAB9}" type="pres">
      <dgm:prSet presAssocID="{A9674CAF-BA33-4A1C-8C95-1EF0FD20628B}" presName="space" presStyleCnt="0"/>
      <dgm:spPr/>
    </dgm:pt>
    <dgm:pt modelId="{2367C667-0848-4881-B009-BCD53836DCFC}" type="pres">
      <dgm:prSet presAssocID="{DE86E461-CD1C-439C-A585-FB56BC6FE0A4}" presName="Name5" presStyleLbl="vennNode1" presStyleIdx="3" presStyleCnt="5">
        <dgm:presLayoutVars>
          <dgm:bulletEnabled val="1"/>
        </dgm:presLayoutVars>
      </dgm:prSet>
      <dgm:spPr/>
    </dgm:pt>
    <dgm:pt modelId="{483850EF-74EC-4AF6-A89E-61371A867855}" type="pres">
      <dgm:prSet presAssocID="{6A2CC665-1864-4453-B830-3B5C2C584BF7}" presName="space" presStyleCnt="0"/>
      <dgm:spPr/>
    </dgm:pt>
    <dgm:pt modelId="{1038D745-1EFF-430C-B64A-174F45562671}" type="pres">
      <dgm:prSet presAssocID="{89D93485-039B-4D62-825B-76F2CD0A839A}" presName="Name5" presStyleLbl="vennNode1" presStyleIdx="4" presStyleCnt="5">
        <dgm:presLayoutVars>
          <dgm:bulletEnabled val="1"/>
        </dgm:presLayoutVars>
      </dgm:prSet>
      <dgm:spPr/>
    </dgm:pt>
  </dgm:ptLst>
  <dgm:cxnLst>
    <dgm:cxn modelId="{1CAB860F-F7E1-4074-8D2D-8BD470C842FC}" srcId="{7779BED3-62D8-4660-8D31-6D2C33BADA29}" destId="{9446ED96-F888-4DAB-AB26-ED2F5ABCC0B5}" srcOrd="1" destOrd="0" parTransId="{9324A379-1CD6-416D-B66D-CBCC381D9B29}" sibTransId="{F01C3B8E-AA49-41D4-979F-8E4E250D2DA6}"/>
    <dgm:cxn modelId="{A1B8F81D-969F-470E-9405-C5DAE20876D4}" srcId="{7779BED3-62D8-4660-8D31-6D2C33BADA29}" destId="{4BFB435E-25EA-4939-AC37-2484CA012759}" srcOrd="0" destOrd="0" parTransId="{F9D18CE6-1DCC-4CB5-814F-4C92396BF139}" sibTransId="{FD1D95D9-1370-4B2C-AD3F-BE7B233C0E09}"/>
    <dgm:cxn modelId="{C72F753D-E8BA-4C13-867B-57E9430BC171}" type="presOf" srcId="{9446ED96-F888-4DAB-AB26-ED2F5ABCC0B5}" destId="{2DF14AA1-E934-4E9B-A871-F402963106E4}" srcOrd="0" destOrd="0" presId="urn:microsoft.com/office/officeart/2005/8/layout/venn3"/>
    <dgm:cxn modelId="{6EBFC962-251C-421D-B2A9-8625D99BCA70}" type="presOf" srcId="{4BFB435E-25EA-4939-AC37-2484CA012759}" destId="{70D9C3BF-892D-4026-BB9B-A865686ED97A}" srcOrd="0" destOrd="0" presId="urn:microsoft.com/office/officeart/2005/8/layout/venn3"/>
    <dgm:cxn modelId="{66DB7964-24F6-4871-BD00-84E57097D538}" srcId="{7779BED3-62D8-4660-8D31-6D2C33BADA29}" destId="{DE86E461-CD1C-439C-A585-FB56BC6FE0A4}" srcOrd="3" destOrd="0" parTransId="{6A7B99B1-953B-42DE-AFF0-E9217229810C}" sibTransId="{6A2CC665-1864-4453-B830-3B5C2C584BF7}"/>
    <dgm:cxn modelId="{E6FDF86B-9E94-4F09-9C45-47842667FD8D}" type="presOf" srcId="{7779BED3-62D8-4660-8D31-6D2C33BADA29}" destId="{233F0B9A-D66F-481E-AE4C-8DC2297181D2}" srcOrd="0" destOrd="0" presId="urn:microsoft.com/office/officeart/2005/8/layout/venn3"/>
    <dgm:cxn modelId="{B9007454-DE09-4B87-8545-7D6096A53924}" type="presOf" srcId="{19B57DCB-301D-4F68-A9A3-94EBCAEEB1DB}" destId="{4A18DFC4-20A5-41AB-BC2E-5022533299AF}" srcOrd="0" destOrd="0" presId="urn:microsoft.com/office/officeart/2005/8/layout/venn3"/>
    <dgm:cxn modelId="{18C90F92-5BD9-4538-8B5F-B2E8848F120C}" type="presOf" srcId="{DE86E461-CD1C-439C-A585-FB56BC6FE0A4}" destId="{2367C667-0848-4881-B009-BCD53836DCFC}" srcOrd="0" destOrd="0" presId="urn:microsoft.com/office/officeart/2005/8/layout/venn3"/>
    <dgm:cxn modelId="{A7F3D096-58EC-4F7A-871A-846D7BFFF9F7}" srcId="{7779BED3-62D8-4660-8D31-6D2C33BADA29}" destId="{89D93485-039B-4D62-825B-76F2CD0A839A}" srcOrd="4" destOrd="0" parTransId="{764E8C02-C1A9-4AAF-B81B-C463CCA04389}" sibTransId="{BF751873-888B-43A9-837C-9D17B2CE97C1}"/>
    <dgm:cxn modelId="{534360C1-80A7-49C3-95D7-D59629F0C5B5}" srcId="{7779BED3-62D8-4660-8D31-6D2C33BADA29}" destId="{19B57DCB-301D-4F68-A9A3-94EBCAEEB1DB}" srcOrd="2" destOrd="0" parTransId="{81053EFF-090E-40A7-AAA2-995D0338F70D}" sibTransId="{A9674CAF-BA33-4A1C-8C95-1EF0FD20628B}"/>
    <dgm:cxn modelId="{1452B2E1-676E-481D-8AB4-0C82247BCABA}" type="presOf" srcId="{89D93485-039B-4D62-825B-76F2CD0A839A}" destId="{1038D745-1EFF-430C-B64A-174F45562671}" srcOrd="0" destOrd="0" presId="urn:microsoft.com/office/officeart/2005/8/layout/venn3"/>
    <dgm:cxn modelId="{1DD726E7-DE24-4660-923A-16308278C5DB}" type="presParOf" srcId="{233F0B9A-D66F-481E-AE4C-8DC2297181D2}" destId="{70D9C3BF-892D-4026-BB9B-A865686ED97A}" srcOrd="0" destOrd="0" presId="urn:microsoft.com/office/officeart/2005/8/layout/venn3"/>
    <dgm:cxn modelId="{14BD09F1-8BCB-4165-AA0E-9B1AAF8CBD2C}" type="presParOf" srcId="{233F0B9A-D66F-481E-AE4C-8DC2297181D2}" destId="{61C7866E-F46F-4B11-B850-CB0ABAC7EA73}" srcOrd="1" destOrd="0" presId="urn:microsoft.com/office/officeart/2005/8/layout/venn3"/>
    <dgm:cxn modelId="{D8AEF553-5C67-41C2-8FE9-D04A5A395F5F}" type="presParOf" srcId="{233F0B9A-D66F-481E-AE4C-8DC2297181D2}" destId="{2DF14AA1-E934-4E9B-A871-F402963106E4}" srcOrd="2" destOrd="0" presId="urn:microsoft.com/office/officeart/2005/8/layout/venn3"/>
    <dgm:cxn modelId="{1A568656-22EC-4B50-8C04-EE0E71FF25CA}" type="presParOf" srcId="{233F0B9A-D66F-481E-AE4C-8DC2297181D2}" destId="{1E9E741C-389B-4678-89F5-5E40B906D200}" srcOrd="3" destOrd="0" presId="urn:microsoft.com/office/officeart/2005/8/layout/venn3"/>
    <dgm:cxn modelId="{089B01CD-9B1E-4465-80C7-F88145949EC0}" type="presParOf" srcId="{233F0B9A-D66F-481E-AE4C-8DC2297181D2}" destId="{4A18DFC4-20A5-41AB-BC2E-5022533299AF}" srcOrd="4" destOrd="0" presId="urn:microsoft.com/office/officeart/2005/8/layout/venn3"/>
    <dgm:cxn modelId="{48FDFF64-D7B6-408F-BB6B-CEBF88B01D66}" type="presParOf" srcId="{233F0B9A-D66F-481E-AE4C-8DC2297181D2}" destId="{62BC35B9-E51E-4EB7-9478-8F5238D2FAB9}" srcOrd="5" destOrd="0" presId="urn:microsoft.com/office/officeart/2005/8/layout/venn3"/>
    <dgm:cxn modelId="{A398051A-D77C-4D4B-BB02-F468734C788A}" type="presParOf" srcId="{233F0B9A-D66F-481E-AE4C-8DC2297181D2}" destId="{2367C667-0848-4881-B009-BCD53836DCFC}" srcOrd="6" destOrd="0" presId="urn:microsoft.com/office/officeart/2005/8/layout/venn3"/>
    <dgm:cxn modelId="{42A0909F-AEB6-4438-83E3-34DB3189C491}" type="presParOf" srcId="{233F0B9A-D66F-481E-AE4C-8DC2297181D2}" destId="{483850EF-74EC-4AF6-A89E-61371A867855}" srcOrd="7" destOrd="0" presId="urn:microsoft.com/office/officeart/2005/8/layout/venn3"/>
    <dgm:cxn modelId="{2D714B59-15E6-43DB-BEDC-FF8A2CA07C01}" type="presParOf" srcId="{233F0B9A-D66F-481E-AE4C-8DC2297181D2}" destId="{1038D745-1EFF-430C-B64A-174F45562671}" srcOrd="8" destOrd="0" presId="urn:microsoft.com/office/officeart/2005/8/layout/venn3"/>
  </dgm:cxnLst>
  <dgm:bg>
    <a:solidFill>
      <a:schemeClr val="bg1"/>
    </a:solidFill>
  </dgm:bg>
  <dgm:whole>
    <a:ln>
      <a:solidFill>
        <a:schemeClr val="accent1"/>
      </a:solidFill>
    </a:ln>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53192-7423-4632-B478-F78148B8D58F}">
      <dsp:nvSpPr>
        <dsp:cNvPr id="0" name=""/>
        <dsp:cNvSpPr/>
      </dsp:nvSpPr>
      <dsp:spPr>
        <a:xfrm>
          <a:off x="0" y="28320"/>
          <a:ext cx="10771632" cy="16415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Risk assessments capture both static and dynamic risks to which an offender has been exposed. Static risks are those factors that cannot be changed through intervention (e.g., criminal history); however, dynamic risk factors are malleable (e.g., antisocial attitudes).</a:t>
          </a:r>
          <a:endParaRPr lang="en-US" sz="2300" kern="1200"/>
        </a:p>
      </dsp:txBody>
      <dsp:txXfrm>
        <a:off x="80132" y="108452"/>
        <a:ext cx="10611368" cy="1481245"/>
      </dsp:txXfrm>
    </dsp:sp>
    <dsp:sp modelId="{9EAF8509-618A-4E4E-B49B-59D995369B05}">
      <dsp:nvSpPr>
        <dsp:cNvPr id="0" name=""/>
        <dsp:cNvSpPr/>
      </dsp:nvSpPr>
      <dsp:spPr>
        <a:xfrm>
          <a:off x="0" y="1736070"/>
          <a:ext cx="10771632" cy="16415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 person’s overall risk for recidivation can be quantified based on the presence of static and dynamic factors, and he or she should then be matched to the appropriate level of treatment (Andrews, Bonta, &amp; Hoge, 1990). </a:t>
          </a:r>
          <a:endParaRPr lang="en-US" sz="2300" kern="1200"/>
        </a:p>
      </dsp:txBody>
      <dsp:txXfrm>
        <a:off x="80132" y="1816202"/>
        <a:ext cx="10611368" cy="1481245"/>
      </dsp:txXfrm>
    </dsp:sp>
    <dsp:sp modelId="{D7E1FADF-E9D0-4949-8CCF-CBEA022034AD}">
      <dsp:nvSpPr>
        <dsp:cNvPr id="0" name=""/>
        <dsp:cNvSpPr/>
      </dsp:nvSpPr>
      <dsp:spPr>
        <a:xfrm>
          <a:off x="0" y="3443820"/>
          <a:ext cx="10771632" cy="16415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Those with the highest risk for recidivism should be targeted for more intensive programming, and those with low levels of risk should receive less intensive services.</a:t>
          </a:r>
          <a:endParaRPr lang="en-US" sz="2300" kern="1200"/>
        </a:p>
      </dsp:txBody>
      <dsp:txXfrm>
        <a:off x="80132" y="3523952"/>
        <a:ext cx="10611368" cy="14812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9F6DC0-3CDB-4D24-863F-51E04371EA04}">
      <dsp:nvSpPr>
        <dsp:cNvPr id="0" name=""/>
        <dsp:cNvSpPr/>
      </dsp:nvSpPr>
      <dsp:spPr>
        <a:xfrm>
          <a:off x="0" y="0"/>
          <a:ext cx="8938260" cy="130540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need principle builds upon the risk principle, and specifies that rehabilitative services should target dynamic risk factors to reduce recidivism (Andrews &amp; Bonta, 2010).</a:t>
          </a:r>
          <a:endParaRPr lang="en-US" sz="1800" kern="1200"/>
        </a:p>
      </dsp:txBody>
      <dsp:txXfrm>
        <a:off x="38234" y="38234"/>
        <a:ext cx="7529629" cy="1228933"/>
      </dsp:txXfrm>
    </dsp:sp>
    <dsp:sp modelId="{F49AED1A-D9E9-4FE0-8B13-7302700151EE}">
      <dsp:nvSpPr>
        <dsp:cNvPr id="0" name=""/>
        <dsp:cNvSpPr/>
      </dsp:nvSpPr>
      <dsp:spPr>
        <a:xfrm>
          <a:off x="788669" y="1522968"/>
          <a:ext cx="8938260" cy="130540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2">
                  <a:lumMod val="90000"/>
                  <a:lumOff val="10000"/>
                </a:schemeClr>
              </a:solidFill>
            </a:rPr>
            <a:t>Dynamic risks are sometimes referred to as “criminogenic needs,” and the most potent include antisocial personality pattern, antisocial attitudes and values, antisocial associates, and substance abuse (Andrews et al., 2006). </a:t>
          </a:r>
          <a:endParaRPr lang="en-US" sz="1800" kern="1200" dirty="0">
            <a:solidFill>
              <a:schemeClr val="tx2">
                <a:lumMod val="90000"/>
                <a:lumOff val="10000"/>
              </a:schemeClr>
            </a:solidFill>
          </a:endParaRPr>
        </a:p>
      </dsp:txBody>
      <dsp:txXfrm>
        <a:off x="826903" y="1561202"/>
        <a:ext cx="7224611" cy="1228933"/>
      </dsp:txXfrm>
    </dsp:sp>
    <dsp:sp modelId="{A3E6AE43-EB88-4889-B3A3-03BC770C0D29}">
      <dsp:nvSpPr>
        <dsp:cNvPr id="0" name=""/>
        <dsp:cNvSpPr/>
      </dsp:nvSpPr>
      <dsp:spPr>
        <a:xfrm>
          <a:off x="1577339" y="3045936"/>
          <a:ext cx="8938260" cy="130540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2">
                  <a:lumMod val="90000"/>
                  <a:lumOff val="10000"/>
                </a:schemeClr>
              </a:solidFill>
            </a:rPr>
            <a:t>Reducing these, as well as other criminogenic needs, should serve as goals for treatment. Moreover, they should be regularly reassessed to monitor progress toward rehabilitation and to make any necessary adjustments in treatment plans.</a:t>
          </a:r>
          <a:endParaRPr lang="en-US" sz="1800" kern="1200" dirty="0">
            <a:solidFill>
              <a:schemeClr val="tx2">
                <a:lumMod val="90000"/>
                <a:lumOff val="10000"/>
              </a:schemeClr>
            </a:solidFill>
          </a:endParaRPr>
        </a:p>
      </dsp:txBody>
      <dsp:txXfrm>
        <a:off x="1615573" y="3084170"/>
        <a:ext cx="7224611" cy="1228933"/>
      </dsp:txXfrm>
    </dsp:sp>
    <dsp:sp modelId="{CD1292B3-FFD2-4912-A20F-0DDE36E83FFD}">
      <dsp:nvSpPr>
        <dsp:cNvPr id="0" name=""/>
        <dsp:cNvSpPr/>
      </dsp:nvSpPr>
      <dsp:spPr>
        <a:xfrm>
          <a:off x="8089749" y="989929"/>
          <a:ext cx="848510" cy="84851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3567FC2D-E0DB-4505-8F2A-948E9B6F4D73}">
      <dsp:nvSpPr>
        <dsp:cNvPr id="0" name=""/>
        <dsp:cNvSpPr/>
      </dsp:nvSpPr>
      <dsp:spPr>
        <a:xfrm>
          <a:off x="8878419" y="2504195"/>
          <a:ext cx="848510" cy="84851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7C6F25-EB04-4027-8883-240C36A04263}">
      <dsp:nvSpPr>
        <dsp:cNvPr id="0" name=""/>
        <dsp:cNvSpPr/>
      </dsp:nvSpPr>
      <dsp:spPr>
        <a:xfrm>
          <a:off x="0" y="0"/>
          <a:ext cx="8684650" cy="103685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responsivity principle specifies the effective modes of treatment delivery, and includes general and specific components. </a:t>
          </a:r>
          <a:endParaRPr lang="en-US" sz="1700" kern="1200"/>
        </a:p>
      </dsp:txBody>
      <dsp:txXfrm>
        <a:off x="30368" y="30368"/>
        <a:ext cx="7478188" cy="976119"/>
      </dsp:txXfrm>
    </dsp:sp>
    <dsp:sp modelId="{5C2F2329-1B8C-42B4-85C0-A28F331728CB}">
      <dsp:nvSpPr>
        <dsp:cNvPr id="0" name=""/>
        <dsp:cNvSpPr/>
      </dsp:nvSpPr>
      <dsp:spPr>
        <a:xfrm>
          <a:off x="727339" y="1225375"/>
          <a:ext cx="8684650" cy="103685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2">
                  <a:lumMod val="90000"/>
                  <a:lumOff val="10000"/>
                </a:schemeClr>
              </a:solidFill>
            </a:rPr>
            <a:t>General responsivity emphasizes the importance of using cognitive behavioural approaches to change behaviour and reduce recidivism (Andrews &amp; Bonta, 2010). </a:t>
          </a:r>
          <a:endParaRPr lang="en-US" sz="1700" kern="1200" dirty="0">
            <a:solidFill>
              <a:schemeClr val="tx2">
                <a:lumMod val="90000"/>
                <a:lumOff val="10000"/>
              </a:schemeClr>
            </a:solidFill>
          </a:endParaRPr>
        </a:p>
      </dsp:txBody>
      <dsp:txXfrm>
        <a:off x="757707" y="1255743"/>
        <a:ext cx="7222618" cy="976119"/>
      </dsp:txXfrm>
    </dsp:sp>
    <dsp:sp modelId="{3F2BB570-1236-4B71-B6A5-6BF18B377CE4}">
      <dsp:nvSpPr>
        <dsp:cNvPr id="0" name=""/>
        <dsp:cNvSpPr/>
      </dsp:nvSpPr>
      <dsp:spPr>
        <a:xfrm>
          <a:off x="1443823" y="2450750"/>
          <a:ext cx="8684650" cy="103685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2">
                  <a:lumMod val="90000"/>
                  <a:lumOff val="10000"/>
                </a:schemeClr>
              </a:solidFill>
            </a:rPr>
            <a:t>Cognitive behavioural therapy (CBT) has come to be recognized as one of the most effective intervention strategies for criminal offenders. </a:t>
          </a:r>
          <a:endParaRPr lang="en-US" sz="1700" kern="1200" dirty="0">
            <a:solidFill>
              <a:schemeClr val="tx2">
                <a:lumMod val="90000"/>
                <a:lumOff val="10000"/>
              </a:schemeClr>
            </a:solidFill>
          </a:endParaRPr>
        </a:p>
      </dsp:txBody>
      <dsp:txXfrm>
        <a:off x="1474191" y="2481118"/>
        <a:ext cx="7233474" cy="976119"/>
      </dsp:txXfrm>
    </dsp:sp>
    <dsp:sp modelId="{68C9C6F9-C3E3-4774-AB9C-DDA5FE2E0B05}">
      <dsp:nvSpPr>
        <dsp:cNvPr id="0" name=""/>
        <dsp:cNvSpPr/>
      </dsp:nvSpPr>
      <dsp:spPr>
        <a:xfrm>
          <a:off x="2171162" y="3676125"/>
          <a:ext cx="8684650" cy="103685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Specific responsivity extends the responsivity principle by further recognizing the importance of acknowledging individual differences that may limit success in treatment (Andrews &amp; Bonta, 2010).</a:t>
          </a:r>
          <a:endParaRPr lang="en-US" sz="1700" kern="1200"/>
        </a:p>
      </dsp:txBody>
      <dsp:txXfrm>
        <a:off x="2201530" y="3706493"/>
        <a:ext cx="7222618" cy="976119"/>
      </dsp:txXfrm>
    </dsp:sp>
    <dsp:sp modelId="{BC36A859-D180-4B8D-97B8-312A822DB732}">
      <dsp:nvSpPr>
        <dsp:cNvPr id="0" name=""/>
        <dsp:cNvSpPr/>
      </dsp:nvSpPr>
      <dsp:spPr>
        <a:xfrm>
          <a:off x="8010694" y="794137"/>
          <a:ext cx="673956" cy="67395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162334" y="794137"/>
        <a:ext cx="370676" cy="507152"/>
      </dsp:txXfrm>
    </dsp:sp>
    <dsp:sp modelId="{194683B1-8E2E-4771-8E11-65D018E4D857}">
      <dsp:nvSpPr>
        <dsp:cNvPr id="0" name=""/>
        <dsp:cNvSpPr/>
      </dsp:nvSpPr>
      <dsp:spPr>
        <a:xfrm>
          <a:off x="8738033" y="2019512"/>
          <a:ext cx="673956" cy="67395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889673" y="2019512"/>
        <a:ext cx="370676" cy="507152"/>
      </dsp:txXfrm>
    </dsp:sp>
    <dsp:sp modelId="{6F868165-4905-4E69-98AC-DEAAAB3BA2D1}">
      <dsp:nvSpPr>
        <dsp:cNvPr id="0" name=""/>
        <dsp:cNvSpPr/>
      </dsp:nvSpPr>
      <dsp:spPr>
        <a:xfrm>
          <a:off x="9454517" y="3244887"/>
          <a:ext cx="673956" cy="67395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9606157" y="3244887"/>
        <a:ext cx="370676" cy="5071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826A49-71FE-4A7C-8B56-2D406CF91ACF}">
      <dsp:nvSpPr>
        <dsp:cNvPr id="0" name=""/>
        <dsp:cNvSpPr/>
      </dsp:nvSpPr>
      <dsp:spPr>
        <a:xfrm>
          <a:off x="0" y="619"/>
          <a:ext cx="10881570" cy="14492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3C2712-B356-4BEF-BBF6-8249563F4C41}">
      <dsp:nvSpPr>
        <dsp:cNvPr id="0" name=""/>
        <dsp:cNvSpPr/>
      </dsp:nvSpPr>
      <dsp:spPr>
        <a:xfrm>
          <a:off x="438410" y="326710"/>
          <a:ext cx="797110" cy="7971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662CB2-C0AB-432A-92F3-479FCF4BE28B}">
      <dsp:nvSpPr>
        <dsp:cNvPr id="0" name=""/>
        <dsp:cNvSpPr/>
      </dsp:nvSpPr>
      <dsp:spPr>
        <a:xfrm>
          <a:off x="1673932" y="619"/>
          <a:ext cx="9207637" cy="1449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383" tIns="153383" rIns="153383" bIns="153383" numCol="1" spcCol="1270" anchor="ctr" anchorCtr="0">
          <a:noAutofit/>
        </a:bodyPr>
        <a:lstStyle/>
        <a:p>
          <a:pPr marL="0" lvl="0" indent="0" algn="l" defTabSz="1022350">
            <a:lnSpc>
              <a:spcPct val="90000"/>
            </a:lnSpc>
            <a:spcBef>
              <a:spcPct val="0"/>
            </a:spcBef>
            <a:spcAft>
              <a:spcPct val="35000"/>
            </a:spcAft>
            <a:buNone/>
          </a:pPr>
          <a:r>
            <a:rPr lang="en-GB" sz="2300" b="0" i="0" kern="1200" dirty="0">
              <a:solidFill>
                <a:schemeClr val="tx2">
                  <a:lumMod val="90000"/>
                  <a:lumOff val="10000"/>
                </a:schemeClr>
              </a:solidFill>
            </a:rPr>
            <a:t>Underlying the GLM is the assumption that, to some extent, all individuals have similar basic needs and aspirations that they strive to meet and realize in their lives. </a:t>
          </a:r>
          <a:endParaRPr lang="en-US" sz="2300" kern="1200" dirty="0">
            <a:solidFill>
              <a:schemeClr val="tx2">
                <a:lumMod val="90000"/>
                <a:lumOff val="10000"/>
              </a:schemeClr>
            </a:solidFill>
          </a:endParaRPr>
        </a:p>
      </dsp:txBody>
      <dsp:txXfrm>
        <a:off x="1673932" y="619"/>
        <a:ext cx="9207637" cy="1449292"/>
      </dsp:txXfrm>
    </dsp:sp>
    <dsp:sp modelId="{AFBE5049-AD43-4B95-B0E6-3F8C05FF0F90}">
      <dsp:nvSpPr>
        <dsp:cNvPr id="0" name=""/>
        <dsp:cNvSpPr/>
      </dsp:nvSpPr>
      <dsp:spPr>
        <a:xfrm>
          <a:off x="0" y="1812234"/>
          <a:ext cx="10881570" cy="14492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23F0FC-262D-4FE1-AB6C-54924C9BBAC2}">
      <dsp:nvSpPr>
        <dsp:cNvPr id="0" name=""/>
        <dsp:cNvSpPr/>
      </dsp:nvSpPr>
      <dsp:spPr>
        <a:xfrm>
          <a:off x="438410" y="2138325"/>
          <a:ext cx="797110" cy="7971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9B0178-825D-4F1E-89FB-FD2EDC73122C}">
      <dsp:nvSpPr>
        <dsp:cNvPr id="0" name=""/>
        <dsp:cNvSpPr/>
      </dsp:nvSpPr>
      <dsp:spPr>
        <a:xfrm>
          <a:off x="1673932" y="1812234"/>
          <a:ext cx="9207637" cy="1449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383" tIns="153383" rIns="153383" bIns="153383" numCol="1" spcCol="1270" anchor="ctr" anchorCtr="0">
          <a:noAutofit/>
        </a:bodyPr>
        <a:lstStyle/>
        <a:p>
          <a:pPr marL="0" lvl="0" indent="0" algn="l" defTabSz="1022350">
            <a:lnSpc>
              <a:spcPct val="90000"/>
            </a:lnSpc>
            <a:spcBef>
              <a:spcPct val="0"/>
            </a:spcBef>
            <a:spcAft>
              <a:spcPct val="35000"/>
            </a:spcAft>
            <a:buNone/>
          </a:pPr>
          <a:r>
            <a:rPr lang="en-GB" sz="2300" b="0" i="0" kern="1200" dirty="0">
              <a:solidFill>
                <a:schemeClr val="tx2">
                  <a:lumMod val="90000"/>
                  <a:lumOff val="10000"/>
                </a:schemeClr>
              </a:solidFill>
            </a:rPr>
            <a:t>From the GLM perspective, offenders are viewed as seeking to achieve their personal priorities or values through whatever means are available to them, just like the rest of us. </a:t>
          </a:r>
          <a:endParaRPr lang="en-US" sz="2300" kern="1200" dirty="0">
            <a:solidFill>
              <a:schemeClr val="tx2">
                <a:lumMod val="90000"/>
                <a:lumOff val="10000"/>
              </a:schemeClr>
            </a:solidFill>
          </a:endParaRPr>
        </a:p>
      </dsp:txBody>
      <dsp:txXfrm>
        <a:off x="1673932" y="1812234"/>
        <a:ext cx="9207637" cy="1449292"/>
      </dsp:txXfrm>
    </dsp:sp>
    <dsp:sp modelId="{A585A949-0789-43E6-9B0B-06E97D38F97C}">
      <dsp:nvSpPr>
        <dsp:cNvPr id="0" name=""/>
        <dsp:cNvSpPr/>
      </dsp:nvSpPr>
      <dsp:spPr>
        <a:xfrm>
          <a:off x="0" y="3623850"/>
          <a:ext cx="10881570" cy="14492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86AF84-BADF-4676-9893-FDADE342B38A}">
      <dsp:nvSpPr>
        <dsp:cNvPr id="0" name=""/>
        <dsp:cNvSpPr/>
      </dsp:nvSpPr>
      <dsp:spPr>
        <a:xfrm>
          <a:off x="438410" y="3949941"/>
          <a:ext cx="797110" cy="7971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B7E7C9-39C7-4042-A7BB-83E83926EF9B}">
      <dsp:nvSpPr>
        <dsp:cNvPr id="0" name=""/>
        <dsp:cNvSpPr/>
      </dsp:nvSpPr>
      <dsp:spPr>
        <a:xfrm>
          <a:off x="1673932" y="3623850"/>
          <a:ext cx="9207637" cy="1449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383" tIns="153383" rIns="153383" bIns="153383" numCol="1" spcCol="1270" anchor="ctr" anchorCtr="0">
          <a:noAutofit/>
        </a:bodyPr>
        <a:lstStyle/>
        <a:p>
          <a:pPr marL="0" lvl="0" indent="0" algn="l" defTabSz="1022350">
            <a:lnSpc>
              <a:spcPct val="90000"/>
            </a:lnSpc>
            <a:spcBef>
              <a:spcPct val="0"/>
            </a:spcBef>
            <a:spcAft>
              <a:spcPct val="35000"/>
            </a:spcAft>
            <a:buNone/>
          </a:pPr>
          <a:r>
            <a:rPr lang="en-GB" sz="2300" b="0" i="0" kern="1200" dirty="0">
              <a:solidFill>
                <a:schemeClr val="tx2">
                  <a:lumMod val="90000"/>
                  <a:lumOff val="10000"/>
                </a:schemeClr>
              </a:solidFill>
            </a:rPr>
            <a:t>The difficulty is that their approaches are often counter-productive, ineffective, and/or socially unacceptable.</a:t>
          </a:r>
          <a:endParaRPr lang="en-US" sz="2300" kern="1200" dirty="0">
            <a:solidFill>
              <a:schemeClr val="tx2">
                <a:lumMod val="90000"/>
                <a:lumOff val="10000"/>
              </a:schemeClr>
            </a:solidFill>
          </a:endParaRPr>
        </a:p>
      </dsp:txBody>
      <dsp:txXfrm>
        <a:off x="1673932" y="3623850"/>
        <a:ext cx="9207637" cy="14492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6A0418-BCE3-4832-A5BD-49B375093341}">
      <dsp:nvSpPr>
        <dsp:cNvPr id="0" name=""/>
        <dsp:cNvSpPr/>
      </dsp:nvSpPr>
      <dsp:spPr>
        <a:xfrm>
          <a:off x="0" y="607"/>
          <a:ext cx="10921266" cy="14211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6B3CE2-39ED-4681-8667-9BB16F34637D}">
      <dsp:nvSpPr>
        <dsp:cNvPr id="0" name=""/>
        <dsp:cNvSpPr/>
      </dsp:nvSpPr>
      <dsp:spPr>
        <a:xfrm>
          <a:off x="429895" y="320364"/>
          <a:ext cx="781628" cy="7816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234853-1377-4BB2-AFE5-66BFFCBE8868}">
      <dsp:nvSpPr>
        <dsp:cNvPr id="0" name=""/>
        <dsp:cNvSpPr/>
      </dsp:nvSpPr>
      <dsp:spPr>
        <a:xfrm>
          <a:off x="1641419" y="607"/>
          <a:ext cx="9279846" cy="1421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404" tIns="150404" rIns="150404" bIns="150404" numCol="1" spcCol="1270" anchor="ctr" anchorCtr="0">
          <a:noAutofit/>
        </a:bodyPr>
        <a:lstStyle/>
        <a:p>
          <a:pPr marL="0" lvl="0" indent="0" algn="l" defTabSz="1066800">
            <a:lnSpc>
              <a:spcPct val="90000"/>
            </a:lnSpc>
            <a:spcBef>
              <a:spcPct val="0"/>
            </a:spcBef>
            <a:spcAft>
              <a:spcPct val="35000"/>
            </a:spcAft>
            <a:buNone/>
          </a:pPr>
          <a:r>
            <a:rPr lang="en-GB" sz="2400" b="0" i="0" kern="1200" dirty="0">
              <a:solidFill>
                <a:schemeClr val="tx2">
                  <a:lumMod val="90000"/>
                  <a:lumOff val="10000"/>
                </a:schemeClr>
              </a:solidFill>
            </a:rPr>
            <a:t>According to the GLM, these level of `primary goods` obtainment should not fall below a particular threshold if individuals are to achieve an acceptable level of well-being. </a:t>
          </a:r>
          <a:endParaRPr lang="en-US" sz="2400" kern="1200" dirty="0">
            <a:solidFill>
              <a:schemeClr val="tx2">
                <a:lumMod val="90000"/>
                <a:lumOff val="10000"/>
              </a:schemeClr>
            </a:solidFill>
          </a:endParaRPr>
        </a:p>
      </dsp:txBody>
      <dsp:txXfrm>
        <a:off x="1641419" y="607"/>
        <a:ext cx="9279846" cy="1421142"/>
      </dsp:txXfrm>
    </dsp:sp>
    <dsp:sp modelId="{C70EC019-F387-4E16-ADBB-0C1C8FCD1617}">
      <dsp:nvSpPr>
        <dsp:cNvPr id="0" name=""/>
        <dsp:cNvSpPr/>
      </dsp:nvSpPr>
      <dsp:spPr>
        <a:xfrm>
          <a:off x="0" y="1777035"/>
          <a:ext cx="10921266" cy="14211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2EA07E-61FF-484B-8146-3258BF473946}">
      <dsp:nvSpPr>
        <dsp:cNvPr id="0" name=""/>
        <dsp:cNvSpPr/>
      </dsp:nvSpPr>
      <dsp:spPr>
        <a:xfrm>
          <a:off x="429895" y="2096792"/>
          <a:ext cx="781628" cy="7816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4DFC47-525C-4080-BCAD-99EE9A373CDE}">
      <dsp:nvSpPr>
        <dsp:cNvPr id="0" name=""/>
        <dsp:cNvSpPr/>
      </dsp:nvSpPr>
      <dsp:spPr>
        <a:xfrm>
          <a:off x="1641419" y="1777035"/>
          <a:ext cx="9279846" cy="1421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404" tIns="150404" rIns="150404" bIns="150404" numCol="1" spcCol="1270" anchor="ctr" anchorCtr="0">
          <a:noAutofit/>
        </a:bodyPr>
        <a:lstStyle/>
        <a:p>
          <a:pPr marL="0" lvl="0" indent="0" algn="l" defTabSz="1066800">
            <a:lnSpc>
              <a:spcPct val="90000"/>
            </a:lnSpc>
            <a:spcBef>
              <a:spcPct val="0"/>
            </a:spcBef>
            <a:spcAft>
              <a:spcPct val="35000"/>
            </a:spcAft>
            <a:buNone/>
          </a:pPr>
          <a:r>
            <a:rPr lang="en-GB" sz="2400" b="0" i="0" kern="1200" dirty="0">
              <a:solidFill>
                <a:schemeClr val="tx2">
                  <a:lumMod val="90000"/>
                  <a:lumOff val="10000"/>
                </a:schemeClr>
              </a:solidFill>
            </a:rPr>
            <a:t>However, due to individual differences in the weighting of values, abilities, and life experiences, there is variability in what matters most to offenders. </a:t>
          </a:r>
          <a:endParaRPr lang="en-US" sz="2400" kern="1200" dirty="0">
            <a:solidFill>
              <a:schemeClr val="tx2">
                <a:lumMod val="90000"/>
                <a:lumOff val="10000"/>
              </a:schemeClr>
            </a:solidFill>
          </a:endParaRPr>
        </a:p>
      </dsp:txBody>
      <dsp:txXfrm>
        <a:off x="1641419" y="1777035"/>
        <a:ext cx="9279846" cy="1421142"/>
      </dsp:txXfrm>
    </dsp:sp>
    <dsp:sp modelId="{D9852AAD-44A0-47EF-96EB-2179952A5ED6}">
      <dsp:nvSpPr>
        <dsp:cNvPr id="0" name=""/>
        <dsp:cNvSpPr/>
      </dsp:nvSpPr>
      <dsp:spPr>
        <a:xfrm>
          <a:off x="0" y="3553463"/>
          <a:ext cx="10921266" cy="14211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1B434B-F35E-4336-8ADD-289F4BE7CC43}">
      <dsp:nvSpPr>
        <dsp:cNvPr id="0" name=""/>
        <dsp:cNvSpPr/>
      </dsp:nvSpPr>
      <dsp:spPr>
        <a:xfrm>
          <a:off x="429895" y="3873220"/>
          <a:ext cx="781628" cy="7816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A7968F-11DD-46F5-83E9-1D8F665BD8C6}">
      <dsp:nvSpPr>
        <dsp:cNvPr id="0" name=""/>
        <dsp:cNvSpPr/>
      </dsp:nvSpPr>
      <dsp:spPr>
        <a:xfrm>
          <a:off x="1641419" y="3553463"/>
          <a:ext cx="9279846" cy="1421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404" tIns="150404" rIns="150404" bIns="150404" numCol="1" spcCol="1270" anchor="ctr" anchorCtr="0">
          <a:noAutofit/>
        </a:bodyPr>
        <a:lstStyle/>
        <a:p>
          <a:pPr marL="0" lvl="0" indent="0" algn="l" defTabSz="1066800">
            <a:lnSpc>
              <a:spcPct val="90000"/>
            </a:lnSpc>
            <a:spcBef>
              <a:spcPct val="0"/>
            </a:spcBef>
            <a:spcAft>
              <a:spcPct val="35000"/>
            </a:spcAft>
            <a:buNone/>
          </a:pPr>
          <a:r>
            <a:rPr lang="en-GB" sz="2400" b="0" i="0" kern="1200" dirty="0">
              <a:solidFill>
                <a:schemeClr val="tx2">
                  <a:lumMod val="90000"/>
                  <a:lumOff val="10000"/>
                </a:schemeClr>
              </a:solidFill>
            </a:rPr>
            <a:t>Thus, practitioners need to ensure they identify individual’s personal motivations and ascertain how each person prioritizes the 11 primary goods. </a:t>
          </a:r>
          <a:endParaRPr lang="en-US" sz="2400" kern="1200" dirty="0">
            <a:solidFill>
              <a:schemeClr val="tx2">
                <a:lumMod val="90000"/>
                <a:lumOff val="10000"/>
              </a:schemeClr>
            </a:solidFill>
          </a:endParaRPr>
        </a:p>
      </dsp:txBody>
      <dsp:txXfrm>
        <a:off x="1641419" y="3553463"/>
        <a:ext cx="9279846" cy="142114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E6DEC7-5815-449F-99C4-EBA25B214E17}">
      <dsp:nvSpPr>
        <dsp:cNvPr id="0" name=""/>
        <dsp:cNvSpPr/>
      </dsp:nvSpPr>
      <dsp:spPr>
        <a:xfrm>
          <a:off x="0" y="5788"/>
          <a:ext cx="10945964" cy="123873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Once this assessment task has been completed a Good Lives Plan (GLP) is constructed that revolves around the most heavily weighted primary goods. </a:t>
          </a:r>
          <a:endParaRPr lang="en-US" sz="2200" kern="1200"/>
        </a:p>
      </dsp:txBody>
      <dsp:txXfrm>
        <a:off x="60470" y="66258"/>
        <a:ext cx="10825024" cy="1117797"/>
      </dsp:txXfrm>
    </dsp:sp>
    <dsp:sp modelId="{D3B60F21-E3C8-473B-B33F-07E48FD53A95}">
      <dsp:nvSpPr>
        <dsp:cNvPr id="0" name=""/>
        <dsp:cNvSpPr/>
      </dsp:nvSpPr>
      <dsp:spPr>
        <a:xfrm>
          <a:off x="0" y="1307885"/>
          <a:ext cx="10945964" cy="1238737"/>
        </a:xfrm>
        <a:prstGeom prst="roundRect">
          <a:avLst/>
        </a:prstGeom>
        <a:solidFill>
          <a:schemeClr val="accent2">
            <a:hueOff val="2054433"/>
            <a:satOff val="0"/>
            <a:lumOff val="6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The basic idea is that interventions should provide alternative ways of achieving these primary goods that are responsive to individuals’ abilities, environments, and agency resources.</a:t>
          </a:r>
          <a:endParaRPr lang="en-US" sz="2200" kern="1200"/>
        </a:p>
      </dsp:txBody>
      <dsp:txXfrm>
        <a:off x="60470" y="1368355"/>
        <a:ext cx="10825024" cy="1117797"/>
      </dsp:txXfrm>
    </dsp:sp>
    <dsp:sp modelId="{805FDD3C-FCCE-4DEC-AC41-F6B107D3509E}">
      <dsp:nvSpPr>
        <dsp:cNvPr id="0" name=""/>
        <dsp:cNvSpPr/>
      </dsp:nvSpPr>
      <dsp:spPr>
        <a:xfrm>
          <a:off x="0" y="2609983"/>
          <a:ext cx="10945964" cy="1238737"/>
        </a:xfrm>
        <a:prstGeom prst="roundRect">
          <a:avLst/>
        </a:prstGeom>
        <a:solidFill>
          <a:schemeClr val="accent2">
            <a:hueOff val="4108866"/>
            <a:satOff val="0"/>
            <a:lumOff val="124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solidFill>
                <a:schemeClr val="tx2">
                  <a:lumMod val="90000"/>
                  <a:lumOff val="10000"/>
                </a:schemeClr>
              </a:solidFill>
            </a:rPr>
            <a:t>I</a:t>
          </a:r>
          <a:r>
            <a:rPr lang="en-GB" sz="2200" b="0" i="0" kern="1200" dirty="0">
              <a:solidFill>
                <a:schemeClr val="tx2">
                  <a:lumMod val="90000"/>
                  <a:lumOff val="10000"/>
                </a:schemeClr>
              </a:solidFill>
            </a:rPr>
            <a:t>nterventions are “wrapped around” an offender’s central values and “practical identities” (e.g., that of student, son, friend) to assist them in obtaining primary goods, in socially acceptable ways. </a:t>
          </a:r>
          <a:endParaRPr lang="en-US" sz="2200" kern="1200" dirty="0">
            <a:solidFill>
              <a:schemeClr val="tx2">
                <a:lumMod val="90000"/>
                <a:lumOff val="10000"/>
              </a:schemeClr>
            </a:solidFill>
          </a:endParaRPr>
        </a:p>
      </dsp:txBody>
      <dsp:txXfrm>
        <a:off x="60470" y="2670453"/>
        <a:ext cx="10825024" cy="1117797"/>
      </dsp:txXfrm>
    </dsp:sp>
    <dsp:sp modelId="{CF886EA6-6A2C-4A03-B732-3093523F8E77}">
      <dsp:nvSpPr>
        <dsp:cNvPr id="0" name=""/>
        <dsp:cNvSpPr/>
      </dsp:nvSpPr>
      <dsp:spPr>
        <a:xfrm>
          <a:off x="0" y="3912081"/>
          <a:ext cx="10945964" cy="1238737"/>
        </a:xfrm>
        <a:prstGeom prst="roundRect">
          <a:avLst/>
        </a:prstGeom>
        <a:solidFill>
          <a:schemeClr val="accent2">
            <a:hueOff val="6163298"/>
            <a:satOff val="0"/>
            <a:lumOff val="1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dirty="0">
              <a:solidFill>
                <a:schemeClr val="tx2">
                  <a:lumMod val="90000"/>
                  <a:lumOff val="10000"/>
                </a:schemeClr>
              </a:solidFill>
            </a:rPr>
            <a:t>The GLM, therefore, addresses dynamic risk factors directly and indirectly (see above) through the application of cognitive behavioural treatment and social interventions.</a:t>
          </a:r>
          <a:endParaRPr lang="en-US" sz="2200" kern="1200" dirty="0">
            <a:solidFill>
              <a:schemeClr val="tx2">
                <a:lumMod val="90000"/>
                <a:lumOff val="10000"/>
              </a:schemeClr>
            </a:solidFill>
          </a:endParaRPr>
        </a:p>
      </dsp:txBody>
      <dsp:txXfrm>
        <a:off x="60470" y="3972551"/>
        <a:ext cx="10825024" cy="111779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F86CD9-EAAA-4B30-8F33-033E50EEC1D2}">
      <dsp:nvSpPr>
        <dsp:cNvPr id="0" name=""/>
        <dsp:cNvSpPr/>
      </dsp:nvSpPr>
      <dsp:spPr>
        <a:xfrm>
          <a:off x="3221" y="3481"/>
          <a:ext cx="2556055" cy="153363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1.Life (including healthy living and functioning).</a:t>
          </a:r>
          <a:endParaRPr lang="en-US" sz="1900" kern="1200"/>
        </a:p>
      </dsp:txBody>
      <dsp:txXfrm>
        <a:off x="3221" y="3481"/>
        <a:ext cx="2556055" cy="1533633"/>
      </dsp:txXfrm>
    </dsp:sp>
    <dsp:sp modelId="{41F493AF-29E3-42A3-814B-68D1E7B6FA8D}">
      <dsp:nvSpPr>
        <dsp:cNvPr id="0" name=""/>
        <dsp:cNvSpPr/>
      </dsp:nvSpPr>
      <dsp:spPr>
        <a:xfrm>
          <a:off x="2814882" y="3481"/>
          <a:ext cx="2556055" cy="1533633"/>
        </a:xfrm>
        <a:prstGeom prst="rect">
          <a:avLst/>
        </a:prstGeom>
        <a:solidFill>
          <a:schemeClr val="accent2">
            <a:hueOff val="616330"/>
            <a:satOff val="0"/>
            <a:lumOff val="1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2. Knowledge </a:t>
          </a:r>
          <a:endParaRPr lang="en-US" sz="1900" kern="1200"/>
        </a:p>
      </dsp:txBody>
      <dsp:txXfrm>
        <a:off x="2814882" y="3481"/>
        <a:ext cx="2556055" cy="1533633"/>
      </dsp:txXfrm>
    </dsp:sp>
    <dsp:sp modelId="{BA9E3A0A-A248-4E1B-8FFF-50DAB4885C34}">
      <dsp:nvSpPr>
        <dsp:cNvPr id="0" name=""/>
        <dsp:cNvSpPr/>
      </dsp:nvSpPr>
      <dsp:spPr>
        <a:xfrm>
          <a:off x="5626543" y="3481"/>
          <a:ext cx="2556055" cy="1533633"/>
        </a:xfrm>
        <a:prstGeom prst="rect">
          <a:avLst/>
        </a:prstGeom>
        <a:solidFill>
          <a:schemeClr val="accent2">
            <a:hueOff val="1232660"/>
            <a:satOff val="0"/>
            <a:lumOff val="3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3. Excellence in work (including mastery of experiences). </a:t>
          </a:r>
          <a:endParaRPr lang="en-US" sz="1900" kern="1200"/>
        </a:p>
      </dsp:txBody>
      <dsp:txXfrm>
        <a:off x="5626543" y="3481"/>
        <a:ext cx="2556055" cy="1533633"/>
      </dsp:txXfrm>
    </dsp:sp>
    <dsp:sp modelId="{1A116260-1A82-4A69-9CF5-1204CE3DB6E3}">
      <dsp:nvSpPr>
        <dsp:cNvPr id="0" name=""/>
        <dsp:cNvSpPr/>
      </dsp:nvSpPr>
      <dsp:spPr>
        <a:xfrm>
          <a:off x="8438203" y="3481"/>
          <a:ext cx="2556055" cy="1533633"/>
        </a:xfrm>
        <a:prstGeom prst="rect">
          <a:avLst/>
        </a:prstGeom>
        <a:solidFill>
          <a:schemeClr val="accent2">
            <a:hueOff val="1848990"/>
            <a:satOff val="0"/>
            <a:lumOff val="5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4. Excellence in play (including mastery experiences). </a:t>
          </a:r>
          <a:endParaRPr lang="en-US" sz="1900" kern="1200"/>
        </a:p>
      </dsp:txBody>
      <dsp:txXfrm>
        <a:off x="8438203" y="3481"/>
        <a:ext cx="2556055" cy="1533633"/>
      </dsp:txXfrm>
    </dsp:sp>
    <dsp:sp modelId="{82433B46-537F-4981-AED0-C67C30F2E122}">
      <dsp:nvSpPr>
        <dsp:cNvPr id="0" name=""/>
        <dsp:cNvSpPr/>
      </dsp:nvSpPr>
      <dsp:spPr>
        <a:xfrm>
          <a:off x="3221" y="1792720"/>
          <a:ext cx="2556055" cy="1533633"/>
        </a:xfrm>
        <a:prstGeom prst="rect">
          <a:avLst/>
        </a:prstGeom>
        <a:solidFill>
          <a:schemeClr val="accent2">
            <a:hueOff val="2465319"/>
            <a:satOff val="0"/>
            <a:lumOff val="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5. Excellence in agency (i.e., autonomy and self-directedness). </a:t>
          </a:r>
          <a:endParaRPr lang="en-US" sz="1900" kern="1200"/>
        </a:p>
      </dsp:txBody>
      <dsp:txXfrm>
        <a:off x="3221" y="1792720"/>
        <a:ext cx="2556055" cy="1533633"/>
      </dsp:txXfrm>
    </dsp:sp>
    <dsp:sp modelId="{5572C2C6-376F-4E99-991E-CD1E98AE5474}">
      <dsp:nvSpPr>
        <dsp:cNvPr id="0" name=""/>
        <dsp:cNvSpPr/>
      </dsp:nvSpPr>
      <dsp:spPr>
        <a:xfrm>
          <a:off x="2814882" y="1792720"/>
          <a:ext cx="2556055" cy="1533633"/>
        </a:xfrm>
        <a:prstGeom prst="rect">
          <a:avLst/>
        </a:prstGeom>
        <a:solidFill>
          <a:schemeClr val="accent2">
            <a:hueOff val="3081649"/>
            <a:satOff val="0"/>
            <a:lumOff val="9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6. Inner peace (i.e., freedom from emotional turmoil and stress). </a:t>
          </a:r>
          <a:endParaRPr lang="en-US" sz="1900" kern="1200"/>
        </a:p>
      </dsp:txBody>
      <dsp:txXfrm>
        <a:off x="2814882" y="1792720"/>
        <a:ext cx="2556055" cy="1533633"/>
      </dsp:txXfrm>
    </dsp:sp>
    <dsp:sp modelId="{9B1C597A-43C1-4EE3-B196-413D85B19242}">
      <dsp:nvSpPr>
        <dsp:cNvPr id="0" name=""/>
        <dsp:cNvSpPr/>
      </dsp:nvSpPr>
      <dsp:spPr>
        <a:xfrm>
          <a:off x="5626543" y="1792720"/>
          <a:ext cx="2556055" cy="1533633"/>
        </a:xfrm>
        <a:prstGeom prst="rect">
          <a:avLst/>
        </a:prstGeom>
        <a:solidFill>
          <a:schemeClr val="accent2">
            <a:hueOff val="3697979"/>
            <a:satOff val="0"/>
            <a:lumOff val="1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7. Friendship (including intimate, romantic, and family relationships). </a:t>
          </a:r>
          <a:endParaRPr lang="en-US" sz="1900" kern="1200"/>
        </a:p>
      </dsp:txBody>
      <dsp:txXfrm>
        <a:off x="5626543" y="1792720"/>
        <a:ext cx="2556055" cy="1533633"/>
      </dsp:txXfrm>
    </dsp:sp>
    <dsp:sp modelId="{A230CF84-3044-48BE-BC4F-68F6A3E4F3DA}">
      <dsp:nvSpPr>
        <dsp:cNvPr id="0" name=""/>
        <dsp:cNvSpPr/>
      </dsp:nvSpPr>
      <dsp:spPr>
        <a:xfrm>
          <a:off x="8438203" y="1792720"/>
          <a:ext cx="2556055" cy="1533633"/>
        </a:xfrm>
        <a:prstGeom prst="rect">
          <a:avLst/>
        </a:prstGeom>
        <a:solidFill>
          <a:schemeClr val="accent2">
            <a:hueOff val="4314309"/>
            <a:satOff val="0"/>
            <a:lumOff val="130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8. Community </a:t>
          </a:r>
          <a:endParaRPr lang="en-US" sz="1900" kern="1200"/>
        </a:p>
      </dsp:txBody>
      <dsp:txXfrm>
        <a:off x="8438203" y="1792720"/>
        <a:ext cx="2556055" cy="1533633"/>
      </dsp:txXfrm>
    </dsp:sp>
    <dsp:sp modelId="{F473AE32-717A-42C9-AA64-0ABD6C4E5926}">
      <dsp:nvSpPr>
        <dsp:cNvPr id="0" name=""/>
        <dsp:cNvSpPr/>
      </dsp:nvSpPr>
      <dsp:spPr>
        <a:xfrm>
          <a:off x="1409052" y="3581959"/>
          <a:ext cx="2556055" cy="1533633"/>
        </a:xfrm>
        <a:prstGeom prst="rect">
          <a:avLst/>
        </a:prstGeom>
        <a:solidFill>
          <a:schemeClr val="accent2">
            <a:hueOff val="4930638"/>
            <a:satOff val="0"/>
            <a:lumOff val="1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2">
                  <a:lumMod val="90000"/>
                  <a:lumOff val="10000"/>
                </a:schemeClr>
              </a:solidFill>
            </a:rPr>
            <a:t>9. Spirituality (in the broad sense of finding meaning and purpose in life). </a:t>
          </a:r>
          <a:endParaRPr lang="en-US" sz="1900" kern="1200" dirty="0">
            <a:solidFill>
              <a:schemeClr val="tx2">
                <a:lumMod val="90000"/>
                <a:lumOff val="10000"/>
              </a:schemeClr>
            </a:solidFill>
          </a:endParaRPr>
        </a:p>
      </dsp:txBody>
      <dsp:txXfrm>
        <a:off x="1409052" y="3581959"/>
        <a:ext cx="2556055" cy="1533633"/>
      </dsp:txXfrm>
    </dsp:sp>
    <dsp:sp modelId="{24FB35B4-657F-450A-910E-237949BE2097}">
      <dsp:nvSpPr>
        <dsp:cNvPr id="0" name=""/>
        <dsp:cNvSpPr/>
      </dsp:nvSpPr>
      <dsp:spPr>
        <a:xfrm>
          <a:off x="4220712" y="3581959"/>
          <a:ext cx="2556055" cy="1533633"/>
        </a:xfrm>
        <a:prstGeom prst="rect">
          <a:avLst/>
        </a:prstGeom>
        <a:solidFill>
          <a:schemeClr val="accent2">
            <a:hueOff val="5546968"/>
            <a:satOff val="0"/>
            <a:lumOff val="16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2">
                  <a:lumMod val="90000"/>
                  <a:lumOff val="10000"/>
                </a:schemeClr>
              </a:solidFill>
            </a:rPr>
            <a:t>10. Pleasure </a:t>
          </a:r>
          <a:endParaRPr lang="en-US" sz="1900" kern="1200" dirty="0">
            <a:solidFill>
              <a:schemeClr val="tx2">
                <a:lumMod val="90000"/>
                <a:lumOff val="10000"/>
              </a:schemeClr>
            </a:solidFill>
          </a:endParaRPr>
        </a:p>
      </dsp:txBody>
      <dsp:txXfrm>
        <a:off x="4220712" y="3581959"/>
        <a:ext cx="2556055" cy="1533633"/>
      </dsp:txXfrm>
    </dsp:sp>
    <dsp:sp modelId="{F4A6FD90-5ABD-4FDE-9ECC-F23D2E59BD8C}">
      <dsp:nvSpPr>
        <dsp:cNvPr id="0" name=""/>
        <dsp:cNvSpPr/>
      </dsp:nvSpPr>
      <dsp:spPr>
        <a:xfrm>
          <a:off x="7032373" y="3581959"/>
          <a:ext cx="2556055" cy="1533633"/>
        </a:xfrm>
        <a:prstGeom prst="rect">
          <a:avLst/>
        </a:prstGeom>
        <a:solidFill>
          <a:schemeClr val="accent2">
            <a:hueOff val="6163298"/>
            <a:satOff val="0"/>
            <a:lumOff val="1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2">
                  <a:lumMod val="90000"/>
                  <a:lumOff val="10000"/>
                </a:schemeClr>
              </a:solidFill>
            </a:rPr>
            <a:t>11. Creativity</a:t>
          </a:r>
          <a:endParaRPr lang="en-US" sz="1900" kern="1200" dirty="0">
            <a:solidFill>
              <a:schemeClr val="tx2">
                <a:lumMod val="90000"/>
                <a:lumOff val="10000"/>
              </a:schemeClr>
            </a:solidFill>
          </a:endParaRPr>
        </a:p>
      </dsp:txBody>
      <dsp:txXfrm>
        <a:off x="7032373" y="3581959"/>
        <a:ext cx="2556055" cy="153363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D9C3BF-892D-4026-BB9B-A865686ED97A}">
      <dsp:nvSpPr>
        <dsp:cNvPr id="0" name=""/>
        <dsp:cNvSpPr/>
      </dsp:nvSpPr>
      <dsp:spPr>
        <a:xfrm>
          <a:off x="1378" y="1247678"/>
          <a:ext cx="2688263" cy="268826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47944" tIns="22860" rIns="147944" bIns="2286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2">
                  <a:lumMod val="90000"/>
                  <a:lumOff val="10000"/>
                </a:schemeClr>
              </a:solidFill>
            </a:rPr>
            <a:t>Phase 1- identifying aspects of offending including risk</a:t>
          </a:r>
        </a:p>
      </dsp:txBody>
      <dsp:txXfrm>
        <a:off x="395065" y="1641365"/>
        <a:ext cx="1900889" cy="1900889"/>
      </dsp:txXfrm>
    </dsp:sp>
    <dsp:sp modelId="{2DF14AA1-E934-4E9B-A871-F402963106E4}">
      <dsp:nvSpPr>
        <dsp:cNvPr id="0" name=""/>
        <dsp:cNvSpPr/>
      </dsp:nvSpPr>
      <dsp:spPr>
        <a:xfrm>
          <a:off x="2151989" y="1247678"/>
          <a:ext cx="2688263" cy="268826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47944" tIns="22860" rIns="147944" bIns="2286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2">
                  <a:lumMod val="90000"/>
                  <a:lumOff val="10000"/>
                </a:schemeClr>
              </a:solidFill>
            </a:rPr>
            <a:t>Phase 2 – identifying the function of offending</a:t>
          </a:r>
        </a:p>
      </dsp:txBody>
      <dsp:txXfrm>
        <a:off x="2545676" y="1641365"/>
        <a:ext cx="1900889" cy="1900889"/>
      </dsp:txXfrm>
    </dsp:sp>
    <dsp:sp modelId="{4A18DFC4-20A5-41AB-BC2E-5022533299AF}">
      <dsp:nvSpPr>
        <dsp:cNvPr id="0" name=""/>
        <dsp:cNvSpPr/>
      </dsp:nvSpPr>
      <dsp:spPr>
        <a:xfrm>
          <a:off x="4302599" y="1247678"/>
          <a:ext cx="2688263" cy="268826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47944" tIns="22860" rIns="147944" bIns="2286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2">
                  <a:lumMod val="90000"/>
                  <a:lumOff val="10000"/>
                </a:schemeClr>
              </a:solidFill>
            </a:rPr>
            <a:t>Phase 3 - Identifying core identities based on primary goods to help with the GLP</a:t>
          </a:r>
        </a:p>
      </dsp:txBody>
      <dsp:txXfrm>
        <a:off x="4696286" y="1641365"/>
        <a:ext cx="1900889" cy="1900889"/>
      </dsp:txXfrm>
    </dsp:sp>
    <dsp:sp modelId="{2367C667-0848-4881-B009-BCD53836DCFC}">
      <dsp:nvSpPr>
        <dsp:cNvPr id="0" name=""/>
        <dsp:cNvSpPr/>
      </dsp:nvSpPr>
      <dsp:spPr>
        <a:xfrm>
          <a:off x="6453210" y="1247678"/>
          <a:ext cx="2688263" cy="268826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47944" tIns="22860" rIns="147944" bIns="2286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2">
                  <a:lumMod val="90000"/>
                  <a:lumOff val="10000"/>
                </a:schemeClr>
              </a:solidFill>
            </a:rPr>
            <a:t>Phase 4 - Identifying secondary goods to flesh out the plan</a:t>
          </a:r>
        </a:p>
      </dsp:txBody>
      <dsp:txXfrm>
        <a:off x="6846897" y="1641365"/>
        <a:ext cx="1900889" cy="1900889"/>
      </dsp:txXfrm>
    </dsp:sp>
    <dsp:sp modelId="{1038D745-1EFF-430C-B64A-174F45562671}">
      <dsp:nvSpPr>
        <dsp:cNvPr id="0" name=""/>
        <dsp:cNvSpPr/>
      </dsp:nvSpPr>
      <dsp:spPr>
        <a:xfrm>
          <a:off x="8603821" y="1247678"/>
          <a:ext cx="2688263" cy="268826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47944" tIns="22860" rIns="147944" bIns="2286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2">
                  <a:lumMod val="90000"/>
                  <a:lumOff val="10000"/>
                </a:schemeClr>
              </a:solidFill>
            </a:rPr>
            <a:t>Phase 5 - Developing the detailed plan and how to achieve it</a:t>
          </a:r>
        </a:p>
      </dsp:txBody>
      <dsp:txXfrm>
        <a:off x="8997508" y="1641365"/>
        <a:ext cx="1900889" cy="190088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28068-AFBD-4979-B752-9EB6F90B1386}" type="datetimeFigureOut">
              <a:rPr lang="en-US" smtClean="0"/>
              <a:t>12/6/2023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939589-3E79-4C82-AA4A-FE78234FAA59}" type="slidenum">
              <a:rPr lang="en-US" smtClean="0"/>
              <a:t>‹#›</a:t>
            </a:fld>
            <a:endParaRPr lang="en-US" dirty="0"/>
          </a:p>
        </p:txBody>
      </p:sp>
    </p:spTree>
    <p:extLst>
      <p:ext uri="{BB962C8B-B14F-4D97-AF65-F5344CB8AC3E}">
        <p14:creationId xmlns:p14="http://schemas.microsoft.com/office/powerpoint/2010/main" val="2194968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9780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Slide">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298448" y="594360"/>
            <a:ext cx="6272784" cy="2843784"/>
          </a:xfrm>
        </p:spPr>
        <p:txBody>
          <a:bodyPr anchor="b"/>
          <a:lstStyle>
            <a:lvl1pPr algn="l">
              <a:defRPr sz="5400" b="1" i="0"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5641848" y="4700016"/>
            <a:ext cx="5093208" cy="1197864"/>
          </a:xfrm>
        </p:spPr>
        <p:txBody>
          <a:bodyPr>
            <a:normAutofit/>
          </a:bodyPr>
          <a:lstStyle>
            <a:lvl1pPr marL="0" indent="0" algn="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9" name="Straight Connector 8">
            <a:extLst>
              <a:ext uri="{FF2B5EF4-FFF2-40B4-BE49-F238E27FC236}">
                <a16:creationId xmlns:a16="http://schemas.microsoft.com/office/drawing/2014/main" id="{8E825845-66DD-4B77-A729-CD97D156FE6C}"/>
              </a:ext>
            </a:extLst>
          </p:cNvPr>
          <p:cNvCxnSpPr>
            <a:cxnSpLocks/>
          </p:cNvCxnSpPr>
          <p:nvPr userDrawn="1"/>
        </p:nvCxnSpPr>
        <p:spPr>
          <a:xfrm>
            <a:off x="1301262"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9" name="Graphic 12">
            <a:extLst>
              <a:ext uri="{FF2B5EF4-FFF2-40B4-BE49-F238E27FC236}">
                <a16:creationId xmlns:a16="http://schemas.microsoft.com/office/drawing/2014/main" id="{818B4386-1FCF-4ACE-BE25-AF9CC5E2256F}"/>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21" name="Graphic 13">
            <a:extLst>
              <a:ext uri="{FF2B5EF4-FFF2-40B4-BE49-F238E27FC236}">
                <a16:creationId xmlns:a16="http://schemas.microsoft.com/office/drawing/2014/main" id="{19319560-50ED-4963-A2CF-74663239D426}"/>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dirty="0"/>
          </a:p>
        </p:txBody>
      </p:sp>
      <p:sp>
        <p:nvSpPr>
          <p:cNvPr id="23" name="Graphic 15">
            <a:extLst>
              <a:ext uri="{FF2B5EF4-FFF2-40B4-BE49-F238E27FC236}">
                <a16:creationId xmlns:a16="http://schemas.microsoft.com/office/drawing/2014/main" id="{E5ABBDAD-943D-48F3-9C80-B29C48966C79}"/>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dirty="0"/>
          </a:p>
        </p:txBody>
      </p:sp>
    </p:spTree>
    <p:extLst>
      <p:ext uri="{BB962C8B-B14F-4D97-AF65-F5344CB8AC3E}">
        <p14:creationId xmlns:p14="http://schemas.microsoft.com/office/powerpoint/2010/main" val="2137906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34120D15-E48C-4FBE-BB95-24DB36D9F458}"/>
              </a:ext>
            </a:extLst>
          </p:cNvPr>
          <p:cNvSpPr>
            <a:spLocks noGrp="1"/>
          </p:cNvSpPr>
          <p:nvPr>
            <p:ph type="pic" sz="quarter" idx="14"/>
          </p:nvPr>
        </p:nvSpPr>
        <p:spPr>
          <a:xfrm>
            <a:off x="1366432"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anchor="ctr">
            <a:noAutofit/>
          </a:bodyPr>
          <a:lstStyle>
            <a:lvl1pPr algn="ctr">
              <a:buNone/>
              <a:defRPr sz="1600" b="1">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5202936" y="585216"/>
            <a:ext cx="5833872" cy="2276856"/>
          </a:xfrm>
        </p:spPr>
        <p:txBody>
          <a:bodyPr anchor="b"/>
          <a:lstStyle>
            <a:lvl1pPr algn="r">
              <a:defRPr sz="6000" b="1" cap="all" spc="400" baseline="0">
                <a:solidFill>
                  <a:schemeClr val="bg1"/>
                </a:solidFill>
              </a:defRPr>
            </a:lvl1pPr>
          </a:lstStyle>
          <a:p>
            <a:r>
              <a:rPr lang="en-US" dirty="0"/>
              <a:t>Title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a:lstStyle>
            <a:lvl1pPr>
              <a:defRPr>
                <a:solidFill>
                  <a:schemeClr val="bg1"/>
                </a:solidFill>
              </a:defRPr>
            </a:lvl1pPr>
          </a:lstStyle>
          <a:p>
            <a:r>
              <a:rPr lang="en-US" dirty="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a:lstStyle>
            <a:lvl1pPr>
              <a:defRPr>
                <a:solidFill>
                  <a:schemeClr val="bg1"/>
                </a:solidFill>
              </a:defRPr>
            </a:lvl1p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a:lstStyle>
            <a:lvl1pPr>
              <a:defRPr>
                <a:solidFill>
                  <a:schemeClr val="bg1"/>
                </a:solidFill>
              </a:defRPr>
            </a:lvl1pPr>
          </a:lstStyle>
          <a:p>
            <a:fld id="{D8DA9DAA-006C-4F4B-980E-E3DF019B24E2}" type="slidenum">
              <a:rPr lang="en-US" smtClean="0"/>
              <a:pPr/>
              <a:t>‹#›</a:t>
            </a:fld>
            <a:endParaRPr lang="en-US" dirty="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202936" y="3127248"/>
            <a:ext cx="5833872" cy="3118104"/>
          </a:xfrm>
        </p:spPr>
        <p:txBody>
          <a:bodyPr/>
          <a:lstStyle>
            <a:lvl1pPr marL="0" indent="0" algn="r">
              <a:buNone/>
              <a:defRPr sz="1800">
                <a:solidFill>
                  <a:schemeClr val="bg1"/>
                </a:solidFill>
              </a:defRPr>
            </a:lvl1pPr>
          </a:lstStyle>
          <a:p>
            <a:pPr lvl="0"/>
            <a:r>
              <a:rPr lang="en-US"/>
              <a:t>Click to edit Master text styles</a:t>
            </a:r>
          </a:p>
        </p:txBody>
      </p:sp>
      <p:sp>
        <p:nvSpPr>
          <p:cNvPr id="11" name="Graphic 12">
            <a:extLst>
              <a:ext uri="{FF2B5EF4-FFF2-40B4-BE49-F238E27FC236}">
                <a16:creationId xmlns:a16="http://schemas.microsoft.com/office/drawing/2014/main" id="{EA1B6985-3E5A-40F4-9268-D4AB3BBF8C91}"/>
              </a:ext>
            </a:extLst>
          </p:cNvPr>
          <p:cNvSpPr/>
          <p:nvPr userDrawn="1"/>
        </p:nvSpPr>
        <p:spPr>
          <a:xfrm>
            <a:off x="4745394" y="276027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13" name="Graphic 13">
            <a:extLst>
              <a:ext uri="{FF2B5EF4-FFF2-40B4-BE49-F238E27FC236}">
                <a16:creationId xmlns:a16="http://schemas.microsoft.com/office/drawing/2014/main" id="{338BC906-9D03-4280-85E8-21A81BC21D73}"/>
              </a:ext>
            </a:extLst>
          </p:cNvPr>
          <p:cNvSpPr/>
          <p:nvPr userDrawn="1"/>
        </p:nvSpPr>
        <p:spPr>
          <a:xfrm>
            <a:off x="4386614" y="253098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17" name="Graphic 15">
            <a:extLst>
              <a:ext uri="{FF2B5EF4-FFF2-40B4-BE49-F238E27FC236}">
                <a16:creationId xmlns:a16="http://schemas.microsoft.com/office/drawing/2014/main" id="{C5C06D53-C9F6-47E8-BFE1-B8193A1AED8B}"/>
              </a:ext>
            </a:extLst>
          </p:cNvPr>
          <p:cNvSpPr/>
          <p:nvPr userDrawn="1"/>
        </p:nvSpPr>
        <p:spPr>
          <a:xfrm>
            <a:off x="1669987" y="6031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Tree>
    <p:extLst>
      <p:ext uri="{BB962C8B-B14F-4D97-AF65-F5344CB8AC3E}">
        <p14:creationId xmlns:p14="http://schemas.microsoft.com/office/powerpoint/2010/main" val="2490768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a:xfrm>
            <a:off x="804672" y="1335024"/>
            <a:ext cx="6190488" cy="1179576"/>
          </a:xfrm>
        </p:spPr>
        <p:txBody>
          <a:bodyPr lIns="91440" tIns="45720" rIns="91440" bIns="45720" anchor="b"/>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850392" y="2825496"/>
            <a:ext cx="6190488" cy="3346704"/>
          </a:xfrm>
        </p:spPr>
        <p:txBody>
          <a:bodyPr/>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lvl1pPr>
              <a:defRPr>
                <a:solidFill>
                  <a:schemeClr val="accent2"/>
                </a:solidFill>
              </a:defRPr>
            </a:lvl1pPr>
          </a:lstStyle>
          <a:p>
            <a:r>
              <a:rPr lang="en-US" dirty="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7964424" y="621792"/>
            <a:ext cx="4114800" cy="365125"/>
          </a:xfrm>
        </p:spPr>
        <p:txBody>
          <a:bodyPr/>
          <a:lstStyle>
            <a:lvl1pPr>
              <a:defRPr baseline="0">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9" name="Straight Connector 8">
            <a:extLst>
              <a:ext uri="{FF2B5EF4-FFF2-40B4-BE49-F238E27FC236}">
                <a16:creationId xmlns:a16="http://schemas.microsoft.com/office/drawing/2014/main" id="{FA8B3D0E-ED3F-46FA-AE79-5FEFDE9168E3}"/>
              </a:ext>
            </a:extLst>
          </p:cNvPr>
          <p:cNvCxnSpPr>
            <a:cxnSpLocks/>
          </p:cNvCxnSpPr>
          <p:nvPr userDrawn="1"/>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id="{AAD06B87-D9B2-4F94-B734-A8F039A2033F}"/>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9" name="Graphic 11">
            <a:extLst>
              <a:ext uri="{FF2B5EF4-FFF2-40B4-BE49-F238E27FC236}">
                <a16:creationId xmlns:a16="http://schemas.microsoft.com/office/drawing/2014/main" id="{BB13A13C-36EA-4B13-9175-C5FE95B34D33}"/>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Tree>
    <p:extLst>
      <p:ext uri="{BB962C8B-B14F-4D97-AF65-F5344CB8AC3E}">
        <p14:creationId xmlns:p14="http://schemas.microsoft.com/office/powerpoint/2010/main" val="1897111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Section Header">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463040"/>
            <a:ext cx="9144000" cy="2340864"/>
          </a:xfrm>
        </p:spPr>
        <p:txBody>
          <a:bodyPr anchor="b">
            <a:normAutofit/>
          </a:bodyPr>
          <a:lstStyle>
            <a:lvl1pPr algn="ctr">
              <a:defRPr sz="6000" b="1" i="0"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7048" y="3858768"/>
            <a:ext cx="9144000" cy="1325880"/>
          </a:xfrm>
        </p:spPr>
        <p:txBody>
          <a:bodyPr>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Graphic 12">
            <a:extLst>
              <a:ext uri="{FF2B5EF4-FFF2-40B4-BE49-F238E27FC236}">
                <a16:creationId xmlns:a16="http://schemas.microsoft.com/office/drawing/2014/main" id="{8A41917E-4B97-447C-98AB-970D625F1DE6}"/>
              </a:ext>
            </a:extLst>
          </p:cNvPr>
          <p:cNvSpPr/>
          <p:nvPr userDrawn="1"/>
        </p:nvSpPr>
        <p:spPr>
          <a:xfrm>
            <a:off x="10772266" y="305435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5" name="Graphic 13">
            <a:extLst>
              <a:ext uri="{FF2B5EF4-FFF2-40B4-BE49-F238E27FC236}">
                <a16:creationId xmlns:a16="http://schemas.microsoft.com/office/drawing/2014/main" id="{3B3FD238-4561-4AF8-A1F1-185B0CAFE2AC}"/>
              </a:ext>
            </a:extLst>
          </p:cNvPr>
          <p:cNvSpPr/>
          <p:nvPr userDrawn="1"/>
        </p:nvSpPr>
        <p:spPr>
          <a:xfrm>
            <a:off x="10724364" y="2515838"/>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6" name="Graphic 15">
            <a:extLst>
              <a:ext uri="{FF2B5EF4-FFF2-40B4-BE49-F238E27FC236}">
                <a16:creationId xmlns:a16="http://schemas.microsoft.com/office/drawing/2014/main" id="{BAB9414C-AE69-4648-873E-9CE6B2DF8A71}"/>
              </a:ext>
            </a:extLst>
          </p:cNvPr>
          <p:cNvSpPr/>
          <p:nvPr userDrawn="1"/>
        </p:nvSpPr>
        <p:spPr>
          <a:xfrm>
            <a:off x="11024834" y="2787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
        <p:nvSpPr>
          <p:cNvPr id="7" name="Graphic 22">
            <a:extLst>
              <a:ext uri="{FF2B5EF4-FFF2-40B4-BE49-F238E27FC236}">
                <a16:creationId xmlns:a16="http://schemas.microsoft.com/office/drawing/2014/main" id="{3BF75235-4E6E-4184-82A5-EE6FE7993BBC}"/>
              </a:ext>
            </a:extLst>
          </p:cNvPr>
          <p:cNvSpPr/>
          <p:nvPr userDrawn="1"/>
        </p:nvSpPr>
        <p:spPr>
          <a:xfrm>
            <a:off x="1261869" y="263344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dirty="0"/>
          </a:p>
        </p:txBody>
      </p:sp>
      <p:sp>
        <p:nvSpPr>
          <p:cNvPr id="11" name="Graphic 21">
            <a:extLst>
              <a:ext uri="{FF2B5EF4-FFF2-40B4-BE49-F238E27FC236}">
                <a16:creationId xmlns:a16="http://schemas.microsoft.com/office/drawing/2014/main" id="{E66FE37C-2F4B-42DA-BFF6-92DD00BDC49B}"/>
              </a:ext>
            </a:extLst>
          </p:cNvPr>
          <p:cNvSpPr/>
          <p:nvPr userDrawn="1"/>
        </p:nvSpPr>
        <p:spPr>
          <a:xfrm>
            <a:off x="1064053" y="3083338"/>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dirty="0"/>
          </a:p>
        </p:txBody>
      </p:sp>
      <p:sp>
        <p:nvSpPr>
          <p:cNvPr id="13" name="Graphic 23">
            <a:extLst>
              <a:ext uri="{FF2B5EF4-FFF2-40B4-BE49-F238E27FC236}">
                <a16:creationId xmlns:a16="http://schemas.microsoft.com/office/drawing/2014/main" id="{DDD38822-731A-48DA-A8A0-FBBAF7A6D65D}"/>
              </a:ext>
            </a:extLst>
          </p:cNvPr>
          <p:cNvSpPr/>
          <p:nvPr userDrawn="1"/>
        </p:nvSpPr>
        <p:spPr>
          <a:xfrm>
            <a:off x="1413405" y="349287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dirty="0"/>
          </a:p>
        </p:txBody>
      </p:sp>
    </p:spTree>
    <p:extLst>
      <p:ext uri="{BB962C8B-B14F-4D97-AF65-F5344CB8AC3E}">
        <p14:creationId xmlns:p14="http://schemas.microsoft.com/office/powerpoint/2010/main" val="3442482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1745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6391656" y="841248"/>
            <a:ext cx="4434840" cy="3236976"/>
          </a:xfrm>
        </p:spPr>
        <p:txBody>
          <a:bodyPr anchor="b"/>
          <a:lstStyle>
            <a:lvl1pPr algn="l">
              <a:lnSpc>
                <a:spcPct val="110000"/>
              </a:lnSpc>
              <a:spcBef>
                <a:spcPts val="1000"/>
              </a:spcBef>
              <a:defRPr sz="3600" b="0" i="0" cap="none"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5" y="4498848"/>
            <a:ext cx="4434835" cy="510474"/>
          </a:xfrm>
        </p:spPr>
        <p:txBody>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a:lstStyle>
            <a:lvl1pPr>
              <a:defRPr>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01752"/>
            <a:ext cx="5221224" cy="6263640"/>
          </a:xfrm>
        </p:spPr>
        <p:txBody>
          <a:bodyPr anchor="ctr"/>
          <a:lstStyle>
            <a:lvl1pPr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299048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3_Title and Content">
    <p:bg>
      <p:bgPr>
        <a:gradFill>
          <a:gsLst>
            <a:gs pos="100000">
              <a:schemeClr val="accent4"/>
            </a:gs>
            <a:gs pos="0">
              <a:schemeClr val="accent2"/>
            </a:gs>
          </a:gsLst>
          <a:lin ang="189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hasCustomPrompt="1"/>
          </p:nvPr>
        </p:nvSpPr>
        <p:spPr>
          <a:xfrm>
            <a:off x="576072" y="365125"/>
            <a:ext cx="10771632" cy="1325563"/>
          </a:xfrm>
        </p:spPr>
        <p:txBody>
          <a:bodyPr/>
          <a:lstStyle>
            <a:lvl1pPr>
              <a:defRPr sz="5400" b="1" cap="all" baseline="0">
                <a:solidFill>
                  <a:schemeClr val="bg1"/>
                </a:solidFill>
              </a:defRPr>
            </a:lvl1pPr>
          </a:lstStyle>
          <a:p>
            <a:r>
              <a:rPr lang="en-US" dirty="0"/>
              <a:t>Title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576072" y="1825625"/>
            <a:ext cx="10771632"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a:xfrm>
            <a:off x="658368" y="6356350"/>
            <a:ext cx="2743200" cy="365125"/>
          </a:xfrm>
        </p:spPr>
        <p:txBody>
          <a:bodyPr/>
          <a:lstStyle>
            <a:lvl1pPr>
              <a:defRPr>
                <a:solidFill>
                  <a:schemeClr val="bg1"/>
                </a:solidFill>
              </a:defRPr>
            </a:lvl1pPr>
          </a:lstStyle>
          <a:p>
            <a:r>
              <a:rPr lang="en-US" dirty="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8503920" y="841248"/>
            <a:ext cx="3630168" cy="365125"/>
          </a:xfrm>
        </p:spPr>
        <p:txBody>
          <a:bodyPr/>
          <a:lstStyle>
            <a:lvl1pPr>
              <a:defRPr>
                <a:solidFill>
                  <a:schemeClr val="bg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lvl1pPr>
              <a:defRPr>
                <a:solidFill>
                  <a:schemeClr val="bg1"/>
                </a:solidFill>
              </a:defRPr>
            </a:lvl1pPr>
          </a:lstStyle>
          <a:p>
            <a:fld id="{D8DA9DAA-006C-4F4B-980E-E3DF019B24E2}" type="slidenum">
              <a:rPr lang="en-US" smtClean="0"/>
              <a:pPr/>
              <a:t>‹#›</a:t>
            </a:fld>
            <a:endParaRPr lang="en-US" dirty="0"/>
          </a:p>
        </p:txBody>
      </p:sp>
      <p:sp>
        <p:nvSpPr>
          <p:cNvPr id="9" name="Graphic 22">
            <a:extLst>
              <a:ext uri="{FF2B5EF4-FFF2-40B4-BE49-F238E27FC236}">
                <a16:creationId xmlns:a16="http://schemas.microsoft.com/office/drawing/2014/main" id="{4EADA2ED-8A8C-4D17-8798-F26BF3B4CE25}"/>
              </a:ext>
            </a:extLst>
          </p:cNvPr>
          <p:cNvSpPr/>
          <p:nvPr userDrawn="1"/>
        </p:nvSpPr>
        <p:spPr>
          <a:xfrm>
            <a:off x="11202264" y="344083"/>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dirty="0"/>
          </a:p>
        </p:txBody>
      </p:sp>
      <p:sp>
        <p:nvSpPr>
          <p:cNvPr id="11" name="Graphic 23">
            <a:extLst>
              <a:ext uri="{FF2B5EF4-FFF2-40B4-BE49-F238E27FC236}">
                <a16:creationId xmlns:a16="http://schemas.microsoft.com/office/drawing/2014/main" id="{54AB3A25-6605-4446-9E53-ACEECD25E27B}"/>
              </a:ext>
            </a:extLst>
          </p:cNvPr>
          <p:cNvSpPr/>
          <p:nvPr userDrawn="1"/>
        </p:nvSpPr>
        <p:spPr>
          <a:xfrm>
            <a:off x="11563141" y="59091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dirty="0"/>
          </a:p>
        </p:txBody>
      </p:sp>
    </p:spTree>
    <p:extLst>
      <p:ext uri="{BB962C8B-B14F-4D97-AF65-F5344CB8AC3E}">
        <p14:creationId xmlns:p14="http://schemas.microsoft.com/office/powerpoint/2010/main" val="122263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1444752" y="1825625"/>
            <a:ext cx="4553712" cy="435133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784848" y="1825625"/>
            <a:ext cx="4553712" cy="435133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Graphic 15">
            <a:extLst>
              <a:ext uri="{FF2B5EF4-FFF2-40B4-BE49-F238E27FC236}">
                <a16:creationId xmlns:a16="http://schemas.microsoft.com/office/drawing/2014/main" id="{D8685329-C6A1-4CB4-8AAE-150D0341F6A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2" name="Graphic 16">
            <a:extLst>
              <a:ext uri="{FF2B5EF4-FFF2-40B4-BE49-F238E27FC236}">
                <a16:creationId xmlns:a16="http://schemas.microsoft.com/office/drawing/2014/main" id="{83CE1DAA-30A3-41AE-8AE1-A7EE5C48A6F3}"/>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4" name="Graphic 14">
            <a:extLst>
              <a:ext uri="{FF2B5EF4-FFF2-40B4-BE49-F238E27FC236}">
                <a16:creationId xmlns:a16="http://schemas.microsoft.com/office/drawing/2014/main" id="{065162DD-7ACB-4F9C-90DD-24C743035892}"/>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Tree>
    <p:extLst>
      <p:ext uri="{BB962C8B-B14F-4D97-AF65-F5344CB8AC3E}">
        <p14:creationId xmlns:p14="http://schemas.microsoft.com/office/powerpoint/2010/main" val="1205288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45537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4553712"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784848" y="1681163"/>
            <a:ext cx="45537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784848" y="2505075"/>
            <a:ext cx="4553712"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Tree>
    <p:extLst>
      <p:ext uri="{BB962C8B-B14F-4D97-AF65-F5344CB8AC3E}">
        <p14:creationId xmlns:p14="http://schemas.microsoft.com/office/powerpoint/2010/main" val="937595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4983480" y="1681163"/>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4983480" y="2505075"/>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5" name="Text Placeholder 4">
            <a:extLst>
              <a:ext uri="{FF2B5EF4-FFF2-40B4-BE49-F238E27FC236}">
                <a16:creationId xmlns:a16="http://schemas.microsoft.com/office/drawing/2014/main" id="{2D693B15-7265-4478-9579-62FCD5222D04}"/>
              </a:ext>
            </a:extLst>
          </p:cNvPr>
          <p:cNvSpPr>
            <a:spLocks noGrp="1"/>
          </p:cNvSpPr>
          <p:nvPr>
            <p:ph type="body" sz="quarter" idx="13"/>
          </p:nvPr>
        </p:nvSpPr>
        <p:spPr>
          <a:xfrm>
            <a:off x="8531352" y="1769269"/>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5">
            <a:extLst>
              <a:ext uri="{FF2B5EF4-FFF2-40B4-BE49-F238E27FC236}">
                <a16:creationId xmlns:a16="http://schemas.microsoft.com/office/drawing/2014/main" id="{48F9E92F-BB16-4896-A47F-6497C3D705B9}"/>
              </a:ext>
            </a:extLst>
          </p:cNvPr>
          <p:cNvSpPr>
            <a:spLocks noGrp="1"/>
          </p:cNvSpPr>
          <p:nvPr>
            <p:ph sz="quarter" idx="14"/>
          </p:nvPr>
        </p:nvSpPr>
        <p:spPr>
          <a:xfrm>
            <a:off x="8531352" y="2593181"/>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73079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6391656" y="804672"/>
            <a:ext cx="4434840" cy="886968"/>
          </a:xfrm>
        </p:spPr>
        <p:txBody>
          <a:bodyPr anchor="b"/>
          <a:lstStyle>
            <a:lvl1pPr algn="l">
              <a:defRPr sz="5400" b="0" i="0" cap="none" baseline="0"/>
            </a:lvl1pPr>
          </a:lstStyle>
          <a:p>
            <a:r>
              <a:rPr lang="en-US" dirty="0"/>
              <a:t>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4" y="1801368"/>
            <a:ext cx="4434840" cy="4754880"/>
          </a:xfrm>
        </p:spPr>
        <p:txBody>
          <a:bodyPr>
            <a:normAutofit/>
          </a:bodyPr>
          <a:lstStyle>
            <a:lvl1pPr marL="0" indent="0" algn="l">
              <a:lnSpc>
                <a:spcPct val="11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a:lstStyle>
            <a:lvl1pPr>
              <a:defRPr>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108960"/>
            <a:ext cx="5221224" cy="3447288"/>
          </a:xfrm>
        </p:spPr>
        <p:txBody>
          <a:bodyPr anchor="ctr"/>
          <a:lstStyle>
            <a:lvl1pPr algn="ctr">
              <a:buNone/>
              <a:defRPr>
                <a:solidFill>
                  <a:schemeClr val="bg1"/>
                </a:solidFill>
              </a:defRPr>
            </a:lvl1pPr>
          </a:lstStyle>
          <a:p>
            <a:r>
              <a:rPr lang="en-US"/>
              <a:t>Click icon to add picture</a:t>
            </a:r>
            <a:endParaRPr lang="en-US" dirty="0"/>
          </a:p>
        </p:txBody>
      </p:sp>
      <p:sp>
        <p:nvSpPr>
          <p:cNvPr id="10" name="Picture Placeholder 12">
            <a:extLst>
              <a:ext uri="{FF2B5EF4-FFF2-40B4-BE49-F238E27FC236}">
                <a16:creationId xmlns:a16="http://schemas.microsoft.com/office/drawing/2014/main" id="{F146D6C1-343E-4F97-A565-55BBB15F4C77}"/>
              </a:ext>
            </a:extLst>
          </p:cNvPr>
          <p:cNvSpPr>
            <a:spLocks noGrp="1"/>
          </p:cNvSpPr>
          <p:nvPr>
            <p:ph type="pic" sz="quarter" idx="14"/>
          </p:nvPr>
        </p:nvSpPr>
        <p:spPr>
          <a:xfrm>
            <a:off x="283464"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
        <p:nvSpPr>
          <p:cNvPr id="11" name="Picture Placeholder 12">
            <a:extLst>
              <a:ext uri="{FF2B5EF4-FFF2-40B4-BE49-F238E27FC236}">
                <a16:creationId xmlns:a16="http://schemas.microsoft.com/office/drawing/2014/main" id="{BA123E2D-4554-47D5-B0EC-0C47EDB41626}"/>
              </a:ext>
            </a:extLst>
          </p:cNvPr>
          <p:cNvSpPr>
            <a:spLocks noGrp="1"/>
          </p:cNvSpPr>
          <p:nvPr>
            <p:ph type="pic" sz="quarter" idx="15"/>
          </p:nvPr>
        </p:nvSpPr>
        <p:spPr>
          <a:xfrm>
            <a:off x="3044952"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2578914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33" name="Picture Placeholder 32">
            <a:extLst>
              <a:ext uri="{FF2B5EF4-FFF2-40B4-BE49-F238E27FC236}">
                <a16:creationId xmlns:a16="http://schemas.microsoft.com/office/drawing/2014/main" id="{3186EA6A-5CD5-4DF7-9C8A-EDFAF28A80D9}"/>
              </a:ext>
            </a:extLst>
          </p:cNvPr>
          <p:cNvSpPr>
            <a:spLocks noGrp="1"/>
          </p:cNvSpPr>
          <p:nvPr>
            <p:ph type="pic" sz="quarter" idx="14"/>
          </p:nvPr>
        </p:nvSpPr>
        <p:spPr>
          <a:xfrm>
            <a:off x="1777111" y="407499"/>
            <a:ext cx="1952279" cy="1952279"/>
          </a:xfrm>
          <a:custGeom>
            <a:avLst/>
            <a:gdLst>
              <a:gd name="connsiteX0" fmla="*/ 976140 w 1952279"/>
              <a:gd name="connsiteY0" fmla="*/ 0 h 1952279"/>
              <a:gd name="connsiteX1" fmla="*/ 1952279 w 1952279"/>
              <a:gd name="connsiteY1" fmla="*/ 976140 h 1952279"/>
              <a:gd name="connsiteX2" fmla="*/ 976140 w 1952279"/>
              <a:gd name="connsiteY2" fmla="*/ 1952279 h 1952279"/>
              <a:gd name="connsiteX3" fmla="*/ 0 w 1952279"/>
              <a:gd name="connsiteY3" fmla="*/ 976140 h 1952279"/>
              <a:gd name="connsiteX4" fmla="*/ 976140 w 1952279"/>
              <a:gd name="connsiteY4" fmla="*/ 0 h 19522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2279" h="1952279">
                <a:moveTo>
                  <a:pt x="976140" y="0"/>
                </a:moveTo>
                <a:cubicBezTo>
                  <a:pt x="1515247" y="0"/>
                  <a:pt x="1952279" y="437033"/>
                  <a:pt x="1952279" y="976140"/>
                </a:cubicBezTo>
                <a:cubicBezTo>
                  <a:pt x="1952279" y="1515246"/>
                  <a:pt x="1515247" y="1952279"/>
                  <a:pt x="976140" y="1952279"/>
                </a:cubicBezTo>
                <a:cubicBezTo>
                  <a:pt x="437033" y="1952279"/>
                  <a:pt x="0" y="1515246"/>
                  <a:pt x="0" y="976140"/>
                </a:cubicBezTo>
                <a:cubicBezTo>
                  <a:pt x="0" y="437033"/>
                  <a:pt x="437033" y="0"/>
                  <a:pt x="976140"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2" name="Picture Placeholder 31">
            <a:extLst>
              <a:ext uri="{FF2B5EF4-FFF2-40B4-BE49-F238E27FC236}">
                <a16:creationId xmlns:a16="http://schemas.microsoft.com/office/drawing/2014/main" id="{83D5117F-F235-498D-99A5-9DE2D665576C}"/>
              </a:ext>
            </a:extLst>
          </p:cNvPr>
          <p:cNvSpPr>
            <a:spLocks noGrp="1"/>
          </p:cNvSpPr>
          <p:nvPr>
            <p:ph type="pic" sz="quarter" idx="15"/>
          </p:nvPr>
        </p:nvSpPr>
        <p:spPr>
          <a:xfrm>
            <a:off x="3528345" y="1972581"/>
            <a:ext cx="2290065" cy="2273502"/>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1" name="Picture Placeholder 30">
            <a:extLst>
              <a:ext uri="{FF2B5EF4-FFF2-40B4-BE49-F238E27FC236}">
                <a16:creationId xmlns:a16="http://schemas.microsoft.com/office/drawing/2014/main" id="{E1E0A794-F1D3-4628-B5B1-9D48AB34C3D4}"/>
              </a:ext>
            </a:extLst>
          </p:cNvPr>
          <p:cNvSpPr>
            <a:spLocks noGrp="1"/>
          </p:cNvSpPr>
          <p:nvPr>
            <p:ph type="pic" sz="quarter" idx="16"/>
          </p:nvPr>
        </p:nvSpPr>
        <p:spPr>
          <a:xfrm>
            <a:off x="5579539" y="4386312"/>
            <a:ext cx="3119293" cy="2462810"/>
          </a:xfrm>
          <a:custGeom>
            <a:avLst/>
            <a:gdLst>
              <a:gd name="connsiteX0" fmla="*/ 1559647 w 3119293"/>
              <a:gd name="connsiteY0" fmla="*/ 0 h 2462810"/>
              <a:gd name="connsiteX1" fmla="*/ 3119293 w 3119293"/>
              <a:gd name="connsiteY1" fmla="*/ 1559647 h 2462810"/>
              <a:gd name="connsiteX2" fmla="*/ 2852930 w 3119293"/>
              <a:gd name="connsiteY2" fmla="*/ 2431660 h 2462810"/>
              <a:gd name="connsiteX3" fmla="*/ 2829636 w 3119293"/>
              <a:gd name="connsiteY3" fmla="*/ 2462810 h 2462810"/>
              <a:gd name="connsiteX4" fmla="*/ 289658 w 3119293"/>
              <a:gd name="connsiteY4" fmla="*/ 2462810 h 2462810"/>
              <a:gd name="connsiteX5" fmla="*/ 266363 w 3119293"/>
              <a:gd name="connsiteY5" fmla="*/ 2431660 h 2462810"/>
              <a:gd name="connsiteX6" fmla="*/ 0 w 3119293"/>
              <a:gd name="connsiteY6" fmla="*/ 1559647 h 2462810"/>
              <a:gd name="connsiteX7" fmla="*/ 1559647 w 3119293"/>
              <a:gd name="connsiteY7" fmla="*/ 0 h 2462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9293" h="2462810">
                <a:moveTo>
                  <a:pt x="1559647" y="0"/>
                </a:moveTo>
                <a:cubicBezTo>
                  <a:pt x="2421016" y="0"/>
                  <a:pt x="3119293" y="698278"/>
                  <a:pt x="3119293" y="1559647"/>
                </a:cubicBezTo>
                <a:cubicBezTo>
                  <a:pt x="3119293" y="1882660"/>
                  <a:pt x="3021098" y="2182739"/>
                  <a:pt x="2852930" y="2431660"/>
                </a:cubicBezTo>
                <a:lnTo>
                  <a:pt x="2829636" y="2462810"/>
                </a:lnTo>
                <a:lnTo>
                  <a:pt x="289658" y="2462810"/>
                </a:lnTo>
                <a:lnTo>
                  <a:pt x="266363" y="2431660"/>
                </a:lnTo>
                <a:cubicBezTo>
                  <a:pt x="98195" y="2182739"/>
                  <a:pt x="0" y="1882660"/>
                  <a:pt x="0" y="1559647"/>
                </a:cubicBezTo>
                <a:cubicBezTo>
                  <a:pt x="0" y="698278"/>
                  <a:pt x="698278" y="0"/>
                  <a:pt x="1559647"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0" name="Picture Placeholder 29">
            <a:extLst>
              <a:ext uri="{FF2B5EF4-FFF2-40B4-BE49-F238E27FC236}">
                <a16:creationId xmlns:a16="http://schemas.microsoft.com/office/drawing/2014/main" id="{B8D3F45B-B631-47D3-A33C-71CEC2B3602C}"/>
              </a:ext>
            </a:extLst>
          </p:cNvPr>
          <p:cNvSpPr>
            <a:spLocks noGrp="1"/>
          </p:cNvSpPr>
          <p:nvPr>
            <p:ph type="pic" sz="quarter" idx="17"/>
          </p:nvPr>
        </p:nvSpPr>
        <p:spPr>
          <a:xfrm>
            <a:off x="1092905" y="4018982"/>
            <a:ext cx="3854161" cy="2839018"/>
          </a:xfrm>
          <a:custGeom>
            <a:avLst/>
            <a:gdLst>
              <a:gd name="connsiteX0" fmla="*/ 1927061 w 3854161"/>
              <a:gd name="connsiteY0" fmla="*/ 0 h 2839018"/>
              <a:gd name="connsiteX1" fmla="*/ 1927101 w 3854161"/>
              <a:gd name="connsiteY1" fmla="*/ 0 h 2839018"/>
              <a:gd name="connsiteX2" fmla="*/ 2124114 w 3854161"/>
              <a:gd name="connsiteY2" fmla="*/ 9948 h 2839018"/>
              <a:gd name="connsiteX3" fmla="*/ 3854161 w 3854161"/>
              <a:gd name="connsiteY3" fmla="*/ 1927080 h 2839018"/>
              <a:gd name="connsiteX4" fmla="*/ 3702722 w 3854161"/>
              <a:gd name="connsiteY4" fmla="*/ 2677187 h 2839018"/>
              <a:gd name="connsiteX5" fmla="*/ 3624763 w 3854161"/>
              <a:gd name="connsiteY5" fmla="*/ 2839018 h 2839018"/>
              <a:gd name="connsiteX6" fmla="*/ 229398 w 3854161"/>
              <a:gd name="connsiteY6" fmla="*/ 2839018 h 2839018"/>
              <a:gd name="connsiteX7" fmla="*/ 151440 w 3854161"/>
              <a:gd name="connsiteY7" fmla="*/ 2677187 h 2839018"/>
              <a:gd name="connsiteX8" fmla="*/ 0 w 3854161"/>
              <a:gd name="connsiteY8" fmla="*/ 1927080 h 2839018"/>
              <a:gd name="connsiteX9" fmla="*/ 1730048 w 3854161"/>
              <a:gd name="connsiteY9" fmla="*/ 9948 h 283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54161" h="2839018">
                <a:moveTo>
                  <a:pt x="1927061" y="0"/>
                </a:moveTo>
                <a:lnTo>
                  <a:pt x="1927101" y="0"/>
                </a:lnTo>
                <a:lnTo>
                  <a:pt x="2124114" y="9948"/>
                </a:lnTo>
                <a:cubicBezTo>
                  <a:pt x="3095856" y="108634"/>
                  <a:pt x="3854161" y="929301"/>
                  <a:pt x="3854161" y="1927080"/>
                </a:cubicBezTo>
                <a:cubicBezTo>
                  <a:pt x="3854161" y="2193154"/>
                  <a:pt x="3800237" y="2446634"/>
                  <a:pt x="3702722" y="2677187"/>
                </a:cubicBezTo>
                <a:lnTo>
                  <a:pt x="3624763" y="2839018"/>
                </a:lnTo>
                <a:lnTo>
                  <a:pt x="229398" y="2839018"/>
                </a:lnTo>
                <a:lnTo>
                  <a:pt x="151440" y="2677187"/>
                </a:lnTo>
                <a:cubicBezTo>
                  <a:pt x="53924" y="2446634"/>
                  <a:pt x="0" y="2193154"/>
                  <a:pt x="0" y="1927080"/>
                </a:cubicBezTo>
                <a:cubicBezTo>
                  <a:pt x="0" y="929301"/>
                  <a:pt x="758305" y="108634"/>
                  <a:pt x="1730048" y="9948"/>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a:xfrm>
            <a:off x="5760720" y="585216"/>
            <a:ext cx="5276088" cy="2276856"/>
          </a:xfrm>
        </p:spPr>
        <p:txBody>
          <a:bodyPr anchor="b"/>
          <a:lstStyle>
            <a:lvl1pPr algn="r">
              <a:defRPr sz="4800" b="1" cap="all" spc="400" baseline="0">
                <a:solidFill>
                  <a:schemeClr val="bg1"/>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a:lstStyle>
            <a:lvl1pPr>
              <a:defRPr>
                <a:solidFill>
                  <a:schemeClr val="bg1"/>
                </a:solidFill>
              </a:defRPr>
            </a:lvl1pPr>
          </a:lstStyle>
          <a:p>
            <a:r>
              <a:rPr lang="en-US" dirty="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a:lstStyle>
            <a:lvl1pPr>
              <a:defRPr>
                <a:solidFill>
                  <a:schemeClr val="bg1"/>
                </a:solidFill>
              </a:defRPr>
            </a:lvl1p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a:lstStyle>
            <a:lvl1pPr>
              <a:defRPr>
                <a:solidFill>
                  <a:schemeClr val="bg1"/>
                </a:solidFill>
              </a:defRPr>
            </a:lvl1pPr>
          </a:lstStyle>
          <a:p>
            <a:fld id="{D8DA9DAA-006C-4F4B-980E-E3DF019B24E2}" type="slidenum">
              <a:rPr lang="en-US" smtClean="0"/>
              <a:pPr/>
              <a:t>‹#›</a:t>
            </a:fld>
            <a:endParaRPr lang="en-US" dirty="0"/>
          </a:p>
        </p:txBody>
      </p:sp>
      <p:sp>
        <p:nvSpPr>
          <p:cNvPr id="8" name="Graphic 32">
            <a:extLst>
              <a:ext uri="{FF2B5EF4-FFF2-40B4-BE49-F238E27FC236}">
                <a16:creationId xmlns:a16="http://schemas.microsoft.com/office/drawing/2014/main" id="{846CD0EA-B0AA-4845-81A5-4ADD7C58B12F}"/>
              </a:ext>
            </a:extLst>
          </p:cNvPr>
          <p:cNvSpPr/>
          <p:nvPr userDrawn="1"/>
        </p:nvSpPr>
        <p:spPr>
          <a:xfrm>
            <a:off x="1472366" y="185953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10" name="Graphic 33">
            <a:extLst>
              <a:ext uri="{FF2B5EF4-FFF2-40B4-BE49-F238E27FC236}">
                <a16:creationId xmlns:a16="http://schemas.microsoft.com/office/drawing/2014/main" id="{0E97A0CB-7CB1-47F0-BD48-EEECBAC39CD2}"/>
              </a:ext>
            </a:extLst>
          </p:cNvPr>
          <p:cNvSpPr/>
          <p:nvPr userDrawn="1"/>
        </p:nvSpPr>
        <p:spPr>
          <a:xfrm>
            <a:off x="2014523" y="3146867"/>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
        <p:nvSpPr>
          <p:cNvPr id="12" name="Graphic 31">
            <a:extLst>
              <a:ext uri="{FF2B5EF4-FFF2-40B4-BE49-F238E27FC236}">
                <a16:creationId xmlns:a16="http://schemas.microsoft.com/office/drawing/2014/main" id="{477816C9-06CB-4BC5-B26B-6A2877BD941A}"/>
              </a:ext>
            </a:extLst>
          </p:cNvPr>
          <p:cNvSpPr/>
          <p:nvPr userDrawn="1"/>
        </p:nvSpPr>
        <p:spPr>
          <a:xfrm>
            <a:off x="5404920" y="450829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760720" y="3127248"/>
            <a:ext cx="5276088" cy="1124712"/>
          </a:xfrm>
        </p:spPr>
        <p:txBody>
          <a:bodyPr/>
          <a:lstStyle>
            <a:lvl1pPr marL="0" indent="0" algn="r">
              <a:buNone/>
              <a:defRPr sz="18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010451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r>
              <a:rPr lang="en-US" dirty="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291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8676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68059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775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r>
              <a:rPr lang="en-US" dirty="0"/>
              <a:t>9/3/20XX</a:t>
            </a:r>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D8DA9DAA-006C-4F4B-980E-E3DF019B24E2}" type="slidenum">
              <a:rPr lang="en-US" smtClean="0"/>
              <a:t>‹#›</a:t>
            </a:fld>
            <a:endParaRPr lang="en-US" dirty="0"/>
          </a:p>
        </p:txBody>
      </p:sp>
    </p:spTree>
    <p:extLst>
      <p:ext uri="{BB962C8B-B14F-4D97-AF65-F5344CB8AC3E}">
        <p14:creationId xmlns:p14="http://schemas.microsoft.com/office/powerpoint/2010/main" val="1999713800"/>
      </p:ext>
    </p:extLst>
  </p:cSld>
  <p:clrMap bg1="lt1" tx1="dk1" bg2="lt2" tx2="dk2" accent1="accent1" accent2="accent2" accent3="accent3" accent4="accent4" accent5="accent5" accent6="accent6" hlink="hlink" folHlink="folHlink"/>
  <p:sldLayoutIdLst>
    <p:sldLayoutId id="2147483697" r:id="rId1"/>
    <p:sldLayoutId id="2147483708" r:id="rId2"/>
    <p:sldLayoutId id="2147483717" r:id="rId3"/>
    <p:sldLayoutId id="2147483710" r:id="rId4"/>
    <p:sldLayoutId id="2147483709" r:id="rId5"/>
    <p:sldLayoutId id="2147483698" r:id="rId6"/>
    <p:sldLayoutId id="2147483713" r:id="rId7"/>
    <p:sldLayoutId id="2147483712" r:id="rId8"/>
    <p:sldLayoutId id="2147483700" r:id="rId9"/>
    <p:sldLayoutId id="2147483701" r:id="rId10"/>
    <p:sldLayoutId id="2147483716" r:id="rId11"/>
    <p:sldLayoutId id="2147483714" r:id="rId12"/>
    <p:sldLayoutId id="2147483715" r:id="rId13"/>
    <p:sldLayoutId id="2147483702" r:id="rId14"/>
    <p:sldLayoutId id="2147483703" r:id="rId15"/>
    <p:sldLayoutId id="2147483704" r:id="rId16"/>
    <p:sldLayoutId id="2147483705" r:id="rId17"/>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8.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E94261F-1ED3-4E90-88E6-134791440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A9968B-2619-4F71-AB00-4C493E120805}"/>
              </a:ext>
            </a:extLst>
          </p:cNvPr>
          <p:cNvSpPr>
            <a:spLocks noGrp="1"/>
          </p:cNvSpPr>
          <p:nvPr>
            <p:ph type="ctrTitle"/>
          </p:nvPr>
        </p:nvSpPr>
        <p:spPr>
          <a:xfrm>
            <a:off x="1301262" y="590062"/>
            <a:ext cx="5517822" cy="2838938"/>
          </a:xfrm>
        </p:spPr>
        <p:txBody>
          <a:bodyPr>
            <a:normAutofit/>
          </a:bodyPr>
          <a:lstStyle/>
          <a:p>
            <a:r>
              <a:rPr lang="en-US" sz="4200" spc="400" dirty="0"/>
              <a:t>Offender </a:t>
            </a:r>
            <a:br>
              <a:rPr lang="en-US" sz="4200" spc="400" dirty="0"/>
            </a:br>
            <a:r>
              <a:rPr lang="en-US" sz="4200" spc="400" dirty="0"/>
              <a:t>rehabilitation</a:t>
            </a:r>
            <a:endParaRPr lang="en-US" sz="4200" dirty="0"/>
          </a:p>
        </p:txBody>
      </p:sp>
      <p:sp>
        <p:nvSpPr>
          <p:cNvPr id="5" name="Subtitle 4">
            <a:extLst>
              <a:ext uri="{FF2B5EF4-FFF2-40B4-BE49-F238E27FC236}">
                <a16:creationId xmlns:a16="http://schemas.microsoft.com/office/drawing/2014/main" id="{ECAB480E-300F-40EF-D8C3-F1192474791D}"/>
              </a:ext>
            </a:extLst>
          </p:cNvPr>
          <p:cNvSpPr>
            <a:spLocks noGrp="1"/>
          </p:cNvSpPr>
          <p:nvPr>
            <p:ph type="subTitle" idx="1"/>
          </p:nvPr>
        </p:nvSpPr>
        <p:spPr>
          <a:xfrm>
            <a:off x="5642044" y="4698614"/>
            <a:ext cx="5088650" cy="1198120"/>
          </a:xfrm>
        </p:spPr>
        <p:txBody>
          <a:bodyPr>
            <a:normAutofit/>
          </a:bodyPr>
          <a:lstStyle/>
          <a:p>
            <a:endParaRPr lang="en-GB"/>
          </a:p>
        </p:txBody>
      </p:sp>
      <p:cxnSp>
        <p:nvCxnSpPr>
          <p:cNvPr id="12" name="Straight Connector 1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769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0115FF41-AFA4-4D25-AB42-AB034F4B4FEC}"/>
              </a:ext>
            </a:extLst>
          </p:cNvPr>
          <p:cNvSpPr>
            <a:spLocks noGrp="1"/>
          </p:cNvSpPr>
          <p:nvPr>
            <p:ph type="title"/>
          </p:nvPr>
        </p:nvSpPr>
        <p:spPr>
          <a:xfrm>
            <a:off x="6657715" y="467271"/>
            <a:ext cx="4195674" cy="2052522"/>
          </a:xfrm>
        </p:spPr>
        <p:txBody>
          <a:bodyPr vert="horz" lIns="91440" tIns="45720" rIns="91440" bIns="45720" rtlCol="0" anchor="b">
            <a:normAutofit/>
          </a:bodyPr>
          <a:lstStyle/>
          <a:p>
            <a:r>
              <a:rPr lang="en-US" sz="4800" kern="1200" dirty="0">
                <a:solidFill>
                  <a:schemeClr val="tx2">
                    <a:lumMod val="90000"/>
                    <a:lumOff val="10000"/>
                  </a:schemeClr>
                </a:solidFill>
                <a:latin typeface="+mj-lt"/>
                <a:ea typeface="+mj-ea"/>
                <a:cs typeface="+mj-cs"/>
              </a:rPr>
              <a:t>Introduction</a:t>
            </a:r>
          </a:p>
        </p:txBody>
      </p:sp>
      <p:sp>
        <p:nvSpPr>
          <p:cNvPr id="20" name="Oval 1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pic>
        <p:nvPicPr>
          <p:cNvPr id="8" name="Picture Placeholder 7" descr="mountains under the night sky just before dawn">
            <a:extLst>
              <a:ext uri="{FF2B5EF4-FFF2-40B4-BE49-F238E27FC236}">
                <a16:creationId xmlns:a16="http://schemas.microsoft.com/office/drawing/2014/main" id="{B53D1AAB-32B2-4F04-828F-AB1C758AF004}"/>
              </a:ext>
            </a:extLst>
          </p:cNvPr>
          <p:cNvPicPr>
            <a:picLocks noGrp="1" noChangeAspect="1"/>
          </p:cNvPicPr>
          <p:nvPr>
            <p:ph type="pic" sz="quarter" idx="13"/>
          </p:nvPr>
        </p:nvPicPr>
        <p:blipFill rotWithShape="1">
          <a:blip r:embed="rId2"/>
          <a:srcRect l="71" r="71"/>
          <a:stretch/>
        </p:blipFill>
        <p:spPr>
          <a:xfrm>
            <a:off x="1217770" y="1451094"/>
            <a:ext cx="3952579" cy="3948305"/>
          </a:xfrm>
          <a:prstGeom prst="rect">
            <a:avLst/>
          </a:prstGeom>
        </p:spPr>
      </p:pic>
      <p:sp>
        <p:nvSpPr>
          <p:cNvPr id="4" name="Content Placeholder 3">
            <a:extLst>
              <a:ext uri="{FF2B5EF4-FFF2-40B4-BE49-F238E27FC236}">
                <a16:creationId xmlns:a16="http://schemas.microsoft.com/office/drawing/2014/main" id="{B0881FA9-F3B0-4912-B0E1-352094195C30}"/>
              </a:ext>
            </a:extLst>
          </p:cNvPr>
          <p:cNvSpPr>
            <a:spLocks noGrp="1"/>
          </p:cNvSpPr>
          <p:nvPr>
            <p:ph idx="1"/>
          </p:nvPr>
        </p:nvSpPr>
        <p:spPr>
          <a:xfrm>
            <a:off x="6695359" y="2990818"/>
            <a:ext cx="4158031" cy="2913872"/>
          </a:xfrm>
        </p:spPr>
        <p:txBody>
          <a:bodyPr vert="horz" lIns="91440" tIns="45720" rIns="91440" bIns="45720" rtlCol="0" anchor="t">
            <a:normAutofit/>
          </a:bodyPr>
          <a:lstStyle/>
          <a:p>
            <a:pPr indent="-228600">
              <a:lnSpc>
                <a:spcPct val="90000"/>
              </a:lnSpc>
              <a:buFont typeface="Arial" panose="020B0604020202020204" pitchFamily="34" charset="0"/>
              <a:buChar char="•"/>
            </a:pPr>
            <a:r>
              <a:rPr lang="en-US" sz="1800" dirty="0">
                <a:solidFill>
                  <a:schemeClr val="tx2">
                    <a:lumMod val="90000"/>
                    <a:lumOff val="10000"/>
                  </a:schemeClr>
                </a:solidFill>
              </a:rPr>
              <a:t>You will be following the template on Moodle to construct your rehabilitative proposal.</a:t>
            </a:r>
          </a:p>
          <a:p>
            <a:pPr indent="-228600">
              <a:lnSpc>
                <a:spcPct val="90000"/>
              </a:lnSpc>
              <a:buFont typeface="Arial" panose="020B0604020202020204" pitchFamily="34" charset="0"/>
              <a:buChar char="•"/>
            </a:pPr>
            <a:r>
              <a:rPr lang="en-US" sz="1800" dirty="0">
                <a:solidFill>
                  <a:schemeClr val="tx2">
                    <a:lumMod val="90000"/>
                    <a:lumOff val="10000"/>
                  </a:schemeClr>
                </a:solidFill>
              </a:rPr>
              <a:t>You will base this in either the RNR model or the GLM model of offender rehabilitation. </a:t>
            </a:r>
          </a:p>
          <a:p>
            <a:pPr indent="-228600">
              <a:lnSpc>
                <a:spcPct val="90000"/>
              </a:lnSpc>
              <a:buFont typeface="Arial" panose="020B0604020202020204" pitchFamily="34" charset="0"/>
              <a:buChar char="•"/>
            </a:pPr>
            <a:endParaRPr lang="en-US" sz="1800" dirty="0"/>
          </a:p>
        </p:txBody>
      </p:sp>
      <p:sp>
        <p:nvSpPr>
          <p:cNvPr id="2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1" name="Slide Number Placeholder 10">
            <a:extLst>
              <a:ext uri="{FF2B5EF4-FFF2-40B4-BE49-F238E27FC236}">
                <a16:creationId xmlns:a16="http://schemas.microsoft.com/office/drawing/2014/main" id="{56AE2454-CE9A-4A6B-AB5A-349E0D96765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D8DA9DAA-006C-4F4B-980E-E3DF019B24E2}" type="slidenum">
              <a:rPr lang="en-US" smtClean="0"/>
              <a:pPr>
                <a:spcAft>
                  <a:spcPts val="600"/>
                </a:spcAft>
              </a:pPr>
              <a:t>2</a:t>
            </a:fld>
            <a:endParaRPr lang="en-US"/>
          </a:p>
        </p:txBody>
      </p:sp>
      <p:cxnSp>
        <p:nvCxnSpPr>
          <p:cNvPr id="28" name="Straight Connector 2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334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CFACDA59-55A0-4EA5-B3E4-646D1D3B4CEB}"/>
              </a:ext>
            </a:extLst>
          </p:cNvPr>
          <p:cNvSpPr>
            <a:spLocks noGrp="1"/>
          </p:cNvSpPr>
          <p:nvPr>
            <p:ph type="title"/>
          </p:nvPr>
        </p:nvSpPr>
        <p:spPr>
          <a:xfrm>
            <a:off x="3506755" y="365125"/>
            <a:ext cx="7161245" cy="1325563"/>
          </a:xfrm>
        </p:spPr>
        <p:txBody>
          <a:bodyPr vert="horz" lIns="91440" tIns="45720" rIns="91440" bIns="45720" rtlCol="0" anchor="ctr">
            <a:normAutofit/>
          </a:bodyPr>
          <a:lstStyle/>
          <a:p>
            <a:r>
              <a:rPr lang="en-US" sz="3600" kern="1200" dirty="0">
                <a:solidFill>
                  <a:schemeClr val="tx2">
                    <a:lumMod val="90000"/>
                    <a:lumOff val="10000"/>
                  </a:schemeClr>
                </a:solidFill>
                <a:latin typeface="+mj-lt"/>
                <a:ea typeface="+mj-ea"/>
                <a:cs typeface="+mj-cs"/>
              </a:rPr>
              <a:t>Two approaches to rehabilitation</a:t>
            </a:r>
          </a:p>
        </p:txBody>
      </p:sp>
      <p:sp>
        <p:nvSpPr>
          <p:cNvPr id="16"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8"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440" y="1027906"/>
            <a:ext cx="3408787" cy="0"/>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
        <p:nvSpPr>
          <p:cNvPr id="22"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sp>
        <p:nvSpPr>
          <p:cNvPr id="3" name="Text Placeholder 2">
            <a:extLst>
              <a:ext uri="{FF2B5EF4-FFF2-40B4-BE49-F238E27FC236}">
                <a16:creationId xmlns:a16="http://schemas.microsoft.com/office/drawing/2014/main" id="{D14ABC42-7E22-4F59-A0B6-AD98B5CAE0C5}"/>
              </a:ext>
            </a:extLst>
          </p:cNvPr>
          <p:cNvSpPr>
            <a:spLocks/>
          </p:cNvSpPr>
          <p:nvPr/>
        </p:nvSpPr>
        <p:spPr>
          <a:xfrm>
            <a:off x="1406418" y="1834712"/>
            <a:ext cx="4340707" cy="786052"/>
          </a:xfrm>
          <a:prstGeom prst="rect">
            <a:avLst/>
          </a:prstGeom>
        </p:spPr>
        <p:txBody>
          <a:bodyPr>
            <a:normAutofit/>
          </a:bodyPr>
          <a:lstStyle/>
          <a:p>
            <a:pPr defTabSz="868680">
              <a:spcAft>
                <a:spcPts val="600"/>
              </a:spcAft>
            </a:pPr>
            <a:r>
              <a:rPr lang="en-US" sz="1710" kern="1200" dirty="0">
                <a:solidFill>
                  <a:schemeClr val="tx2">
                    <a:lumMod val="90000"/>
                    <a:lumOff val="10000"/>
                  </a:schemeClr>
                </a:solidFill>
                <a:latin typeface="+mn-lt"/>
                <a:ea typeface="+mn-ea"/>
                <a:cs typeface="+mn-cs"/>
              </a:rPr>
              <a:t>Risk Needs Responsivity</a:t>
            </a:r>
          </a:p>
          <a:p>
            <a:pPr defTabSz="868680">
              <a:spcAft>
                <a:spcPts val="600"/>
              </a:spcAft>
            </a:pPr>
            <a:r>
              <a:rPr lang="en-US" sz="1710" kern="1200" dirty="0">
                <a:solidFill>
                  <a:schemeClr val="tx2">
                    <a:lumMod val="90000"/>
                    <a:lumOff val="10000"/>
                  </a:schemeClr>
                </a:solidFill>
                <a:latin typeface="+mn-lt"/>
                <a:ea typeface="+mn-ea"/>
                <a:cs typeface="+mn-cs"/>
              </a:rPr>
              <a:t> (RNR)</a:t>
            </a:r>
            <a:endParaRPr lang="en-US" dirty="0">
              <a:solidFill>
                <a:schemeClr val="tx2">
                  <a:lumMod val="90000"/>
                  <a:lumOff val="10000"/>
                </a:schemeClr>
              </a:solidFill>
            </a:endParaRPr>
          </a:p>
        </p:txBody>
      </p:sp>
      <p:sp>
        <p:nvSpPr>
          <p:cNvPr id="4" name="Content Placeholder 3">
            <a:extLst>
              <a:ext uri="{FF2B5EF4-FFF2-40B4-BE49-F238E27FC236}">
                <a16:creationId xmlns:a16="http://schemas.microsoft.com/office/drawing/2014/main" id="{1FE9CB6C-6FF8-4B8C-9B41-2DDD39B25DE3}"/>
              </a:ext>
            </a:extLst>
          </p:cNvPr>
          <p:cNvSpPr>
            <a:spLocks/>
          </p:cNvSpPr>
          <p:nvPr/>
        </p:nvSpPr>
        <p:spPr>
          <a:xfrm>
            <a:off x="613070" y="2661686"/>
            <a:ext cx="5097476" cy="3624807"/>
          </a:xfrm>
          <a:prstGeom prst="rect">
            <a:avLst/>
          </a:prstGeom>
          <a:solidFill>
            <a:schemeClr val="accent1">
              <a:lumMod val="20000"/>
              <a:lumOff val="80000"/>
            </a:schemeClr>
          </a:solidFill>
          <a:ln>
            <a:solidFill>
              <a:schemeClr val="accent1"/>
            </a:solidFill>
          </a:ln>
        </p:spPr>
        <p:txBody>
          <a:bodyPr>
            <a:normAutofit/>
          </a:bodyPr>
          <a:lstStyle/>
          <a:p>
            <a:pPr marL="285750" indent="-285750" defTabSz="868680">
              <a:lnSpc>
                <a:spcPct val="90000"/>
              </a:lnSpc>
              <a:spcAft>
                <a:spcPts val="600"/>
              </a:spcAft>
              <a:buFont typeface="Arial" panose="020B0604020202020204" pitchFamily="34" charset="0"/>
              <a:buChar char="•"/>
            </a:pPr>
            <a:r>
              <a:rPr lang="en-US" sz="1700" kern="1200" dirty="0">
                <a:solidFill>
                  <a:schemeClr val="tx1"/>
                </a:solidFill>
                <a:latin typeface="+mn-lt"/>
                <a:ea typeface="+mn-ea"/>
                <a:cs typeface="+mn-cs"/>
              </a:rPr>
              <a:t> A </a:t>
            </a:r>
            <a:r>
              <a:rPr lang="en-US" sz="1700" kern="1200" dirty="0">
                <a:solidFill>
                  <a:schemeClr val="tx2">
                    <a:lumMod val="90000"/>
                    <a:lumOff val="10000"/>
                  </a:schemeClr>
                </a:solidFill>
                <a:latin typeface="+mn-lt"/>
                <a:ea typeface="+mn-ea"/>
                <a:cs typeface="+mn-cs"/>
              </a:rPr>
              <a:t>Risk-based</a:t>
            </a:r>
            <a:r>
              <a:rPr lang="en-US" sz="1700" kern="1200" dirty="0">
                <a:solidFill>
                  <a:schemeClr val="tx1"/>
                </a:solidFill>
                <a:latin typeface="+mn-lt"/>
                <a:ea typeface="+mn-ea"/>
                <a:cs typeface="+mn-cs"/>
              </a:rPr>
              <a:t> approach.</a:t>
            </a:r>
          </a:p>
          <a:p>
            <a:pPr marL="285750" indent="-285750" defTabSz="868680">
              <a:lnSpc>
                <a:spcPct val="90000"/>
              </a:lnSpc>
              <a:spcAft>
                <a:spcPts val="600"/>
              </a:spcAft>
              <a:buFont typeface="Arial" panose="020B0604020202020204" pitchFamily="34" charset="0"/>
              <a:buChar char="•"/>
            </a:pPr>
            <a:r>
              <a:rPr lang="en-US" sz="1700" kern="1200" dirty="0">
                <a:solidFill>
                  <a:schemeClr val="tx2">
                    <a:lumMod val="90000"/>
                    <a:lumOff val="10000"/>
                  </a:schemeClr>
                </a:solidFill>
                <a:latin typeface="+mn-lt"/>
                <a:ea typeface="+mn-ea"/>
                <a:cs typeface="+mn-cs"/>
              </a:rPr>
              <a:t>Risk – </a:t>
            </a:r>
          </a:p>
          <a:p>
            <a:pPr marL="285750" indent="-285750" defTabSz="868680">
              <a:lnSpc>
                <a:spcPct val="90000"/>
              </a:lnSpc>
              <a:spcAft>
                <a:spcPts val="600"/>
              </a:spcAft>
              <a:buFont typeface="Arial" panose="020B0604020202020204" pitchFamily="34" charset="0"/>
              <a:buChar char="•"/>
            </a:pPr>
            <a:r>
              <a:rPr lang="en-GB" sz="1700" kern="1200" dirty="0">
                <a:solidFill>
                  <a:schemeClr val="tx2">
                    <a:lumMod val="90000"/>
                    <a:lumOff val="10000"/>
                  </a:schemeClr>
                </a:solidFill>
                <a:latin typeface="Roboto" panose="02000000000000000000" pitchFamily="2" charset="0"/>
                <a:ea typeface="+mn-ea"/>
                <a:cs typeface="+mn-cs"/>
              </a:rPr>
              <a:t>The probability that an offender will commit additional offenses</a:t>
            </a:r>
          </a:p>
          <a:p>
            <a:pPr marL="285750" indent="-285750" defTabSz="868680">
              <a:lnSpc>
                <a:spcPct val="90000"/>
              </a:lnSpc>
              <a:spcAft>
                <a:spcPts val="600"/>
              </a:spcAft>
              <a:buFont typeface="Arial" panose="020B0604020202020204" pitchFamily="34" charset="0"/>
              <a:buChar char="•"/>
            </a:pPr>
            <a:r>
              <a:rPr lang="en-GB" sz="1700" kern="1200" dirty="0">
                <a:solidFill>
                  <a:schemeClr val="tx2">
                    <a:lumMod val="90000"/>
                    <a:lumOff val="10000"/>
                  </a:schemeClr>
                </a:solidFill>
                <a:latin typeface="Roboto" panose="02000000000000000000" pitchFamily="2" charset="0"/>
                <a:ea typeface="+mn-ea"/>
                <a:cs typeface="+mn-cs"/>
              </a:rPr>
              <a:t>Needs – </a:t>
            </a:r>
          </a:p>
          <a:p>
            <a:pPr marL="285750" indent="-285750" defTabSz="868680">
              <a:lnSpc>
                <a:spcPct val="90000"/>
              </a:lnSpc>
              <a:spcAft>
                <a:spcPts val="600"/>
              </a:spcAft>
              <a:buFont typeface="Arial" panose="020B0604020202020204" pitchFamily="34" charset="0"/>
              <a:buChar char="•"/>
            </a:pPr>
            <a:r>
              <a:rPr lang="en-GB" sz="1700" kern="1200" dirty="0">
                <a:solidFill>
                  <a:schemeClr val="tx2">
                    <a:lumMod val="90000"/>
                    <a:lumOff val="10000"/>
                  </a:schemeClr>
                </a:solidFill>
                <a:latin typeface="Roboto" panose="02000000000000000000" pitchFamily="2" charset="0"/>
                <a:ea typeface="+mn-ea"/>
                <a:cs typeface="+mn-cs"/>
              </a:rPr>
              <a:t>Factors that research has shown have a direct link to offending and can be changed</a:t>
            </a:r>
          </a:p>
          <a:p>
            <a:pPr marL="285750" indent="-285750" defTabSz="868680">
              <a:lnSpc>
                <a:spcPct val="90000"/>
              </a:lnSpc>
              <a:spcAft>
                <a:spcPts val="600"/>
              </a:spcAft>
              <a:buFont typeface="Arial" panose="020B0604020202020204" pitchFamily="34" charset="0"/>
              <a:buChar char="•"/>
            </a:pPr>
            <a:r>
              <a:rPr lang="en-GB" sz="1700" kern="1200" dirty="0">
                <a:solidFill>
                  <a:schemeClr val="tx2">
                    <a:lumMod val="90000"/>
                    <a:lumOff val="10000"/>
                  </a:schemeClr>
                </a:solidFill>
                <a:latin typeface="Roboto" panose="02000000000000000000" pitchFamily="2" charset="0"/>
                <a:ea typeface="+mn-ea"/>
                <a:cs typeface="+mn-cs"/>
              </a:rPr>
              <a:t>Responsivity – </a:t>
            </a:r>
          </a:p>
          <a:p>
            <a:pPr marL="285750" indent="-285750" defTabSz="868680">
              <a:lnSpc>
                <a:spcPct val="90000"/>
              </a:lnSpc>
              <a:spcAft>
                <a:spcPts val="600"/>
              </a:spcAft>
              <a:buFont typeface="Arial" panose="020B0604020202020204" pitchFamily="34" charset="0"/>
              <a:buChar char="•"/>
            </a:pPr>
            <a:r>
              <a:rPr lang="en-GB" sz="1700" kern="1200" dirty="0">
                <a:solidFill>
                  <a:schemeClr val="tx2">
                    <a:lumMod val="90000"/>
                    <a:lumOff val="10000"/>
                  </a:schemeClr>
                </a:solidFill>
                <a:latin typeface="Roboto" panose="02000000000000000000" pitchFamily="2" charset="0"/>
                <a:ea typeface="+mn-ea"/>
                <a:cs typeface="+mn-cs"/>
              </a:rPr>
              <a:t>Matching an offender's personality and learning style with appropriate program settings and approaches</a:t>
            </a:r>
          </a:p>
          <a:p>
            <a:pPr marL="285750" indent="-285750" defTabSz="868680">
              <a:lnSpc>
                <a:spcPct val="90000"/>
              </a:lnSpc>
              <a:spcAft>
                <a:spcPts val="600"/>
              </a:spcAft>
              <a:buFont typeface="Arial" panose="020B0604020202020204" pitchFamily="34" charset="0"/>
              <a:buChar char="•"/>
            </a:pPr>
            <a:r>
              <a:rPr lang="en-GB" sz="1700" kern="1200" dirty="0">
                <a:solidFill>
                  <a:srgbClr val="555555"/>
                </a:solidFill>
                <a:latin typeface="Roboto" panose="02000000000000000000" pitchFamily="2" charset="0"/>
                <a:ea typeface="+mn-ea"/>
                <a:cs typeface="+mn-cs"/>
              </a:rPr>
              <a:t>    </a:t>
            </a:r>
          </a:p>
          <a:p>
            <a:pPr marL="0" indent="0">
              <a:lnSpc>
                <a:spcPct val="90000"/>
              </a:lnSpc>
              <a:spcAft>
                <a:spcPts val="600"/>
              </a:spcAft>
              <a:buNone/>
            </a:pPr>
            <a:endParaRPr lang="en-US" sz="1700" dirty="0"/>
          </a:p>
        </p:txBody>
      </p:sp>
      <p:sp>
        <p:nvSpPr>
          <p:cNvPr id="5" name="Text Placeholder 4">
            <a:extLst>
              <a:ext uri="{FF2B5EF4-FFF2-40B4-BE49-F238E27FC236}">
                <a16:creationId xmlns:a16="http://schemas.microsoft.com/office/drawing/2014/main" id="{2347FB98-C049-45C5-86B4-4CF44B247B2C}"/>
              </a:ext>
            </a:extLst>
          </p:cNvPr>
          <p:cNvSpPr>
            <a:spLocks/>
          </p:cNvSpPr>
          <p:nvPr/>
        </p:nvSpPr>
        <p:spPr>
          <a:xfrm>
            <a:off x="6460076" y="1825625"/>
            <a:ext cx="4362085" cy="786052"/>
          </a:xfrm>
          <a:prstGeom prst="rect">
            <a:avLst/>
          </a:prstGeom>
        </p:spPr>
        <p:txBody>
          <a:bodyPr>
            <a:normAutofit/>
          </a:bodyPr>
          <a:lstStyle/>
          <a:p>
            <a:pPr defTabSz="868680">
              <a:spcAft>
                <a:spcPts val="600"/>
              </a:spcAft>
            </a:pPr>
            <a:r>
              <a:rPr lang="en-US" sz="1710" kern="1200" dirty="0">
                <a:solidFill>
                  <a:schemeClr val="tx2">
                    <a:lumMod val="90000"/>
                    <a:lumOff val="10000"/>
                  </a:schemeClr>
                </a:solidFill>
                <a:latin typeface="+mn-lt"/>
                <a:ea typeface="+mn-ea"/>
                <a:cs typeface="+mn-cs"/>
              </a:rPr>
              <a:t>Good Lives Model</a:t>
            </a:r>
          </a:p>
          <a:p>
            <a:pPr defTabSz="868680">
              <a:spcAft>
                <a:spcPts val="600"/>
              </a:spcAft>
            </a:pPr>
            <a:r>
              <a:rPr lang="en-US" sz="1710" kern="1200" dirty="0">
                <a:solidFill>
                  <a:schemeClr val="tx2">
                    <a:lumMod val="90000"/>
                    <a:lumOff val="10000"/>
                  </a:schemeClr>
                </a:solidFill>
                <a:latin typeface="+mn-lt"/>
                <a:ea typeface="+mn-ea"/>
                <a:cs typeface="+mn-cs"/>
              </a:rPr>
              <a:t>(GLM)</a:t>
            </a:r>
            <a:endParaRPr lang="en-US" dirty="0">
              <a:solidFill>
                <a:schemeClr val="tx2">
                  <a:lumMod val="90000"/>
                  <a:lumOff val="10000"/>
                </a:schemeClr>
              </a:solidFill>
            </a:endParaRPr>
          </a:p>
        </p:txBody>
      </p:sp>
      <p:sp>
        <p:nvSpPr>
          <p:cNvPr id="6" name="Content Placeholder 5">
            <a:extLst>
              <a:ext uri="{FF2B5EF4-FFF2-40B4-BE49-F238E27FC236}">
                <a16:creationId xmlns:a16="http://schemas.microsoft.com/office/drawing/2014/main" id="{5A74CB9D-E60B-4C8A-B4E7-23BC1D9FA66E}"/>
              </a:ext>
            </a:extLst>
          </p:cNvPr>
          <p:cNvSpPr>
            <a:spLocks/>
          </p:cNvSpPr>
          <p:nvPr/>
        </p:nvSpPr>
        <p:spPr>
          <a:xfrm>
            <a:off x="6460076" y="2611676"/>
            <a:ext cx="5097475" cy="3624807"/>
          </a:xfrm>
          <a:prstGeom prst="rect">
            <a:avLst/>
          </a:prstGeom>
          <a:solidFill>
            <a:schemeClr val="accent3">
              <a:lumMod val="20000"/>
              <a:lumOff val="80000"/>
            </a:schemeClr>
          </a:solidFill>
          <a:ln>
            <a:solidFill>
              <a:schemeClr val="accent1"/>
            </a:solidFill>
          </a:ln>
        </p:spPr>
        <p:txBody>
          <a:bodyPr>
            <a:normAutofit/>
          </a:bodyPr>
          <a:lstStyle/>
          <a:p>
            <a:pPr marL="285750" indent="-285750" defTabSz="868680">
              <a:lnSpc>
                <a:spcPct val="90000"/>
              </a:lnSpc>
              <a:spcAft>
                <a:spcPts val="600"/>
              </a:spcAft>
              <a:buFont typeface="Arial" panose="020B0604020202020204" pitchFamily="34" charset="0"/>
              <a:buChar char="•"/>
            </a:pPr>
            <a:r>
              <a:rPr lang="en-GB" kern="1200" dirty="0">
                <a:solidFill>
                  <a:schemeClr val="tx2">
                    <a:lumMod val="90000"/>
                    <a:lumOff val="10000"/>
                  </a:schemeClr>
                </a:solidFill>
                <a:latin typeface="NexusSans"/>
                <a:ea typeface="+mn-ea"/>
                <a:cs typeface="+mn-cs"/>
              </a:rPr>
              <a:t>The Good Lives Model (GLM) is an example of a strength-based approach</a:t>
            </a:r>
          </a:p>
          <a:p>
            <a:pPr marL="285750" indent="-285750" defTabSz="868680">
              <a:lnSpc>
                <a:spcPct val="90000"/>
              </a:lnSpc>
              <a:spcAft>
                <a:spcPts val="600"/>
              </a:spcAft>
              <a:buFont typeface="Arial" panose="020B0604020202020204" pitchFamily="34" charset="0"/>
              <a:buChar char="•"/>
            </a:pPr>
            <a:r>
              <a:rPr lang="en-GB" kern="1200" dirty="0">
                <a:solidFill>
                  <a:schemeClr val="tx2">
                    <a:lumMod val="90000"/>
                    <a:lumOff val="10000"/>
                  </a:schemeClr>
                </a:solidFill>
                <a:latin typeface="NexusSans"/>
                <a:ea typeface="+mn-ea"/>
                <a:cs typeface="+mn-cs"/>
              </a:rPr>
              <a:t>It offers an alternative to more traditional risk–need–responsivity rehabilitation approaches as it seeks to reduce risk while also explicitly supporting offenders to develop more personally meaningful and fulfilling lives</a:t>
            </a:r>
          </a:p>
          <a:p>
            <a:pPr marL="285750" indent="-285750" defTabSz="868680">
              <a:lnSpc>
                <a:spcPct val="90000"/>
              </a:lnSpc>
              <a:spcAft>
                <a:spcPts val="600"/>
              </a:spcAft>
              <a:buFont typeface="Arial" panose="020B0604020202020204" pitchFamily="34" charset="0"/>
              <a:buChar char="•"/>
            </a:pPr>
            <a:r>
              <a:rPr lang="en-GB" kern="1200" dirty="0">
                <a:solidFill>
                  <a:schemeClr val="tx2">
                    <a:lumMod val="90000"/>
                    <a:lumOff val="10000"/>
                  </a:schemeClr>
                </a:solidFill>
                <a:latin typeface="NexusSans"/>
                <a:ea typeface="+mn-ea"/>
                <a:cs typeface="+mn-cs"/>
              </a:rPr>
              <a:t>The GLM focuses on approach goals and is designed to be directly responsive to individual offenders’ interests, abilities, and aspirations</a:t>
            </a:r>
          </a:p>
          <a:p>
            <a:pPr marL="285750" indent="-285750" defTabSz="868680">
              <a:lnSpc>
                <a:spcPct val="90000"/>
              </a:lnSpc>
              <a:spcAft>
                <a:spcPts val="600"/>
              </a:spcAft>
              <a:buFont typeface="Arial" panose="020B0604020202020204" pitchFamily="34" charset="0"/>
              <a:buChar char="•"/>
            </a:pPr>
            <a:endParaRPr lang="en-GB" kern="1200" dirty="0">
              <a:solidFill>
                <a:schemeClr val="tx2">
                  <a:lumMod val="90000"/>
                  <a:lumOff val="10000"/>
                </a:schemeClr>
              </a:solidFill>
              <a:latin typeface="NexusSans"/>
              <a:ea typeface="+mn-ea"/>
              <a:cs typeface="+mn-cs"/>
            </a:endParaRPr>
          </a:p>
          <a:p>
            <a:pPr marL="0" indent="0">
              <a:lnSpc>
                <a:spcPct val="90000"/>
              </a:lnSpc>
              <a:spcAft>
                <a:spcPts val="600"/>
              </a:spcAft>
              <a:buNone/>
            </a:pPr>
            <a:endParaRPr lang="en-US" sz="1700" dirty="0"/>
          </a:p>
        </p:txBody>
      </p:sp>
    </p:spTree>
    <p:extLst>
      <p:ext uri="{BB962C8B-B14F-4D97-AF65-F5344CB8AC3E}">
        <p14:creationId xmlns:p14="http://schemas.microsoft.com/office/powerpoint/2010/main" val="3124766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7338F3E3-3289-C080-11E8-E5AF2A28DB62}"/>
              </a:ext>
            </a:extLst>
          </p:cNvPr>
          <p:cNvSpPr>
            <a:spLocks noGrp="1"/>
          </p:cNvSpPr>
          <p:nvPr>
            <p:ph type="title"/>
          </p:nvPr>
        </p:nvSpPr>
        <p:spPr>
          <a:xfrm>
            <a:off x="1188069" y="381935"/>
            <a:ext cx="4008583" cy="5974414"/>
          </a:xfrm>
        </p:spPr>
        <p:txBody>
          <a:bodyPr anchor="ctr">
            <a:normAutofit/>
          </a:bodyPr>
          <a:lstStyle/>
          <a:p>
            <a:r>
              <a:rPr lang="en-GB" sz="7200"/>
              <a:t>The RNR model</a:t>
            </a:r>
          </a:p>
        </p:txBody>
      </p:sp>
      <p:sp>
        <p:nvSpPr>
          <p:cNvPr id="17"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bg1"/>
          </a:solidFill>
          <a:ln w="776" cap="flat">
            <a:noFill/>
            <a:prstDash val="solid"/>
            <a:miter/>
          </a:ln>
        </p:spPr>
        <p:txBody>
          <a:bodyPr rtlCol="0" anchor="ctr"/>
          <a:lstStyle/>
          <a:p>
            <a:endParaRPr lang="en-US"/>
          </a:p>
        </p:txBody>
      </p:sp>
      <p:sp>
        <p:nvSpPr>
          <p:cNvPr id="1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bg1"/>
          </a:solidFill>
          <a:ln w="516" cap="flat">
            <a:noFill/>
            <a:prstDash val="solid"/>
            <a:miter/>
          </a:ln>
        </p:spPr>
        <p:txBody>
          <a:bodyPr rtlCol="0" anchor="ctr"/>
          <a:lstStyle/>
          <a:p>
            <a:endParaRPr lang="en-US"/>
          </a:p>
        </p:txBody>
      </p:sp>
      <p:sp>
        <p:nvSpPr>
          <p:cNvPr id="21"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bg1"/>
          </a:solidFill>
          <a:ln w="751" cap="flat">
            <a:noFill/>
            <a:prstDash val="solid"/>
            <a:miter/>
          </a:ln>
        </p:spPr>
        <p:txBody>
          <a:bodyPr rtlCol="0" anchor="ctr"/>
          <a:lstStyle/>
          <a:p>
            <a:endParaRPr lang="en-US"/>
          </a:p>
        </p:txBody>
      </p:sp>
      <p:sp>
        <p:nvSpPr>
          <p:cNvPr id="8" name="Content Placeholder 7">
            <a:extLst>
              <a:ext uri="{FF2B5EF4-FFF2-40B4-BE49-F238E27FC236}">
                <a16:creationId xmlns:a16="http://schemas.microsoft.com/office/drawing/2014/main" id="{2A79F875-D28E-CE82-A769-BE2925776A22}"/>
              </a:ext>
            </a:extLst>
          </p:cNvPr>
          <p:cNvSpPr>
            <a:spLocks noGrp="1"/>
          </p:cNvSpPr>
          <p:nvPr>
            <p:ph idx="1"/>
          </p:nvPr>
        </p:nvSpPr>
        <p:spPr>
          <a:xfrm>
            <a:off x="6096000" y="290945"/>
            <a:ext cx="5462939" cy="6359237"/>
          </a:xfrm>
        </p:spPr>
        <p:txBody>
          <a:bodyPr anchor="ctr">
            <a:normAutofit/>
          </a:bodyPr>
          <a:lstStyle/>
          <a:p>
            <a:endParaRPr lang="en-GB" sz="1800" b="1" i="0" dirty="0">
              <a:solidFill>
                <a:schemeClr val="tx2">
                  <a:lumMod val="90000"/>
                  <a:lumOff val="10000"/>
                </a:schemeClr>
              </a:solidFill>
              <a:effectLst/>
              <a:latin typeface="Roboto" panose="02000000000000000000" pitchFamily="2" charset="0"/>
            </a:endParaRPr>
          </a:p>
          <a:p>
            <a:pPr marL="0" indent="0">
              <a:buNone/>
            </a:pPr>
            <a:r>
              <a:rPr lang="en-GB" sz="1800" b="1" i="0" dirty="0">
                <a:solidFill>
                  <a:schemeClr val="tx2">
                    <a:lumMod val="90000"/>
                    <a:lumOff val="10000"/>
                  </a:schemeClr>
                </a:solidFill>
                <a:effectLst/>
                <a:latin typeface="Roboto" panose="02000000000000000000" pitchFamily="2" charset="0"/>
              </a:rPr>
              <a:t>Criminogenic needs are dynamic (changeable) risk factors that are shown through research to affect recidivism. These factors include –</a:t>
            </a:r>
          </a:p>
          <a:p>
            <a:pPr marL="0" indent="0">
              <a:buNone/>
            </a:pPr>
            <a:r>
              <a:rPr lang="en-GB" sz="1800" b="1" i="0" dirty="0">
                <a:solidFill>
                  <a:schemeClr val="tx2">
                    <a:lumMod val="90000"/>
                    <a:lumOff val="10000"/>
                  </a:schemeClr>
                </a:solidFill>
                <a:effectLst/>
                <a:latin typeface="Roboto" panose="02000000000000000000" pitchFamily="2" charset="0"/>
              </a:rPr>
              <a:t> </a:t>
            </a:r>
          </a:p>
          <a:p>
            <a:pPr>
              <a:buFont typeface="Arial" panose="020B0604020202020204" pitchFamily="34" charset="0"/>
              <a:buChar char="•"/>
            </a:pPr>
            <a:r>
              <a:rPr lang="en-GB" sz="1800" b="0" i="0" dirty="0">
                <a:solidFill>
                  <a:schemeClr val="tx2">
                    <a:lumMod val="90000"/>
                    <a:lumOff val="10000"/>
                  </a:schemeClr>
                </a:solidFill>
                <a:effectLst/>
                <a:latin typeface="Roboto" panose="02000000000000000000" pitchFamily="2" charset="0"/>
              </a:rPr>
              <a:t>Antisocial values, beliefs, and cognitive-emotional states.</a:t>
            </a:r>
          </a:p>
          <a:p>
            <a:pPr>
              <a:buFont typeface="Arial" panose="020B0604020202020204" pitchFamily="34" charset="0"/>
              <a:buChar char="•"/>
            </a:pPr>
            <a:r>
              <a:rPr lang="en-GB" sz="1800" b="0" i="0" dirty="0">
                <a:solidFill>
                  <a:schemeClr val="tx2">
                    <a:lumMod val="90000"/>
                    <a:lumOff val="10000"/>
                  </a:schemeClr>
                </a:solidFill>
                <a:effectLst/>
                <a:latin typeface="Roboto" panose="02000000000000000000" pitchFamily="2" charset="0"/>
              </a:rPr>
              <a:t>Rage, anger, defiance, criminal identity.</a:t>
            </a:r>
          </a:p>
          <a:p>
            <a:pPr>
              <a:buFont typeface="Arial" panose="020B0604020202020204" pitchFamily="34" charset="0"/>
              <a:buChar char="•"/>
            </a:pPr>
            <a:r>
              <a:rPr lang="en-GB" sz="1800" b="0" i="0" dirty="0">
                <a:solidFill>
                  <a:schemeClr val="tx2">
                    <a:lumMod val="90000"/>
                    <a:lumOff val="10000"/>
                  </a:schemeClr>
                </a:solidFill>
                <a:effectLst/>
                <a:latin typeface="Roboto" panose="02000000000000000000" pitchFamily="2" charset="0"/>
              </a:rPr>
              <a:t>Antisocial friends.</a:t>
            </a:r>
          </a:p>
          <a:p>
            <a:pPr>
              <a:buFont typeface="Arial" panose="020B0604020202020204" pitchFamily="34" charset="0"/>
              <a:buChar char="•"/>
            </a:pPr>
            <a:r>
              <a:rPr lang="en-GB" sz="1800" b="0" i="0" dirty="0">
                <a:solidFill>
                  <a:schemeClr val="tx2">
                    <a:lumMod val="90000"/>
                    <a:lumOff val="10000"/>
                  </a:schemeClr>
                </a:solidFill>
                <a:effectLst/>
                <a:latin typeface="Roboto" panose="02000000000000000000" pitchFamily="2" charset="0"/>
              </a:rPr>
              <a:t>Isolation from prosocial others.</a:t>
            </a:r>
          </a:p>
          <a:p>
            <a:pPr>
              <a:buFont typeface="Arial" panose="020B0604020202020204" pitchFamily="34" charset="0"/>
              <a:buChar char="•"/>
            </a:pPr>
            <a:r>
              <a:rPr lang="en-GB" sz="1800" b="0" i="0" dirty="0">
                <a:solidFill>
                  <a:schemeClr val="tx2">
                    <a:lumMod val="90000"/>
                    <a:lumOff val="10000"/>
                  </a:schemeClr>
                </a:solidFill>
                <a:effectLst/>
                <a:latin typeface="Roboto" panose="02000000000000000000" pitchFamily="2" charset="0"/>
              </a:rPr>
              <a:t>Substance abuse.</a:t>
            </a:r>
          </a:p>
          <a:p>
            <a:pPr>
              <a:buFont typeface="Arial" panose="020B0604020202020204" pitchFamily="34" charset="0"/>
              <a:buChar char="•"/>
            </a:pPr>
            <a:r>
              <a:rPr lang="en-GB" sz="1800" b="0" i="0" dirty="0">
                <a:solidFill>
                  <a:schemeClr val="tx2">
                    <a:lumMod val="90000"/>
                    <a:lumOff val="10000"/>
                  </a:schemeClr>
                </a:solidFill>
                <a:effectLst/>
                <a:latin typeface="Roboto" panose="02000000000000000000" pitchFamily="2" charset="0"/>
              </a:rPr>
              <a:t>Lack of empathy.</a:t>
            </a:r>
          </a:p>
          <a:p>
            <a:pPr>
              <a:buFont typeface="Arial" panose="020B0604020202020204" pitchFamily="34" charset="0"/>
              <a:buChar char="•"/>
            </a:pPr>
            <a:r>
              <a:rPr lang="en-GB" sz="1800" b="0" i="0" dirty="0">
                <a:solidFill>
                  <a:schemeClr val="tx2">
                    <a:lumMod val="90000"/>
                    <a:lumOff val="10000"/>
                  </a:schemeClr>
                </a:solidFill>
                <a:effectLst/>
                <a:latin typeface="Roboto" panose="02000000000000000000" pitchFamily="2" charset="0"/>
              </a:rPr>
              <a:t>Impulsive behaviour.</a:t>
            </a:r>
          </a:p>
          <a:p>
            <a:pPr>
              <a:buFont typeface="Arial" panose="020B0604020202020204" pitchFamily="34" charset="0"/>
              <a:buChar char="•"/>
            </a:pPr>
            <a:r>
              <a:rPr lang="en-GB" sz="1800" b="0" i="0" dirty="0">
                <a:solidFill>
                  <a:schemeClr val="tx2">
                    <a:lumMod val="90000"/>
                    <a:lumOff val="10000"/>
                  </a:schemeClr>
                </a:solidFill>
                <a:effectLst/>
                <a:latin typeface="Roboto" panose="02000000000000000000" pitchFamily="2" charset="0"/>
              </a:rPr>
              <a:t>Family dysfunction, such as criminality, psychological problems, abuse, neglect.</a:t>
            </a:r>
          </a:p>
          <a:p>
            <a:pPr>
              <a:buFont typeface="Arial" panose="020B0604020202020204" pitchFamily="34" charset="0"/>
              <a:buChar char="•"/>
            </a:pPr>
            <a:r>
              <a:rPr lang="en-GB" sz="1800" b="0" i="0" dirty="0">
                <a:solidFill>
                  <a:schemeClr val="tx2">
                    <a:lumMod val="90000"/>
                    <a:lumOff val="10000"/>
                  </a:schemeClr>
                </a:solidFill>
                <a:effectLst/>
                <a:latin typeface="Roboto" panose="02000000000000000000" pitchFamily="2" charset="0"/>
              </a:rPr>
              <a:t>Low levels of personal education.</a:t>
            </a:r>
          </a:p>
          <a:p>
            <a:pPr marL="0" indent="0">
              <a:buNone/>
            </a:pPr>
            <a:endParaRPr lang="en-GB" sz="1800" dirty="0"/>
          </a:p>
        </p:txBody>
      </p:sp>
      <p:cxnSp>
        <p:nvCxnSpPr>
          <p:cNvPr id="23" name="Straight Connector 2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8143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D8594-FF83-1FF7-10C5-4A1A18051CB5}"/>
              </a:ext>
            </a:extLst>
          </p:cNvPr>
          <p:cNvSpPr>
            <a:spLocks noGrp="1"/>
          </p:cNvSpPr>
          <p:nvPr>
            <p:ph type="title"/>
          </p:nvPr>
        </p:nvSpPr>
        <p:spPr/>
        <p:txBody>
          <a:bodyPr/>
          <a:lstStyle/>
          <a:p>
            <a:r>
              <a:rPr lang="en-GB" dirty="0"/>
              <a:t>The </a:t>
            </a:r>
            <a:r>
              <a:rPr lang="en-GB" dirty="0" err="1"/>
              <a:t>rnr</a:t>
            </a:r>
            <a:r>
              <a:rPr lang="en-GB" dirty="0"/>
              <a:t> model</a:t>
            </a:r>
          </a:p>
        </p:txBody>
      </p:sp>
      <p:graphicFrame>
        <p:nvGraphicFramePr>
          <p:cNvPr id="8" name="Content Placeholder 2">
            <a:extLst>
              <a:ext uri="{FF2B5EF4-FFF2-40B4-BE49-F238E27FC236}">
                <a16:creationId xmlns:a16="http://schemas.microsoft.com/office/drawing/2014/main" id="{2A558883-A7A3-E8E8-921E-F6C8099AA18B}"/>
              </a:ext>
            </a:extLst>
          </p:cNvPr>
          <p:cNvGraphicFramePr>
            <a:graphicFrameLocks noGrp="1"/>
          </p:cNvGraphicFramePr>
          <p:nvPr>
            <p:ph idx="1"/>
          </p:nvPr>
        </p:nvGraphicFramePr>
        <p:xfrm>
          <a:off x="576072" y="1514292"/>
          <a:ext cx="10771632" cy="51136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C237B7BC-5CC6-D881-F112-62C8B61D30BC}"/>
              </a:ext>
            </a:extLst>
          </p:cNvPr>
          <p:cNvSpPr>
            <a:spLocks noGrp="1"/>
          </p:cNvSpPr>
          <p:nvPr>
            <p:ph type="dt" sz="half" idx="10"/>
          </p:nvPr>
        </p:nvSpPr>
        <p:spPr/>
        <p:txBody>
          <a:bodyPr/>
          <a:lstStyle/>
          <a:p>
            <a:r>
              <a:rPr lang="en-US"/>
              <a:t>9/3/20XX</a:t>
            </a:r>
            <a:endParaRPr lang="en-US" dirty="0"/>
          </a:p>
        </p:txBody>
      </p:sp>
      <p:sp>
        <p:nvSpPr>
          <p:cNvPr id="6" name="Slide Number Placeholder 5">
            <a:extLst>
              <a:ext uri="{FF2B5EF4-FFF2-40B4-BE49-F238E27FC236}">
                <a16:creationId xmlns:a16="http://schemas.microsoft.com/office/drawing/2014/main" id="{173132C3-BBB6-9D1C-8F5D-A2ACB072C3C1}"/>
              </a:ext>
            </a:extLst>
          </p:cNvPr>
          <p:cNvSpPr>
            <a:spLocks noGrp="1"/>
          </p:cNvSpPr>
          <p:nvPr>
            <p:ph type="sldNum" sz="quarter" idx="12"/>
          </p:nvPr>
        </p:nvSpPr>
        <p:spPr/>
        <p:txBody>
          <a:bodyPr/>
          <a:lstStyle/>
          <a:p>
            <a:fld id="{D8DA9DAA-006C-4F4B-980E-E3DF019B24E2}" type="slidenum">
              <a:rPr lang="en-US" smtClean="0"/>
              <a:pPr/>
              <a:t>5</a:t>
            </a:fld>
            <a:endParaRPr lang="en-US" dirty="0"/>
          </a:p>
        </p:txBody>
      </p:sp>
    </p:spTree>
    <p:extLst>
      <p:ext uri="{BB962C8B-B14F-4D97-AF65-F5344CB8AC3E}">
        <p14:creationId xmlns:p14="http://schemas.microsoft.com/office/powerpoint/2010/main" val="1660024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A9D8594-FF83-1FF7-10C5-4A1A18051CB5}"/>
              </a:ext>
            </a:extLst>
          </p:cNvPr>
          <p:cNvSpPr>
            <a:spLocks noGrp="1"/>
          </p:cNvSpPr>
          <p:nvPr>
            <p:ph type="title"/>
          </p:nvPr>
        </p:nvSpPr>
        <p:spPr>
          <a:xfrm>
            <a:off x="838200" y="365125"/>
            <a:ext cx="9804918" cy="1325563"/>
          </a:xfrm>
        </p:spPr>
        <p:txBody>
          <a:bodyPr>
            <a:normAutofit/>
          </a:bodyPr>
          <a:lstStyle/>
          <a:p>
            <a:r>
              <a:rPr lang="en-GB" dirty="0"/>
              <a:t>The </a:t>
            </a:r>
            <a:r>
              <a:rPr lang="en-GB"/>
              <a:t>rnr</a:t>
            </a:r>
            <a:r>
              <a:rPr lang="en-GB" dirty="0"/>
              <a:t> model</a:t>
            </a:r>
          </a:p>
        </p:txBody>
      </p:sp>
      <p:cxnSp>
        <p:nvCxnSpPr>
          <p:cNvPr id="14" name="Straight Connector 13">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8"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0"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4" name="Date Placeholder 3">
            <a:extLst>
              <a:ext uri="{FF2B5EF4-FFF2-40B4-BE49-F238E27FC236}">
                <a16:creationId xmlns:a16="http://schemas.microsoft.com/office/drawing/2014/main" id="{C237B7BC-5CC6-D881-F112-62C8B61D30BC}"/>
              </a:ext>
            </a:extLst>
          </p:cNvPr>
          <p:cNvSpPr>
            <a:spLocks noGrp="1"/>
          </p:cNvSpPr>
          <p:nvPr>
            <p:ph type="dt" sz="half" idx="10"/>
          </p:nvPr>
        </p:nvSpPr>
        <p:spPr>
          <a:xfrm>
            <a:off x="838200" y="6356350"/>
            <a:ext cx="2743200" cy="365125"/>
          </a:xfrm>
        </p:spPr>
        <p:txBody>
          <a:bodyPr>
            <a:normAutofit/>
          </a:bodyPr>
          <a:lstStyle/>
          <a:p>
            <a:pPr>
              <a:spcAft>
                <a:spcPts val="600"/>
              </a:spcAft>
            </a:pPr>
            <a:endParaRPr lang="en-US" dirty="0"/>
          </a:p>
        </p:txBody>
      </p:sp>
      <p:sp>
        <p:nvSpPr>
          <p:cNvPr id="6" name="Slide Number Placeholder 5">
            <a:extLst>
              <a:ext uri="{FF2B5EF4-FFF2-40B4-BE49-F238E27FC236}">
                <a16:creationId xmlns:a16="http://schemas.microsoft.com/office/drawing/2014/main" id="{173132C3-BBB6-9D1C-8F5D-A2ACB072C3C1}"/>
              </a:ext>
            </a:extLst>
          </p:cNvPr>
          <p:cNvSpPr>
            <a:spLocks noGrp="1"/>
          </p:cNvSpPr>
          <p:nvPr>
            <p:ph type="sldNum" sz="quarter" idx="12"/>
          </p:nvPr>
        </p:nvSpPr>
        <p:spPr>
          <a:xfrm>
            <a:off x="8610600" y="6356350"/>
            <a:ext cx="2743200" cy="365125"/>
          </a:xfrm>
        </p:spPr>
        <p:txBody>
          <a:bodyPr>
            <a:normAutofit/>
          </a:bodyPr>
          <a:lstStyle/>
          <a:p>
            <a:pPr>
              <a:spcAft>
                <a:spcPts val="600"/>
              </a:spcAft>
            </a:pPr>
            <a:fld id="{D8DA9DAA-006C-4F4B-980E-E3DF019B24E2}" type="slidenum">
              <a:rPr lang="en-US" smtClean="0"/>
              <a:pPr>
                <a:spcAft>
                  <a:spcPts val="600"/>
                </a:spcAft>
              </a:pPr>
              <a:t>6</a:t>
            </a:fld>
            <a:endParaRPr lang="en-US"/>
          </a:p>
        </p:txBody>
      </p:sp>
      <p:graphicFrame>
        <p:nvGraphicFramePr>
          <p:cNvPr id="8" name="Content Placeholder 2">
            <a:extLst>
              <a:ext uri="{FF2B5EF4-FFF2-40B4-BE49-F238E27FC236}">
                <a16:creationId xmlns:a16="http://schemas.microsoft.com/office/drawing/2014/main" id="{9BB304FC-8BAD-75C4-C7E0-FF775E9E1891}"/>
              </a:ext>
            </a:extLst>
          </p:cNvPr>
          <p:cNvGraphicFramePr>
            <a:graphicFrameLocks noGrp="1"/>
          </p:cNvGraphicFramePr>
          <p:nvPr>
            <p:ph idx="1"/>
            <p:extLst>
              <p:ext uri="{D42A27DB-BD31-4B8C-83A1-F6EECF244321}">
                <p14:modId xmlns:p14="http://schemas.microsoft.com/office/powerpoint/2010/main" val="349280268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26673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A9D8594-FF83-1FF7-10C5-4A1A18051CB5}"/>
              </a:ext>
            </a:extLst>
          </p:cNvPr>
          <p:cNvSpPr>
            <a:spLocks noGrp="1"/>
          </p:cNvSpPr>
          <p:nvPr>
            <p:ph type="title"/>
          </p:nvPr>
        </p:nvSpPr>
        <p:spPr>
          <a:xfrm>
            <a:off x="838200" y="365125"/>
            <a:ext cx="9804918" cy="1325563"/>
          </a:xfrm>
        </p:spPr>
        <p:txBody>
          <a:bodyPr>
            <a:normAutofit/>
          </a:bodyPr>
          <a:lstStyle/>
          <a:p>
            <a:r>
              <a:rPr lang="en-GB" dirty="0"/>
              <a:t>The </a:t>
            </a:r>
            <a:r>
              <a:rPr lang="en-GB"/>
              <a:t>rnr</a:t>
            </a:r>
            <a:r>
              <a:rPr lang="en-GB" dirty="0"/>
              <a:t> model</a:t>
            </a:r>
          </a:p>
        </p:txBody>
      </p:sp>
      <p:cxnSp>
        <p:nvCxnSpPr>
          <p:cNvPr id="14" name="Straight Connector 13">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8"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0"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4" name="Date Placeholder 3">
            <a:extLst>
              <a:ext uri="{FF2B5EF4-FFF2-40B4-BE49-F238E27FC236}">
                <a16:creationId xmlns:a16="http://schemas.microsoft.com/office/drawing/2014/main" id="{C237B7BC-5CC6-D881-F112-62C8B61D30BC}"/>
              </a:ext>
            </a:extLst>
          </p:cNvPr>
          <p:cNvSpPr>
            <a:spLocks noGrp="1"/>
          </p:cNvSpPr>
          <p:nvPr>
            <p:ph type="dt" sz="half" idx="10"/>
          </p:nvPr>
        </p:nvSpPr>
        <p:spPr>
          <a:xfrm>
            <a:off x="838200" y="6356350"/>
            <a:ext cx="2743200" cy="365125"/>
          </a:xfrm>
        </p:spPr>
        <p:txBody>
          <a:bodyPr>
            <a:normAutofit/>
          </a:bodyPr>
          <a:lstStyle/>
          <a:p>
            <a:pPr>
              <a:spcAft>
                <a:spcPts val="600"/>
              </a:spcAft>
            </a:pPr>
            <a:endParaRPr lang="en-US" dirty="0"/>
          </a:p>
        </p:txBody>
      </p:sp>
      <p:sp>
        <p:nvSpPr>
          <p:cNvPr id="6" name="Slide Number Placeholder 5">
            <a:extLst>
              <a:ext uri="{FF2B5EF4-FFF2-40B4-BE49-F238E27FC236}">
                <a16:creationId xmlns:a16="http://schemas.microsoft.com/office/drawing/2014/main" id="{173132C3-BBB6-9D1C-8F5D-A2ACB072C3C1}"/>
              </a:ext>
            </a:extLst>
          </p:cNvPr>
          <p:cNvSpPr>
            <a:spLocks noGrp="1"/>
          </p:cNvSpPr>
          <p:nvPr>
            <p:ph type="sldNum" sz="quarter" idx="12"/>
          </p:nvPr>
        </p:nvSpPr>
        <p:spPr>
          <a:xfrm>
            <a:off x="8610600" y="6356350"/>
            <a:ext cx="2743200" cy="365125"/>
          </a:xfrm>
        </p:spPr>
        <p:txBody>
          <a:bodyPr>
            <a:normAutofit/>
          </a:bodyPr>
          <a:lstStyle/>
          <a:p>
            <a:pPr>
              <a:spcAft>
                <a:spcPts val="600"/>
              </a:spcAft>
            </a:pPr>
            <a:fld id="{D8DA9DAA-006C-4F4B-980E-E3DF019B24E2}" type="slidenum">
              <a:rPr lang="en-US" smtClean="0"/>
              <a:pPr>
                <a:spcAft>
                  <a:spcPts val="600"/>
                </a:spcAft>
              </a:pPr>
              <a:t>7</a:t>
            </a:fld>
            <a:endParaRPr lang="en-US"/>
          </a:p>
        </p:txBody>
      </p:sp>
      <p:graphicFrame>
        <p:nvGraphicFramePr>
          <p:cNvPr id="8" name="Content Placeholder 2">
            <a:extLst>
              <a:ext uri="{FF2B5EF4-FFF2-40B4-BE49-F238E27FC236}">
                <a16:creationId xmlns:a16="http://schemas.microsoft.com/office/drawing/2014/main" id="{C5827070-1D62-5266-79C0-8E6797C2F487}"/>
              </a:ext>
            </a:extLst>
          </p:cNvPr>
          <p:cNvGraphicFramePr>
            <a:graphicFrameLocks noGrp="1"/>
          </p:cNvGraphicFramePr>
          <p:nvPr>
            <p:ph idx="1"/>
            <p:extLst>
              <p:ext uri="{D42A27DB-BD31-4B8C-83A1-F6EECF244321}">
                <p14:modId xmlns:p14="http://schemas.microsoft.com/office/powerpoint/2010/main" val="310655658"/>
              </p:ext>
            </p:extLst>
          </p:nvPr>
        </p:nvGraphicFramePr>
        <p:xfrm>
          <a:off x="838199" y="1463982"/>
          <a:ext cx="10855813" cy="47129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86643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74C8848C-D922-5F6A-44D8-B2C508081CBE}"/>
              </a:ext>
            </a:extLst>
          </p:cNvPr>
          <p:cNvSpPr>
            <a:spLocks noGrp="1"/>
          </p:cNvSpPr>
          <p:nvPr>
            <p:ph type="title"/>
          </p:nvPr>
        </p:nvSpPr>
        <p:spPr>
          <a:xfrm>
            <a:off x="838200" y="365125"/>
            <a:ext cx="9804918" cy="1325563"/>
          </a:xfrm>
        </p:spPr>
        <p:txBody>
          <a:bodyPr>
            <a:normAutofit/>
          </a:bodyPr>
          <a:lstStyle/>
          <a:p>
            <a:r>
              <a:rPr lang="en-GB" dirty="0"/>
              <a:t>The </a:t>
            </a:r>
            <a:r>
              <a:rPr lang="en-GB"/>
              <a:t>glm</a:t>
            </a:r>
            <a:endParaRPr lang="en-GB" dirty="0"/>
          </a:p>
        </p:txBody>
      </p:sp>
      <p:cxnSp>
        <p:nvCxnSpPr>
          <p:cNvPr id="14" name="Straight Connector 13">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8"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0"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6" name="Slide Number Placeholder 5">
            <a:extLst>
              <a:ext uri="{FF2B5EF4-FFF2-40B4-BE49-F238E27FC236}">
                <a16:creationId xmlns:a16="http://schemas.microsoft.com/office/drawing/2014/main" id="{516150AE-3D1D-F6D7-3E5B-5E03DCAE2D8E}"/>
              </a:ext>
            </a:extLst>
          </p:cNvPr>
          <p:cNvSpPr>
            <a:spLocks noGrp="1"/>
          </p:cNvSpPr>
          <p:nvPr>
            <p:ph type="sldNum" sz="quarter" idx="12"/>
          </p:nvPr>
        </p:nvSpPr>
        <p:spPr>
          <a:xfrm>
            <a:off x="8610600" y="6356350"/>
            <a:ext cx="2743200" cy="365125"/>
          </a:xfrm>
        </p:spPr>
        <p:txBody>
          <a:bodyPr>
            <a:normAutofit/>
          </a:bodyPr>
          <a:lstStyle/>
          <a:p>
            <a:pPr>
              <a:spcAft>
                <a:spcPts val="600"/>
              </a:spcAft>
            </a:pPr>
            <a:fld id="{D8DA9DAA-006C-4F4B-980E-E3DF019B24E2}" type="slidenum">
              <a:rPr lang="en-US" smtClean="0"/>
              <a:pPr>
                <a:spcAft>
                  <a:spcPts val="600"/>
                </a:spcAft>
              </a:pPr>
              <a:t>8</a:t>
            </a:fld>
            <a:endParaRPr lang="en-US"/>
          </a:p>
        </p:txBody>
      </p:sp>
      <p:graphicFrame>
        <p:nvGraphicFramePr>
          <p:cNvPr id="8" name="Content Placeholder 2">
            <a:extLst>
              <a:ext uri="{FF2B5EF4-FFF2-40B4-BE49-F238E27FC236}">
                <a16:creationId xmlns:a16="http://schemas.microsoft.com/office/drawing/2014/main" id="{E60F5046-D3BE-79F3-11A0-E02C7CAC0310}"/>
              </a:ext>
            </a:extLst>
          </p:cNvPr>
          <p:cNvGraphicFramePr>
            <a:graphicFrameLocks noGrp="1"/>
          </p:cNvGraphicFramePr>
          <p:nvPr>
            <p:ph idx="1"/>
            <p:extLst>
              <p:ext uri="{D42A27DB-BD31-4B8C-83A1-F6EECF244321}">
                <p14:modId xmlns:p14="http://schemas.microsoft.com/office/powerpoint/2010/main" val="4034427087"/>
              </p:ext>
            </p:extLst>
          </p:nvPr>
        </p:nvGraphicFramePr>
        <p:xfrm>
          <a:off x="838200" y="1463982"/>
          <a:ext cx="10881570" cy="5073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18426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410B20D-5D36-1223-7F0B-60F9765B6DA4}"/>
              </a:ext>
            </a:extLst>
          </p:cNvPr>
          <p:cNvSpPr>
            <a:spLocks noGrp="1"/>
          </p:cNvSpPr>
          <p:nvPr>
            <p:ph type="title"/>
          </p:nvPr>
        </p:nvSpPr>
        <p:spPr>
          <a:xfrm>
            <a:off x="838200" y="365125"/>
            <a:ext cx="9804918" cy="1325563"/>
          </a:xfrm>
        </p:spPr>
        <p:txBody>
          <a:bodyPr>
            <a:normAutofit/>
          </a:bodyPr>
          <a:lstStyle/>
          <a:p>
            <a:r>
              <a:rPr lang="en-GB" dirty="0"/>
              <a:t>The </a:t>
            </a:r>
            <a:r>
              <a:rPr lang="en-GB"/>
              <a:t>glm</a:t>
            </a:r>
            <a:r>
              <a:rPr lang="en-GB" dirty="0"/>
              <a:t> </a:t>
            </a:r>
          </a:p>
        </p:txBody>
      </p:sp>
      <p:cxnSp>
        <p:nvCxnSpPr>
          <p:cNvPr id="14" name="Straight Connector 13">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8"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0"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6" name="Slide Number Placeholder 5">
            <a:extLst>
              <a:ext uri="{FF2B5EF4-FFF2-40B4-BE49-F238E27FC236}">
                <a16:creationId xmlns:a16="http://schemas.microsoft.com/office/drawing/2014/main" id="{514535FB-4718-E4FF-66AB-69BD01772B23}"/>
              </a:ext>
            </a:extLst>
          </p:cNvPr>
          <p:cNvSpPr>
            <a:spLocks noGrp="1"/>
          </p:cNvSpPr>
          <p:nvPr>
            <p:ph type="sldNum" sz="quarter" idx="12"/>
          </p:nvPr>
        </p:nvSpPr>
        <p:spPr>
          <a:xfrm>
            <a:off x="8610600" y="6356350"/>
            <a:ext cx="2743200" cy="365125"/>
          </a:xfrm>
        </p:spPr>
        <p:txBody>
          <a:bodyPr>
            <a:normAutofit/>
          </a:bodyPr>
          <a:lstStyle/>
          <a:p>
            <a:pPr>
              <a:spcAft>
                <a:spcPts val="600"/>
              </a:spcAft>
            </a:pPr>
            <a:fld id="{D8DA9DAA-006C-4F4B-980E-E3DF019B24E2}" type="slidenum">
              <a:rPr lang="en-US" smtClean="0"/>
              <a:pPr>
                <a:spcAft>
                  <a:spcPts val="600"/>
                </a:spcAft>
              </a:pPr>
              <a:t>9</a:t>
            </a:fld>
            <a:endParaRPr lang="en-US"/>
          </a:p>
        </p:txBody>
      </p:sp>
      <p:graphicFrame>
        <p:nvGraphicFramePr>
          <p:cNvPr id="8" name="Content Placeholder 2">
            <a:extLst>
              <a:ext uri="{FF2B5EF4-FFF2-40B4-BE49-F238E27FC236}">
                <a16:creationId xmlns:a16="http://schemas.microsoft.com/office/drawing/2014/main" id="{DE3A43BC-7C33-5D90-048D-487723191366}"/>
              </a:ext>
            </a:extLst>
          </p:cNvPr>
          <p:cNvGraphicFramePr>
            <a:graphicFrameLocks noGrp="1"/>
          </p:cNvGraphicFramePr>
          <p:nvPr>
            <p:ph idx="1"/>
            <p:extLst>
              <p:ext uri="{D42A27DB-BD31-4B8C-83A1-F6EECF244321}">
                <p14:modId xmlns:p14="http://schemas.microsoft.com/office/powerpoint/2010/main" val="1855016255"/>
              </p:ext>
            </p:extLst>
          </p:nvPr>
        </p:nvGraphicFramePr>
        <p:xfrm>
          <a:off x="837139" y="1517662"/>
          <a:ext cx="10921266" cy="49752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24852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410B20D-5D36-1223-7F0B-60F9765B6DA4}"/>
              </a:ext>
            </a:extLst>
          </p:cNvPr>
          <p:cNvSpPr>
            <a:spLocks noGrp="1"/>
          </p:cNvSpPr>
          <p:nvPr>
            <p:ph type="title"/>
          </p:nvPr>
        </p:nvSpPr>
        <p:spPr>
          <a:xfrm>
            <a:off x="838200" y="365125"/>
            <a:ext cx="9804918" cy="1325563"/>
          </a:xfrm>
        </p:spPr>
        <p:txBody>
          <a:bodyPr>
            <a:normAutofit/>
          </a:bodyPr>
          <a:lstStyle/>
          <a:p>
            <a:r>
              <a:rPr lang="en-GB" dirty="0"/>
              <a:t>The </a:t>
            </a:r>
            <a:r>
              <a:rPr lang="en-GB"/>
              <a:t>glm</a:t>
            </a:r>
            <a:r>
              <a:rPr lang="en-GB" dirty="0"/>
              <a:t> </a:t>
            </a:r>
          </a:p>
        </p:txBody>
      </p:sp>
      <p:cxnSp>
        <p:nvCxnSpPr>
          <p:cNvPr id="14" name="Straight Connector 13">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8"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0"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6" name="Slide Number Placeholder 5">
            <a:extLst>
              <a:ext uri="{FF2B5EF4-FFF2-40B4-BE49-F238E27FC236}">
                <a16:creationId xmlns:a16="http://schemas.microsoft.com/office/drawing/2014/main" id="{514535FB-4718-E4FF-66AB-69BD01772B23}"/>
              </a:ext>
            </a:extLst>
          </p:cNvPr>
          <p:cNvSpPr>
            <a:spLocks noGrp="1"/>
          </p:cNvSpPr>
          <p:nvPr>
            <p:ph type="sldNum" sz="quarter" idx="12"/>
          </p:nvPr>
        </p:nvSpPr>
        <p:spPr>
          <a:xfrm>
            <a:off x="8610600" y="6356350"/>
            <a:ext cx="2743200" cy="365125"/>
          </a:xfrm>
        </p:spPr>
        <p:txBody>
          <a:bodyPr>
            <a:normAutofit/>
          </a:bodyPr>
          <a:lstStyle/>
          <a:p>
            <a:pPr>
              <a:spcAft>
                <a:spcPts val="600"/>
              </a:spcAft>
            </a:pPr>
            <a:fld id="{D8DA9DAA-006C-4F4B-980E-E3DF019B24E2}" type="slidenum">
              <a:rPr lang="en-US" smtClean="0"/>
              <a:pPr>
                <a:spcAft>
                  <a:spcPts val="600"/>
                </a:spcAft>
              </a:pPr>
              <a:t>10</a:t>
            </a:fld>
            <a:endParaRPr lang="en-US"/>
          </a:p>
        </p:txBody>
      </p:sp>
      <p:graphicFrame>
        <p:nvGraphicFramePr>
          <p:cNvPr id="8" name="Content Placeholder 2">
            <a:extLst>
              <a:ext uri="{FF2B5EF4-FFF2-40B4-BE49-F238E27FC236}">
                <a16:creationId xmlns:a16="http://schemas.microsoft.com/office/drawing/2014/main" id="{54733639-83DC-FFB0-F09F-58B9D95C818F}"/>
              </a:ext>
            </a:extLst>
          </p:cNvPr>
          <p:cNvGraphicFramePr>
            <a:graphicFrameLocks noGrp="1"/>
          </p:cNvGraphicFramePr>
          <p:nvPr>
            <p:ph idx="1"/>
            <p:extLst>
              <p:ext uri="{D42A27DB-BD31-4B8C-83A1-F6EECF244321}">
                <p14:modId xmlns:p14="http://schemas.microsoft.com/office/powerpoint/2010/main" val="1892239315"/>
              </p:ext>
            </p:extLst>
          </p:nvPr>
        </p:nvGraphicFramePr>
        <p:xfrm>
          <a:off x="838199" y="1336268"/>
          <a:ext cx="10945965" cy="51566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4908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1C67F5F-D239-B036-169A-1AF10B7D3778}"/>
              </a:ext>
            </a:extLst>
          </p:cNvPr>
          <p:cNvSpPr>
            <a:spLocks noGrp="1"/>
          </p:cNvSpPr>
          <p:nvPr>
            <p:ph type="title"/>
          </p:nvPr>
        </p:nvSpPr>
        <p:spPr>
          <a:xfrm>
            <a:off x="838200" y="365125"/>
            <a:ext cx="9804918" cy="1325563"/>
          </a:xfrm>
        </p:spPr>
        <p:txBody>
          <a:bodyPr>
            <a:normAutofit/>
          </a:bodyPr>
          <a:lstStyle/>
          <a:p>
            <a:r>
              <a:rPr lang="en-GB" dirty="0"/>
              <a:t>11 primary goods</a:t>
            </a:r>
          </a:p>
        </p:txBody>
      </p:sp>
      <p:cxnSp>
        <p:nvCxnSpPr>
          <p:cNvPr id="14" name="Straight Connector 13">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8"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0"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4" name="Date Placeholder 3">
            <a:extLst>
              <a:ext uri="{FF2B5EF4-FFF2-40B4-BE49-F238E27FC236}">
                <a16:creationId xmlns:a16="http://schemas.microsoft.com/office/drawing/2014/main" id="{683DFC27-342A-3ECC-3E40-3A7E33288398}"/>
              </a:ext>
            </a:extLst>
          </p:cNvPr>
          <p:cNvSpPr>
            <a:spLocks noGrp="1"/>
          </p:cNvSpPr>
          <p:nvPr>
            <p:ph type="dt" sz="half" idx="10"/>
          </p:nvPr>
        </p:nvSpPr>
        <p:spPr>
          <a:xfrm>
            <a:off x="838200" y="6356350"/>
            <a:ext cx="2743200" cy="365125"/>
          </a:xfrm>
        </p:spPr>
        <p:txBody>
          <a:bodyPr>
            <a:normAutofit/>
          </a:bodyPr>
          <a:lstStyle/>
          <a:p>
            <a:pPr>
              <a:spcAft>
                <a:spcPts val="600"/>
              </a:spcAft>
            </a:pPr>
            <a:r>
              <a:rPr lang="en-US" dirty="0"/>
              <a:t>9/3/20XX</a:t>
            </a:r>
            <a:endParaRPr lang="en-US"/>
          </a:p>
        </p:txBody>
      </p:sp>
      <p:sp>
        <p:nvSpPr>
          <p:cNvPr id="6" name="Slide Number Placeholder 5">
            <a:extLst>
              <a:ext uri="{FF2B5EF4-FFF2-40B4-BE49-F238E27FC236}">
                <a16:creationId xmlns:a16="http://schemas.microsoft.com/office/drawing/2014/main" id="{A83E189A-AA3D-7F5E-B95A-4A2158A037ED}"/>
              </a:ext>
            </a:extLst>
          </p:cNvPr>
          <p:cNvSpPr>
            <a:spLocks noGrp="1"/>
          </p:cNvSpPr>
          <p:nvPr>
            <p:ph type="sldNum" sz="quarter" idx="12"/>
          </p:nvPr>
        </p:nvSpPr>
        <p:spPr>
          <a:xfrm>
            <a:off x="8610600" y="6356350"/>
            <a:ext cx="2743200" cy="365125"/>
          </a:xfrm>
        </p:spPr>
        <p:txBody>
          <a:bodyPr>
            <a:normAutofit/>
          </a:bodyPr>
          <a:lstStyle/>
          <a:p>
            <a:pPr>
              <a:spcAft>
                <a:spcPts val="600"/>
              </a:spcAft>
            </a:pPr>
            <a:fld id="{D8DA9DAA-006C-4F4B-980E-E3DF019B24E2}" type="slidenum">
              <a:rPr lang="en-US" smtClean="0"/>
              <a:pPr>
                <a:spcAft>
                  <a:spcPts val="600"/>
                </a:spcAft>
              </a:pPr>
              <a:t>11</a:t>
            </a:fld>
            <a:endParaRPr lang="en-US"/>
          </a:p>
        </p:txBody>
      </p:sp>
      <p:graphicFrame>
        <p:nvGraphicFramePr>
          <p:cNvPr id="8" name="Content Placeholder 2">
            <a:extLst>
              <a:ext uri="{FF2B5EF4-FFF2-40B4-BE49-F238E27FC236}">
                <a16:creationId xmlns:a16="http://schemas.microsoft.com/office/drawing/2014/main" id="{1278D613-F5A5-08AB-9F6C-42850C0EC3A6}"/>
              </a:ext>
            </a:extLst>
          </p:cNvPr>
          <p:cNvGraphicFramePr>
            <a:graphicFrameLocks noGrp="1"/>
          </p:cNvGraphicFramePr>
          <p:nvPr>
            <p:ph idx="1"/>
            <p:extLst>
              <p:ext uri="{D42A27DB-BD31-4B8C-83A1-F6EECF244321}">
                <p14:modId xmlns:p14="http://schemas.microsoft.com/office/powerpoint/2010/main" val="36786708"/>
              </p:ext>
            </p:extLst>
          </p:nvPr>
        </p:nvGraphicFramePr>
        <p:xfrm>
          <a:off x="838199" y="1463982"/>
          <a:ext cx="10997481" cy="51190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7504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353C1207-D1C8-49E3-8837-E2B89D366F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3A5F33AA-8CCB-EDD4-75ED-D6EDAD06974E}"/>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r>
              <a:rPr lang="en-US">
                <a:solidFill>
                  <a:srgbClr val="FFFFFF"/>
                </a:solidFill>
              </a:rPr>
              <a:t>9/3/20XX</a:t>
            </a:r>
          </a:p>
        </p:txBody>
      </p:sp>
      <p:sp>
        <p:nvSpPr>
          <p:cNvPr id="5" name="Footer Placeholder 4">
            <a:extLst>
              <a:ext uri="{FF2B5EF4-FFF2-40B4-BE49-F238E27FC236}">
                <a16:creationId xmlns:a16="http://schemas.microsoft.com/office/drawing/2014/main" id="{9C9D4C1B-73A6-5CE7-3E1C-87404B23E519}"/>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b="1" i="0" kern="1200" cap="all" spc="100" baseline="0">
                <a:solidFill>
                  <a:srgbClr val="FFFFFF"/>
                </a:solidFill>
                <a:latin typeface="+mn-lt"/>
                <a:ea typeface="+mn-ea"/>
                <a:cs typeface="+mn-cs"/>
              </a:rPr>
              <a:t>Presentation Title</a:t>
            </a:r>
          </a:p>
        </p:txBody>
      </p:sp>
      <p:sp>
        <p:nvSpPr>
          <p:cNvPr id="6" name="Slide Number Placeholder 5">
            <a:extLst>
              <a:ext uri="{FF2B5EF4-FFF2-40B4-BE49-F238E27FC236}">
                <a16:creationId xmlns:a16="http://schemas.microsoft.com/office/drawing/2014/main" id="{88198A0E-4928-EB3D-6890-5D1CAA877537}"/>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D8DA9DAA-006C-4F4B-980E-E3DF019B24E2}" type="slidenum">
              <a:rPr lang="en-US">
                <a:solidFill>
                  <a:srgbClr val="FFFFFF"/>
                </a:solidFill>
              </a:rPr>
              <a:pPr>
                <a:spcAft>
                  <a:spcPts val="600"/>
                </a:spcAft>
              </a:pPr>
              <a:t>12</a:t>
            </a:fld>
            <a:endParaRPr lang="en-US">
              <a:solidFill>
                <a:srgbClr val="FFFFFF"/>
              </a:solidFill>
            </a:endParaRPr>
          </a:p>
        </p:txBody>
      </p:sp>
      <p:graphicFrame>
        <p:nvGraphicFramePr>
          <p:cNvPr id="7" name="Content Placeholder 6">
            <a:extLst>
              <a:ext uri="{FF2B5EF4-FFF2-40B4-BE49-F238E27FC236}">
                <a16:creationId xmlns:a16="http://schemas.microsoft.com/office/drawing/2014/main" id="{71629678-B52F-6DA9-E2EF-E35602F95495}"/>
              </a:ext>
            </a:extLst>
          </p:cNvPr>
          <p:cNvGraphicFramePr>
            <a:graphicFrameLocks noGrp="1"/>
          </p:cNvGraphicFramePr>
          <p:nvPr>
            <p:ph idx="1"/>
            <p:extLst>
              <p:ext uri="{D42A27DB-BD31-4B8C-83A1-F6EECF244321}">
                <p14:modId xmlns:p14="http://schemas.microsoft.com/office/powerpoint/2010/main" val="3665823212"/>
              </p:ext>
            </p:extLst>
          </p:nvPr>
        </p:nvGraphicFramePr>
        <p:xfrm>
          <a:off x="576263" y="1537855"/>
          <a:ext cx="11293463" cy="51836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17B80A5F-25DD-9F96-824E-9C7489254805}"/>
              </a:ext>
            </a:extLst>
          </p:cNvPr>
          <p:cNvSpPr txBox="1"/>
          <p:nvPr/>
        </p:nvSpPr>
        <p:spPr>
          <a:xfrm>
            <a:off x="285386" y="829735"/>
            <a:ext cx="11584340" cy="584775"/>
          </a:xfrm>
          <a:prstGeom prst="rect">
            <a:avLst/>
          </a:prstGeom>
          <a:noFill/>
        </p:spPr>
        <p:txBody>
          <a:bodyPr wrap="square">
            <a:spAutoFit/>
          </a:bodyPr>
          <a:lstStyle/>
          <a:p>
            <a:r>
              <a:rPr lang="en-GB" sz="3200" dirty="0">
                <a:solidFill>
                  <a:schemeClr val="bg1"/>
                </a:solidFill>
              </a:rPr>
              <a:t>Five phases to rehabilitation following the GLM framework.</a:t>
            </a:r>
          </a:p>
        </p:txBody>
      </p:sp>
    </p:spTree>
    <p:extLst>
      <p:ext uri="{BB962C8B-B14F-4D97-AF65-F5344CB8AC3E}">
        <p14:creationId xmlns:p14="http://schemas.microsoft.com/office/powerpoint/2010/main" val="124357630"/>
      </p:ext>
    </p:extLst>
  </p:cSld>
  <p:clrMapOvr>
    <a:masterClrMapping/>
  </p:clrMapOvr>
</p:sld>
</file>

<file path=ppt/theme/theme1.xml><?xml version="1.0" encoding="utf-8"?>
<a:theme xmlns:a="http://schemas.openxmlformats.org/drawingml/2006/main" name="GradientUnivers">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Univers" id="{605F9078-86F9-4258-A3E1-F8EFF02AE8CC}" vid="{4848699B-BB01-41E3-9EC4-3D97DFE529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BC329F5-30EE-4BF7-AA2A-B837B51416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9919F73-B6C2-4A43-95E2-833EC48925FE}">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3C8E00D1-8EA3-4E42-801D-0253E1EAFC2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{7C90D2EA-2E27-4FB2-984E-5EE5A6E9E5AF}tf89338750_win32</Template>
  <TotalTime>0</TotalTime>
  <Words>1054</Words>
  <Application>Microsoft Office PowerPoint</Application>
  <PresentationFormat>Widescreen</PresentationFormat>
  <Paragraphs>90</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NexusSans</vt:lpstr>
      <vt:lpstr>Arial</vt:lpstr>
      <vt:lpstr>Calibri</vt:lpstr>
      <vt:lpstr>Roboto</vt:lpstr>
      <vt:lpstr>Univers</vt:lpstr>
      <vt:lpstr>GradientUnivers</vt:lpstr>
      <vt:lpstr>Offender  rehabilitation</vt:lpstr>
      <vt:lpstr>Introduction</vt:lpstr>
      <vt:lpstr>Two approaches to rehabilitation</vt:lpstr>
      <vt:lpstr>The RNR model</vt:lpstr>
      <vt:lpstr>The rnr model</vt:lpstr>
      <vt:lpstr>The rnr model</vt:lpstr>
      <vt:lpstr>The rnr model</vt:lpstr>
      <vt:lpstr>The glm</vt:lpstr>
      <vt:lpstr>The glm </vt:lpstr>
      <vt:lpstr>The glm </vt:lpstr>
      <vt:lpstr>11 primary goods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Offender  rehabilitation</dc:title>
  <dc:creator>Karen EatonThomas</dc:creator>
  <cp:lastModifiedBy>Karen EatonThomas</cp:lastModifiedBy>
  <cp:revision>3</cp:revision>
  <dcterms:created xsi:type="dcterms:W3CDTF">2022-12-07T13:33:41Z</dcterms:created>
  <dcterms:modified xsi:type="dcterms:W3CDTF">2023-12-06T11:35:24Z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