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Bell MT" panose="02020503060305020303" pitchFamily="18" charset="0"/>
      <p:regular r:id="rId20"/>
      <p:bold r:id="rId21"/>
      <p:italic r:id="rId22"/>
    </p:embeddedFont>
    <p:embeddedFont>
      <p:font typeface="Gill Sans MT" panose="020B0502020104020203" pitchFamily="34" charset="0"/>
      <p:regular r:id="rId23"/>
      <p:bold r:id="rId24"/>
      <p:italic r:id="rId25"/>
      <p:boldItalic r:id="rId26"/>
    </p:embeddedFont>
    <p:embeddedFont>
      <p:font typeface="Times New Roman Bold" panose="02020803070505020304" pitchFamily="18" charset="0"/>
      <p:bold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72" autoAdjust="0"/>
    <p:restoredTop sz="94049" autoAdjust="0"/>
  </p:normalViewPr>
  <p:slideViewPr>
    <p:cSldViewPr>
      <p:cViewPr varScale="1">
        <p:scale>
          <a:sx n="55" d="100"/>
          <a:sy n="55" d="100"/>
        </p:scale>
        <p:origin x="446"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5718FD-E538-477E-B4AA-20E751699AB8}"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GB"/>
        </a:p>
      </dgm:t>
    </dgm:pt>
    <dgm:pt modelId="{477C5F12-3C15-4286-83BD-BF888BEACEFF}">
      <dgm:prSet custT="1"/>
      <dgm:spPr/>
      <dgm:t>
        <a:bodyPr/>
        <a:lstStyle/>
        <a:p>
          <a:r>
            <a:rPr lang="en-US" sz="2900" dirty="0">
              <a:latin typeface="Times New Roman" panose="02020603050405020304" pitchFamily="18" charset="0"/>
              <a:cs typeface="Times New Roman" panose="02020603050405020304" pitchFamily="18" charset="0"/>
            </a:rPr>
            <a:t>The use of SGLT2 inhibitors or GLP-1 receptor agonists is indicated as cardiovascular or renal risk (Brown et al., 2021).</a:t>
          </a:r>
          <a:endParaRPr lang="en-GB" sz="2900" dirty="0">
            <a:latin typeface="Times New Roman" panose="02020603050405020304" pitchFamily="18" charset="0"/>
            <a:cs typeface="Times New Roman" panose="02020603050405020304" pitchFamily="18" charset="0"/>
          </a:endParaRPr>
        </a:p>
      </dgm:t>
    </dgm:pt>
    <dgm:pt modelId="{D52D1090-53EA-4D95-84B1-20D29ACD4AE6}" type="parTrans" cxnId="{7DA1E7A5-BC67-4DC7-9CFF-5523611DCFCA}">
      <dgm:prSet/>
      <dgm:spPr/>
      <dgm:t>
        <a:bodyPr/>
        <a:lstStyle/>
        <a:p>
          <a:endParaRPr lang="en-GB"/>
        </a:p>
      </dgm:t>
    </dgm:pt>
    <dgm:pt modelId="{170BEBA7-2DFA-4A48-8C75-7BBA7D7F874B}" type="sibTrans" cxnId="{7DA1E7A5-BC67-4DC7-9CFF-5523611DCFCA}">
      <dgm:prSet/>
      <dgm:spPr/>
      <dgm:t>
        <a:bodyPr/>
        <a:lstStyle/>
        <a:p>
          <a:endParaRPr lang="en-GB"/>
        </a:p>
      </dgm:t>
    </dgm:pt>
    <dgm:pt modelId="{FD74EA35-BDD7-446F-B5E6-44A9EED60582}">
      <dgm:prSet custT="1"/>
      <dgm:spPr/>
      <dgm:t>
        <a:bodyPr/>
        <a:lstStyle/>
        <a:p>
          <a:r>
            <a:rPr lang="en-US" sz="2900" dirty="0">
              <a:latin typeface="Times New Roman" panose="02020603050405020304" pitchFamily="18" charset="0"/>
              <a:cs typeface="Times New Roman" panose="02020603050405020304" pitchFamily="18" charset="0"/>
            </a:rPr>
            <a:t>The choice of treatment should indicate psychosocial obstacles, preferences and affordability.</a:t>
          </a:r>
          <a:endParaRPr lang="en-GB" sz="2900" dirty="0">
            <a:latin typeface="Times New Roman" panose="02020603050405020304" pitchFamily="18" charset="0"/>
            <a:cs typeface="Times New Roman" panose="02020603050405020304" pitchFamily="18" charset="0"/>
          </a:endParaRPr>
        </a:p>
      </dgm:t>
    </dgm:pt>
    <dgm:pt modelId="{C287D7D0-5F24-4475-82F7-DF38AB9588AE}" type="parTrans" cxnId="{74722E39-44DF-4B2D-AD84-347A346A17DB}">
      <dgm:prSet/>
      <dgm:spPr/>
      <dgm:t>
        <a:bodyPr/>
        <a:lstStyle/>
        <a:p>
          <a:endParaRPr lang="en-GB"/>
        </a:p>
      </dgm:t>
    </dgm:pt>
    <dgm:pt modelId="{D21FA3DB-C099-4C97-8D77-50B17D82307F}" type="sibTrans" cxnId="{74722E39-44DF-4B2D-AD84-347A346A17DB}">
      <dgm:prSet/>
      <dgm:spPr/>
      <dgm:t>
        <a:bodyPr/>
        <a:lstStyle/>
        <a:p>
          <a:endParaRPr lang="en-GB"/>
        </a:p>
      </dgm:t>
    </dgm:pt>
    <dgm:pt modelId="{91A727D1-709F-42B8-82D8-86430B50580C}">
      <dgm:prSet custT="1"/>
      <dgm:spPr/>
      <dgm:t>
        <a:bodyPr/>
        <a:lstStyle/>
        <a:p>
          <a:r>
            <a:rPr lang="en-US" sz="2900" dirty="0">
              <a:latin typeface="Times New Roman" panose="02020603050405020304" pitchFamily="18" charset="0"/>
              <a:cs typeface="Times New Roman" panose="02020603050405020304" pitchFamily="18" charset="0"/>
            </a:rPr>
            <a:t>Frequent assessments are the measure of safety, tolerability and shared decisions.</a:t>
          </a:r>
          <a:endParaRPr lang="en-GB" sz="2900" dirty="0">
            <a:latin typeface="Times New Roman" panose="02020603050405020304" pitchFamily="18" charset="0"/>
            <a:cs typeface="Times New Roman" panose="02020603050405020304" pitchFamily="18" charset="0"/>
          </a:endParaRPr>
        </a:p>
      </dgm:t>
    </dgm:pt>
    <dgm:pt modelId="{31CA1995-9B4B-464F-BD94-6FB617EBF97A}" type="parTrans" cxnId="{929A396B-0E52-44F7-B927-B54118F33BCE}">
      <dgm:prSet/>
      <dgm:spPr/>
      <dgm:t>
        <a:bodyPr/>
        <a:lstStyle/>
        <a:p>
          <a:endParaRPr lang="en-GB"/>
        </a:p>
      </dgm:t>
    </dgm:pt>
    <dgm:pt modelId="{91F03FB5-E2CF-4A68-9A20-EF2A4E4D6F17}" type="sibTrans" cxnId="{929A396B-0E52-44F7-B927-B54118F33BCE}">
      <dgm:prSet/>
      <dgm:spPr/>
      <dgm:t>
        <a:bodyPr/>
        <a:lstStyle/>
        <a:p>
          <a:endParaRPr lang="en-GB"/>
        </a:p>
      </dgm:t>
    </dgm:pt>
    <dgm:pt modelId="{D648E0CF-7C21-4457-B469-7E6FDFDF2814}">
      <dgm:prSet custT="1"/>
      <dgm:spPr/>
      <dgm:t>
        <a:bodyPr/>
        <a:lstStyle/>
        <a:p>
          <a:pPr>
            <a:buNone/>
          </a:pPr>
          <a:r>
            <a:rPr lang="en-US" sz="2900" b="0" i="0" dirty="0">
              <a:latin typeface="Times New Roman" panose="02020603050405020304" pitchFamily="18" charset="0"/>
              <a:cs typeface="Times New Roman" panose="02020603050405020304" pitchFamily="18" charset="0"/>
            </a:rPr>
            <a:t>In patients with type 2 diabetes on metformin with hemoglobin a1c above goal, second-line therapy depends on cost limitations, comorbid disease, and desire for weight loss (</a:t>
          </a:r>
          <a:r>
            <a:rPr lang="en-US" altLang="en-US" sz="2900" dirty="0">
              <a:latin typeface="Times New Roman" panose="02020603050405020304" pitchFamily="18" charset="0"/>
              <a:cs typeface="Times New Roman" panose="02020603050405020304" pitchFamily="18" charset="0"/>
            </a:rPr>
            <a:t>Wilcox 2020).</a:t>
          </a:r>
          <a:endParaRPr lang="en-GB" sz="2900" dirty="0">
            <a:latin typeface="Times New Roman" panose="02020603050405020304" pitchFamily="18" charset="0"/>
            <a:cs typeface="Times New Roman" panose="02020603050405020304" pitchFamily="18" charset="0"/>
          </a:endParaRPr>
        </a:p>
      </dgm:t>
    </dgm:pt>
    <dgm:pt modelId="{FDB62227-24C4-439A-B92C-868308B59828}" type="parTrans" cxnId="{F7F12082-0199-4E92-AB33-93CAB4BF6AD2}">
      <dgm:prSet/>
      <dgm:spPr/>
      <dgm:t>
        <a:bodyPr/>
        <a:lstStyle/>
        <a:p>
          <a:endParaRPr lang="en-IN"/>
        </a:p>
      </dgm:t>
    </dgm:pt>
    <dgm:pt modelId="{80818441-1F7F-4A6D-A3E6-29A94A52335B}" type="sibTrans" cxnId="{F7F12082-0199-4E92-AB33-93CAB4BF6AD2}">
      <dgm:prSet/>
      <dgm:spPr/>
      <dgm:t>
        <a:bodyPr/>
        <a:lstStyle/>
        <a:p>
          <a:endParaRPr lang="en-IN"/>
        </a:p>
      </dgm:t>
    </dgm:pt>
    <dgm:pt modelId="{BBE4F9AC-7C6F-4BFF-A63E-34010C7BB549}" type="pres">
      <dgm:prSet presAssocID="{6A5718FD-E538-477E-B4AA-20E751699AB8}" presName="linear" presStyleCnt="0">
        <dgm:presLayoutVars>
          <dgm:animLvl val="lvl"/>
          <dgm:resizeHandles val="exact"/>
        </dgm:presLayoutVars>
      </dgm:prSet>
      <dgm:spPr/>
    </dgm:pt>
    <dgm:pt modelId="{83C5B806-9181-4EA5-8ECF-A368AE0271C1}" type="pres">
      <dgm:prSet presAssocID="{477C5F12-3C15-4286-83BD-BF888BEACEFF}" presName="parentText" presStyleLbl="node1" presStyleIdx="0" presStyleCnt="4" custLinFactY="-7152" custLinFactNeighborY="-100000">
        <dgm:presLayoutVars>
          <dgm:chMax val="0"/>
          <dgm:bulletEnabled val="1"/>
        </dgm:presLayoutVars>
      </dgm:prSet>
      <dgm:spPr/>
    </dgm:pt>
    <dgm:pt modelId="{0401A4ED-EA9D-49B6-9A97-B535515C688D}" type="pres">
      <dgm:prSet presAssocID="{170BEBA7-2DFA-4A48-8C75-7BBA7D7F874B}" presName="spacer" presStyleCnt="0"/>
      <dgm:spPr/>
    </dgm:pt>
    <dgm:pt modelId="{DDB7804D-D62C-4FD7-AC7B-326C86539A3C}" type="pres">
      <dgm:prSet presAssocID="{FD74EA35-BDD7-446F-B5E6-44A9EED60582}" presName="parentText" presStyleLbl="node1" presStyleIdx="1" presStyleCnt="4">
        <dgm:presLayoutVars>
          <dgm:chMax val="0"/>
          <dgm:bulletEnabled val="1"/>
        </dgm:presLayoutVars>
      </dgm:prSet>
      <dgm:spPr/>
    </dgm:pt>
    <dgm:pt modelId="{C79346A7-37A6-4371-BBDE-7F71139A8FA7}" type="pres">
      <dgm:prSet presAssocID="{D21FA3DB-C099-4C97-8D77-50B17D82307F}" presName="spacer" presStyleCnt="0"/>
      <dgm:spPr/>
    </dgm:pt>
    <dgm:pt modelId="{69441545-ADE7-4CC4-8ADA-955F7E9A50F1}" type="pres">
      <dgm:prSet presAssocID="{91A727D1-709F-42B8-82D8-86430B50580C}" presName="parentText" presStyleLbl="node1" presStyleIdx="2" presStyleCnt="4">
        <dgm:presLayoutVars>
          <dgm:chMax val="0"/>
          <dgm:bulletEnabled val="1"/>
        </dgm:presLayoutVars>
      </dgm:prSet>
      <dgm:spPr/>
    </dgm:pt>
    <dgm:pt modelId="{E7DCB522-1ACF-4950-B915-158153CFCCE8}" type="pres">
      <dgm:prSet presAssocID="{91F03FB5-E2CF-4A68-9A20-EF2A4E4D6F17}" presName="spacer" presStyleCnt="0"/>
      <dgm:spPr/>
    </dgm:pt>
    <dgm:pt modelId="{96AAE917-D04C-4B7D-8509-5CF0166B6377}" type="pres">
      <dgm:prSet presAssocID="{D648E0CF-7C21-4457-B469-7E6FDFDF2814}" presName="parentText" presStyleLbl="node1" presStyleIdx="3" presStyleCnt="4">
        <dgm:presLayoutVars>
          <dgm:chMax val="0"/>
          <dgm:bulletEnabled val="1"/>
        </dgm:presLayoutVars>
      </dgm:prSet>
      <dgm:spPr/>
    </dgm:pt>
  </dgm:ptLst>
  <dgm:cxnLst>
    <dgm:cxn modelId="{82E8A412-EB1B-40E3-8265-6E6B358096A1}" type="presOf" srcId="{6A5718FD-E538-477E-B4AA-20E751699AB8}" destId="{BBE4F9AC-7C6F-4BFF-A63E-34010C7BB549}" srcOrd="0" destOrd="0" presId="urn:microsoft.com/office/officeart/2005/8/layout/vList2"/>
    <dgm:cxn modelId="{6576081B-3683-4D96-8D54-FE0D6C403A8E}" type="presOf" srcId="{91A727D1-709F-42B8-82D8-86430B50580C}" destId="{69441545-ADE7-4CC4-8ADA-955F7E9A50F1}" srcOrd="0" destOrd="0" presId="urn:microsoft.com/office/officeart/2005/8/layout/vList2"/>
    <dgm:cxn modelId="{39EA5C24-EF6F-4A5B-BBD7-DDC12B2CCD57}" type="presOf" srcId="{D648E0CF-7C21-4457-B469-7E6FDFDF2814}" destId="{96AAE917-D04C-4B7D-8509-5CF0166B6377}" srcOrd="0" destOrd="0" presId="urn:microsoft.com/office/officeart/2005/8/layout/vList2"/>
    <dgm:cxn modelId="{74722E39-44DF-4B2D-AD84-347A346A17DB}" srcId="{6A5718FD-E538-477E-B4AA-20E751699AB8}" destId="{FD74EA35-BDD7-446F-B5E6-44A9EED60582}" srcOrd="1" destOrd="0" parTransId="{C287D7D0-5F24-4475-82F7-DF38AB9588AE}" sibTransId="{D21FA3DB-C099-4C97-8D77-50B17D82307F}"/>
    <dgm:cxn modelId="{929A396B-0E52-44F7-B927-B54118F33BCE}" srcId="{6A5718FD-E538-477E-B4AA-20E751699AB8}" destId="{91A727D1-709F-42B8-82D8-86430B50580C}" srcOrd="2" destOrd="0" parTransId="{31CA1995-9B4B-464F-BD94-6FB617EBF97A}" sibTransId="{91F03FB5-E2CF-4A68-9A20-EF2A4E4D6F17}"/>
    <dgm:cxn modelId="{F7F12082-0199-4E92-AB33-93CAB4BF6AD2}" srcId="{6A5718FD-E538-477E-B4AA-20E751699AB8}" destId="{D648E0CF-7C21-4457-B469-7E6FDFDF2814}" srcOrd="3" destOrd="0" parTransId="{FDB62227-24C4-439A-B92C-868308B59828}" sibTransId="{80818441-1F7F-4A6D-A3E6-29A94A52335B}"/>
    <dgm:cxn modelId="{7DA1E7A5-BC67-4DC7-9CFF-5523611DCFCA}" srcId="{6A5718FD-E538-477E-B4AA-20E751699AB8}" destId="{477C5F12-3C15-4286-83BD-BF888BEACEFF}" srcOrd="0" destOrd="0" parTransId="{D52D1090-53EA-4D95-84B1-20D29ACD4AE6}" sibTransId="{170BEBA7-2DFA-4A48-8C75-7BBA7D7F874B}"/>
    <dgm:cxn modelId="{CDD993B9-5A32-4E03-A6ED-789A31186EEF}" type="presOf" srcId="{477C5F12-3C15-4286-83BD-BF888BEACEFF}" destId="{83C5B806-9181-4EA5-8ECF-A368AE0271C1}" srcOrd="0" destOrd="0" presId="urn:microsoft.com/office/officeart/2005/8/layout/vList2"/>
    <dgm:cxn modelId="{3F3D9CBE-3558-4698-AF14-E49752DA460F}" type="presOf" srcId="{FD74EA35-BDD7-446F-B5E6-44A9EED60582}" destId="{DDB7804D-D62C-4FD7-AC7B-326C86539A3C}" srcOrd="0" destOrd="0" presId="urn:microsoft.com/office/officeart/2005/8/layout/vList2"/>
    <dgm:cxn modelId="{C161B7C3-8503-4424-A9C9-03D9F4D6D44C}" type="presParOf" srcId="{BBE4F9AC-7C6F-4BFF-A63E-34010C7BB549}" destId="{83C5B806-9181-4EA5-8ECF-A368AE0271C1}" srcOrd="0" destOrd="0" presId="urn:microsoft.com/office/officeart/2005/8/layout/vList2"/>
    <dgm:cxn modelId="{CA1C00A8-B487-4829-A0EC-D7283D2AA0E2}" type="presParOf" srcId="{BBE4F9AC-7C6F-4BFF-A63E-34010C7BB549}" destId="{0401A4ED-EA9D-49B6-9A97-B535515C688D}" srcOrd="1" destOrd="0" presId="urn:microsoft.com/office/officeart/2005/8/layout/vList2"/>
    <dgm:cxn modelId="{04861343-9BCF-4FE0-9C4C-75C5F86424ED}" type="presParOf" srcId="{BBE4F9AC-7C6F-4BFF-A63E-34010C7BB549}" destId="{DDB7804D-D62C-4FD7-AC7B-326C86539A3C}" srcOrd="2" destOrd="0" presId="urn:microsoft.com/office/officeart/2005/8/layout/vList2"/>
    <dgm:cxn modelId="{AF54DD02-157E-4DD4-83A8-C06E1AC91389}" type="presParOf" srcId="{BBE4F9AC-7C6F-4BFF-A63E-34010C7BB549}" destId="{C79346A7-37A6-4371-BBDE-7F71139A8FA7}" srcOrd="3" destOrd="0" presId="urn:microsoft.com/office/officeart/2005/8/layout/vList2"/>
    <dgm:cxn modelId="{5533DDDF-2568-401F-A42B-DF7AEFBA7DF6}" type="presParOf" srcId="{BBE4F9AC-7C6F-4BFF-A63E-34010C7BB549}" destId="{69441545-ADE7-4CC4-8ADA-955F7E9A50F1}" srcOrd="4" destOrd="0" presId="urn:microsoft.com/office/officeart/2005/8/layout/vList2"/>
    <dgm:cxn modelId="{CC85B503-DF4D-4FCE-A8BF-6D9AF50F609C}" type="presParOf" srcId="{BBE4F9AC-7C6F-4BFF-A63E-34010C7BB549}" destId="{E7DCB522-1ACF-4950-B915-158153CFCCE8}" srcOrd="5" destOrd="0" presId="urn:microsoft.com/office/officeart/2005/8/layout/vList2"/>
    <dgm:cxn modelId="{D241DAB6-4315-4FC5-9CEC-ED9A96C28E10}" type="presParOf" srcId="{BBE4F9AC-7C6F-4BFF-A63E-34010C7BB549}" destId="{96AAE917-D04C-4B7D-8509-5CF0166B637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9467BF-AC81-4796-8FFB-42EBCDFF8736}"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GB"/>
        </a:p>
      </dgm:t>
    </dgm:pt>
    <dgm:pt modelId="{1BBD2D14-77BF-4E49-801E-760EF6DFEAC6}">
      <dgm:prSet custT="1"/>
      <dgm:spPr/>
      <dgm:t>
        <a:bodyPr/>
        <a:lstStyle/>
        <a:p>
          <a:r>
            <a:rPr lang="en-US" sz="2200" dirty="0">
              <a:latin typeface="Times New Roman" panose="02020603050405020304" pitchFamily="18" charset="0"/>
              <a:cs typeface="Times New Roman" panose="02020603050405020304" pitchFamily="18" charset="0"/>
            </a:rPr>
            <a:t>Typical comorbidities of T2D are hypertension and </a:t>
          </a:r>
          <a:r>
            <a:rPr lang="en-US" sz="2200" dirty="0" err="1">
              <a:latin typeface="Times New Roman" panose="02020603050405020304" pitchFamily="18" charset="0"/>
              <a:cs typeface="Times New Roman" panose="02020603050405020304" pitchFamily="18" charset="0"/>
            </a:rPr>
            <a:t>dyslipidaemia</a:t>
          </a:r>
          <a:r>
            <a:rPr lang="en-US" sz="2200" dirty="0">
              <a:latin typeface="Times New Roman" panose="02020603050405020304" pitchFamily="18" charset="0"/>
              <a:cs typeface="Times New Roman" panose="02020603050405020304" pitchFamily="18" charset="0"/>
            </a:rPr>
            <a:t>, as well as obesity (Hu et al., 2022).</a:t>
          </a:r>
          <a:endParaRPr lang="en-GB" sz="2200" dirty="0">
            <a:latin typeface="Times New Roman" panose="02020603050405020304" pitchFamily="18" charset="0"/>
            <a:cs typeface="Times New Roman" panose="02020603050405020304" pitchFamily="18" charset="0"/>
          </a:endParaRPr>
        </a:p>
      </dgm:t>
    </dgm:pt>
    <dgm:pt modelId="{469FC835-463A-43E1-BAC1-D0C6CCFA6568}" type="parTrans" cxnId="{F14C24CF-B20E-492C-90DD-477F858FA73C}">
      <dgm:prSet/>
      <dgm:spPr/>
      <dgm:t>
        <a:bodyPr/>
        <a:lstStyle/>
        <a:p>
          <a:endParaRPr lang="en-GB"/>
        </a:p>
      </dgm:t>
    </dgm:pt>
    <dgm:pt modelId="{C5357961-F9C3-4B85-940A-1242A1D4506E}" type="sibTrans" cxnId="{F14C24CF-B20E-492C-90DD-477F858FA73C}">
      <dgm:prSet/>
      <dgm:spPr/>
      <dgm:t>
        <a:bodyPr/>
        <a:lstStyle/>
        <a:p>
          <a:endParaRPr lang="en-GB"/>
        </a:p>
      </dgm:t>
    </dgm:pt>
    <dgm:pt modelId="{E25EC528-34B3-4EDC-B5C9-5F572F0F7A1B}">
      <dgm:prSet custT="1"/>
      <dgm:spPr/>
      <dgm:t>
        <a:bodyPr/>
        <a:lstStyle/>
        <a:p>
          <a:r>
            <a:rPr lang="en-US" sz="2200" dirty="0">
              <a:latin typeface="Times New Roman" panose="02020603050405020304" pitchFamily="18" charset="0"/>
              <a:cs typeface="Times New Roman" panose="02020603050405020304" pitchFamily="18" charset="0"/>
            </a:rPr>
            <a:t>Cardiovascular disease is the most prevalent cause of morbidity and mortality.</a:t>
          </a:r>
          <a:endParaRPr lang="en-GB" sz="2200" dirty="0">
            <a:latin typeface="Times New Roman" panose="02020603050405020304" pitchFamily="18" charset="0"/>
            <a:cs typeface="Times New Roman" panose="02020603050405020304" pitchFamily="18" charset="0"/>
          </a:endParaRPr>
        </a:p>
      </dgm:t>
    </dgm:pt>
    <dgm:pt modelId="{9B12188D-B737-4D36-B24D-52325FEE83DD}" type="parTrans" cxnId="{39145EB4-622B-487E-A8C4-806F41394401}">
      <dgm:prSet/>
      <dgm:spPr/>
      <dgm:t>
        <a:bodyPr/>
        <a:lstStyle/>
        <a:p>
          <a:endParaRPr lang="en-GB"/>
        </a:p>
      </dgm:t>
    </dgm:pt>
    <dgm:pt modelId="{61D8401D-6832-4545-B489-8349AA0B666F}" type="sibTrans" cxnId="{39145EB4-622B-487E-A8C4-806F41394401}">
      <dgm:prSet/>
      <dgm:spPr/>
      <dgm:t>
        <a:bodyPr/>
        <a:lstStyle/>
        <a:p>
          <a:endParaRPr lang="en-GB"/>
        </a:p>
      </dgm:t>
    </dgm:pt>
    <dgm:pt modelId="{103F9CF3-2C5E-4C3B-BC99-946B14210306}">
      <dgm:prSet custT="1"/>
      <dgm:spPr/>
      <dgm:t>
        <a:bodyPr/>
        <a:lstStyle/>
        <a:p>
          <a:pPr algn="ctr"/>
          <a:r>
            <a:rPr lang="en-US" sz="2200" dirty="0">
              <a:latin typeface="Times New Roman" panose="02020603050405020304" pitchFamily="18" charset="0"/>
              <a:cs typeface="Times New Roman" panose="02020603050405020304" pitchFamily="18" charset="0"/>
            </a:rPr>
            <a:t>Mental illness often occurs and intervenes in self-management (Marushchak, Kozak and Krynytska, 2022).</a:t>
          </a:r>
          <a:endParaRPr lang="en-GB" sz="2200" dirty="0">
            <a:latin typeface="Times New Roman" panose="02020603050405020304" pitchFamily="18" charset="0"/>
            <a:cs typeface="Times New Roman" panose="02020603050405020304" pitchFamily="18" charset="0"/>
          </a:endParaRPr>
        </a:p>
      </dgm:t>
    </dgm:pt>
    <dgm:pt modelId="{71FADACB-3C27-42FE-A2C9-2D4E652B1DFC}" type="parTrans" cxnId="{EEC8DD00-2920-4567-9E4A-ADB5E3D0D645}">
      <dgm:prSet/>
      <dgm:spPr/>
      <dgm:t>
        <a:bodyPr/>
        <a:lstStyle/>
        <a:p>
          <a:endParaRPr lang="en-GB"/>
        </a:p>
      </dgm:t>
    </dgm:pt>
    <dgm:pt modelId="{6FFEC85A-60BD-40D4-A513-CD8F406EF55E}" type="sibTrans" cxnId="{EEC8DD00-2920-4567-9E4A-ADB5E3D0D645}">
      <dgm:prSet/>
      <dgm:spPr/>
      <dgm:t>
        <a:bodyPr/>
        <a:lstStyle/>
        <a:p>
          <a:endParaRPr lang="en-GB"/>
        </a:p>
      </dgm:t>
    </dgm:pt>
    <dgm:pt modelId="{DE5051F5-C665-43C7-99F4-5CFAD1A515CE}">
      <dgm:prSet custT="1"/>
      <dgm:spPr/>
      <dgm:t>
        <a:bodyPr/>
        <a:lstStyle/>
        <a:p>
          <a:r>
            <a:rPr lang="en-US" sz="2200" dirty="0">
              <a:latin typeface="Times New Roman" panose="02020603050405020304" pitchFamily="18" charset="0"/>
              <a:cs typeface="Times New Roman" panose="02020603050405020304" pitchFamily="18" charset="0"/>
            </a:rPr>
            <a:t>Timely diagnosis avoids neuropathy and visual impairment of kidney disease.</a:t>
          </a:r>
          <a:endParaRPr lang="en-GB" sz="2200" dirty="0">
            <a:latin typeface="Times New Roman" panose="02020603050405020304" pitchFamily="18" charset="0"/>
            <a:cs typeface="Times New Roman" panose="02020603050405020304" pitchFamily="18" charset="0"/>
          </a:endParaRPr>
        </a:p>
      </dgm:t>
    </dgm:pt>
    <dgm:pt modelId="{B0EB969B-13C6-4861-9E83-0E323569B0CE}" type="parTrans" cxnId="{D4869907-F767-40A3-9DFF-C105B9DC0F3D}">
      <dgm:prSet/>
      <dgm:spPr/>
      <dgm:t>
        <a:bodyPr/>
        <a:lstStyle/>
        <a:p>
          <a:endParaRPr lang="en-GB"/>
        </a:p>
      </dgm:t>
    </dgm:pt>
    <dgm:pt modelId="{1765DE4A-76C8-49C5-ADA0-C99E860E08A0}" type="sibTrans" cxnId="{D4869907-F767-40A3-9DFF-C105B9DC0F3D}">
      <dgm:prSet/>
      <dgm:spPr/>
      <dgm:t>
        <a:bodyPr/>
        <a:lstStyle/>
        <a:p>
          <a:endParaRPr lang="en-GB"/>
        </a:p>
      </dgm:t>
    </dgm:pt>
    <dgm:pt modelId="{04F23E99-4FAE-4183-B21C-62E01203E955}">
      <dgm:prSet custT="1"/>
      <dgm:spPr/>
      <dgm:t>
        <a:bodyPr/>
        <a:lstStyle/>
        <a:p>
          <a:pPr>
            <a:buNone/>
          </a:pPr>
          <a:r>
            <a:rPr lang="en-US" sz="2200" b="0" i="0" dirty="0">
              <a:latin typeface="Times New Roman" panose="02020603050405020304" pitchFamily="18" charset="0"/>
              <a:cs typeface="Times New Roman" panose="02020603050405020304" pitchFamily="18" charset="0"/>
            </a:rPr>
            <a:t>Type 2 diabetes which accounts for 85-95 per cent of all diabetes has a latent, asymptomatic period of sub-clinical stages which often remains undiagnosed for several years (</a:t>
          </a:r>
          <a:r>
            <a:rPr lang="en-US" altLang="en-US" sz="2200" dirty="0">
              <a:latin typeface="Times New Roman" panose="02020603050405020304" pitchFamily="18" charset="0"/>
              <a:cs typeface="Times New Roman" panose="02020603050405020304" pitchFamily="18" charset="0"/>
            </a:rPr>
            <a:t>Ramachandran, 2014). </a:t>
          </a:r>
          <a:endParaRPr lang="en-GB" sz="2200" dirty="0">
            <a:latin typeface="Times New Roman" panose="02020603050405020304" pitchFamily="18" charset="0"/>
            <a:cs typeface="Times New Roman" panose="02020603050405020304" pitchFamily="18" charset="0"/>
          </a:endParaRPr>
        </a:p>
      </dgm:t>
    </dgm:pt>
    <dgm:pt modelId="{044E44D9-C37A-4DEC-BF56-FE885E61DEAE}" type="parTrans" cxnId="{F815C6A7-8CA2-4528-B3D1-D30E05E00C63}">
      <dgm:prSet/>
      <dgm:spPr/>
      <dgm:t>
        <a:bodyPr/>
        <a:lstStyle/>
        <a:p>
          <a:endParaRPr lang="en-IN"/>
        </a:p>
      </dgm:t>
    </dgm:pt>
    <dgm:pt modelId="{52EEB9AB-218A-4E4B-AC75-346BFB68D42A}" type="sibTrans" cxnId="{F815C6A7-8CA2-4528-B3D1-D30E05E00C63}">
      <dgm:prSet/>
      <dgm:spPr/>
      <dgm:t>
        <a:bodyPr/>
        <a:lstStyle/>
        <a:p>
          <a:endParaRPr lang="en-IN"/>
        </a:p>
      </dgm:t>
    </dgm:pt>
    <dgm:pt modelId="{05B8BE5C-1685-4B3D-8989-2A637745FC6F}" type="pres">
      <dgm:prSet presAssocID="{219467BF-AC81-4796-8FFB-42EBCDFF8736}" presName="compositeShape" presStyleCnt="0">
        <dgm:presLayoutVars>
          <dgm:dir/>
          <dgm:resizeHandles/>
        </dgm:presLayoutVars>
      </dgm:prSet>
      <dgm:spPr/>
    </dgm:pt>
    <dgm:pt modelId="{5167EA2B-054C-4099-9DB3-0776275EA9E2}" type="pres">
      <dgm:prSet presAssocID="{219467BF-AC81-4796-8FFB-42EBCDFF8736}" presName="pyramid" presStyleLbl="node1" presStyleIdx="0" presStyleCnt="1"/>
      <dgm:spPr/>
    </dgm:pt>
    <dgm:pt modelId="{871F0CAD-B4CB-49F7-B3D9-029A503FBB62}" type="pres">
      <dgm:prSet presAssocID="{219467BF-AC81-4796-8FFB-42EBCDFF8736}" presName="theList" presStyleCnt="0"/>
      <dgm:spPr/>
    </dgm:pt>
    <dgm:pt modelId="{35E00822-E2EC-4113-A489-CE508693F43E}" type="pres">
      <dgm:prSet presAssocID="{1BBD2D14-77BF-4E49-801E-760EF6DFEAC6}" presName="aNode" presStyleLbl="fgAcc1" presStyleIdx="0" presStyleCnt="5" custScaleX="102273" custScaleY="197919" custLinFactY="-1934" custLinFactNeighborX="9532" custLinFactNeighborY="-100000">
        <dgm:presLayoutVars>
          <dgm:bulletEnabled val="1"/>
        </dgm:presLayoutVars>
      </dgm:prSet>
      <dgm:spPr/>
    </dgm:pt>
    <dgm:pt modelId="{019B5B27-B6E7-4D66-BA8F-1CD7001DC342}" type="pres">
      <dgm:prSet presAssocID="{1BBD2D14-77BF-4E49-801E-760EF6DFEAC6}" presName="aSpace" presStyleCnt="0"/>
      <dgm:spPr/>
    </dgm:pt>
    <dgm:pt modelId="{77BCD6B9-A473-4AEE-A7A9-A9F07A82B31C}" type="pres">
      <dgm:prSet presAssocID="{E25EC528-34B3-4EDC-B5C9-5F572F0F7A1B}" presName="aNode" presStyleLbl="fgAcc1" presStyleIdx="1" presStyleCnt="5" custScaleX="102503" custScaleY="189902" custLinFactY="-2965" custLinFactNeighborX="10751" custLinFactNeighborY="-100000">
        <dgm:presLayoutVars>
          <dgm:bulletEnabled val="1"/>
        </dgm:presLayoutVars>
      </dgm:prSet>
      <dgm:spPr/>
    </dgm:pt>
    <dgm:pt modelId="{579BFF0E-853D-4295-98DF-BC6ABFAEF99B}" type="pres">
      <dgm:prSet presAssocID="{E25EC528-34B3-4EDC-B5C9-5F572F0F7A1B}" presName="aSpace" presStyleCnt="0"/>
      <dgm:spPr/>
    </dgm:pt>
    <dgm:pt modelId="{B824F432-A05E-468A-8035-A9202C032763}" type="pres">
      <dgm:prSet presAssocID="{103F9CF3-2C5E-4C3B-BC99-946B14210306}" presName="aNode" presStyleLbl="fgAcc1" presStyleIdx="2" presStyleCnt="5" custScaleX="109639" custScaleY="194292" custLinFactNeighborX="9532" custLinFactNeighborY="36852">
        <dgm:presLayoutVars>
          <dgm:bulletEnabled val="1"/>
        </dgm:presLayoutVars>
      </dgm:prSet>
      <dgm:spPr/>
    </dgm:pt>
    <dgm:pt modelId="{2208DCEB-57F6-4585-BECB-5B9411B9CDF7}" type="pres">
      <dgm:prSet presAssocID="{103F9CF3-2C5E-4C3B-BC99-946B14210306}" presName="aSpace" presStyleCnt="0"/>
      <dgm:spPr/>
    </dgm:pt>
    <dgm:pt modelId="{7C1A7CD8-85C5-4287-A899-869532EA7EC5}" type="pres">
      <dgm:prSet presAssocID="{DE5051F5-C665-43C7-99F4-5CFAD1A515CE}" presName="aNode" presStyleLbl="fgAcc1" presStyleIdx="3" presStyleCnt="5" custScaleX="97832" custScaleY="182179" custLinFactY="67301" custLinFactNeighborX="11867" custLinFactNeighborY="100000">
        <dgm:presLayoutVars>
          <dgm:bulletEnabled val="1"/>
        </dgm:presLayoutVars>
      </dgm:prSet>
      <dgm:spPr/>
    </dgm:pt>
    <dgm:pt modelId="{698371DC-CB2D-4927-8018-A03A676546BC}" type="pres">
      <dgm:prSet presAssocID="{DE5051F5-C665-43C7-99F4-5CFAD1A515CE}" presName="aSpace" presStyleCnt="0"/>
      <dgm:spPr/>
    </dgm:pt>
    <dgm:pt modelId="{6EEA76BE-BE4F-4F3B-ADA4-6C928B1DE71E}" type="pres">
      <dgm:prSet presAssocID="{04F23E99-4FAE-4183-B21C-62E01203E955}" presName="aNode" presStyleLbl="fgAcc1" presStyleIdx="4" presStyleCnt="5" custScaleX="108547" custScaleY="303169" custLinFactY="86428" custLinFactNeighborX="9281" custLinFactNeighborY="100000">
        <dgm:presLayoutVars>
          <dgm:bulletEnabled val="1"/>
        </dgm:presLayoutVars>
      </dgm:prSet>
      <dgm:spPr/>
    </dgm:pt>
    <dgm:pt modelId="{1CD5D532-682A-4961-8F21-C524CAF5FED7}" type="pres">
      <dgm:prSet presAssocID="{04F23E99-4FAE-4183-B21C-62E01203E955}" presName="aSpace" presStyleCnt="0"/>
      <dgm:spPr/>
    </dgm:pt>
  </dgm:ptLst>
  <dgm:cxnLst>
    <dgm:cxn modelId="{EEC8DD00-2920-4567-9E4A-ADB5E3D0D645}" srcId="{219467BF-AC81-4796-8FFB-42EBCDFF8736}" destId="{103F9CF3-2C5E-4C3B-BC99-946B14210306}" srcOrd="2" destOrd="0" parTransId="{71FADACB-3C27-42FE-A2C9-2D4E652B1DFC}" sibTransId="{6FFEC85A-60BD-40D4-A513-CD8F406EF55E}"/>
    <dgm:cxn modelId="{D4869907-F767-40A3-9DFF-C105B9DC0F3D}" srcId="{219467BF-AC81-4796-8FFB-42EBCDFF8736}" destId="{DE5051F5-C665-43C7-99F4-5CFAD1A515CE}" srcOrd="3" destOrd="0" parTransId="{B0EB969B-13C6-4861-9E83-0E323569B0CE}" sibTransId="{1765DE4A-76C8-49C5-ADA0-C99E860E08A0}"/>
    <dgm:cxn modelId="{36B5BB60-B17C-4D75-BD72-18BF1A04443D}" type="presOf" srcId="{E25EC528-34B3-4EDC-B5C9-5F572F0F7A1B}" destId="{77BCD6B9-A473-4AEE-A7A9-A9F07A82B31C}" srcOrd="0" destOrd="0" presId="urn:microsoft.com/office/officeart/2005/8/layout/pyramid2"/>
    <dgm:cxn modelId="{A9E49854-8611-4E56-AB08-3A8F0FF3BFC7}" type="presOf" srcId="{103F9CF3-2C5E-4C3B-BC99-946B14210306}" destId="{B824F432-A05E-468A-8035-A9202C032763}" srcOrd="0" destOrd="0" presId="urn:microsoft.com/office/officeart/2005/8/layout/pyramid2"/>
    <dgm:cxn modelId="{E9CBD1A4-E6D8-4590-AC6E-DB1FC000B147}" type="presOf" srcId="{219467BF-AC81-4796-8FFB-42EBCDFF8736}" destId="{05B8BE5C-1685-4B3D-8989-2A637745FC6F}" srcOrd="0" destOrd="0" presId="urn:microsoft.com/office/officeart/2005/8/layout/pyramid2"/>
    <dgm:cxn modelId="{F815C6A7-8CA2-4528-B3D1-D30E05E00C63}" srcId="{219467BF-AC81-4796-8FFB-42EBCDFF8736}" destId="{04F23E99-4FAE-4183-B21C-62E01203E955}" srcOrd="4" destOrd="0" parTransId="{044E44D9-C37A-4DEC-BF56-FE885E61DEAE}" sibTransId="{52EEB9AB-218A-4E4B-AC75-346BFB68D42A}"/>
    <dgm:cxn modelId="{39145EB4-622B-487E-A8C4-806F41394401}" srcId="{219467BF-AC81-4796-8FFB-42EBCDFF8736}" destId="{E25EC528-34B3-4EDC-B5C9-5F572F0F7A1B}" srcOrd="1" destOrd="0" parTransId="{9B12188D-B737-4D36-B24D-52325FEE83DD}" sibTransId="{61D8401D-6832-4545-B489-8349AA0B666F}"/>
    <dgm:cxn modelId="{F14C24CF-B20E-492C-90DD-477F858FA73C}" srcId="{219467BF-AC81-4796-8FFB-42EBCDFF8736}" destId="{1BBD2D14-77BF-4E49-801E-760EF6DFEAC6}" srcOrd="0" destOrd="0" parTransId="{469FC835-463A-43E1-BAC1-D0C6CCFA6568}" sibTransId="{C5357961-F9C3-4B85-940A-1242A1D4506E}"/>
    <dgm:cxn modelId="{D0316ED6-8728-46EA-AA23-5A115C43EBD4}" type="presOf" srcId="{1BBD2D14-77BF-4E49-801E-760EF6DFEAC6}" destId="{35E00822-E2EC-4113-A489-CE508693F43E}" srcOrd="0" destOrd="0" presId="urn:microsoft.com/office/officeart/2005/8/layout/pyramid2"/>
    <dgm:cxn modelId="{B7C592EC-895E-4191-A80C-9FA7A31B5898}" type="presOf" srcId="{DE5051F5-C665-43C7-99F4-5CFAD1A515CE}" destId="{7C1A7CD8-85C5-4287-A899-869532EA7EC5}" srcOrd="0" destOrd="0" presId="urn:microsoft.com/office/officeart/2005/8/layout/pyramid2"/>
    <dgm:cxn modelId="{529BC9FF-927E-466C-BE27-14F0FAF2AEB5}" type="presOf" srcId="{04F23E99-4FAE-4183-B21C-62E01203E955}" destId="{6EEA76BE-BE4F-4F3B-ADA4-6C928B1DE71E}" srcOrd="0" destOrd="0" presId="urn:microsoft.com/office/officeart/2005/8/layout/pyramid2"/>
    <dgm:cxn modelId="{18D20046-F957-4431-BA6E-B26C7C1EAB29}" type="presParOf" srcId="{05B8BE5C-1685-4B3D-8989-2A637745FC6F}" destId="{5167EA2B-054C-4099-9DB3-0776275EA9E2}" srcOrd="0" destOrd="0" presId="urn:microsoft.com/office/officeart/2005/8/layout/pyramid2"/>
    <dgm:cxn modelId="{9568BEC1-0CFC-4077-B1DE-16F7F2A8AB6F}" type="presParOf" srcId="{05B8BE5C-1685-4B3D-8989-2A637745FC6F}" destId="{871F0CAD-B4CB-49F7-B3D9-029A503FBB62}" srcOrd="1" destOrd="0" presId="urn:microsoft.com/office/officeart/2005/8/layout/pyramid2"/>
    <dgm:cxn modelId="{462DCA9D-77C0-4916-85EE-892D9A32F5BD}" type="presParOf" srcId="{871F0CAD-B4CB-49F7-B3D9-029A503FBB62}" destId="{35E00822-E2EC-4113-A489-CE508693F43E}" srcOrd="0" destOrd="0" presId="urn:microsoft.com/office/officeart/2005/8/layout/pyramid2"/>
    <dgm:cxn modelId="{9DDB33A5-5061-47EE-88CA-2D9559D31D6D}" type="presParOf" srcId="{871F0CAD-B4CB-49F7-B3D9-029A503FBB62}" destId="{019B5B27-B6E7-4D66-BA8F-1CD7001DC342}" srcOrd="1" destOrd="0" presId="urn:microsoft.com/office/officeart/2005/8/layout/pyramid2"/>
    <dgm:cxn modelId="{E47A6BAC-2A5A-4265-AE44-69A7410FEDFD}" type="presParOf" srcId="{871F0CAD-B4CB-49F7-B3D9-029A503FBB62}" destId="{77BCD6B9-A473-4AEE-A7A9-A9F07A82B31C}" srcOrd="2" destOrd="0" presId="urn:microsoft.com/office/officeart/2005/8/layout/pyramid2"/>
    <dgm:cxn modelId="{2692B97C-CF33-4DCA-9DA1-78515832F6B9}" type="presParOf" srcId="{871F0CAD-B4CB-49F7-B3D9-029A503FBB62}" destId="{579BFF0E-853D-4295-98DF-BC6ABFAEF99B}" srcOrd="3" destOrd="0" presId="urn:microsoft.com/office/officeart/2005/8/layout/pyramid2"/>
    <dgm:cxn modelId="{AA1538F6-523F-4EC7-8DB4-BF8CA88EF3C1}" type="presParOf" srcId="{871F0CAD-B4CB-49F7-B3D9-029A503FBB62}" destId="{B824F432-A05E-468A-8035-A9202C032763}" srcOrd="4" destOrd="0" presId="urn:microsoft.com/office/officeart/2005/8/layout/pyramid2"/>
    <dgm:cxn modelId="{F5D1B11A-C26C-40B0-B068-D97B0E108687}" type="presParOf" srcId="{871F0CAD-B4CB-49F7-B3D9-029A503FBB62}" destId="{2208DCEB-57F6-4585-BECB-5B9411B9CDF7}" srcOrd="5" destOrd="0" presId="urn:microsoft.com/office/officeart/2005/8/layout/pyramid2"/>
    <dgm:cxn modelId="{748C208F-A8DF-479A-B0DC-A10EE7C4D8C7}" type="presParOf" srcId="{871F0CAD-B4CB-49F7-B3D9-029A503FBB62}" destId="{7C1A7CD8-85C5-4287-A899-869532EA7EC5}" srcOrd="6" destOrd="0" presId="urn:microsoft.com/office/officeart/2005/8/layout/pyramid2"/>
    <dgm:cxn modelId="{D0861F43-902A-4580-A6BD-59B8A3321849}" type="presParOf" srcId="{871F0CAD-B4CB-49F7-B3D9-029A503FBB62}" destId="{698371DC-CB2D-4927-8018-A03A676546BC}" srcOrd="7" destOrd="0" presId="urn:microsoft.com/office/officeart/2005/8/layout/pyramid2"/>
    <dgm:cxn modelId="{F1BC8C67-93E1-425B-BE91-CFE4E0C892FB}" type="presParOf" srcId="{871F0CAD-B4CB-49F7-B3D9-029A503FBB62}" destId="{6EEA76BE-BE4F-4F3B-ADA4-6C928B1DE71E}" srcOrd="8" destOrd="0" presId="urn:microsoft.com/office/officeart/2005/8/layout/pyramid2"/>
    <dgm:cxn modelId="{B2358024-5763-467B-B389-5C2C7C99FEBB}" type="presParOf" srcId="{871F0CAD-B4CB-49F7-B3D9-029A503FBB62}" destId="{1CD5D532-682A-4961-8F21-C524CAF5FED7}" srcOrd="9"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B89DBF-F848-420A-A2DB-8864391F42AB}" type="doc">
      <dgm:prSet loTypeId="urn:microsoft.com/office/officeart/2005/8/layout/venn1" loCatId="relationship" qsTypeId="urn:microsoft.com/office/officeart/2005/8/quickstyle/simple1" qsCatId="simple" csTypeId="urn:microsoft.com/office/officeart/2005/8/colors/accent3_2" csCatId="accent3"/>
      <dgm:spPr/>
      <dgm:t>
        <a:bodyPr/>
        <a:lstStyle/>
        <a:p>
          <a:endParaRPr lang="en-GB"/>
        </a:p>
      </dgm:t>
    </dgm:pt>
    <dgm:pt modelId="{09189287-35CA-4687-91EB-C3266B2770E0}">
      <dgm:prSet custT="1"/>
      <dgm:spPr/>
      <dgm:t>
        <a:bodyPr/>
        <a:lstStyle/>
        <a:p>
          <a:r>
            <a:rPr lang="en-US" sz="2400" dirty="0">
              <a:latin typeface="Times New Roman" panose="02020603050405020304" pitchFamily="18" charset="0"/>
              <a:cs typeface="Times New Roman" panose="02020603050405020304" pitchFamily="18" charset="0"/>
            </a:rPr>
            <a:t>Prevention is focused on persons of prediabetes or high-risk surfaces (</a:t>
          </a:r>
          <a:r>
            <a:rPr lang="en-US" sz="2400" dirty="0" err="1">
              <a:latin typeface="Times New Roman" panose="02020603050405020304" pitchFamily="18" charset="0"/>
              <a:cs typeface="Times New Roman" panose="02020603050405020304" pitchFamily="18" charset="0"/>
            </a:rPr>
            <a:t>Tuomilehto</a:t>
          </a:r>
          <a:r>
            <a:rPr lang="en-US" sz="2400" dirty="0">
              <a:latin typeface="Times New Roman" panose="02020603050405020304" pitchFamily="18" charset="0"/>
              <a:cs typeface="Times New Roman" panose="02020603050405020304" pitchFamily="18" charset="0"/>
            </a:rPr>
            <a:t> et al., 2023).</a:t>
          </a:r>
          <a:endParaRPr lang="en-GB" sz="2400" dirty="0">
            <a:latin typeface="Times New Roman" panose="02020603050405020304" pitchFamily="18" charset="0"/>
            <a:cs typeface="Times New Roman" panose="02020603050405020304" pitchFamily="18" charset="0"/>
          </a:endParaRPr>
        </a:p>
      </dgm:t>
    </dgm:pt>
    <dgm:pt modelId="{3DBA2C77-D811-4B9F-A0A0-E3C716FFC885}" type="parTrans" cxnId="{DBA3E790-53C6-44ED-B43E-C432BCB2887E}">
      <dgm:prSet/>
      <dgm:spPr/>
      <dgm:t>
        <a:bodyPr/>
        <a:lstStyle/>
        <a:p>
          <a:endParaRPr lang="en-GB"/>
        </a:p>
      </dgm:t>
    </dgm:pt>
    <dgm:pt modelId="{4BB40813-8CCE-40FE-A1EF-35163EEB79B8}" type="sibTrans" cxnId="{DBA3E790-53C6-44ED-B43E-C432BCB2887E}">
      <dgm:prSet/>
      <dgm:spPr/>
      <dgm:t>
        <a:bodyPr/>
        <a:lstStyle/>
        <a:p>
          <a:endParaRPr lang="en-GB"/>
        </a:p>
      </dgm:t>
    </dgm:pt>
    <dgm:pt modelId="{6D181202-31E9-4029-8E23-DFE2868E24F5}">
      <dgm:prSet custT="1"/>
      <dgm:spPr/>
      <dgm:t>
        <a:bodyPr/>
        <a:lstStyle/>
        <a:p>
          <a:r>
            <a:rPr lang="en-US" sz="2400">
              <a:latin typeface="Times New Roman" panose="02020603050405020304" pitchFamily="18" charset="0"/>
              <a:cs typeface="Times New Roman" panose="02020603050405020304" pitchFamily="18" charset="0"/>
            </a:rPr>
            <a:t>Dietary, activity and weight loss lifestyle interventions are effective.</a:t>
          </a:r>
          <a:endParaRPr lang="en-GB" sz="2400">
            <a:latin typeface="Times New Roman" panose="02020603050405020304" pitchFamily="18" charset="0"/>
            <a:cs typeface="Times New Roman" panose="02020603050405020304" pitchFamily="18" charset="0"/>
          </a:endParaRPr>
        </a:p>
      </dgm:t>
    </dgm:pt>
    <dgm:pt modelId="{DF6932C2-BF56-4697-B391-8B5B1F0DD592}" type="parTrans" cxnId="{DD065C62-D596-43D1-B144-3E69904B0B97}">
      <dgm:prSet/>
      <dgm:spPr/>
      <dgm:t>
        <a:bodyPr/>
        <a:lstStyle/>
        <a:p>
          <a:endParaRPr lang="en-GB"/>
        </a:p>
      </dgm:t>
    </dgm:pt>
    <dgm:pt modelId="{67400A94-0911-4890-959D-AE8983DABEC9}" type="sibTrans" cxnId="{DD065C62-D596-43D1-B144-3E69904B0B97}">
      <dgm:prSet/>
      <dgm:spPr/>
      <dgm:t>
        <a:bodyPr/>
        <a:lstStyle/>
        <a:p>
          <a:endParaRPr lang="en-GB"/>
        </a:p>
      </dgm:t>
    </dgm:pt>
    <dgm:pt modelId="{3AA08C02-AA0B-4E37-801E-A2E6612860A4}">
      <dgm:prSet custT="1"/>
      <dgm:spPr/>
      <dgm:t>
        <a:bodyPr/>
        <a:lstStyle/>
        <a:p>
          <a:r>
            <a:rPr lang="en-US" sz="2400" dirty="0">
              <a:latin typeface="Times New Roman" panose="02020603050405020304" pitchFamily="18" charset="0"/>
              <a:cs typeface="Times New Roman" panose="02020603050405020304" pitchFamily="18" charset="0"/>
            </a:rPr>
            <a:t>Motivation and habit forming is enhanced with psychological support (Tieu et al., 2024).</a:t>
          </a:r>
          <a:endParaRPr lang="en-GB" sz="2400" dirty="0">
            <a:latin typeface="Times New Roman" panose="02020603050405020304" pitchFamily="18" charset="0"/>
            <a:cs typeface="Times New Roman" panose="02020603050405020304" pitchFamily="18" charset="0"/>
          </a:endParaRPr>
        </a:p>
      </dgm:t>
    </dgm:pt>
    <dgm:pt modelId="{A5DD390F-7A89-45A3-B52A-8775B902C8A8}" type="parTrans" cxnId="{3C8DBC9B-6255-43EC-A56C-A19800F90427}">
      <dgm:prSet/>
      <dgm:spPr/>
      <dgm:t>
        <a:bodyPr/>
        <a:lstStyle/>
        <a:p>
          <a:endParaRPr lang="en-GB"/>
        </a:p>
      </dgm:t>
    </dgm:pt>
    <dgm:pt modelId="{432836D0-45BF-4E49-B044-79BAC140BD73}" type="sibTrans" cxnId="{3C8DBC9B-6255-43EC-A56C-A19800F90427}">
      <dgm:prSet/>
      <dgm:spPr/>
      <dgm:t>
        <a:bodyPr/>
        <a:lstStyle/>
        <a:p>
          <a:endParaRPr lang="en-GB"/>
        </a:p>
      </dgm:t>
    </dgm:pt>
    <dgm:pt modelId="{50AB9953-8770-4BFC-ACD8-5272BAB8163E}" type="pres">
      <dgm:prSet presAssocID="{9AB89DBF-F848-420A-A2DB-8864391F42AB}" presName="compositeShape" presStyleCnt="0">
        <dgm:presLayoutVars>
          <dgm:chMax val="7"/>
          <dgm:dir/>
          <dgm:resizeHandles val="exact"/>
        </dgm:presLayoutVars>
      </dgm:prSet>
      <dgm:spPr/>
    </dgm:pt>
    <dgm:pt modelId="{FBB0E80C-D03E-479A-87FC-BB06D1792379}" type="pres">
      <dgm:prSet presAssocID="{09189287-35CA-4687-91EB-C3266B2770E0}" presName="circ1" presStyleLbl="vennNode1" presStyleIdx="0" presStyleCnt="3"/>
      <dgm:spPr/>
    </dgm:pt>
    <dgm:pt modelId="{5D56C8EC-DF36-4A4D-9DD1-8F8807020F62}" type="pres">
      <dgm:prSet presAssocID="{09189287-35CA-4687-91EB-C3266B2770E0}" presName="circ1Tx" presStyleLbl="revTx" presStyleIdx="0" presStyleCnt="0">
        <dgm:presLayoutVars>
          <dgm:chMax val="0"/>
          <dgm:chPref val="0"/>
          <dgm:bulletEnabled val="1"/>
        </dgm:presLayoutVars>
      </dgm:prSet>
      <dgm:spPr/>
    </dgm:pt>
    <dgm:pt modelId="{7B088F8D-8D5C-48B7-A193-DD27324B226F}" type="pres">
      <dgm:prSet presAssocID="{6D181202-31E9-4029-8E23-DFE2868E24F5}" presName="circ2" presStyleLbl="vennNode1" presStyleIdx="1" presStyleCnt="3"/>
      <dgm:spPr/>
    </dgm:pt>
    <dgm:pt modelId="{A7025128-FCD1-4078-8519-4808876F0A22}" type="pres">
      <dgm:prSet presAssocID="{6D181202-31E9-4029-8E23-DFE2868E24F5}" presName="circ2Tx" presStyleLbl="revTx" presStyleIdx="0" presStyleCnt="0">
        <dgm:presLayoutVars>
          <dgm:chMax val="0"/>
          <dgm:chPref val="0"/>
          <dgm:bulletEnabled val="1"/>
        </dgm:presLayoutVars>
      </dgm:prSet>
      <dgm:spPr/>
    </dgm:pt>
    <dgm:pt modelId="{E8ACE03A-90A5-4C0B-AE6B-350EAE0CE7B2}" type="pres">
      <dgm:prSet presAssocID="{3AA08C02-AA0B-4E37-801E-A2E6612860A4}" presName="circ3" presStyleLbl="vennNode1" presStyleIdx="2" presStyleCnt="3"/>
      <dgm:spPr/>
    </dgm:pt>
    <dgm:pt modelId="{FE618C23-E747-44DD-9E60-522E81D851B7}" type="pres">
      <dgm:prSet presAssocID="{3AA08C02-AA0B-4E37-801E-A2E6612860A4}" presName="circ3Tx" presStyleLbl="revTx" presStyleIdx="0" presStyleCnt="0">
        <dgm:presLayoutVars>
          <dgm:chMax val="0"/>
          <dgm:chPref val="0"/>
          <dgm:bulletEnabled val="1"/>
        </dgm:presLayoutVars>
      </dgm:prSet>
      <dgm:spPr/>
    </dgm:pt>
  </dgm:ptLst>
  <dgm:cxnLst>
    <dgm:cxn modelId="{7193CA39-44BA-4210-84F2-C0DDD62465E0}" type="presOf" srcId="{3AA08C02-AA0B-4E37-801E-A2E6612860A4}" destId="{E8ACE03A-90A5-4C0B-AE6B-350EAE0CE7B2}" srcOrd="0" destOrd="0" presId="urn:microsoft.com/office/officeart/2005/8/layout/venn1"/>
    <dgm:cxn modelId="{DD065C62-D596-43D1-B144-3E69904B0B97}" srcId="{9AB89DBF-F848-420A-A2DB-8864391F42AB}" destId="{6D181202-31E9-4029-8E23-DFE2868E24F5}" srcOrd="1" destOrd="0" parTransId="{DF6932C2-BF56-4697-B391-8B5B1F0DD592}" sibTransId="{67400A94-0911-4890-959D-AE8983DABEC9}"/>
    <dgm:cxn modelId="{DBA3E790-53C6-44ED-B43E-C432BCB2887E}" srcId="{9AB89DBF-F848-420A-A2DB-8864391F42AB}" destId="{09189287-35CA-4687-91EB-C3266B2770E0}" srcOrd="0" destOrd="0" parTransId="{3DBA2C77-D811-4B9F-A0A0-E3C716FFC885}" sibTransId="{4BB40813-8CCE-40FE-A1EF-35163EEB79B8}"/>
    <dgm:cxn modelId="{3C8DBC9B-6255-43EC-A56C-A19800F90427}" srcId="{9AB89DBF-F848-420A-A2DB-8864391F42AB}" destId="{3AA08C02-AA0B-4E37-801E-A2E6612860A4}" srcOrd="2" destOrd="0" parTransId="{A5DD390F-7A89-45A3-B52A-8775B902C8A8}" sibTransId="{432836D0-45BF-4E49-B044-79BAC140BD73}"/>
    <dgm:cxn modelId="{D27263AB-B560-47E6-887A-7756D3B48454}" type="presOf" srcId="{3AA08C02-AA0B-4E37-801E-A2E6612860A4}" destId="{FE618C23-E747-44DD-9E60-522E81D851B7}" srcOrd="1" destOrd="0" presId="urn:microsoft.com/office/officeart/2005/8/layout/venn1"/>
    <dgm:cxn modelId="{BF0F9FD7-5A64-49A5-B6C8-E974C0E22378}" type="presOf" srcId="{6D181202-31E9-4029-8E23-DFE2868E24F5}" destId="{A7025128-FCD1-4078-8519-4808876F0A22}" srcOrd="1" destOrd="0" presId="urn:microsoft.com/office/officeart/2005/8/layout/venn1"/>
    <dgm:cxn modelId="{88776FD9-B0DD-44ED-B546-EF8A1C425DF5}" type="presOf" srcId="{09189287-35CA-4687-91EB-C3266B2770E0}" destId="{5D56C8EC-DF36-4A4D-9DD1-8F8807020F62}" srcOrd="1" destOrd="0" presId="urn:microsoft.com/office/officeart/2005/8/layout/venn1"/>
    <dgm:cxn modelId="{91B5C6DB-24EC-4E9A-A1EF-2AC916D8A46B}" type="presOf" srcId="{6D181202-31E9-4029-8E23-DFE2868E24F5}" destId="{7B088F8D-8D5C-48B7-A193-DD27324B226F}" srcOrd="0" destOrd="0" presId="urn:microsoft.com/office/officeart/2005/8/layout/venn1"/>
    <dgm:cxn modelId="{2066AEEF-D6E3-4A0A-9880-ACCC26E55D90}" type="presOf" srcId="{09189287-35CA-4687-91EB-C3266B2770E0}" destId="{FBB0E80C-D03E-479A-87FC-BB06D1792379}" srcOrd="0" destOrd="0" presId="urn:microsoft.com/office/officeart/2005/8/layout/venn1"/>
    <dgm:cxn modelId="{0A50F7F2-B5BD-4DE6-BD33-1DC826E27CFA}" type="presOf" srcId="{9AB89DBF-F848-420A-A2DB-8864391F42AB}" destId="{50AB9953-8770-4BFC-ACD8-5272BAB8163E}" srcOrd="0" destOrd="0" presId="urn:microsoft.com/office/officeart/2005/8/layout/venn1"/>
    <dgm:cxn modelId="{21AD564F-B9BF-4B3D-BB4B-E6E0E6F1D0EF}" type="presParOf" srcId="{50AB9953-8770-4BFC-ACD8-5272BAB8163E}" destId="{FBB0E80C-D03E-479A-87FC-BB06D1792379}" srcOrd="0" destOrd="0" presId="urn:microsoft.com/office/officeart/2005/8/layout/venn1"/>
    <dgm:cxn modelId="{734651E7-E9C9-433E-B03B-FD3D5AC2AFFE}" type="presParOf" srcId="{50AB9953-8770-4BFC-ACD8-5272BAB8163E}" destId="{5D56C8EC-DF36-4A4D-9DD1-8F8807020F62}" srcOrd="1" destOrd="0" presId="urn:microsoft.com/office/officeart/2005/8/layout/venn1"/>
    <dgm:cxn modelId="{600865F5-222A-48E7-B24B-99B251C47EC5}" type="presParOf" srcId="{50AB9953-8770-4BFC-ACD8-5272BAB8163E}" destId="{7B088F8D-8D5C-48B7-A193-DD27324B226F}" srcOrd="2" destOrd="0" presId="urn:microsoft.com/office/officeart/2005/8/layout/venn1"/>
    <dgm:cxn modelId="{E3C15859-908A-46AF-98CF-6D0BC57FB665}" type="presParOf" srcId="{50AB9953-8770-4BFC-ACD8-5272BAB8163E}" destId="{A7025128-FCD1-4078-8519-4808876F0A22}" srcOrd="3" destOrd="0" presId="urn:microsoft.com/office/officeart/2005/8/layout/venn1"/>
    <dgm:cxn modelId="{7F63955D-DC34-4E8A-901F-23F3BE158BD7}" type="presParOf" srcId="{50AB9953-8770-4BFC-ACD8-5272BAB8163E}" destId="{E8ACE03A-90A5-4C0B-AE6B-350EAE0CE7B2}" srcOrd="4" destOrd="0" presId="urn:microsoft.com/office/officeart/2005/8/layout/venn1"/>
    <dgm:cxn modelId="{6B4ADC92-557A-4A1A-89A4-F6B09BA8D480}" type="presParOf" srcId="{50AB9953-8770-4BFC-ACD8-5272BAB8163E}" destId="{FE618C23-E747-44DD-9E60-522E81D851B7}"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547741-70D5-4525-8E5C-743220DBC21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0106C85-BBF2-42A1-9DF5-7CB6ACCD88CE}">
      <dgm:prSet/>
      <dgm:spPr/>
      <dgm:t>
        <a:bodyPr/>
        <a:lstStyle/>
        <a:p>
          <a:r>
            <a:rPr lang="en-US">
              <a:latin typeface="Times New Roman" panose="02020603050405020304" pitchFamily="18" charset="0"/>
              <a:cs typeface="Times New Roman" panose="02020603050405020304" pitchFamily="18" charset="0"/>
            </a:rPr>
            <a:t>Biological, psychological and social determinants influence type 2 diabetes.</a:t>
          </a:r>
          <a:endParaRPr lang="en-GB">
            <a:latin typeface="Times New Roman" panose="02020603050405020304" pitchFamily="18" charset="0"/>
            <a:cs typeface="Times New Roman" panose="02020603050405020304" pitchFamily="18" charset="0"/>
          </a:endParaRPr>
        </a:p>
      </dgm:t>
    </dgm:pt>
    <dgm:pt modelId="{4C7B6A0D-5793-4987-9121-1B449A185366}" type="parTrans" cxnId="{593088E7-2255-4572-8827-4BFAD6BBB4B5}">
      <dgm:prSet/>
      <dgm:spPr/>
      <dgm:t>
        <a:bodyPr/>
        <a:lstStyle/>
        <a:p>
          <a:endParaRPr lang="en-GB"/>
        </a:p>
      </dgm:t>
    </dgm:pt>
    <dgm:pt modelId="{62E1C9BF-BBA9-4FB4-A5B0-FD67213EA9BF}" type="sibTrans" cxnId="{593088E7-2255-4572-8827-4BFAD6BBB4B5}">
      <dgm:prSet/>
      <dgm:spPr/>
      <dgm:t>
        <a:bodyPr/>
        <a:lstStyle/>
        <a:p>
          <a:endParaRPr lang="en-GB"/>
        </a:p>
      </dgm:t>
    </dgm:pt>
    <dgm:pt modelId="{D112A8D8-E22D-4A1C-A298-DCBAF87EEB50}">
      <dgm:prSet/>
      <dgm:spPr/>
      <dgm:t>
        <a:bodyPr/>
        <a:lstStyle/>
        <a:p>
          <a:r>
            <a:rPr lang="en-US" dirty="0">
              <a:latin typeface="Times New Roman" panose="02020603050405020304" pitchFamily="18" charset="0"/>
              <a:cs typeface="Times New Roman" panose="02020603050405020304" pitchFamily="18" charset="0"/>
            </a:rPr>
            <a:t>Person-centred care is holistic in nature, enhances results and minimizes inequalities.</a:t>
          </a:r>
          <a:endParaRPr lang="en-GB" dirty="0">
            <a:latin typeface="Times New Roman" panose="02020603050405020304" pitchFamily="18" charset="0"/>
            <a:cs typeface="Times New Roman" panose="02020603050405020304" pitchFamily="18" charset="0"/>
          </a:endParaRPr>
        </a:p>
      </dgm:t>
    </dgm:pt>
    <dgm:pt modelId="{8C2F1010-9A37-40F8-814E-37B4FB512F01}" type="parTrans" cxnId="{B5A6E360-A4EF-41D9-8654-C6175D05E8C2}">
      <dgm:prSet/>
      <dgm:spPr/>
      <dgm:t>
        <a:bodyPr/>
        <a:lstStyle/>
        <a:p>
          <a:endParaRPr lang="en-GB"/>
        </a:p>
      </dgm:t>
    </dgm:pt>
    <dgm:pt modelId="{0EB3BC45-9887-4A7E-B4AD-D177EB604C14}" type="sibTrans" cxnId="{B5A6E360-A4EF-41D9-8654-C6175D05E8C2}">
      <dgm:prSet/>
      <dgm:spPr/>
      <dgm:t>
        <a:bodyPr/>
        <a:lstStyle/>
        <a:p>
          <a:endParaRPr lang="en-GB"/>
        </a:p>
      </dgm:t>
    </dgm:pt>
    <dgm:pt modelId="{E2B61283-2670-4399-917B-4032193129E4}">
      <dgm:prSet/>
      <dgm:spPr/>
      <dgm:t>
        <a:bodyPr/>
        <a:lstStyle/>
        <a:p>
          <a:r>
            <a:rPr lang="en-US" dirty="0">
              <a:latin typeface="Times New Roman" panose="02020603050405020304" pitchFamily="18" charset="0"/>
              <a:cs typeface="Times New Roman" panose="02020603050405020304" pitchFamily="18" charset="0"/>
            </a:rPr>
            <a:t>Individualised treatment and co-production enhances the long-term involvement.</a:t>
          </a:r>
          <a:endParaRPr lang="en-GB" dirty="0">
            <a:latin typeface="Times New Roman" panose="02020603050405020304" pitchFamily="18" charset="0"/>
            <a:cs typeface="Times New Roman" panose="02020603050405020304" pitchFamily="18" charset="0"/>
          </a:endParaRPr>
        </a:p>
      </dgm:t>
    </dgm:pt>
    <dgm:pt modelId="{77C6AF61-C858-4A3C-96AE-2984D80BFCBC}" type="parTrans" cxnId="{FF29DEAA-48A8-4133-A3D5-744E3D8B3440}">
      <dgm:prSet/>
      <dgm:spPr/>
      <dgm:t>
        <a:bodyPr/>
        <a:lstStyle/>
        <a:p>
          <a:endParaRPr lang="en-GB"/>
        </a:p>
      </dgm:t>
    </dgm:pt>
    <dgm:pt modelId="{349A3092-73E7-49C8-8BBE-FACBC0AD1B25}" type="sibTrans" cxnId="{FF29DEAA-48A8-4133-A3D5-744E3D8B3440}">
      <dgm:prSet/>
      <dgm:spPr/>
      <dgm:t>
        <a:bodyPr/>
        <a:lstStyle/>
        <a:p>
          <a:endParaRPr lang="en-GB"/>
        </a:p>
      </dgm:t>
    </dgm:pt>
    <dgm:pt modelId="{6C4C5E55-C6EA-4106-BF25-448AA481A926}" type="pres">
      <dgm:prSet presAssocID="{7C547741-70D5-4525-8E5C-743220DBC219}" presName="linear" presStyleCnt="0">
        <dgm:presLayoutVars>
          <dgm:animLvl val="lvl"/>
          <dgm:resizeHandles val="exact"/>
        </dgm:presLayoutVars>
      </dgm:prSet>
      <dgm:spPr/>
    </dgm:pt>
    <dgm:pt modelId="{660EB645-DF34-4E1B-9207-B6E1A371BD77}" type="pres">
      <dgm:prSet presAssocID="{F0106C85-BBF2-42A1-9DF5-7CB6ACCD88CE}" presName="parentText" presStyleLbl="node1" presStyleIdx="0" presStyleCnt="3" custLinFactNeighborX="-2278" custLinFactNeighborY="25768">
        <dgm:presLayoutVars>
          <dgm:chMax val="0"/>
          <dgm:bulletEnabled val="1"/>
        </dgm:presLayoutVars>
      </dgm:prSet>
      <dgm:spPr/>
    </dgm:pt>
    <dgm:pt modelId="{8F571C47-4EEC-44E5-9532-D352EB68CBD0}" type="pres">
      <dgm:prSet presAssocID="{62E1C9BF-BBA9-4FB4-A5B0-FD67213EA9BF}" presName="spacer" presStyleCnt="0"/>
      <dgm:spPr/>
    </dgm:pt>
    <dgm:pt modelId="{BF90161B-B607-431C-96AA-E8EECB6E0EA2}" type="pres">
      <dgm:prSet presAssocID="{D112A8D8-E22D-4A1C-A298-DCBAF87EEB50}" presName="parentText" presStyleLbl="node1" presStyleIdx="1" presStyleCnt="3">
        <dgm:presLayoutVars>
          <dgm:chMax val="0"/>
          <dgm:bulletEnabled val="1"/>
        </dgm:presLayoutVars>
      </dgm:prSet>
      <dgm:spPr/>
    </dgm:pt>
    <dgm:pt modelId="{577A6123-FE08-4AE6-8E8A-2D2184986610}" type="pres">
      <dgm:prSet presAssocID="{0EB3BC45-9887-4A7E-B4AD-D177EB604C14}" presName="spacer" presStyleCnt="0"/>
      <dgm:spPr/>
    </dgm:pt>
    <dgm:pt modelId="{9F1DA01A-573E-4933-BD12-DCEA8917AD06}" type="pres">
      <dgm:prSet presAssocID="{E2B61283-2670-4399-917B-4032193129E4}" presName="parentText" presStyleLbl="node1" presStyleIdx="2" presStyleCnt="3">
        <dgm:presLayoutVars>
          <dgm:chMax val="0"/>
          <dgm:bulletEnabled val="1"/>
        </dgm:presLayoutVars>
      </dgm:prSet>
      <dgm:spPr/>
    </dgm:pt>
  </dgm:ptLst>
  <dgm:cxnLst>
    <dgm:cxn modelId="{5E541D25-01A0-44DE-92BC-02573B0C22FA}" type="presOf" srcId="{F0106C85-BBF2-42A1-9DF5-7CB6ACCD88CE}" destId="{660EB645-DF34-4E1B-9207-B6E1A371BD77}" srcOrd="0" destOrd="0" presId="urn:microsoft.com/office/officeart/2005/8/layout/vList2"/>
    <dgm:cxn modelId="{9E86823C-2D0A-463E-BAD0-F104BF98AE07}" type="presOf" srcId="{7C547741-70D5-4525-8E5C-743220DBC219}" destId="{6C4C5E55-C6EA-4106-BF25-448AA481A926}" srcOrd="0" destOrd="0" presId="urn:microsoft.com/office/officeart/2005/8/layout/vList2"/>
    <dgm:cxn modelId="{B5A6E360-A4EF-41D9-8654-C6175D05E8C2}" srcId="{7C547741-70D5-4525-8E5C-743220DBC219}" destId="{D112A8D8-E22D-4A1C-A298-DCBAF87EEB50}" srcOrd="1" destOrd="0" parTransId="{8C2F1010-9A37-40F8-814E-37B4FB512F01}" sibTransId="{0EB3BC45-9887-4A7E-B4AD-D177EB604C14}"/>
    <dgm:cxn modelId="{A419FFA3-1181-46B0-8283-2478E7DB99A4}" type="presOf" srcId="{D112A8D8-E22D-4A1C-A298-DCBAF87EEB50}" destId="{BF90161B-B607-431C-96AA-E8EECB6E0EA2}" srcOrd="0" destOrd="0" presId="urn:microsoft.com/office/officeart/2005/8/layout/vList2"/>
    <dgm:cxn modelId="{FF29DEAA-48A8-4133-A3D5-744E3D8B3440}" srcId="{7C547741-70D5-4525-8E5C-743220DBC219}" destId="{E2B61283-2670-4399-917B-4032193129E4}" srcOrd="2" destOrd="0" parTransId="{77C6AF61-C858-4A3C-96AE-2984D80BFCBC}" sibTransId="{349A3092-73E7-49C8-8BBE-FACBC0AD1B25}"/>
    <dgm:cxn modelId="{5A2CA6B9-9841-47D7-BD0B-581F781E1AB7}" type="presOf" srcId="{E2B61283-2670-4399-917B-4032193129E4}" destId="{9F1DA01A-573E-4933-BD12-DCEA8917AD06}" srcOrd="0" destOrd="0" presId="urn:microsoft.com/office/officeart/2005/8/layout/vList2"/>
    <dgm:cxn modelId="{593088E7-2255-4572-8827-4BFAD6BBB4B5}" srcId="{7C547741-70D5-4525-8E5C-743220DBC219}" destId="{F0106C85-BBF2-42A1-9DF5-7CB6ACCD88CE}" srcOrd="0" destOrd="0" parTransId="{4C7B6A0D-5793-4987-9121-1B449A185366}" sibTransId="{62E1C9BF-BBA9-4FB4-A5B0-FD67213EA9BF}"/>
    <dgm:cxn modelId="{499DAEC3-37C2-49F4-95DD-3F2ED04BC4A4}" type="presParOf" srcId="{6C4C5E55-C6EA-4106-BF25-448AA481A926}" destId="{660EB645-DF34-4E1B-9207-B6E1A371BD77}" srcOrd="0" destOrd="0" presId="urn:microsoft.com/office/officeart/2005/8/layout/vList2"/>
    <dgm:cxn modelId="{E04BE037-C55C-4F6C-BCEA-80521103DB44}" type="presParOf" srcId="{6C4C5E55-C6EA-4106-BF25-448AA481A926}" destId="{8F571C47-4EEC-44E5-9532-D352EB68CBD0}" srcOrd="1" destOrd="0" presId="urn:microsoft.com/office/officeart/2005/8/layout/vList2"/>
    <dgm:cxn modelId="{F6B67860-B495-41FF-8D81-982821B22194}" type="presParOf" srcId="{6C4C5E55-C6EA-4106-BF25-448AA481A926}" destId="{BF90161B-B607-431C-96AA-E8EECB6E0EA2}" srcOrd="2" destOrd="0" presId="urn:microsoft.com/office/officeart/2005/8/layout/vList2"/>
    <dgm:cxn modelId="{4A923D18-993C-4ECA-BFD1-F01D0399C7B9}" type="presParOf" srcId="{6C4C5E55-C6EA-4106-BF25-448AA481A926}" destId="{577A6123-FE08-4AE6-8E8A-2D2184986610}" srcOrd="3" destOrd="0" presId="urn:microsoft.com/office/officeart/2005/8/layout/vList2"/>
    <dgm:cxn modelId="{BA94F181-363D-48C5-92F9-02A95B1D9BA5}" type="presParOf" srcId="{6C4C5E55-C6EA-4106-BF25-448AA481A926}" destId="{9F1DA01A-573E-4933-BD12-DCEA8917AD0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5B806-9181-4EA5-8ECF-A368AE0271C1}">
      <dsp:nvSpPr>
        <dsp:cNvPr id="0" name=""/>
        <dsp:cNvSpPr/>
      </dsp:nvSpPr>
      <dsp:spPr>
        <a:xfrm>
          <a:off x="0" y="213221"/>
          <a:ext cx="9448799" cy="1512225"/>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The use of SGLT2 inhibitors or GLP-1 receptor agonists is indicated as cardiovascular or renal risk (Brown et al., 2021).</a:t>
          </a:r>
          <a:endParaRPr lang="en-GB" sz="2900" kern="1200" dirty="0">
            <a:latin typeface="Times New Roman" panose="02020603050405020304" pitchFamily="18" charset="0"/>
            <a:cs typeface="Times New Roman" panose="02020603050405020304" pitchFamily="18" charset="0"/>
          </a:endParaRPr>
        </a:p>
      </dsp:txBody>
      <dsp:txXfrm>
        <a:off x="73821" y="287042"/>
        <a:ext cx="9301157" cy="1364583"/>
      </dsp:txXfrm>
    </dsp:sp>
    <dsp:sp modelId="{DDB7804D-D62C-4FD7-AC7B-326C86539A3C}">
      <dsp:nvSpPr>
        <dsp:cNvPr id="0" name=""/>
        <dsp:cNvSpPr/>
      </dsp:nvSpPr>
      <dsp:spPr>
        <a:xfrm>
          <a:off x="0" y="1862400"/>
          <a:ext cx="9448799" cy="1512225"/>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The choice of treatment should indicate psychosocial obstacles, preferences and affordability.</a:t>
          </a:r>
          <a:endParaRPr lang="en-GB" sz="2900" kern="1200" dirty="0">
            <a:latin typeface="Times New Roman" panose="02020603050405020304" pitchFamily="18" charset="0"/>
            <a:cs typeface="Times New Roman" panose="02020603050405020304" pitchFamily="18" charset="0"/>
          </a:endParaRPr>
        </a:p>
      </dsp:txBody>
      <dsp:txXfrm>
        <a:off x="73821" y="1936221"/>
        <a:ext cx="9301157" cy="1364583"/>
      </dsp:txXfrm>
    </dsp:sp>
    <dsp:sp modelId="{69441545-ADE7-4CC4-8ADA-955F7E9A50F1}">
      <dsp:nvSpPr>
        <dsp:cNvPr id="0" name=""/>
        <dsp:cNvSpPr/>
      </dsp:nvSpPr>
      <dsp:spPr>
        <a:xfrm>
          <a:off x="0" y="3389025"/>
          <a:ext cx="9448799" cy="1512225"/>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Frequent assessments are the measure of safety, tolerability and shared decisions.</a:t>
          </a:r>
          <a:endParaRPr lang="en-GB" sz="2900" kern="1200" dirty="0">
            <a:latin typeface="Times New Roman" panose="02020603050405020304" pitchFamily="18" charset="0"/>
            <a:cs typeface="Times New Roman" panose="02020603050405020304" pitchFamily="18" charset="0"/>
          </a:endParaRPr>
        </a:p>
      </dsp:txBody>
      <dsp:txXfrm>
        <a:off x="73821" y="3462846"/>
        <a:ext cx="9301157" cy="1364583"/>
      </dsp:txXfrm>
    </dsp:sp>
    <dsp:sp modelId="{96AAE917-D04C-4B7D-8509-5CF0166B6377}">
      <dsp:nvSpPr>
        <dsp:cNvPr id="0" name=""/>
        <dsp:cNvSpPr/>
      </dsp:nvSpPr>
      <dsp:spPr>
        <a:xfrm>
          <a:off x="0" y="4915650"/>
          <a:ext cx="9448799" cy="1512225"/>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dirty="0">
              <a:latin typeface="Times New Roman" panose="02020603050405020304" pitchFamily="18" charset="0"/>
              <a:cs typeface="Times New Roman" panose="02020603050405020304" pitchFamily="18" charset="0"/>
            </a:rPr>
            <a:t>In patients with type 2 diabetes on metformin with hemoglobin a1c above goal, second-line therapy depends on cost limitations, comorbid disease, and desire for weight loss (</a:t>
          </a:r>
          <a:r>
            <a:rPr lang="en-US" altLang="en-US" sz="2900" kern="1200" dirty="0">
              <a:latin typeface="Times New Roman" panose="02020603050405020304" pitchFamily="18" charset="0"/>
              <a:cs typeface="Times New Roman" panose="02020603050405020304" pitchFamily="18" charset="0"/>
            </a:rPr>
            <a:t>Wilcox 2020).</a:t>
          </a:r>
          <a:endParaRPr lang="en-GB" sz="2900" kern="1200" dirty="0">
            <a:latin typeface="Times New Roman" panose="02020603050405020304" pitchFamily="18" charset="0"/>
            <a:cs typeface="Times New Roman" panose="02020603050405020304" pitchFamily="18" charset="0"/>
          </a:endParaRPr>
        </a:p>
      </dsp:txBody>
      <dsp:txXfrm>
        <a:off x="73821" y="4989471"/>
        <a:ext cx="9301157" cy="13645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7EA2B-054C-4099-9DB3-0776275EA9E2}">
      <dsp:nvSpPr>
        <dsp:cNvPr id="0" name=""/>
        <dsp:cNvSpPr/>
      </dsp:nvSpPr>
      <dsp:spPr>
        <a:xfrm>
          <a:off x="876978" y="0"/>
          <a:ext cx="7379272" cy="7379272"/>
        </a:xfrm>
        <a:prstGeom prst="triangl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00822-E2EC-4113-A489-CE508693F43E}">
      <dsp:nvSpPr>
        <dsp:cNvPr id="0" name=""/>
        <dsp:cNvSpPr/>
      </dsp:nvSpPr>
      <dsp:spPr>
        <a:xfrm>
          <a:off x="4969307" y="666612"/>
          <a:ext cx="4905551" cy="1032617"/>
        </a:xfrm>
        <a:prstGeom prst="round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Typical comorbidities of T2D are hypertension and </a:t>
          </a:r>
          <a:r>
            <a:rPr lang="en-US" sz="2200" kern="1200" dirty="0" err="1">
              <a:latin typeface="Times New Roman" panose="02020603050405020304" pitchFamily="18" charset="0"/>
              <a:cs typeface="Times New Roman" panose="02020603050405020304" pitchFamily="18" charset="0"/>
            </a:rPr>
            <a:t>dyslipidaemia</a:t>
          </a:r>
          <a:r>
            <a:rPr lang="en-US" sz="2200" kern="1200" dirty="0">
              <a:latin typeface="Times New Roman" panose="02020603050405020304" pitchFamily="18" charset="0"/>
              <a:cs typeface="Times New Roman" panose="02020603050405020304" pitchFamily="18" charset="0"/>
            </a:rPr>
            <a:t>, as well as obesity (Hu et al., 2022).</a:t>
          </a:r>
          <a:endParaRPr lang="en-GB" sz="2200" kern="1200" dirty="0">
            <a:latin typeface="Times New Roman" panose="02020603050405020304" pitchFamily="18" charset="0"/>
            <a:cs typeface="Times New Roman" panose="02020603050405020304" pitchFamily="18" charset="0"/>
          </a:endParaRPr>
        </a:p>
      </dsp:txBody>
      <dsp:txXfrm>
        <a:off x="5019715" y="717020"/>
        <a:ext cx="4804735" cy="931801"/>
      </dsp:txXfrm>
    </dsp:sp>
    <dsp:sp modelId="{77BCD6B9-A473-4AEE-A7A9-A9F07A82B31C}">
      <dsp:nvSpPr>
        <dsp:cNvPr id="0" name=""/>
        <dsp:cNvSpPr/>
      </dsp:nvSpPr>
      <dsp:spPr>
        <a:xfrm>
          <a:off x="5022260" y="1759068"/>
          <a:ext cx="4916583" cy="990790"/>
        </a:xfrm>
        <a:prstGeom prst="roundRect">
          <a:avLst/>
        </a:prstGeom>
        <a:solidFill>
          <a:schemeClr val="lt1">
            <a:alpha val="90000"/>
            <a:hueOff val="0"/>
            <a:satOff val="0"/>
            <a:lumOff val="0"/>
            <a:alphaOff val="0"/>
          </a:schemeClr>
        </a:solidFill>
        <a:ln w="15875" cap="flat" cmpd="sng" algn="ctr">
          <a:solidFill>
            <a:schemeClr val="accent4">
              <a:hueOff val="-546328"/>
              <a:satOff val="-656"/>
              <a:lumOff val="-7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Cardiovascular disease is the most prevalent cause of morbidity and mortality.</a:t>
          </a:r>
          <a:endParaRPr lang="en-GB" sz="2200" kern="1200" dirty="0">
            <a:latin typeface="Times New Roman" panose="02020603050405020304" pitchFamily="18" charset="0"/>
            <a:cs typeface="Times New Roman" panose="02020603050405020304" pitchFamily="18" charset="0"/>
          </a:endParaRPr>
        </a:p>
      </dsp:txBody>
      <dsp:txXfrm>
        <a:off x="5070626" y="1807434"/>
        <a:ext cx="4819851" cy="894058"/>
      </dsp:txXfrm>
    </dsp:sp>
    <dsp:sp modelId="{B824F432-A05E-468A-8035-A9202C032763}">
      <dsp:nvSpPr>
        <dsp:cNvPr id="0" name=""/>
        <dsp:cNvSpPr/>
      </dsp:nvSpPr>
      <dsp:spPr>
        <a:xfrm>
          <a:off x="4792651" y="2919796"/>
          <a:ext cx="5258864" cy="1013694"/>
        </a:xfrm>
        <a:prstGeom prst="roundRect">
          <a:avLst/>
        </a:prstGeom>
        <a:solidFill>
          <a:schemeClr val="lt1">
            <a:alpha val="90000"/>
            <a:hueOff val="0"/>
            <a:satOff val="0"/>
            <a:lumOff val="0"/>
            <a:alphaOff val="0"/>
          </a:schemeClr>
        </a:solidFill>
        <a:ln w="15875" cap="flat" cmpd="sng" algn="ctr">
          <a:solidFill>
            <a:schemeClr val="accent4">
              <a:hueOff val="-1092657"/>
              <a:satOff val="-1313"/>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Mental illness often occurs and intervenes in self-management (Marushchak, Kozak and Krynytska, 2022).</a:t>
          </a:r>
          <a:endParaRPr lang="en-GB" sz="2200" kern="1200" dirty="0">
            <a:latin typeface="Times New Roman" panose="02020603050405020304" pitchFamily="18" charset="0"/>
            <a:cs typeface="Times New Roman" panose="02020603050405020304" pitchFamily="18" charset="0"/>
          </a:endParaRPr>
        </a:p>
      </dsp:txBody>
      <dsp:txXfrm>
        <a:off x="4842135" y="2969280"/>
        <a:ext cx="5159896" cy="914726"/>
      </dsp:txXfrm>
    </dsp:sp>
    <dsp:sp modelId="{7C1A7CD8-85C5-4287-A899-869532EA7EC5}">
      <dsp:nvSpPr>
        <dsp:cNvPr id="0" name=""/>
        <dsp:cNvSpPr/>
      </dsp:nvSpPr>
      <dsp:spPr>
        <a:xfrm>
          <a:off x="5187812" y="4391026"/>
          <a:ext cx="4692538" cy="950496"/>
        </a:xfrm>
        <a:prstGeom prst="roundRect">
          <a:avLst/>
        </a:prstGeom>
        <a:solidFill>
          <a:schemeClr val="lt1">
            <a:alpha val="90000"/>
            <a:hueOff val="0"/>
            <a:satOff val="0"/>
            <a:lumOff val="0"/>
            <a:alphaOff val="0"/>
          </a:schemeClr>
        </a:solidFill>
        <a:ln w="15875" cap="flat" cmpd="sng" algn="ctr">
          <a:solidFill>
            <a:schemeClr val="accent4">
              <a:hueOff val="-1638985"/>
              <a:satOff val="-1969"/>
              <a:lumOff val="-23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Timely diagnosis avoids neuropathy and visual impairment of kidney disease.</a:t>
          </a:r>
          <a:endParaRPr lang="en-GB" sz="2200" kern="1200" dirty="0">
            <a:latin typeface="Times New Roman" panose="02020603050405020304" pitchFamily="18" charset="0"/>
            <a:cs typeface="Times New Roman" panose="02020603050405020304" pitchFamily="18" charset="0"/>
          </a:endParaRPr>
        </a:p>
      </dsp:txBody>
      <dsp:txXfrm>
        <a:off x="5234211" y="4437425"/>
        <a:ext cx="4599740" cy="857698"/>
      </dsp:txXfrm>
    </dsp:sp>
    <dsp:sp modelId="{6EEA76BE-BE4F-4F3B-ADA4-6C928B1DE71E}">
      <dsp:nvSpPr>
        <dsp:cNvPr id="0" name=""/>
        <dsp:cNvSpPr/>
      </dsp:nvSpPr>
      <dsp:spPr>
        <a:xfrm>
          <a:off x="4806800" y="5506532"/>
          <a:ext cx="5206485" cy="1581746"/>
        </a:xfrm>
        <a:prstGeom prst="roundRect">
          <a:avLst/>
        </a:prstGeom>
        <a:solidFill>
          <a:schemeClr val="lt1">
            <a:alpha val="90000"/>
            <a:hueOff val="0"/>
            <a:satOff val="0"/>
            <a:lumOff val="0"/>
            <a:alphaOff val="0"/>
          </a:schemeClr>
        </a:solidFill>
        <a:ln w="15875" cap="flat" cmpd="sng" algn="ctr">
          <a:solidFill>
            <a:schemeClr val="accent4">
              <a:hueOff val="-2185313"/>
              <a:satOff val="-2625"/>
              <a:lumOff val="-313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latin typeface="Times New Roman" panose="02020603050405020304" pitchFamily="18" charset="0"/>
              <a:cs typeface="Times New Roman" panose="02020603050405020304" pitchFamily="18" charset="0"/>
            </a:rPr>
            <a:t>Type 2 diabetes which accounts for 85-95 per cent of all diabetes has a latent, asymptomatic period of sub-clinical stages which often remains undiagnosed for several years (</a:t>
          </a:r>
          <a:r>
            <a:rPr lang="en-US" altLang="en-US" sz="2200" kern="1200" dirty="0">
              <a:latin typeface="Times New Roman" panose="02020603050405020304" pitchFamily="18" charset="0"/>
              <a:cs typeface="Times New Roman" panose="02020603050405020304" pitchFamily="18" charset="0"/>
            </a:rPr>
            <a:t>Ramachandran, 2014). </a:t>
          </a:r>
          <a:endParaRPr lang="en-GB" sz="2200" kern="1200" dirty="0">
            <a:latin typeface="Times New Roman" panose="02020603050405020304" pitchFamily="18" charset="0"/>
            <a:cs typeface="Times New Roman" panose="02020603050405020304" pitchFamily="18" charset="0"/>
          </a:endParaRPr>
        </a:p>
      </dsp:txBody>
      <dsp:txXfrm>
        <a:off x="4884014" y="5583746"/>
        <a:ext cx="5052057" cy="14273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0E80C-D03E-479A-87FC-BB06D1792379}">
      <dsp:nvSpPr>
        <dsp:cNvPr id="0" name=""/>
        <dsp:cNvSpPr/>
      </dsp:nvSpPr>
      <dsp:spPr>
        <a:xfrm>
          <a:off x="4843797" y="89534"/>
          <a:ext cx="4297680" cy="4297680"/>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Prevention is focused on persons of prediabetes or high-risk surfaces (</a:t>
          </a:r>
          <a:r>
            <a:rPr lang="en-US" sz="2400" kern="1200" dirty="0" err="1">
              <a:latin typeface="Times New Roman" panose="02020603050405020304" pitchFamily="18" charset="0"/>
              <a:cs typeface="Times New Roman" panose="02020603050405020304" pitchFamily="18" charset="0"/>
            </a:rPr>
            <a:t>Tuomilehto</a:t>
          </a:r>
          <a:r>
            <a:rPr lang="en-US" sz="2400" kern="1200" dirty="0">
              <a:latin typeface="Times New Roman" panose="02020603050405020304" pitchFamily="18" charset="0"/>
              <a:cs typeface="Times New Roman" panose="02020603050405020304" pitchFamily="18" charset="0"/>
            </a:rPr>
            <a:t> et al., 2023).</a:t>
          </a:r>
          <a:endParaRPr lang="en-GB" sz="2400" kern="1200" dirty="0">
            <a:latin typeface="Times New Roman" panose="02020603050405020304" pitchFamily="18" charset="0"/>
            <a:cs typeface="Times New Roman" panose="02020603050405020304" pitchFamily="18" charset="0"/>
          </a:endParaRPr>
        </a:p>
      </dsp:txBody>
      <dsp:txXfrm>
        <a:off x="5416821" y="841629"/>
        <a:ext cx="3151632" cy="1933956"/>
      </dsp:txXfrm>
    </dsp:sp>
    <dsp:sp modelId="{7B088F8D-8D5C-48B7-A193-DD27324B226F}">
      <dsp:nvSpPr>
        <dsp:cNvPr id="0" name=""/>
        <dsp:cNvSpPr/>
      </dsp:nvSpPr>
      <dsp:spPr>
        <a:xfrm>
          <a:off x="6394543" y="2775584"/>
          <a:ext cx="4297680" cy="4297680"/>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Dietary, activity and weight loss lifestyle interventions are effective.</a:t>
          </a:r>
          <a:endParaRPr lang="en-GB" sz="2400" kern="1200">
            <a:latin typeface="Times New Roman" panose="02020603050405020304" pitchFamily="18" charset="0"/>
            <a:cs typeface="Times New Roman" panose="02020603050405020304" pitchFamily="18" charset="0"/>
          </a:endParaRPr>
        </a:p>
      </dsp:txBody>
      <dsp:txXfrm>
        <a:off x="7708917" y="3885819"/>
        <a:ext cx="2578608" cy="2363724"/>
      </dsp:txXfrm>
    </dsp:sp>
    <dsp:sp modelId="{E8ACE03A-90A5-4C0B-AE6B-350EAE0CE7B2}">
      <dsp:nvSpPr>
        <dsp:cNvPr id="0" name=""/>
        <dsp:cNvSpPr/>
      </dsp:nvSpPr>
      <dsp:spPr>
        <a:xfrm>
          <a:off x="3293051" y="2775584"/>
          <a:ext cx="4297680" cy="4297680"/>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Motivation and habit forming is enhanced with psychological support (Tieu et al., 2024).</a:t>
          </a:r>
          <a:endParaRPr lang="en-GB" sz="2400" kern="1200" dirty="0">
            <a:latin typeface="Times New Roman" panose="02020603050405020304" pitchFamily="18" charset="0"/>
            <a:cs typeface="Times New Roman" panose="02020603050405020304" pitchFamily="18" charset="0"/>
          </a:endParaRPr>
        </a:p>
      </dsp:txBody>
      <dsp:txXfrm>
        <a:off x="3697749" y="3885819"/>
        <a:ext cx="2578608" cy="23637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0EB645-DF34-4E1B-9207-B6E1A371BD77}">
      <dsp:nvSpPr>
        <dsp:cNvPr id="0" name=""/>
        <dsp:cNvSpPr/>
      </dsp:nvSpPr>
      <dsp:spPr>
        <a:xfrm>
          <a:off x="0" y="76201"/>
          <a:ext cx="13336032" cy="1698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latin typeface="Times New Roman" panose="02020603050405020304" pitchFamily="18" charset="0"/>
              <a:cs typeface="Times New Roman" panose="02020603050405020304" pitchFamily="18" charset="0"/>
            </a:rPr>
            <a:t>Biological, psychological and social determinants influence type 2 diabetes.</a:t>
          </a:r>
          <a:endParaRPr lang="en-GB" sz="4400" kern="1200">
            <a:latin typeface="Times New Roman" panose="02020603050405020304" pitchFamily="18" charset="0"/>
            <a:cs typeface="Times New Roman" panose="02020603050405020304" pitchFamily="18" charset="0"/>
          </a:endParaRPr>
        </a:p>
      </dsp:txBody>
      <dsp:txXfrm>
        <a:off x="82931" y="159132"/>
        <a:ext cx="13170170" cy="1532978"/>
      </dsp:txXfrm>
    </dsp:sp>
    <dsp:sp modelId="{BF90161B-B607-431C-96AA-E8EECB6E0EA2}">
      <dsp:nvSpPr>
        <dsp:cNvPr id="0" name=""/>
        <dsp:cNvSpPr/>
      </dsp:nvSpPr>
      <dsp:spPr>
        <a:xfrm>
          <a:off x="0" y="1869108"/>
          <a:ext cx="13336032" cy="1698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Person-centred care is holistic in nature, enhances results and minimizes inequalities.</a:t>
          </a:r>
          <a:endParaRPr lang="en-GB" sz="4400" kern="1200" dirty="0">
            <a:latin typeface="Times New Roman" panose="02020603050405020304" pitchFamily="18" charset="0"/>
            <a:cs typeface="Times New Roman" panose="02020603050405020304" pitchFamily="18" charset="0"/>
          </a:endParaRPr>
        </a:p>
      </dsp:txBody>
      <dsp:txXfrm>
        <a:off x="82931" y="1952039"/>
        <a:ext cx="13170170" cy="1532978"/>
      </dsp:txXfrm>
    </dsp:sp>
    <dsp:sp modelId="{9F1DA01A-573E-4933-BD12-DCEA8917AD06}">
      <dsp:nvSpPr>
        <dsp:cNvPr id="0" name=""/>
        <dsp:cNvSpPr/>
      </dsp:nvSpPr>
      <dsp:spPr>
        <a:xfrm>
          <a:off x="0" y="3694668"/>
          <a:ext cx="13336032" cy="1698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Individualised treatment and co-production enhances the long-term involvement.</a:t>
          </a:r>
          <a:endParaRPr lang="en-GB" sz="4400" kern="1200" dirty="0">
            <a:latin typeface="Times New Roman" panose="02020603050405020304" pitchFamily="18" charset="0"/>
            <a:cs typeface="Times New Roman" panose="02020603050405020304" pitchFamily="18" charset="0"/>
          </a:endParaRPr>
        </a:p>
      </dsp:txBody>
      <dsp:txXfrm>
        <a:off x="82931" y="3777599"/>
        <a:ext cx="13170170" cy="15329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03FE4A-2112-4E27-A3C5-C411C2718EBD}" type="datetimeFigureOut">
              <a:rPr lang="en-US" smtClean="0"/>
              <a:t>12/9/2025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AD18CF-A62E-436E-8E4C-812D8616B273}" type="slidenum">
              <a:rPr lang="en-US" smtClean="0"/>
              <a:t>‹#›</a:t>
            </a:fld>
            <a:endParaRPr lang="en-US"/>
          </a:p>
        </p:txBody>
      </p:sp>
    </p:spTree>
    <p:extLst>
      <p:ext uri="{BB962C8B-B14F-4D97-AF65-F5344CB8AC3E}">
        <p14:creationId xmlns:p14="http://schemas.microsoft.com/office/powerpoint/2010/main" val="2022916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a:t>
            </a:fld>
            <a:endParaRPr lang="en-US"/>
          </a:p>
        </p:txBody>
      </p:sp>
    </p:spTree>
    <p:extLst>
      <p:ext uri="{BB962C8B-B14F-4D97-AF65-F5344CB8AC3E}">
        <p14:creationId xmlns:p14="http://schemas.microsoft.com/office/powerpoint/2010/main" val="232325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Type 2 diabetes (T2D) is not merely a metabolic disorder, but interrelates through biological systems in which a particular person reacts to biological processes and social contexts at large. This presentation is the introduction of the interaction between these areas and why a biopsychosocial perspective is needed to enhance outcomes. The prevalence remains on the increase throughout the UK and disproportionately in the deprived and ethnically diverse communities. </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2</a:t>
            </a:fld>
            <a:endParaRPr lang="en-US"/>
          </a:p>
        </p:txBody>
      </p:sp>
    </p:spTree>
    <p:extLst>
      <p:ext uri="{BB962C8B-B14F-4D97-AF65-F5344CB8AC3E}">
        <p14:creationId xmlns:p14="http://schemas.microsoft.com/office/powerpoint/2010/main" val="839452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T2D is caused by the partial resistance of insulin and the slow depletion of the pancreatic capacity to carry out its blood sugar regulatory functions. The symptoms are so insidious that they are often not noticed until complexities have ensued. </a:t>
            </a:r>
            <a:r>
              <a:rPr lang="en-US" sz="1200" kern="1200" dirty="0" err="1">
                <a:solidFill>
                  <a:schemeClr val="tx1"/>
                </a:solidFill>
                <a:effectLst/>
                <a:latin typeface="+mn-lt"/>
                <a:ea typeface="+mn-ea"/>
                <a:cs typeface="+mn-cs"/>
              </a:rPr>
              <a:t>Aetiology</a:t>
            </a:r>
            <a:r>
              <a:rPr lang="en-US" sz="1200" kern="1200" dirty="0">
                <a:solidFill>
                  <a:schemeClr val="tx1"/>
                </a:solidFill>
                <a:effectLst/>
                <a:latin typeface="+mn-lt"/>
                <a:ea typeface="+mn-ea"/>
                <a:cs typeface="+mn-cs"/>
              </a:rPr>
              <a:t> is a complex factor, as it includes excess adiposity, age, familial, sedentary lifestyles and high saturated fat diets. There is also increased risk by psychological stress, emotional eating, low health literacy and poor sleep. </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3</a:t>
            </a:fld>
            <a:endParaRPr lang="en-US"/>
          </a:p>
        </p:txBody>
      </p:sp>
    </p:spTree>
    <p:extLst>
      <p:ext uri="{BB962C8B-B14F-4D97-AF65-F5344CB8AC3E}">
        <p14:creationId xmlns:p14="http://schemas.microsoft.com/office/powerpoint/2010/main" val="2212640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T2D is a rapidly expanding long-term disease on the global scale. Over 4.3 million individuals are diagnosed and millions others are undiagnosed or high-risk in the UK. It is most prevalent in deprived communities where chronic stress, low income and limited access to healthy food are the order of the day. Ethnic groups such as South Asian, Black African and African-Caribbean groups have an increased risk at younger ages and low BMI levels. </a:t>
            </a:r>
          </a:p>
          <a:p>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4</a:t>
            </a:fld>
            <a:endParaRPr lang="en-US"/>
          </a:p>
        </p:txBody>
      </p:sp>
    </p:spTree>
    <p:extLst>
      <p:ext uri="{BB962C8B-B14F-4D97-AF65-F5344CB8AC3E}">
        <p14:creationId xmlns:p14="http://schemas.microsoft.com/office/powerpoint/2010/main" val="1868824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financial cost of T2D is quite huge. The NHS is paying billions of money treating complications that are preventable due to the late diagnosis and insufficient support in the long run. In addition to financial expenses, the social cost is significant: the affected persons usually experience diminished working ability, augmented medical care visitations, budgetary obligations and emotional distress in their nutrition. Caregiving stress and long-term health uncertainty cause stress to the families. Psychosocial stressors, low confidence and stigma may obstruct treatment compliance and exacerbate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providing examples as to why biological management should be combined with social and psychological aspects.</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5</a:t>
            </a:fld>
            <a:endParaRPr lang="en-US"/>
          </a:p>
        </p:txBody>
      </p:sp>
    </p:spTree>
    <p:extLst>
      <p:ext uri="{BB962C8B-B14F-4D97-AF65-F5344CB8AC3E}">
        <p14:creationId xmlns:p14="http://schemas.microsoft.com/office/powerpoint/2010/main" val="4188173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biopsychosocial model acknowledges that T2D risk is additive in case of overlap of biological susceptibility with psychological distress and constraining social conditions. When a person is depressed, it serves as a psychological factor that decreases the desire to exercise or to adhere to a diet plan. The chronic stress will raise the insulin resistance by raising the cortisol levels. Social determinants cause structural disadvantage, unsafe </a:t>
            </a:r>
            <a:r>
              <a:rPr lang="en-US" sz="1200" kern="1200" dirty="0" err="1">
                <a:solidFill>
                  <a:schemeClr val="tx1"/>
                </a:solidFill>
                <a:effectLst/>
                <a:latin typeface="+mn-lt"/>
                <a:ea typeface="+mn-ea"/>
                <a:cs typeface="+mn-cs"/>
              </a:rPr>
              <a:t>neighbourhoods</a:t>
            </a:r>
            <a:r>
              <a:rPr lang="en-US" sz="1200" kern="1200" dirty="0">
                <a:solidFill>
                  <a:schemeClr val="tx1"/>
                </a:solidFill>
                <a:effectLst/>
                <a:latin typeface="+mn-lt"/>
                <a:ea typeface="+mn-ea"/>
                <a:cs typeface="+mn-cs"/>
              </a:rPr>
              <a:t> reduce activity, lack of income limits access to healthy food and cultural norms may conflict with dietary recommendations. </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6</a:t>
            </a:fld>
            <a:endParaRPr lang="en-US"/>
          </a:p>
        </p:txBody>
      </p:sp>
    </p:spTree>
    <p:extLst>
      <p:ext uri="{BB962C8B-B14F-4D97-AF65-F5344CB8AC3E}">
        <p14:creationId xmlns:p14="http://schemas.microsoft.com/office/powerpoint/2010/main" val="2216133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Evidence-based criteria of T2D diagnosis are presented in NICE NG28. Nevertheless, diagnosis is not enough, clinicians have to perform extensive biopsychosocial assessment. Investigating mental health status, coping, motivation, lifestyle habits, care giving responsibilities and socioeconomic hurdles is a way to make interventions realistic. </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7</a:t>
            </a:fld>
            <a:endParaRPr lang="en-US"/>
          </a:p>
        </p:txBody>
      </p:sp>
    </p:spTree>
    <p:extLst>
      <p:ext uri="{BB962C8B-B14F-4D97-AF65-F5344CB8AC3E}">
        <p14:creationId xmlns:p14="http://schemas.microsoft.com/office/powerpoint/2010/main" val="4004248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Psychological factors such as stress, depression as well as readiness to engage are paramount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influencers. The </a:t>
            </a:r>
            <a:r>
              <a:rPr lang="en-US" sz="1200" kern="1200" dirty="0" err="1">
                <a:solidFill>
                  <a:schemeClr val="tx1"/>
                </a:solidFill>
                <a:effectLst/>
                <a:latin typeface="+mn-lt"/>
                <a:ea typeface="+mn-ea"/>
                <a:cs typeface="+mn-cs"/>
              </a:rPr>
              <a:t>realisticness</a:t>
            </a:r>
            <a:r>
              <a:rPr lang="en-US" sz="1200" kern="1200" dirty="0">
                <a:solidFill>
                  <a:schemeClr val="tx1"/>
                </a:solidFill>
                <a:effectLst/>
                <a:latin typeface="+mn-lt"/>
                <a:ea typeface="+mn-ea"/>
                <a:cs typeface="+mn-cs"/>
              </a:rPr>
              <a:t> of recommendations depends on social problems, namely, unstable housing, working shifts, insufficient income. Social prescribing, peer support and culturally appropriate interventions should be integrated into the management to improve the effectiveness.</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8</a:t>
            </a:fld>
            <a:endParaRPr lang="en-US"/>
          </a:p>
        </p:txBody>
      </p:sp>
    </p:spTree>
    <p:extLst>
      <p:ext uri="{BB962C8B-B14F-4D97-AF65-F5344CB8AC3E}">
        <p14:creationId xmlns:p14="http://schemas.microsoft.com/office/powerpoint/2010/main" val="133501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UK, the management emphasizes early lifestyle change with metformin as the first line medication. GLP-1 and SGLT2 agents offer more protection to patients with cardiovascular or kidney disease. Nevertheless, treatment should be in consideration of psychological preparedness, anxieties, working habits and budgetary difficulties. Periodic medication reviews facilitate the advancement in doses, concurrences and reinforce adherence.</a:t>
            </a:r>
          </a:p>
          <a:p>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9</a:t>
            </a:fld>
            <a:endParaRPr lang="en-US"/>
          </a:p>
        </p:txBody>
      </p:sp>
    </p:spTree>
    <p:extLst>
      <p:ext uri="{BB962C8B-B14F-4D97-AF65-F5344CB8AC3E}">
        <p14:creationId xmlns:p14="http://schemas.microsoft.com/office/powerpoint/2010/main" val="2894346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few cases of type 2 diabetes without other interacting conditions that pose clinical risk to most individuals. Long term complications include heart disease, stroke and kidney failure.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and motivation are aggravated by depression and anxiety. Regular checks on early neuropathy, albuminuria and retinopathy result in less emergency hospitalization and permanent disability.</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10</a:t>
            </a:fld>
            <a:endParaRPr lang="en-US"/>
          </a:p>
        </p:txBody>
      </p:sp>
    </p:spTree>
    <p:extLst>
      <p:ext uri="{BB962C8B-B14F-4D97-AF65-F5344CB8AC3E}">
        <p14:creationId xmlns:p14="http://schemas.microsoft.com/office/powerpoint/2010/main" val="2120566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potentially avoid further progression, it is necessary to identify high-risk adults in advance and treat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stimuli at an early stage. Success is enhanced by motivational interviewing, realistic planning of diet and culturally relevant interventions.</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11</a:t>
            </a:fld>
            <a:endParaRPr lang="en-US"/>
          </a:p>
        </p:txBody>
      </p:sp>
    </p:spTree>
    <p:extLst>
      <p:ext uri="{BB962C8B-B14F-4D97-AF65-F5344CB8AC3E}">
        <p14:creationId xmlns:p14="http://schemas.microsoft.com/office/powerpoint/2010/main" val="166197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Co-production regards patients as equity partners. Clinicians need to discuss without preconceptions, experiment with emotionality and social stresses, and change plans to suit patient priorities. </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12</a:t>
            </a:fld>
            <a:endParaRPr lang="en-US"/>
          </a:p>
        </p:txBody>
      </p:sp>
    </p:spTree>
    <p:extLst>
      <p:ext uri="{BB962C8B-B14F-4D97-AF65-F5344CB8AC3E}">
        <p14:creationId xmlns:p14="http://schemas.microsoft.com/office/powerpoint/2010/main" val="960777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NHS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model focuses on the provision of support to the needs of every individual depending on their needs, preferences and social context. It combines joint choices, availability of community resources, skills training, effective communication and constant evaluation. These elements diminish suffering, enhance self-belief, and enhance self-control in the long-term management of diabetes.</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13</a:t>
            </a:fld>
            <a:endParaRPr lang="en-US"/>
          </a:p>
        </p:txBody>
      </p:sp>
    </p:spTree>
    <p:extLst>
      <p:ext uri="{BB962C8B-B14F-4D97-AF65-F5344CB8AC3E}">
        <p14:creationId xmlns:p14="http://schemas.microsoft.com/office/powerpoint/2010/main" val="547862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use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on Type 2 diabetes, the emotional and social issues of the patients need to be comprehended. Open questions, negotiation of realistic goals and referring individuals to community resources should be employed by the clinicians. The frequency of modifications makes care relevant due to changes in work patterns, family roles or motivation.</a:t>
            </a:r>
          </a:p>
          <a:p>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14</a:t>
            </a:fld>
            <a:endParaRPr lang="en-US"/>
          </a:p>
        </p:txBody>
      </p:sp>
    </p:spTree>
    <p:extLst>
      <p:ext uri="{BB962C8B-B14F-4D97-AF65-F5344CB8AC3E}">
        <p14:creationId xmlns:p14="http://schemas.microsoft.com/office/powerpoint/2010/main" val="38629524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a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and biopsychosocial strategy is what will provide realistic, equitable and sustainable care in diabetes. Psychological support, social resources and collaborative planning are the key factors that enhance health and quality of life and long-term stability.</a:t>
            </a:r>
            <a:endParaRPr lang="en-US" dirty="0"/>
          </a:p>
        </p:txBody>
      </p:sp>
      <p:sp>
        <p:nvSpPr>
          <p:cNvPr id="4" name="Slide Number Placeholder 3"/>
          <p:cNvSpPr>
            <a:spLocks noGrp="1"/>
          </p:cNvSpPr>
          <p:nvPr>
            <p:ph type="sldNum" sz="quarter" idx="10"/>
          </p:nvPr>
        </p:nvSpPr>
        <p:spPr/>
        <p:txBody>
          <a:bodyPr/>
          <a:lstStyle/>
          <a:p>
            <a:fld id="{C9AD18CF-A62E-436E-8E4C-812D8616B273}" type="slidenum">
              <a:rPr lang="en-US" smtClean="0"/>
              <a:t>15</a:t>
            </a:fld>
            <a:endParaRPr lang="en-US"/>
          </a:p>
        </p:txBody>
      </p:sp>
    </p:spTree>
    <p:extLst>
      <p:ext uri="{BB962C8B-B14F-4D97-AF65-F5344CB8AC3E}">
        <p14:creationId xmlns:p14="http://schemas.microsoft.com/office/powerpoint/2010/main" val="2664438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9AD18CF-A62E-436E-8E4C-812D8616B273}" type="slidenum">
              <a:rPr lang="en-US" smtClean="0"/>
              <a:t>16</a:t>
            </a:fld>
            <a:endParaRPr lang="en-US"/>
          </a:p>
        </p:txBody>
      </p:sp>
    </p:spTree>
    <p:extLst>
      <p:ext uri="{BB962C8B-B14F-4D97-AF65-F5344CB8AC3E}">
        <p14:creationId xmlns:p14="http://schemas.microsoft.com/office/powerpoint/2010/main" val="1684805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26669" y="1203448"/>
            <a:ext cx="12955610" cy="3812147"/>
          </a:xfrm>
        </p:spPr>
        <p:txBody>
          <a:bodyPr bIns="0" anchor="b">
            <a:normAutofit/>
          </a:bodyPr>
          <a:lstStyle>
            <a:lvl1pPr algn="l">
              <a:defRPr sz="9900"/>
            </a:lvl1pPr>
          </a:lstStyle>
          <a:p>
            <a:r>
              <a:rPr lang="en-GB"/>
              <a:t>Click to edit Master title style</a:t>
            </a:r>
            <a:endParaRPr lang="en-US" dirty="0"/>
          </a:p>
        </p:txBody>
      </p:sp>
      <p:sp>
        <p:nvSpPr>
          <p:cNvPr id="3" name="Subtitle 2"/>
          <p:cNvSpPr>
            <a:spLocks noGrp="1"/>
          </p:cNvSpPr>
          <p:nvPr>
            <p:ph type="subTitle" idx="1"/>
          </p:nvPr>
        </p:nvSpPr>
        <p:spPr>
          <a:xfrm>
            <a:off x="3626670" y="5296807"/>
            <a:ext cx="12955608" cy="1466432"/>
          </a:xfrm>
        </p:spPr>
        <p:txBody>
          <a:bodyPr tIns="91440" bIns="91440">
            <a:normAutofit/>
          </a:bodyPr>
          <a:lstStyle>
            <a:lvl1pPr marL="0" indent="0" algn="l">
              <a:buNone/>
              <a:defRPr sz="2700" b="0" cap="all" baseline="0">
                <a:solidFill>
                  <a:schemeClr val="tx1"/>
                </a:solidFill>
              </a:defRPr>
            </a:lvl1pPr>
            <a:lvl2pPr marL="685800" indent="0" algn="ctr">
              <a:buNone/>
              <a:defRPr sz="27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a:xfrm>
            <a:off x="3624751" y="493961"/>
            <a:ext cx="7460873" cy="463802"/>
          </a:xfrm>
        </p:spPr>
        <p:txBody>
          <a:bodyPr/>
          <a:lstStyle/>
          <a:p>
            <a:endParaRPr lang="en-US"/>
          </a:p>
        </p:txBody>
      </p:sp>
      <p:sp>
        <p:nvSpPr>
          <p:cNvPr id="6" name="Slide Number Placeholder 5"/>
          <p:cNvSpPr>
            <a:spLocks noGrp="1"/>
          </p:cNvSpPr>
          <p:nvPr>
            <p:ph type="sldNum" sz="quarter" idx="12"/>
          </p:nvPr>
        </p:nvSpPr>
        <p:spPr>
          <a:xfrm>
            <a:off x="2156497" y="1198460"/>
            <a:ext cx="1216529" cy="755367"/>
          </a:xfrm>
        </p:spPr>
        <p:txBody>
          <a:bodyPr/>
          <a:lstStyle/>
          <a:p>
            <a:fld id="{B6F15528-21DE-4FAA-801E-634DDDAF4B2B}" type="slidenum">
              <a:rPr lang="en-US" smtClean="0"/>
              <a:pPr/>
              <a:t>‹#›</a:t>
            </a:fld>
            <a:endParaRPr lang="en-US"/>
          </a:p>
        </p:txBody>
      </p:sp>
      <p:cxnSp>
        <p:nvCxnSpPr>
          <p:cNvPr id="15" name="Straight Connector 14"/>
          <p:cNvCxnSpPr/>
          <p:nvPr/>
        </p:nvCxnSpPr>
        <p:spPr>
          <a:xfrm>
            <a:off x="3626670" y="5292813"/>
            <a:ext cx="1295560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830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33" name="Straight Connector 32"/>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7339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81359" y="2634195"/>
            <a:ext cx="12964731" cy="2831925"/>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2181359" y="5709293"/>
            <a:ext cx="12945669" cy="1519394"/>
          </a:xfrm>
        </p:spPr>
        <p:txBody>
          <a:bodyPr tIns="91440">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181359" y="5707478"/>
            <a:ext cx="1294566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1439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73826" y="1207334"/>
            <a:ext cx="14408453" cy="1588958"/>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170997" y="3016318"/>
            <a:ext cx="6967728" cy="51728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620657" y="3026015"/>
            <a:ext cx="6967728" cy="5162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5" name="Straight Connector 3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4561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0787" y="1206245"/>
            <a:ext cx="14411492" cy="158447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170787" y="3029324"/>
            <a:ext cx="6967728" cy="1202915"/>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2170787" y="4236404"/>
            <a:ext cx="6967728" cy="39666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618543" y="3034505"/>
            <a:ext cx="6967728" cy="1203356"/>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618543" y="4232237"/>
            <a:ext cx="6967728" cy="39560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29" name="Straight Connector 28"/>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597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25" name="Straight Connector 2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5353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7356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7007" y="1198460"/>
            <a:ext cx="4909649" cy="3370676"/>
          </a:xfrm>
        </p:spPr>
        <p:txBody>
          <a:bodyPr anchor="b">
            <a:normAutofit/>
          </a:bodyPr>
          <a:lstStyle>
            <a:lvl1pPr algn="l">
              <a:defRPr sz="3600"/>
            </a:lvl1pPr>
          </a:lstStyle>
          <a:p>
            <a:r>
              <a:rPr lang="en-GB"/>
              <a:t>Click to edit Master title style</a:t>
            </a:r>
            <a:endParaRPr lang="en-US" dirty="0"/>
          </a:p>
        </p:txBody>
      </p:sp>
      <p:sp>
        <p:nvSpPr>
          <p:cNvPr id="3" name="Content Placeholder 2"/>
          <p:cNvSpPr>
            <a:spLocks noGrp="1"/>
          </p:cNvSpPr>
          <p:nvPr>
            <p:ph idx="1"/>
          </p:nvPr>
        </p:nvSpPr>
        <p:spPr>
          <a:xfrm>
            <a:off x="7565571" y="1198461"/>
            <a:ext cx="9018705" cy="6988239"/>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167007" y="4808237"/>
            <a:ext cx="4912520" cy="3372272"/>
          </a:xfrm>
        </p:spPr>
        <p:txBody>
          <a:bodyPr/>
          <a:lstStyle>
            <a:lvl1pPr marL="0" indent="0" algn="l">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7" name="Straight Connector 16"/>
          <p:cNvCxnSpPr/>
          <p:nvPr/>
        </p:nvCxnSpPr>
        <p:spPr>
          <a:xfrm>
            <a:off x="2172420" y="4808237"/>
            <a:ext cx="49042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2363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216081" y="723256"/>
            <a:ext cx="6111800" cy="7723652"/>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176809" y="1694270"/>
            <a:ext cx="8298492" cy="2745876"/>
          </a:xfrm>
        </p:spPr>
        <p:txBody>
          <a:bodyPr anchor="b">
            <a:normAutofit/>
          </a:bodyPr>
          <a:lstStyle>
            <a:lvl1pPr>
              <a:defRPr sz="4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2186584" y="1683814"/>
            <a:ext cx="4186757" cy="5799491"/>
          </a:xfrm>
          <a:solidFill>
            <a:schemeClr val="bg1">
              <a:lumMod val="85000"/>
            </a:schemeClr>
          </a:solidFill>
          <a:ln w="9525" cap="sq">
            <a:noFill/>
            <a:miter lim="800000"/>
          </a:ln>
          <a:effectLst/>
        </p:spPr>
        <p:txBody>
          <a:bodyPr anchor="t"/>
          <a:lstStyle>
            <a:lvl1pPr marL="0" indent="0" algn="ctr">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2175494" y="4718988"/>
            <a:ext cx="8286606" cy="3005613"/>
          </a:xfrm>
        </p:spPr>
        <p:txBody>
          <a:bodyPr>
            <a:normAutofit/>
          </a:bodyPr>
          <a:lstStyle>
            <a:lvl1pPr marL="0" indent="0" algn="l">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a:xfrm>
            <a:off x="2171074" y="8204785"/>
            <a:ext cx="8291027" cy="480185"/>
          </a:xfrm>
        </p:spPr>
        <p:txBody>
          <a:bodyPr/>
          <a:lstStyle>
            <a:lvl1pPr algn="l">
              <a:defRPr/>
            </a:lvl1p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a:xfrm>
            <a:off x="2171073" y="477961"/>
            <a:ext cx="8311506" cy="481397"/>
          </a:xfrm>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1" name="Straight Connector 30"/>
          <p:cNvCxnSpPr/>
          <p:nvPr/>
        </p:nvCxnSpPr>
        <p:spPr>
          <a:xfrm>
            <a:off x="2171074" y="4715408"/>
            <a:ext cx="829102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0343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26" name="Straight Connector 25"/>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829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58667" y="1198460"/>
            <a:ext cx="2423613" cy="6989834"/>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167008" y="1198460"/>
            <a:ext cx="11743245" cy="69898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14158667" y="1198460"/>
            <a:ext cx="0" cy="6989834"/>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263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029215"/>
            <a:ext cx="18288000" cy="6158912"/>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189720"/>
            <a:ext cx="18288000" cy="1114425"/>
          </a:xfrm>
          <a:prstGeom prst="rect">
            <a:avLst/>
          </a:prstGeom>
        </p:spPr>
      </p:pic>
      <p:sp>
        <p:nvSpPr>
          <p:cNvPr id="2" name="Title Placeholder 1"/>
          <p:cNvSpPr>
            <a:spLocks noGrp="1"/>
          </p:cNvSpPr>
          <p:nvPr>
            <p:ph type="title"/>
          </p:nvPr>
        </p:nvSpPr>
        <p:spPr>
          <a:xfrm>
            <a:off x="2177369" y="1206779"/>
            <a:ext cx="14404913" cy="157385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177369" y="3023599"/>
            <a:ext cx="14404913" cy="5175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331208" y="495555"/>
            <a:ext cx="5251073" cy="463802"/>
          </a:xfrm>
          <a:prstGeom prst="rect">
            <a:avLst/>
          </a:prstGeom>
        </p:spPr>
        <p:txBody>
          <a:bodyPr vert="horz" lIns="91440" tIns="45720" rIns="91440" bIns="45720" rtlCol="0" anchor="ctr"/>
          <a:lstStyle>
            <a:lvl1pPr algn="r">
              <a:defRPr sz="1500">
                <a:solidFill>
                  <a:schemeClr val="tx1">
                    <a:tint val="75000"/>
                  </a:schemeClr>
                </a:solidFill>
              </a:defRPr>
            </a:lvl1pPr>
          </a:lstStyle>
          <a:p>
            <a:fld id="{1D8BD707-D9CF-40AE-B4C6-C98DA3205C09}" type="datetimeFigureOut">
              <a:rPr lang="en-US" smtClean="0"/>
              <a:pPr/>
              <a:t>12/9/2025</a:t>
            </a:fld>
            <a:endParaRPr lang="en-US"/>
          </a:p>
        </p:txBody>
      </p:sp>
      <p:sp>
        <p:nvSpPr>
          <p:cNvPr id="5" name="Footer Placeholder 4"/>
          <p:cNvSpPr>
            <a:spLocks noGrp="1"/>
          </p:cNvSpPr>
          <p:nvPr>
            <p:ph type="ftr" sz="quarter" idx="3"/>
          </p:nvPr>
        </p:nvSpPr>
        <p:spPr>
          <a:xfrm>
            <a:off x="2177369" y="493961"/>
            <a:ext cx="8908254" cy="463802"/>
          </a:xfrm>
          <a:prstGeom prst="rect">
            <a:avLst/>
          </a:prstGeom>
        </p:spPr>
        <p:txBody>
          <a:bodyPr vert="horz" lIns="91440" tIns="45720" rIns="91440" bIns="45720" rtlCol="0" anchor="ctr"/>
          <a:lstStyle>
            <a:lvl1pPr algn="l">
              <a:defRPr sz="15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20091" y="1198460"/>
            <a:ext cx="1216529" cy="755367"/>
          </a:xfrm>
          <a:prstGeom prst="rect">
            <a:avLst/>
          </a:prstGeom>
        </p:spPr>
        <p:txBody>
          <a:bodyPr vert="horz" lIns="91440" tIns="45720" rIns="91440" bIns="45720" rtlCol="0" anchor="t"/>
          <a:lstStyle>
            <a:lvl1pPr algn="r">
              <a:defRPr sz="4200">
                <a:solidFill>
                  <a:schemeClr val="accent1"/>
                </a:solidFill>
              </a:defRPr>
            </a:lvl1pPr>
          </a:lstStyle>
          <a:p>
            <a:fld id="{B6F15528-21DE-4FAA-801E-634DDDAF4B2B}" type="slidenum">
              <a:rPr lang="en-US" smtClean="0"/>
              <a:pPr/>
              <a:t>‹#›</a:t>
            </a:fld>
            <a:endParaRPr lang="en-US"/>
          </a:p>
        </p:txBody>
      </p:sp>
      <p:cxnSp>
        <p:nvCxnSpPr>
          <p:cNvPr id="10" name="Straight Connector 9"/>
          <p:cNvCxnSpPr/>
          <p:nvPr/>
        </p:nvCxnSpPr>
        <p:spPr>
          <a:xfrm>
            <a:off x="0" y="9192620"/>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40653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371600" rtl="0" eaLnBrk="1" latinLnBrk="0" hangingPunct="1">
        <a:lnSpc>
          <a:spcPct val="90000"/>
        </a:lnSpc>
        <a:spcBef>
          <a:spcPct val="0"/>
        </a:spcBef>
        <a:buNone/>
        <a:defRPr sz="4800" b="0" i="0" kern="1200" cap="all">
          <a:solidFill>
            <a:schemeClr val="tx1"/>
          </a:solidFill>
          <a:effectLst/>
          <a:latin typeface="+mj-lt"/>
          <a:ea typeface="+mj-ea"/>
          <a:cs typeface="+mj-cs"/>
        </a:defRPr>
      </a:lvl1pPr>
    </p:titleStyle>
    <p:bodyStyle>
      <a:lvl1pPr marL="342900" indent="-342900" algn="l" defTabSz="1371600" rtl="0" eaLnBrk="1" latinLnBrk="0" hangingPunct="1">
        <a:lnSpc>
          <a:spcPct val="120000"/>
        </a:lnSpc>
        <a:spcBef>
          <a:spcPts val="1500"/>
        </a:spcBef>
        <a:buClr>
          <a:schemeClr val="accent1"/>
        </a:buClr>
        <a:buSzPct val="100000"/>
        <a:buFont typeface="Arial" panose="020B0604020202020204" pitchFamily="34" charset="0"/>
        <a:buChar char="•"/>
        <a:defRPr sz="3000" kern="1200">
          <a:solidFill>
            <a:schemeClr val="tx1"/>
          </a:solidFill>
          <a:effectLst/>
          <a:latin typeface="+mn-lt"/>
          <a:ea typeface="+mn-ea"/>
          <a:cs typeface="+mn-cs"/>
        </a:defRPr>
      </a:lvl1pPr>
      <a:lvl2pPr marL="1028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700" kern="1200" cap="none" baseline="0">
          <a:solidFill>
            <a:schemeClr val="tx1"/>
          </a:solidFill>
          <a:effectLst/>
          <a:latin typeface="+mn-lt"/>
          <a:ea typeface="+mn-ea"/>
          <a:cs typeface="+mn-cs"/>
        </a:defRPr>
      </a:lvl2pPr>
      <a:lvl3pPr marL="1714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3pPr>
      <a:lvl4pPr marL="2400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100" kern="1200" cap="none" baseline="0">
          <a:solidFill>
            <a:schemeClr val="tx1"/>
          </a:solidFill>
          <a:effectLst/>
          <a:latin typeface="+mn-lt"/>
          <a:ea typeface="+mn-ea"/>
          <a:cs typeface="+mn-cs"/>
        </a:defRPr>
      </a:lvl4pPr>
      <a:lvl5pPr marL="30861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5pPr>
      <a:lvl6pPr marL="37719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6pPr>
      <a:lvl7pPr marL="4457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7pPr>
      <a:lvl8pPr marL="5143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8pPr>
      <a:lvl9pPr marL="5829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0.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1.jpe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3.jpeg"/></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4.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9.sv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clinmedjournals.org/articles/ijdcr/international-journal-of-diabetes-and-clinical-research-ijdcr-2-049.php" TargetMode="Externa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1.jpe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7/s00125-023-06085-1" TargetMode="External"/><Relationship Id="rId3" Type="http://schemas.openxmlformats.org/officeDocument/2006/relationships/hyperlink" Target="https://doi.org/10.3390/diabetology2020004" TargetMode="External"/><Relationship Id="rId7" Type="http://schemas.openxmlformats.org/officeDocument/2006/relationships/hyperlink" Target="http://www.semanticscholar.org/paper/2-Epidemiology-of-type-2-diabetes-in-the-South-of-2-Hanif-Khunti/96cb5072a638b697e67e919e785c10d411b1d44b" TargetMode="External"/><Relationship Id="rId12" Type="http://schemas.openxmlformats.org/officeDocument/2006/relationships/hyperlink" Target="https://pmc.ncbi.nlm.nih.gov/articles/PMC7219531/"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www.england.nhs.uk/" TargetMode="External"/><Relationship Id="rId11" Type="http://schemas.openxmlformats.org/officeDocument/2006/relationships/hyperlink" Target="http://www.everydayhealth.com/type-2-diabetes/guide/symptoms/" TargetMode="External"/><Relationship Id="rId5" Type="http://schemas.openxmlformats.org/officeDocument/2006/relationships/hyperlink" Target="https://www.cdc.gov/diabetes/hcp/lifestyle-change-program/index.html" TargetMode="External"/><Relationship Id="rId10" Type="http://schemas.openxmlformats.org/officeDocument/2006/relationships/hyperlink" Target="https://pmc.ncbi.nlm.nih.gov/articles/PMC4311308/" TargetMode="External"/><Relationship Id="rId4" Type="http://schemas.openxmlformats.org/officeDocument/2006/relationships/hyperlink" Target="https://search.ebscohost.com/login.aspx?direct=true&amp;profile=ehost&amp;scope=site&amp;authtype=crawler&amp;jrnl=10880224&amp;AN=157543299&amp;h=iDxrvWDl5XNVHz%2Fg7yK7kQOQDkEe%2FXjidsdxIpy%2BCZAzXZuw00XYrsmS7W0GIMDHhJhDl6tHEDRU7NqcpL0D4w%3D%3D&amp;crl=c" TargetMode="External"/><Relationship Id="rId9" Type="http://schemas.openxmlformats.org/officeDocument/2006/relationships/hyperlink" Target="https://diabetestimes.co.uk/nice-update-type-2-diabetes-guidance-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9214"/>
            <a:ext cx="18288000" cy="615891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9189720"/>
            <a:ext cx="18288000" cy="1114425"/>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9192619"/>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6670" y="5292813"/>
            <a:ext cx="12955608"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352BB3D1-FC10-43EE-8114-34C0EBA6F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8287542"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p:nvPr/>
        </p:nvSpPr>
        <p:spPr>
          <a:xfrm>
            <a:off x="7313911" y="2945820"/>
            <a:ext cx="10137245" cy="7310337"/>
          </a:xfrm>
          <a:prstGeom prst="rect">
            <a:avLst/>
          </a:prstGeom>
        </p:spPr>
        <p:txBody>
          <a:bodyPr vert="horz" lIns="91440" tIns="45720" rIns="91440" bIns="0" rtlCol="0" anchor="ctr">
            <a:normAutofit/>
          </a:bodyPr>
          <a:lstStyle/>
          <a:p>
            <a:pPr defTabSz="914400">
              <a:lnSpc>
                <a:spcPct val="90000"/>
              </a:lnSpc>
              <a:spcBef>
                <a:spcPct val="0"/>
              </a:spcBef>
              <a:spcAft>
                <a:spcPts val="600"/>
              </a:spcAft>
            </a:pPr>
            <a:r>
              <a:rPr lang="en-US" sz="3200" b="1" cap="all" spc="951" dirty="0">
                <a:latin typeface="Bell MT" panose="02020503060305020303" pitchFamily="18" charset="0"/>
                <a:ea typeface="+mj-ea"/>
                <a:cs typeface="+mj-cs"/>
                <a:sym typeface="Times New Roman Bold"/>
              </a:rPr>
              <a:t>TYPE 2 DIABETES: OVERVIEW, PREVENTION AND RECOMMENDATIONS</a:t>
            </a:r>
          </a:p>
        </p:txBody>
      </p:sp>
      <p:cxnSp>
        <p:nvCxnSpPr>
          <p:cNvPr id="18" name="Straight Connector 17">
            <a:extLst>
              <a:ext uri="{FF2B5EF4-FFF2-40B4-BE49-F238E27FC236}">
                <a16:creationId xmlns:a16="http://schemas.microsoft.com/office/drawing/2014/main" id="{7766695C-9F91-4225-8954-E3288BC51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81444" y="2400300"/>
            <a:ext cx="0" cy="5486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extBox 3">
            <a:extLst>
              <a:ext uri="{FF2B5EF4-FFF2-40B4-BE49-F238E27FC236}">
                <a16:creationId xmlns:a16="http://schemas.microsoft.com/office/drawing/2014/main" id="{CBA26C2B-35C6-FEE1-7250-538C9372B20A}"/>
              </a:ext>
            </a:extLst>
          </p:cNvPr>
          <p:cNvSpPr txBox="1"/>
          <p:nvPr/>
        </p:nvSpPr>
        <p:spPr>
          <a:xfrm>
            <a:off x="7313911" y="-740192"/>
            <a:ext cx="11204047" cy="7310337"/>
          </a:xfrm>
          <a:prstGeom prst="rect">
            <a:avLst/>
          </a:prstGeom>
        </p:spPr>
        <p:txBody>
          <a:bodyPr vert="horz" lIns="91440" tIns="45720" rIns="91440" bIns="0" rtlCol="0" anchor="ctr">
            <a:normAutofit/>
          </a:bodyPr>
          <a:lstStyle/>
          <a:p>
            <a:pPr defTabSz="914400">
              <a:lnSpc>
                <a:spcPct val="90000"/>
              </a:lnSpc>
              <a:spcBef>
                <a:spcPct val="0"/>
              </a:spcBef>
              <a:spcAft>
                <a:spcPts val="600"/>
              </a:spcAft>
            </a:pPr>
            <a:r>
              <a:rPr lang="en-US" sz="3600" b="1" cap="all" spc="951" dirty="0" err="1">
                <a:latin typeface="Bell MT" panose="02020503060305020303" pitchFamily="18" charset="0"/>
                <a:ea typeface="+mj-ea"/>
                <a:cs typeface="+mj-cs"/>
                <a:sym typeface="Times New Roman Bold"/>
              </a:rPr>
              <a:t>Programme</a:t>
            </a:r>
            <a:r>
              <a:rPr lang="en-US" sz="3600" b="1" cap="all" spc="951" dirty="0">
                <a:latin typeface="Bell MT" panose="02020503060305020303" pitchFamily="18" charset="0"/>
                <a:ea typeface="+mj-ea"/>
                <a:cs typeface="+mj-cs"/>
                <a:sym typeface="Times New Roman Bold"/>
              </a:rPr>
              <a:t>: MSc Public Health and Social Care in Practice</a:t>
            </a:r>
          </a:p>
          <a:p>
            <a:pPr defTabSz="914400">
              <a:lnSpc>
                <a:spcPct val="90000"/>
              </a:lnSpc>
              <a:spcBef>
                <a:spcPct val="0"/>
              </a:spcBef>
              <a:spcAft>
                <a:spcPts val="600"/>
              </a:spcAft>
            </a:pPr>
            <a:endParaRPr lang="en-US" sz="3600" b="1" cap="all" spc="951" dirty="0">
              <a:latin typeface="Bell MT" panose="02020503060305020303" pitchFamily="18" charset="0"/>
              <a:ea typeface="+mj-ea"/>
              <a:cs typeface="+mj-cs"/>
              <a:sym typeface="Times New Roman Bold"/>
            </a:endParaRPr>
          </a:p>
          <a:p>
            <a:pPr defTabSz="914400">
              <a:lnSpc>
                <a:spcPct val="90000"/>
              </a:lnSpc>
              <a:spcBef>
                <a:spcPct val="0"/>
              </a:spcBef>
              <a:spcAft>
                <a:spcPts val="600"/>
              </a:spcAft>
            </a:pPr>
            <a:r>
              <a:rPr lang="en-US" sz="3600" b="1" cap="all" spc="951" dirty="0">
                <a:latin typeface="Bell MT" panose="02020503060305020303" pitchFamily="18" charset="0"/>
                <a:ea typeface="+mj-ea"/>
                <a:cs typeface="+mj-cs"/>
                <a:sym typeface="Times New Roman Bold"/>
              </a:rPr>
              <a:t>Module: Community Care and Management of Longer-term Conditions</a:t>
            </a:r>
          </a:p>
          <a:p>
            <a:pPr defTabSz="914400">
              <a:lnSpc>
                <a:spcPct val="90000"/>
              </a:lnSpc>
              <a:spcBef>
                <a:spcPct val="0"/>
              </a:spcBef>
              <a:spcAft>
                <a:spcPts val="600"/>
              </a:spcAft>
            </a:pPr>
            <a:endParaRPr lang="en-US" sz="3600" b="1" cap="all" spc="951" dirty="0">
              <a:latin typeface="Bell MT" panose="02020503060305020303" pitchFamily="18" charset="0"/>
              <a:ea typeface="+mj-ea"/>
              <a:cs typeface="+mj-cs"/>
              <a:sym typeface="Times New Roman Bold"/>
            </a:endParaRPr>
          </a:p>
          <a:p>
            <a:pPr defTabSz="914400">
              <a:lnSpc>
                <a:spcPct val="90000"/>
              </a:lnSpc>
              <a:spcBef>
                <a:spcPct val="0"/>
              </a:spcBef>
              <a:spcAft>
                <a:spcPts val="600"/>
              </a:spcAft>
            </a:pPr>
            <a:r>
              <a:rPr lang="en-US" sz="3600" b="1" cap="all" spc="951" dirty="0">
                <a:latin typeface="Bell MT" panose="02020503060305020303" pitchFamily="18" charset="0"/>
                <a:ea typeface="+mj-ea"/>
                <a:cs typeface="+mj-cs"/>
                <a:sym typeface="Times New Roman Bold"/>
              </a:rPr>
              <a:t>Module Code: LCHS7003</a:t>
            </a:r>
          </a:p>
        </p:txBody>
      </p:sp>
      <p:sp>
        <p:nvSpPr>
          <p:cNvPr id="4" name="TextBox 3">
            <a:extLst>
              <a:ext uri="{FF2B5EF4-FFF2-40B4-BE49-F238E27FC236}">
                <a16:creationId xmlns:a16="http://schemas.microsoft.com/office/drawing/2014/main" id="{709D3055-AC00-A572-E0C3-75B611583201}"/>
              </a:ext>
            </a:extLst>
          </p:cNvPr>
          <p:cNvSpPr txBox="1"/>
          <p:nvPr/>
        </p:nvSpPr>
        <p:spPr>
          <a:xfrm>
            <a:off x="7313911" y="5292813"/>
            <a:ext cx="11536513" cy="7534950"/>
          </a:xfrm>
          <a:prstGeom prst="rect">
            <a:avLst/>
          </a:prstGeom>
        </p:spPr>
        <p:txBody>
          <a:bodyPr vert="horz" lIns="91440" tIns="45720" rIns="91440" bIns="0" rtlCol="0" anchor="ctr">
            <a:normAutofit/>
          </a:bodyPr>
          <a:lstStyle/>
          <a:p>
            <a:pPr defTabSz="914400">
              <a:lnSpc>
                <a:spcPct val="90000"/>
              </a:lnSpc>
              <a:spcBef>
                <a:spcPct val="0"/>
              </a:spcBef>
              <a:spcAft>
                <a:spcPts val="600"/>
              </a:spcAft>
            </a:pPr>
            <a:r>
              <a:rPr lang="en-US" sz="3200" b="1" cap="all" spc="951" dirty="0">
                <a:latin typeface="Bell MT" panose="02020503060305020303" pitchFamily="18" charset="0"/>
                <a:ea typeface="+mj-ea"/>
                <a:cs typeface="+mj-cs"/>
                <a:sym typeface="Times New Roman Bold"/>
              </a:rPr>
              <a:t>Student ID:</a:t>
            </a:r>
            <a:r>
              <a:rPr lang="en-US" sz="3200" b="1" cap="all" spc="951" dirty="0">
                <a:effectLst>
                  <a:outerShdw blurRad="38100" dist="38100" dir="2700000" algn="tl">
                    <a:srgbClr val="000000">
                      <a:alpha val="43137"/>
                    </a:srgbClr>
                  </a:outerShdw>
                </a:effectLst>
                <a:latin typeface="Bell MT" panose="02020503060305020303" pitchFamily="18" charset="0"/>
                <a:ea typeface="+mj-ea"/>
                <a:cs typeface="+mj-cs"/>
                <a:sym typeface="Times New Roman Bold"/>
              </a:rPr>
              <a:t>2436889</a:t>
            </a:r>
            <a:endParaRPr lang="en-US" sz="3200" b="1" cap="all" spc="951" dirty="0">
              <a:latin typeface="Bell MT" panose="02020503060305020303" pitchFamily="18" charset="0"/>
              <a:ea typeface="+mj-ea"/>
              <a:cs typeface="+mj-cs"/>
              <a:sym typeface="Times New Roman Bold"/>
            </a:endParaRPr>
          </a:p>
          <a:p>
            <a:pPr defTabSz="914400">
              <a:lnSpc>
                <a:spcPct val="90000"/>
              </a:lnSpc>
              <a:spcBef>
                <a:spcPct val="0"/>
              </a:spcBef>
              <a:spcAft>
                <a:spcPts val="600"/>
              </a:spcAft>
            </a:pPr>
            <a:r>
              <a:rPr lang="en-US" sz="3200" b="1" cap="all" spc="951" dirty="0">
                <a:latin typeface="Bell MT" panose="02020503060305020303" pitchFamily="18" charset="0"/>
                <a:ea typeface="+mj-ea"/>
                <a:cs typeface="+mj-cs"/>
                <a:sym typeface="Times New Roman Bold"/>
              </a:rPr>
              <a:t>Student </a:t>
            </a:r>
            <a:r>
              <a:rPr lang="en-US" sz="3200" b="1" cap="all" spc="951" dirty="0" err="1">
                <a:latin typeface="Bell MT" panose="02020503060305020303" pitchFamily="18" charset="0"/>
                <a:ea typeface="+mj-ea"/>
                <a:cs typeface="+mj-cs"/>
                <a:sym typeface="Times New Roman Bold"/>
              </a:rPr>
              <a:t>Name:DARSHAN</a:t>
            </a:r>
            <a:r>
              <a:rPr lang="en-US" sz="3200" b="1" cap="all" spc="951" dirty="0">
                <a:latin typeface="Bell MT" panose="02020503060305020303" pitchFamily="18" charset="0"/>
                <a:ea typeface="+mj-ea"/>
                <a:cs typeface="+mj-cs"/>
                <a:sym typeface="Times New Roman Bold"/>
              </a:rPr>
              <a:t> BIPINBHAI SARVAIYA</a:t>
            </a:r>
          </a:p>
          <a:p>
            <a:pPr defTabSz="914400">
              <a:lnSpc>
                <a:spcPct val="90000"/>
              </a:lnSpc>
              <a:spcBef>
                <a:spcPct val="0"/>
              </a:spcBef>
              <a:spcAft>
                <a:spcPts val="600"/>
              </a:spcAft>
            </a:pPr>
            <a:r>
              <a:rPr lang="en-US" sz="3200" b="1" cap="all" spc="951" dirty="0">
                <a:latin typeface="Bell MT" panose="02020503060305020303" pitchFamily="18" charset="0"/>
                <a:ea typeface="+mj-ea"/>
                <a:cs typeface="+mj-cs"/>
                <a:sym typeface="Times New Roman Bold"/>
              </a:rPr>
              <a:t>LECTURER NAME:DR BRIAN MASHUMBA</a:t>
            </a:r>
          </a:p>
        </p:txBody>
      </p:sp>
      <p:pic>
        <p:nvPicPr>
          <p:cNvPr id="1026" name="Picture 2" descr="Type 2 Diabetes - AgVa Healthcare">
            <a:extLst>
              <a:ext uri="{FF2B5EF4-FFF2-40B4-BE49-F238E27FC236}">
                <a16:creationId xmlns:a16="http://schemas.microsoft.com/office/drawing/2014/main" id="{9919BBB1-B7E7-EB22-41FF-5F1A469F85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44" y="2213357"/>
            <a:ext cx="6748167" cy="61589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9F5AF72-B0EF-3407-23AC-84E9E953E077}"/>
              </a:ext>
            </a:extLst>
          </p:cNvPr>
          <p:cNvPicPr>
            <a:picLocks noChangeAspect="1"/>
          </p:cNvPicPr>
          <p:nvPr/>
        </p:nvPicPr>
        <p:blipFill>
          <a:blip r:embed="rId5"/>
          <a:stretch>
            <a:fillRect/>
          </a:stretch>
        </p:blipFill>
        <p:spPr>
          <a:xfrm>
            <a:off x="-1" y="26640"/>
            <a:ext cx="3537429" cy="1939035"/>
          </a:xfrm>
          <a:prstGeom prst="rect">
            <a:avLst/>
          </a:prstGeom>
        </p:spPr>
      </p:pic>
      <p:cxnSp>
        <p:nvCxnSpPr>
          <p:cNvPr id="7" name="Straight Connector 6">
            <a:extLst>
              <a:ext uri="{FF2B5EF4-FFF2-40B4-BE49-F238E27FC236}">
                <a16:creationId xmlns:a16="http://schemas.microsoft.com/office/drawing/2014/main" id="{F05874C1-C955-30EE-A2F8-5062944EE96E}"/>
              </a:ext>
            </a:extLst>
          </p:cNvPr>
          <p:cNvCxnSpPr/>
          <p:nvPr/>
        </p:nvCxnSpPr>
        <p:spPr>
          <a:xfrm>
            <a:off x="7467600" y="2218800"/>
            <a:ext cx="888607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C420685-591A-2B77-9054-56DC88A38A23}"/>
              </a:ext>
            </a:extLst>
          </p:cNvPr>
          <p:cNvCxnSpPr/>
          <p:nvPr/>
        </p:nvCxnSpPr>
        <p:spPr>
          <a:xfrm>
            <a:off x="7467600" y="4457700"/>
            <a:ext cx="888607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22AE628-79CF-C0F5-3883-43F0F75FBEE4}"/>
              </a:ext>
            </a:extLst>
          </p:cNvPr>
          <p:cNvCxnSpPr/>
          <p:nvPr/>
        </p:nvCxnSpPr>
        <p:spPr>
          <a:xfrm>
            <a:off x="7539074" y="5676900"/>
            <a:ext cx="888607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DF5A079-F6CF-475B-3273-77A715453524}"/>
              </a:ext>
            </a:extLst>
          </p:cNvPr>
          <p:cNvCxnSpPr/>
          <p:nvPr/>
        </p:nvCxnSpPr>
        <p:spPr>
          <a:xfrm>
            <a:off x="7467600" y="7658100"/>
            <a:ext cx="8886078"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5943600" y="342900"/>
            <a:ext cx="7882012" cy="734560"/>
          </a:xfrm>
          <a:prstGeom prst="rect">
            <a:avLst/>
          </a:prstGeom>
        </p:spPr>
        <p:txBody>
          <a:bodyPr wrap="square" lIns="0" tIns="0" rIns="0" bIns="0" rtlCol="0" anchor="t">
            <a:spAutoFit/>
          </a:bodyPr>
          <a:lstStyle/>
          <a:p>
            <a:pPr algn="ctr">
              <a:lnSpc>
                <a:spcPts val="6159"/>
              </a:lnSpc>
              <a:spcBef>
                <a:spcPct val="0"/>
              </a:spcBef>
            </a:pPr>
            <a:r>
              <a:rPr lang="en-US" sz="4600" b="1" spc="510" dirty="0">
                <a:solidFill>
                  <a:srgbClr val="000000"/>
                </a:solidFill>
                <a:latin typeface="Times New Roman Bold"/>
                <a:ea typeface="Times New Roman Bold"/>
                <a:cs typeface="Times New Roman Bold"/>
                <a:sym typeface="Times New Roman Bold"/>
              </a:rPr>
              <a:t>INTRODUCTION</a:t>
            </a:r>
          </a:p>
        </p:txBody>
      </p:sp>
      <p:sp>
        <p:nvSpPr>
          <p:cNvPr id="6" name="TextBox 6"/>
          <p:cNvSpPr txBox="1"/>
          <p:nvPr/>
        </p:nvSpPr>
        <p:spPr>
          <a:xfrm>
            <a:off x="152400" y="1409700"/>
            <a:ext cx="11198429" cy="7606249"/>
          </a:xfrm>
          <a:prstGeom prst="rect">
            <a:avLst/>
          </a:prstGeom>
        </p:spPr>
        <p:txBody>
          <a:bodyPr wrap="square" lIns="0" tIns="0" rIns="0" bIns="0" rtlCol="0" anchor="t">
            <a:spAutoFit/>
          </a:bodyPr>
          <a:lstStyle/>
          <a:p>
            <a:pPr marL="652542" lvl="1" indent="-326271" algn="just">
              <a:lnSpc>
                <a:spcPts val="5017"/>
              </a:lnSpc>
              <a:buFont typeface="Arial"/>
              <a:buChar char="•"/>
            </a:pPr>
            <a:r>
              <a:rPr lang="en-US" sz="2400" spc="250" dirty="0">
                <a:solidFill>
                  <a:srgbClr val="000000"/>
                </a:solidFill>
                <a:latin typeface="Times New Roman"/>
                <a:ea typeface="Times New Roman"/>
                <a:cs typeface="Times New Roman"/>
                <a:sym typeface="Times New Roman"/>
              </a:rPr>
              <a:t>Diabetes type 2 is a complicated chronic illness that is highly affected by social, psychological and biological factors (</a:t>
            </a:r>
            <a:r>
              <a:rPr lang="en-US" sz="2400" spc="250" dirty="0" err="1">
                <a:solidFill>
                  <a:srgbClr val="000000"/>
                </a:solidFill>
                <a:latin typeface="Times New Roman"/>
                <a:ea typeface="Times New Roman"/>
                <a:cs typeface="Times New Roman"/>
                <a:sym typeface="Times New Roman"/>
              </a:rPr>
              <a:t>Bahall</a:t>
            </a:r>
            <a:r>
              <a:rPr lang="en-US" sz="2400" spc="250" dirty="0">
                <a:solidFill>
                  <a:srgbClr val="000000"/>
                </a:solidFill>
                <a:latin typeface="Times New Roman"/>
                <a:ea typeface="Times New Roman"/>
                <a:cs typeface="Times New Roman"/>
                <a:sym typeface="Times New Roman"/>
              </a:rPr>
              <a:t> and Bailey, 2022).</a:t>
            </a:r>
          </a:p>
          <a:p>
            <a:pPr marL="652542" lvl="1" indent="-326271" algn="just">
              <a:lnSpc>
                <a:spcPts val="5017"/>
              </a:lnSpc>
              <a:buFont typeface="Arial"/>
              <a:buChar char="•"/>
            </a:pPr>
            <a:r>
              <a:rPr lang="en-US" sz="2400" spc="250" dirty="0">
                <a:solidFill>
                  <a:srgbClr val="000000"/>
                </a:solidFill>
                <a:latin typeface="Times New Roman"/>
                <a:ea typeface="Times New Roman"/>
                <a:cs typeface="Times New Roman"/>
                <a:sym typeface="Times New Roman"/>
              </a:rPr>
              <a:t>The increase of prevalence and expanding inequalities pose the necessity of early diagnosis (Filippo </a:t>
            </a:r>
            <a:r>
              <a:rPr lang="en-US" sz="2400" spc="250" dirty="0" err="1">
                <a:solidFill>
                  <a:srgbClr val="000000"/>
                </a:solidFill>
                <a:latin typeface="Times New Roman"/>
                <a:ea typeface="Times New Roman"/>
                <a:cs typeface="Times New Roman"/>
                <a:sym typeface="Times New Roman"/>
              </a:rPr>
              <a:t>Pesapane</a:t>
            </a:r>
            <a:r>
              <a:rPr lang="en-US" sz="2400" spc="250" dirty="0">
                <a:solidFill>
                  <a:srgbClr val="000000"/>
                </a:solidFill>
                <a:latin typeface="Times New Roman"/>
                <a:ea typeface="Times New Roman"/>
                <a:cs typeface="Times New Roman"/>
                <a:sym typeface="Times New Roman"/>
              </a:rPr>
              <a:t> et al., 2023).</a:t>
            </a:r>
          </a:p>
          <a:p>
            <a:pPr marL="652542" lvl="1" indent="-326271" algn="just">
              <a:lnSpc>
                <a:spcPts val="5017"/>
              </a:lnSpc>
              <a:buFont typeface="Arial"/>
              <a:buChar char="•"/>
            </a:pPr>
            <a:r>
              <a:rPr lang="en-US" sz="2400" spc="250" dirty="0">
                <a:solidFill>
                  <a:srgbClr val="000000"/>
                </a:solidFill>
                <a:latin typeface="Times New Roman"/>
                <a:ea typeface="Times New Roman"/>
                <a:cs typeface="Times New Roman"/>
                <a:sym typeface="Times New Roman"/>
              </a:rPr>
              <a:t>The long-term care involves </a:t>
            </a:r>
            <a:r>
              <a:rPr lang="en-US" sz="2400" spc="250" dirty="0" err="1">
                <a:solidFill>
                  <a:srgbClr val="000000"/>
                </a:solidFill>
                <a:latin typeface="Times New Roman"/>
                <a:ea typeface="Times New Roman"/>
                <a:cs typeface="Times New Roman"/>
                <a:sym typeface="Times New Roman"/>
              </a:rPr>
              <a:t>individualised</a:t>
            </a:r>
            <a:r>
              <a:rPr lang="en-US" sz="2400" spc="250" dirty="0">
                <a:solidFill>
                  <a:srgbClr val="000000"/>
                </a:solidFill>
                <a:latin typeface="Times New Roman"/>
                <a:ea typeface="Times New Roman"/>
                <a:cs typeface="Times New Roman"/>
                <a:sym typeface="Times New Roman"/>
              </a:rPr>
              <a:t> attention and prolonged </a:t>
            </a:r>
            <a:r>
              <a:rPr lang="en-US" sz="2400" spc="250" dirty="0" err="1">
                <a:solidFill>
                  <a:srgbClr val="000000"/>
                </a:solidFill>
                <a:latin typeface="Times New Roman"/>
                <a:ea typeface="Times New Roman"/>
                <a:cs typeface="Times New Roman"/>
                <a:sym typeface="Times New Roman"/>
              </a:rPr>
              <a:t>behavioural</a:t>
            </a:r>
            <a:r>
              <a:rPr lang="en-US" sz="2400" spc="250" dirty="0">
                <a:solidFill>
                  <a:srgbClr val="000000"/>
                </a:solidFill>
                <a:latin typeface="Times New Roman"/>
                <a:ea typeface="Times New Roman"/>
                <a:cs typeface="Times New Roman"/>
                <a:sym typeface="Times New Roman"/>
              </a:rPr>
              <a:t> alteration. High-intensity interval training (HIIT) raise glycemic control  &amp; insulin sensitivity in adults with type 2 diabetes (</a:t>
            </a:r>
            <a:r>
              <a:rPr lang="en-IN" sz="2400" dirty="0">
                <a:latin typeface="Times New Roman" panose="02020603050405020304" pitchFamily="18" charset="0"/>
                <a:cs typeface="Times New Roman" panose="02020603050405020304" pitchFamily="18" charset="0"/>
              </a:rPr>
              <a:t>Alam, 2021). </a:t>
            </a:r>
            <a:endParaRPr lang="en-US" sz="2400" spc="250" dirty="0">
              <a:solidFill>
                <a:srgbClr val="000000"/>
              </a:solidFill>
              <a:latin typeface="Times New Roman"/>
              <a:ea typeface="Times New Roman"/>
              <a:cs typeface="Times New Roman"/>
              <a:sym typeface="Times New Roman"/>
            </a:endParaRPr>
          </a:p>
          <a:p>
            <a:pPr marL="652542" lvl="1" indent="-326271" algn="just">
              <a:lnSpc>
                <a:spcPts val="5017"/>
              </a:lnSpc>
              <a:buFont typeface="Arial"/>
              <a:buChar char="•"/>
            </a:pPr>
            <a:r>
              <a:rPr lang="en-US" sz="2400" spc="250" dirty="0">
                <a:solidFill>
                  <a:srgbClr val="000000"/>
                </a:solidFill>
                <a:latin typeface="Times New Roman"/>
                <a:ea typeface="Times New Roman"/>
                <a:cs typeface="Times New Roman"/>
                <a:sym typeface="Times New Roman"/>
              </a:rPr>
              <a:t>Primary care nurses are the major contributors in screening, education, review and prevention of complications (AbdulRaheem, 2023).</a:t>
            </a:r>
          </a:p>
        </p:txBody>
      </p:sp>
      <p:sp>
        <p:nvSpPr>
          <p:cNvPr id="7" name="TextBox 6"/>
          <p:cNvSpPr txBox="1"/>
          <p:nvPr/>
        </p:nvSpPr>
        <p:spPr>
          <a:xfrm>
            <a:off x="12725400" y="6713992"/>
            <a:ext cx="48768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Image 1: Diabetes</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Alam, 2021)</a:t>
            </a:r>
            <a:endParaRPr lang="en-US" dirty="0">
              <a:latin typeface="Times New Roman" panose="02020603050405020304" pitchFamily="18" charset="0"/>
              <a:cs typeface="Times New Roman" panose="02020603050405020304" pitchFamily="18" charset="0"/>
            </a:endParaRPr>
          </a:p>
        </p:txBody>
      </p:sp>
      <p:pic>
        <p:nvPicPr>
          <p:cNvPr id="1028" name="Picture 4" descr="Diabetes Mellitus: Insights from Epidemiology, Biochemistry, Risk Factors,  Diagnosis, Complications and Comprehensive Management">
            <a:extLst>
              <a:ext uri="{FF2B5EF4-FFF2-40B4-BE49-F238E27FC236}">
                <a16:creationId xmlns:a16="http://schemas.microsoft.com/office/drawing/2014/main" id="{4594D860-6EAF-0A42-7C98-7620185B8A9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87200" y="3238500"/>
            <a:ext cx="5825065" cy="32765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066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a:p>
        </p:txBody>
      </p:sp>
      <p:sp>
        <p:nvSpPr>
          <p:cNvPr id="3" name="Freeform 3"/>
          <p:cNvSpPr/>
          <p:nvPr/>
        </p:nvSpPr>
        <p:spPr>
          <a:xfrm>
            <a:off x="11420722" y="2627069"/>
            <a:ext cx="5440420" cy="5863190"/>
          </a:xfrm>
          <a:custGeom>
            <a:avLst/>
            <a:gdLst/>
            <a:ahLst/>
            <a:cxnLst/>
            <a:rect l="l" t="t" r="r" b="b"/>
            <a:pathLst>
              <a:path w="8393662" h="8393662">
                <a:moveTo>
                  <a:pt x="0" y="0"/>
                </a:moveTo>
                <a:lnTo>
                  <a:pt x="8393662" y="0"/>
                </a:lnTo>
                <a:lnTo>
                  <a:pt x="8393662" y="8393662"/>
                </a:lnTo>
                <a:lnTo>
                  <a:pt x="0" y="8393662"/>
                </a:lnTo>
                <a:lnTo>
                  <a:pt x="0" y="0"/>
                </a:lnTo>
                <a:close/>
              </a:path>
            </a:pathLst>
          </a:custGeom>
          <a:blipFill>
            <a:blip r:embed="rId4"/>
            <a:stretch>
              <a:fillRect/>
            </a:stretch>
          </a:blipFill>
        </p:spPr>
        <p:txBody>
          <a:bodyPr/>
          <a:lstStyle/>
          <a:p>
            <a:endParaRPr lang="en-IN"/>
          </a:p>
        </p:txBody>
      </p:sp>
      <p:grpSp>
        <p:nvGrpSpPr>
          <p:cNvPr id="4" name="Group 4"/>
          <p:cNvGrpSpPr/>
          <p:nvPr/>
        </p:nvGrpSpPr>
        <p:grpSpPr>
          <a:xfrm>
            <a:off x="1028700" y="603170"/>
            <a:ext cx="16268700" cy="2476196"/>
            <a:chOff x="0" y="0"/>
            <a:chExt cx="14804526" cy="3301594"/>
          </a:xfrm>
        </p:grpSpPr>
        <p:sp>
          <p:nvSpPr>
            <p:cNvPr id="5" name="TextBox 5"/>
            <p:cNvSpPr txBox="1"/>
            <p:nvPr/>
          </p:nvSpPr>
          <p:spPr>
            <a:xfrm>
              <a:off x="0" y="-123825"/>
              <a:ext cx="14804526" cy="2127089"/>
            </a:xfrm>
            <a:prstGeom prst="rect">
              <a:avLst/>
            </a:prstGeom>
          </p:spPr>
          <p:txBody>
            <a:bodyPr lIns="0" tIns="0" rIns="0" bIns="0" rtlCol="0" anchor="t">
              <a:spAutoFit/>
            </a:bodyPr>
            <a:lstStyle/>
            <a:p>
              <a:pPr algn="l">
                <a:lnSpc>
                  <a:spcPts val="6437"/>
                </a:lnSpc>
                <a:spcBef>
                  <a:spcPct val="0"/>
                </a:spcBef>
              </a:pPr>
              <a:r>
                <a:rPr lang="en-US" sz="4598" b="1" dirty="0">
                  <a:solidFill>
                    <a:srgbClr val="000000"/>
                  </a:solidFill>
                  <a:latin typeface="Times New Roman Bold"/>
                  <a:ea typeface="Times New Roman Bold"/>
                  <a:cs typeface="Times New Roman Bold"/>
                  <a:sym typeface="Times New Roman Bold"/>
                </a:rPr>
                <a:t>Overview of Type 2 Diabetes (Definition, Symptoms, Causes)</a:t>
              </a:r>
            </a:p>
          </p:txBody>
        </p:sp>
        <p:sp>
          <p:nvSpPr>
            <p:cNvPr id="6" name="TextBox 6"/>
            <p:cNvSpPr txBox="1"/>
            <p:nvPr/>
          </p:nvSpPr>
          <p:spPr>
            <a:xfrm>
              <a:off x="0" y="2489056"/>
              <a:ext cx="9271714" cy="812538"/>
            </a:xfrm>
            <a:prstGeom prst="rect">
              <a:avLst/>
            </a:prstGeom>
          </p:spPr>
          <p:txBody>
            <a:bodyPr lIns="0" tIns="0" rIns="0" bIns="0" rtlCol="0" anchor="t">
              <a:spAutoFit/>
            </a:bodyPr>
            <a:lstStyle/>
            <a:p>
              <a:pPr algn="l">
                <a:lnSpc>
                  <a:spcPts val="4998"/>
                </a:lnSpc>
                <a:spcBef>
                  <a:spcPct val="0"/>
                </a:spcBef>
              </a:pPr>
              <a:endParaRPr/>
            </a:p>
          </p:txBody>
        </p:sp>
      </p:grpSp>
      <p:sp>
        <p:nvSpPr>
          <p:cNvPr id="7" name="TextBox 7"/>
          <p:cNvSpPr txBox="1"/>
          <p:nvPr/>
        </p:nvSpPr>
        <p:spPr>
          <a:xfrm>
            <a:off x="200272" y="1752100"/>
            <a:ext cx="10229850" cy="7807202"/>
          </a:xfrm>
          <a:prstGeom prst="rect">
            <a:avLst/>
          </a:prstGeom>
        </p:spPr>
        <p:txBody>
          <a:bodyPr wrap="square" lIns="0" tIns="0" rIns="0" bIns="0" rtlCol="0" anchor="t">
            <a:spAutoFit/>
          </a:bodyPr>
          <a:lstStyle/>
          <a:p>
            <a:pPr marL="626102" lvl="1" indent="-313051" algn="just">
              <a:lnSpc>
                <a:spcPts val="5596"/>
              </a:lnSpc>
              <a:buFont typeface="Arial"/>
              <a:buChar char="•"/>
            </a:pPr>
            <a:r>
              <a:rPr lang="en-US" sz="2899" spc="-63" dirty="0">
                <a:solidFill>
                  <a:srgbClr val="000000"/>
                </a:solidFill>
                <a:latin typeface="Times New Roman"/>
                <a:ea typeface="Times New Roman"/>
                <a:cs typeface="Times New Roman"/>
                <a:sym typeface="Times New Roman"/>
              </a:rPr>
              <a:t>Diabetes type 2 occurs due to insulin insensitivity and slow b-cell depletion (Cersosimo et al., 2021).</a:t>
            </a:r>
          </a:p>
          <a:p>
            <a:pPr marL="626102" lvl="1" indent="-313051" algn="just">
              <a:lnSpc>
                <a:spcPts val="5596"/>
              </a:lnSpc>
              <a:buFont typeface="Arial"/>
              <a:buChar char="•"/>
            </a:pPr>
            <a:r>
              <a:rPr lang="en-US" sz="2899" spc="-63" dirty="0">
                <a:solidFill>
                  <a:srgbClr val="000000"/>
                </a:solidFill>
                <a:latin typeface="Times New Roman"/>
                <a:ea typeface="Times New Roman"/>
                <a:cs typeface="Times New Roman"/>
                <a:sym typeface="Times New Roman"/>
              </a:rPr>
              <a:t>The emergence of the symptoms is slow, which leads to late diagnoses and early complications. kidney disease and retinopathy, which can cause loss of vision over time, as common complications (Salomon, 2023).</a:t>
            </a:r>
          </a:p>
          <a:p>
            <a:pPr marL="626102" lvl="1" indent="-313051" algn="just">
              <a:lnSpc>
                <a:spcPts val="5596"/>
              </a:lnSpc>
              <a:buFont typeface="Arial"/>
              <a:buChar char="•"/>
            </a:pPr>
            <a:r>
              <a:rPr lang="en-US" sz="2899" spc="-63" dirty="0">
                <a:solidFill>
                  <a:srgbClr val="000000"/>
                </a:solidFill>
                <a:latin typeface="Times New Roman"/>
                <a:ea typeface="Times New Roman"/>
                <a:cs typeface="Times New Roman"/>
                <a:sym typeface="Times New Roman"/>
              </a:rPr>
              <a:t>The main symptoms of Diabetes are polyuria, polydipsia, fatigue and frequent infections (Schaer, 2022).</a:t>
            </a:r>
          </a:p>
          <a:p>
            <a:pPr marL="626102" lvl="1" indent="-313051" algn="just">
              <a:lnSpc>
                <a:spcPts val="5596"/>
              </a:lnSpc>
              <a:buFont typeface="Arial"/>
              <a:buChar char="•"/>
            </a:pPr>
            <a:r>
              <a:rPr lang="en-US" sz="2899" spc="-63" dirty="0">
                <a:solidFill>
                  <a:srgbClr val="000000"/>
                </a:solidFill>
                <a:latin typeface="Times New Roman"/>
                <a:ea typeface="Times New Roman"/>
                <a:cs typeface="Times New Roman"/>
                <a:sym typeface="Times New Roman"/>
              </a:rPr>
              <a:t>Aetiology is an embodiment of biological susceptibility, coupled with behavioural, emotional and environmental stress (Korb, Sheehan and Hassiotis, 2022).</a:t>
            </a:r>
          </a:p>
        </p:txBody>
      </p:sp>
      <p:sp>
        <p:nvSpPr>
          <p:cNvPr id="8" name="TextBox 7"/>
          <p:cNvSpPr txBox="1"/>
          <p:nvPr/>
        </p:nvSpPr>
        <p:spPr>
          <a:xfrm>
            <a:off x="11283432" y="8688544"/>
            <a:ext cx="57150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2: Effects of Diabetes on the Body</a:t>
            </a:r>
          </a:p>
          <a:p>
            <a:pPr algn="ctr"/>
            <a:r>
              <a:rPr lang="en-US" dirty="0">
                <a:latin typeface="Times New Roman" panose="02020603050405020304" pitchFamily="18" charset="0"/>
                <a:cs typeface="Times New Roman" panose="02020603050405020304" pitchFamily="18" charset="0"/>
              </a:rPr>
              <a:t>(Source: </a:t>
            </a:r>
            <a:r>
              <a:rPr lang="en-US" spc="-63" dirty="0">
                <a:solidFill>
                  <a:srgbClr val="000000"/>
                </a:solidFill>
                <a:latin typeface="Times New Roman"/>
                <a:ea typeface="Times New Roman"/>
                <a:cs typeface="Times New Roman"/>
                <a:sym typeface="Times New Roman"/>
              </a:rPr>
              <a:t>Salomon, 2023</a:t>
            </a:r>
            <a:r>
              <a:rPr lang="en-US"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3746" t="-281" r="-914" b="-24378"/>
            </a:stretch>
          </a:blipFill>
        </p:spPr>
        <p:txBody>
          <a:bodyPr/>
          <a:lstStyle/>
          <a:p>
            <a:endParaRPr lang="en-IN"/>
          </a:p>
        </p:txBody>
      </p:sp>
      <p:sp>
        <p:nvSpPr>
          <p:cNvPr id="3" name="Freeform 3"/>
          <p:cNvSpPr/>
          <p:nvPr/>
        </p:nvSpPr>
        <p:spPr>
          <a:xfrm>
            <a:off x="512449" y="1257595"/>
            <a:ext cx="7717151" cy="4219959"/>
          </a:xfrm>
          <a:custGeom>
            <a:avLst/>
            <a:gdLst/>
            <a:ahLst/>
            <a:cxnLst/>
            <a:rect l="l" t="t" r="r" b="b"/>
            <a:pathLst>
              <a:path w="8631551" h="5035682">
                <a:moveTo>
                  <a:pt x="0" y="0"/>
                </a:moveTo>
                <a:lnTo>
                  <a:pt x="8631551" y="0"/>
                </a:lnTo>
                <a:lnTo>
                  <a:pt x="8631551" y="5035682"/>
                </a:lnTo>
                <a:lnTo>
                  <a:pt x="0" y="5035682"/>
                </a:lnTo>
                <a:lnTo>
                  <a:pt x="0" y="0"/>
                </a:lnTo>
                <a:close/>
              </a:path>
            </a:pathLst>
          </a:custGeom>
          <a:blipFill>
            <a:blip r:embed="rId4"/>
            <a:stretch>
              <a:fillRect t="-1957" b="-1957"/>
            </a:stretch>
          </a:blipFill>
        </p:spPr>
        <p:txBody>
          <a:bodyPr/>
          <a:lstStyle/>
          <a:p>
            <a:endParaRPr lang="en-IN"/>
          </a:p>
        </p:txBody>
      </p:sp>
      <p:sp>
        <p:nvSpPr>
          <p:cNvPr id="4" name="Freeform 4"/>
          <p:cNvSpPr/>
          <p:nvPr/>
        </p:nvSpPr>
        <p:spPr>
          <a:xfrm>
            <a:off x="512449" y="5665550"/>
            <a:ext cx="7717151" cy="3059350"/>
          </a:xfrm>
          <a:custGeom>
            <a:avLst/>
            <a:gdLst/>
            <a:ahLst/>
            <a:cxnLst/>
            <a:rect l="l" t="t" r="r" b="b"/>
            <a:pathLst>
              <a:path w="8631551" h="3830251">
                <a:moveTo>
                  <a:pt x="0" y="0"/>
                </a:moveTo>
                <a:lnTo>
                  <a:pt x="8631551" y="0"/>
                </a:lnTo>
                <a:lnTo>
                  <a:pt x="8631551" y="3830251"/>
                </a:lnTo>
                <a:lnTo>
                  <a:pt x="0" y="3830251"/>
                </a:lnTo>
                <a:lnTo>
                  <a:pt x="0" y="0"/>
                </a:lnTo>
                <a:close/>
              </a:path>
            </a:pathLst>
          </a:custGeom>
          <a:blipFill>
            <a:blip r:embed="rId5"/>
            <a:stretch>
              <a:fillRect/>
            </a:stretch>
          </a:blipFill>
        </p:spPr>
        <p:txBody>
          <a:bodyPr/>
          <a:lstStyle/>
          <a:p>
            <a:endParaRPr lang="en-IN"/>
          </a:p>
        </p:txBody>
      </p:sp>
      <p:sp>
        <p:nvSpPr>
          <p:cNvPr id="5" name="TextBox 5"/>
          <p:cNvSpPr txBox="1"/>
          <p:nvPr/>
        </p:nvSpPr>
        <p:spPr>
          <a:xfrm>
            <a:off x="3124200" y="271604"/>
            <a:ext cx="12796237" cy="715324"/>
          </a:xfrm>
          <a:prstGeom prst="rect">
            <a:avLst/>
          </a:prstGeom>
        </p:spPr>
        <p:txBody>
          <a:bodyPr wrap="square" lIns="0" tIns="0" rIns="0" bIns="0" rtlCol="0" anchor="t">
            <a:spAutoFit/>
          </a:bodyPr>
          <a:lstStyle/>
          <a:p>
            <a:pPr algn="ctr">
              <a:lnSpc>
                <a:spcPts val="6045"/>
              </a:lnSpc>
              <a:spcBef>
                <a:spcPct val="0"/>
              </a:spcBef>
            </a:pPr>
            <a:r>
              <a:rPr lang="en-US" sz="4600" b="1" spc="159" dirty="0">
                <a:solidFill>
                  <a:srgbClr val="000000"/>
                </a:solidFill>
                <a:latin typeface="Times New Roman Bold"/>
                <a:ea typeface="Times New Roman Bold"/>
                <a:cs typeface="Times New Roman Bold"/>
                <a:sym typeface="Times New Roman Bold"/>
              </a:rPr>
              <a:t>Prevalence in the UK and Worldwide</a:t>
            </a:r>
          </a:p>
        </p:txBody>
      </p:sp>
      <p:sp>
        <p:nvSpPr>
          <p:cNvPr id="6" name="TextBox 6"/>
          <p:cNvSpPr txBox="1"/>
          <p:nvPr/>
        </p:nvSpPr>
        <p:spPr>
          <a:xfrm>
            <a:off x="8742049" y="1764585"/>
            <a:ext cx="9135255" cy="6961008"/>
          </a:xfrm>
          <a:prstGeom prst="rect">
            <a:avLst/>
          </a:prstGeom>
        </p:spPr>
        <p:txBody>
          <a:bodyPr wrap="square" lIns="0" tIns="0" rIns="0" bIns="0" rtlCol="0" anchor="t">
            <a:spAutoFit/>
          </a:bodyPr>
          <a:lstStyle/>
          <a:p>
            <a:pPr marL="672381" lvl="1" indent="-336190" algn="just">
              <a:lnSpc>
                <a:spcPts val="5481"/>
              </a:lnSpc>
              <a:buFont typeface="Arial"/>
              <a:buChar char="•"/>
            </a:pPr>
            <a:r>
              <a:rPr lang="en-US" sz="2900" spc="74" dirty="0">
                <a:solidFill>
                  <a:srgbClr val="000000"/>
                </a:solidFill>
                <a:latin typeface="Times New Roman"/>
                <a:ea typeface="Times New Roman"/>
                <a:cs typeface="Times New Roman"/>
                <a:sym typeface="Times New Roman"/>
              </a:rPr>
              <a:t>There are more than 4.3 million individuals with diabetes in the UK where 90% of them have Type 2 diabetes (Whicher, O’Neill and Holt, 2020).</a:t>
            </a:r>
          </a:p>
          <a:p>
            <a:pPr marL="672381" lvl="1" indent="-336190" algn="just">
              <a:lnSpc>
                <a:spcPts val="5481"/>
              </a:lnSpc>
              <a:buFont typeface="Arial"/>
              <a:buChar char="•"/>
            </a:pPr>
            <a:r>
              <a:rPr lang="en-US" sz="2900" spc="74" dirty="0">
                <a:solidFill>
                  <a:srgbClr val="000000"/>
                </a:solidFill>
                <a:latin typeface="Times New Roman"/>
                <a:ea typeface="Times New Roman"/>
                <a:cs typeface="Times New Roman"/>
                <a:sym typeface="Times New Roman"/>
              </a:rPr>
              <a:t>Approximately 2.4 million adults are pre-diabetic (Majumder, 2022).</a:t>
            </a:r>
          </a:p>
          <a:p>
            <a:pPr marL="672381" lvl="1" indent="-336190" algn="just">
              <a:lnSpc>
                <a:spcPts val="5481"/>
              </a:lnSpc>
              <a:buFont typeface="Arial"/>
              <a:buChar char="•"/>
            </a:pPr>
            <a:r>
              <a:rPr lang="en-US" sz="2900" spc="74" dirty="0">
                <a:solidFill>
                  <a:srgbClr val="000000"/>
                </a:solidFill>
                <a:latin typeface="Times New Roman"/>
                <a:ea typeface="Times New Roman"/>
                <a:cs typeface="Times New Roman"/>
                <a:sym typeface="Times New Roman"/>
              </a:rPr>
              <a:t>It has a global prevalence greater than 530 million and increasing fast.</a:t>
            </a:r>
          </a:p>
          <a:p>
            <a:pPr marL="672381" lvl="1" indent="-336190" algn="just">
              <a:lnSpc>
                <a:spcPts val="5481"/>
              </a:lnSpc>
              <a:buFont typeface="Arial"/>
              <a:buChar char="•"/>
            </a:pPr>
            <a:r>
              <a:rPr lang="en-US" sz="2900" spc="74" dirty="0">
                <a:solidFill>
                  <a:srgbClr val="000000"/>
                </a:solidFill>
                <a:latin typeface="Times New Roman"/>
                <a:ea typeface="Times New Roman"/>
                <a:cs typeface="Times New Roman"/>
                <a:sym typeface="Times New Roman"/>
              </a:rPr>
              <a:t>Ethnicity and deprivation are a powerful determinant of risk factors of Diabetes (type 2), outcomes and complication rates (Nagar et al., 2021).</a:t>
            </a:r>
          </a:p>
        </p:txBody>
      </p:sp>
      <p:sp>
        <p:nvSpPr>
          <p:cNvPr id="7" name="TextBox 6"/>
          <p:cNvSpPr txBox="1"/>
          <p:nvPr/>
        </p:nvSpPr>
        <p:spPr>
          <a:xfrm>
            <a:off x="762000" y="8912896"/>
            <a:ext cx="7282676"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3: Prevalence of Diabetes in the UK</a:t>
            </a:r>
          </a:p>
          <a:p>
            <a:pPr algn="ctr"/>
            <a:r>
              <a:rPr lang="en-US" dirty="0">
                <a:latin typeface="Times New Roman" panose="02020603050405020304" pitchFamily="18" charset="0"/>
                <a:cs typeface="Times New Roman" panose="02020603050405020304" pitchFamily="18" charset="0"/>
              </a:rPr>
              <a:t>(Source: England, N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58" t="-14508" r="-16038" b="-1688"/>
            </a:stretch>
          </a:blipFill>
        </p:spPr>
        <p:txBody>
          <a:bodyPr/>
          <a:lstStyle/>
          <a:p>
            <a:endParaRPr lang="en-IN"/>
          </a:p>
        </p:txBody>
      </p:sp>
      <p:grpSp>
        <p:nvGrpSpPr>
          <p:cNvPr id="3" name="Group 3"/>
          <p:cNvGrpSpPr/>
          <p:nvPr/>
        </p:nvGrpSpPr>
        <p:grpSpPr>
          <a:xfrm>
            <a:off x="1028700" y="2370476"/>
            <a:ext cx="7614640" cy="7502825"/>
            <a:chOff x="0" y="0"/>
            <a:chExt cx="2005502" cy="1976053"/>
          </a:xfrm>
        </p:grpSpPr>
        <p:sp>
          <p:nvSpPr>
            <p:cNvPr id="4" name="Freeform 4"/>
            <p:cNvSpPr/>
            <p:nvPr/>
          </p:nvSpPr>
          <p:spPr>
            <a:xfrm>
              <a:off x="0" y="0"/>
              <a:ext cx="2005502" cy="1976053"/>
            </a:xfrm>
            <a:custGeom>
              <a:avLst/>
              <a:gdLst/>
              <a:ahLst/>
              <a:cxnLst/>
              <a:rect l="l" t="t" r="r" b="b"/>
              <a:pathLst>
                <a:path w="2005502" h="1976053">
                  <a:moveTo>
                    <a:pt x="0" y="0"/>
                  </a:moveTo>
                  <a:lnTo>
                    <a:pt x="2005502" y="0"/>
                  </a:lnTo>
                  <a:lnTo>
                    <a:pt x="2005502" y="1976053"/>
                  </a:lnTo>
                  <a:lnTo>
                    <a:pt x="0" y="1976053"/>
                  </a:lnTo>
                  <a:close/>
                </a:path>
              </a:pathLst>
            </a:custGeom>
            <a:solidFill>
              <a:srgbClr val="D7ADB8"/>
            </a:solidFill>
          </p:spPr>
          <p:txBody>
            <a:bodyPr/>
            <a:lstStyle/>
            <a:p>
              <a:endParaRPr lang="en-IN"/>
            </a:p>
          </p:txBody>
        </p:sp>
        <p:sp>
          <p:nvSpPr>
            <p:cNvPr id="5" name="TextBox 5"/>
            <p:cNvSpPr txBox="1"/>
            <p:nvPr/>
          </p:nvSpPr>
          <p:spPr>
            <a:xfrm>
              <a:off x="0" y="-38100"/>
              <a:ext cx="2005502" cy="2014153"/>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399562" y="2370476"/>
            <a:ext cx="7614640" cy="7502825"/>
            <a:chOff x="0" y="0"/>
            <a:chExt cx="2005502" cy="1976053"/>
          </a:xfrm>
        </p:grpSpPr>
        <p:sp>
          <p:nvSpPr>
            <p:cNvPr id="7" name="Freeform 7"/>
            <p:cNvSpPr/>
            <p:nvPr/>
          </p:nvSpPr>
          <p:spPr>
            <a:xfrm>
              <a:off x="0" y="0"/>
              <a:ext cx="2005502" cy="1976053"/>
            </a:xfrm>
            <a:custGeom>
              <a:avLst/>
              <a:gdLst/>
              <a:ahLst/>
              <a:cxnLst/>
              <a:rect l="l" t="t" r="r" b="b"/>
              <a:pathLst>
                <a:path w="2005502" h="1976053">
                  <a:moveTo>
                    <a:pt x="0" y="0"/>
                  </a:moveTo>
                  <a:lnTo>
                    <a:pt x="2005502" y="0"/>
                  </a:lnTo>
                  <a:lnTo>
                    <a:pt x="2005502" y="1976053"/>
                  </a:lnTo>
                  <a:lnTo>
                    <a:pt x="0" y="1976053"/>
                  </a:lnTo>
                  <a:close/>
                </a:path>
              </a:pathLst>
            </a:custGeom>
            <a:solidFill>
              <a:srgbClr val="D7ADB8"/>
            </a:solidFill>
          </p:spPr>
          <p:txBody>
            <a:bodyPr/>
            <a:lstStyle/>
            <a:p>
              <a:endParaRPr lang="en-IN"/>
            </a:p>
          </p:txBody>
        </p:sp>
        <p:sp>
          <p:nvSpPr>
            <p:cNvPr id="8" name="TextBox 8"/>
            <p:cNvSpPr txBox="1"/>
            <p:nvPr/>
          </p:nvSpPr>
          <p:spPr>
            <a:xfrm>
              <a:off x="0" y="-38100"/>
              <a:ext cx="2005502" cy="2014153"/>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7592471" y="7955380"/>
            <a:ext cx="1606519" cy="2196949"/>
          </a:xfrm>
          <a:custGeom>
            <a:avLst/>
            <a:gdLst/>
            <a:ahLst/>
            <a:cxnLst/>
            <a:rect l="l" t="t" r="r" b="b"/>
            <a:pathLst>
              <a:path w="1606519" h="2196949">
                <a:moveTo>
                  <a:pt x="0" y="0"/>
                </a:moveTo>
                <a:lnTo>
                  <a:pt x="1606520" y="0"/>
                </a:lnTo>
                <a:lnTo>
                  <a:pt x="1606520" y="2196949"/>
                </a:lnTo>
                <a:lnTo>
                  <a:pt x="0" y="2196949"/>
                </a:lnTo>
                <a:lnTo>
                  <a:pt x="0" y="0"/>
                </a:lnTo>
                <a:close/>
              </a:path>
            </a:pathLst>
          </a:custGeom>
          <a:blipFill>
            <a:blip r:embed="rId4"/>
            <a:stretch>
              <a:fillRect/>
            </a:stretch>
          </a:blipFill>
        </p:spPr>
        <p:txBody>
          <a:bodyPr/>
          <a:lstStyle/>
          <a:p>
            <a:endParaRPr lang="en-IN"/>
          </a:p>
        </p:txBody>
      </p:sp>
      <p:sp>
        <p:nvSpPr>
          <p:cNvPr id="10" name="Freeform 10"/>
          <p:cNvSpPr/>
          <p:nvPr/>
        </p:nvSpPr>
        <p:spPr>
          <a:xfrm>
            <a:off x="15106618" y="626257"/>
            <a:ext cx="3181382" cy="2469910"/>
          </a:xfrm>
          <a:custGeom>
            <a:avLst/>
            <a:gdLst/>
            <a:ahLst/>
            <a:cxnLst/>
            <a:rect l="l" t="t" r="r" b="b"/>
            <a:pathLst>
              <a:path w="3181382" h="2469910">
                <a:moveTo>
                  <a:pt x="0" y="0"/>
                </a:moveTo>
                <a:lnTo>
                  <a:pt x="3181382" y="0"/>
                </a:lnTo>
                <a:lnTo>
                  <a:pt x="3181382" y="2469910"/>
                </a:lnTo>
                <a:lnTo>
                  <a:pt x="0" y="24699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1" name="TextBox 11"/>
          <p:cNvSpPr txBox="1"/>
          <p:nvPr/>
        </p:nvSpPr>
        <p:spPr>
          <a:xfrm>
            <a:off x="2025623" y="413699"/>
            <a:ext cx="14346734" cy="821122"/>
          </a:xfrm>
          <a:prstGeom prst="rect">
            <a:avLst/>
          </a:prstGeom>
        </p:spPr>
        <p:txBody>
          <a:bodyPr lIns="0" tIns="0" rIns="0" bIns="0" rtlCol="0" anchor="t">
            <a:spAutoFit/>
          </a:bodyPr>
          <a:lstStyle/>
          <a:p>
            <a:pPr algn="ctr">
              <a:lnSpc>
                <a:spcPts val="7091"/>
              </a:lnSpc>
            </a:pPr>
            <a:r>
              <a:rPr lang="en-US" sz="4600" b="1" spc="-16" dirty="0">
                <a:solidFill>
                  <a:srgbClr val="000000"/>
                </a:solidFill>
                <a:latin typeface="Times New Roman Bold"/>
                <a:ea typeface="Times New Roman Bold"/>
                <a:cs typeface="Times New Roman Bold"/>
                <a:sym typeface="Times New Roman Bold"/>
              </a:rPr>
              <a:t> Economic and Social Burden of Type 2 Diabetes</a:t>
            </a:r>
          </a:p>
        </p:txBody>
      </p:sp>
      <p:sp>
        <p:nvSpPr>
          <p:cNvPr id="12" name="TextBox 12"/>
          <p:cNvSpPr txBox="1"/>
          <p:nvPr/>
        </p:nvSpPr>
        <p:spPr>
          <a:xfrm>
            <a:off x="1621329" y="3042927"/>
            <a:ext cx="5770571" cy="5553443"/>
          </a:xfrm>
          <a:prstGeom prst="rect">
            <a:avLst/>
          </a:prstGeom>
        </p:spPr>
        <p:txBody>
          <a:bodyPr lIns="0" tIns="0" rIns="0" bIns="0" rtlCol="0" anchor="t">
            <a:spAutoFit/>
          </a:bodyPr>
          <a:lstStyle/>
          <a:p>
            <a:pPr marL="664026" lvl="1" indent="-332013" algn="just">
              <a:lnSpc>
                <a:spcPts val="5536"/>
              </a:lnSpc>
              <a:buFont typeface="Arial"/>
              <a:buChar char="•"/>
            </a:pPr>
            <a:r>
              <a:rPr lang="en-US" sz="2900" dirty="0">
                <a:solidFill>
                  <a:srgbClr val="000000"/>
                </a:solidFill>
                <a:latin typeface="Times New Roman"/>
                <a:ea typeface="Times New Roman"/>
                <a:cs typeface="Times New Roman"/>
                <a:sym typeface="Times New Roman"/>
              </a:rPr>
              <a:t>In the NHS, diabetes takes approximately 10% of the budget (McManus, 2024).</a:t>
            </a:r>
          </a:p>
          <a:p>
            <a:pPr marL="664026" lvl="1" indent="-332013" algn="just">
              <a:lnSpc>
                <a:spcPts val="5536"/>
              </a:lnSpc>
              <a:buFont typeface="Arial"/>
              <a:buChar char="•"/>
            </a:pPr>
            <a:r>
              <a:rPr lang="en-US" sz="2900" dirty="0">
                <a:solidFill>
                  <a:srgbClr val="000000"/>
                </a:solidFill>
                <a:latin typeface="Times New Roman"/>
                <a:ea typeface="Times New Roman"/>
                <a:cs typeface="Times New Roman"/>
                <a:sym typeface="Times New Roman"/>
              </a:rPr>
              <a:t>The majority of the expenses are caused by the avoidable complications like kidney failure, amputations and cardiovascular disease (Betts, 2025).</a:t>
            </a:r>
          </a:p>
        </p:txBody>
      </p:sp>
      <p:sp>
        <p:nvSpPr>
          <p:cNvPr id="13" name="TextBox 13"/>
          <p:cNvSpPr txBox="1"/>
          <p:nvPr/>
        </p:nvSpPr>
        <p:spPr>
          <a:xfrm>
            <a:off x="10118535" y="2932747"/>
            <a:ext cx="6176694" cy="5367495"/>
          </a:xfrm>
          <a:prstGeom prst="rect">
            <a:avLst/>
          </a:prstGeom>
        </p:spPr>
        <p:txBody>
          <a:bodyPr lIns="0" tIns="0" rIns="0" bIns="0" rtlCol="0" anchor="t">
            <a:spAutoFit/>
          </a:bodyPr>
          <a:lstStyle/>
          <a:p>
            <a:pPr marL="663360" lvl="1" indent="-331680" algn="just">
              <a:lnSpc>
                <a:spcPts val="6114"/>
              </a:lnSpc>
              <a:buFont typeface="Arial"/>
              <a:buChar char="•"/>
            </a:pPr>
            <a:r>
              <a:rPr lang="en-US" sz="2900" dirty="0">
                <a:solidFill>
                  <a:srgbClr val="000000"/>
                </a:solidFill>
                <a:latin typeface="Times New Roman"/>
                <a:ea typeface="Times New Roman"/>
                <a:cs typeface="Times New Roman"/>
                <a:sym typeface="Times New Roman"/>
              </a:rPr>
              <a:t>Social burden will be poor employment, loss of income and broken family duties.</a:t>
            </a:r>
          </a:p>
          <a:p>
            <a:pPr marL="663360" lvl="1" indent="-331680" algn="just">
              <a:lnSpc>
                <a:spcPts val="6114"/>
              </a:lnSpc>
              <a:buFont typeface="Arial"/>
              <a:buChar char="•"/>
            </a:pPr>
            <a:r>
              <a:rPr lang="en-US" sz="2900" dirty="0">
                <a:solidFill>
                  <a:srgbClr val="000000"/>
                </a:solidFill>
                <a:latin typeface="Times New Roman"/>
                <a:ea typeface="Times New Roman"/>
                <a:cs typeface="Times New Roman"/>
                <a:sym typeface="Times New Roman"/>
              </a:rPr>
              <a:t>Stigma and self-management fatigue make the psychological stress worse thereby deteriorating quality of life (Nichols et al.,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8091" t="-6473" r="-2691" b="-34309"/>
            </a:stretch>
          </a:blipFill>
        </p:spPr>
        <p:txBody>
          <a:bodyPr/>
          <a:lstStyle/>
          <a:p>
            <a:endParaRPr lang="en-IN"/>
          </a:p>
        </p:txBody>
      </p:sp>
      <p:sp>
        <p:nvSpPr>
          <p:cNvPr id="4" name="TextBox 4"/>
          <p:cNvSpPr txBox="1"/>
          <p:nvPr/>
        </p:nvSpPr>
        <p:spPr>
          <a:xfrm>
            <a:off x="2903946" y="638809"/>
            <a:ext cx="13262818" cy="1417439"/>
          </a:xfrm>
          <a:prstGeom prst="rect">
            <a:avLst/>
          </a:prstGeom>
        </p:spPr>
        <p:txBody>
          <a:bodyPr lIns="0" tIns="0" rIns="0" bIns="0" rtlCol="0" anchor="t">
            <a:spAutoFit/>
          </a:bodyPr>
          <a:lstStyle/>
          <a:p>
            <a:pPr algn="ctr">
              <a:lnSpc>
                <a:spcPts val="5739"/>
              </a:lnSpc>
              <a:spcBef>
                <a:spcPct val="0"/>
              </a:spcBef>
            </a:pPr>
            <a:r>
              <a:rPr lang="en-US" sz="4600" b="1" dirty="0">
                <a:solidFill>
                  <a:srgbClr val="000000"/>
                </a:solidFill>
                <a:latin typeface="Times New Roman Bold"/>
                <a:ea typeface="Times New Roman Bold"/>
                <a:cs typeface="Times New Roman Bold"/>
                <a:sym typeface="Times New Roman Bold"/>
              </a:rPr>
              <a:t>Diagnosis and Initial Assessment (Bio-Psycho-Social Model)</a:t>
            </a:r>
          </a:p>
        </p:txBody>
      </p:sp>
      <p:sp>
        <p:nvSpPr>
          <p:cNvPr id="5" name="TextBox 5"/>
          <p:cNvSpPr txBox="1"/>
          <p:nvPr/>
        </p:nvSpPr>
        <p:spPr>
          <a:xfrm>
            <a:off x="10696230" y="2269943"/>
            <a:ext cx="7122149" cy="6714017"/>
          </a:xfrm>
          <a:prstGeom prst="rect">
            <a:avLst/>
          </a:prstGeom>
        </p:spPr>
        <p:txBody>
          <a:bodyPr lIns="0" tIns="0" rIns="0" bIns="0" rtlCol="0" anchor="t">
            <a:spAutoFit/>
          </a:bodyPr>
          <a:lstStyle/>
          <a:p>
            <a:pPr marL="670502" lvl="1" indent="-335251" algn="just">
              <a:lnSpc>
                <a:spcPts val="5310"/>
              </a:lnSpc>
              <a:buFont typeface="Arial"/>
              <a:buChar char="•"/>
            </a:pPr>
            <a:r>
              <a:rPr lang="en-US" sz="2900" dirty="0">
                <a:solidFill>
                  <a:srgbClr val="000000"/>
                </a:solidFill>
                <a:latin typeface="Times New Roman"/>
                <a:ea typeface="Times New Roman"/>
                <a:cs typeface="Times New Roman"/>
                <a:sym typeface="Times New Roman"/>
              </a:rPr>
              <a:t>Biological risks of T2D include obesity, insulin resistance and hypertension (Mancusi et al., 2020).</a:t>
            </a:r>
          </a:p>
          <a:p>
            <a:pPr marL="670502" lvl="1" indent="-335251" algn="just">
              <a:lnSpc>
                <a:spcPts val="5310"/>
              </a:lnSpc>
              <a:buFont typeface="Arial"/>
              <a:buChar char="•"/>
            </a:pPr>
            <a:r>
              <a:rPr lang="en-US" sz="2900" dirty="0">
                <a:solidFill>
                  <a:srgbClr val="000000"/>
                </a:solidFill>
                <a:latin typeface="Times New Roman"/>
                <a:ea typeface="Times New Roman"/>
                <a:cs typeface="Times New Roman"/>
                <a:sym typeface="Times New Roman"/>
              </a:rPr>
              <a:t>Psychological contributors include depression, chronic stress and low self-efficacy.</a:t>
            </a:r>
          </a:p>
          <a:p>
            <a:pPr marL="670502" lvl="1" indent="-335251" algn="just">
              <a:lnSpc>
                <a:spcPts val="5310"/>
              </a:lnSpc>
              <a:buFont typeface="Arial"/>
              <a:buChar char="•"/>
            </a:pPr>
            <a:r>
              <a:rPr lang="en-US" sz="2900" dirty="0">
                <a:solidFill>
                  <a:srgbClr val="000000"/>
                </a:solidFill>
                <a:latin typeface="Times New Roman"/>
                <a:ea typeface="Times New Roman"/>
                <a:cs typeface="Times New Roman"/>
                <a:sym typeface="Times New Roman"/>
              </a:rPr>
              <a:t>Social factors such as deprivation, food insecurity and cultural norms strongly shape disease patterns (Mancusi et al., 2020).</a:t>
            </a:r>
          </a:p>
        </p:txBody>
      </p:sp>
      <p:graphicFrame>
        <p:nvGraphicFramePr>
          <p:cNvPr id="8" name="Table 7"/>
          <p:cNvGraphicFramePr>
            <a:graphicFrameLocks noGrp="1"/>
          </p:cNvGraphicFramePr>
          <p:nvPr>
            <p:extLst>
              <p:ext uri="{D42A27DB-BD31-4B8C-83A1-F6EECF244321}">
                <p14:modId xmlns:p14="http://schemas.microsoft.com/office/powerpoint/2010/main" val="3076892649"/>
              </p:ext>
            </p:extLst>
          </p:nvPr>
        </p:nvGraphicFramePr>
        <p:xfrm>
          <a:off x="457200" y="2729352"/>
          <a:ext cx="9525000" cy="6187915"/>
        </p:xfrm>
        <a:graphic>
          <a:graphicData uri="http://schemas.openxmlformats.org/drawingml/2006/table">
            <a:tbl>
              <a:tblPr firstRow="1" firstCol="1" bandRow="1">
                <a:tableStyleId>{5C22544A-7EE6-4342-B048-85BDC9FD1C3A}</a:tableStyleId>
              </a:tblPr>
              <a:tblGrid>
                <a:gridCol w="3175000">
                  <a:extLst>
                    <a:ext uri="{9D8B030D-6E8A-4147-A177-3AD203B41FA5}">
                      <a16:colId xmlns:a16="http://schemas.microsoft.com/office/drawing/2014/main" val="20000"/>
                    </a:ext>
                  </a:extLst>
                </a:gridCol>
                <a:gridCol w="3175000">
                  <a:extLst>
                    <a:ext uri="{9D8B030D-6E8A-4147-A177-3AD203B41FA5}">
                      <a16:colId xmlns:a16="http://schemas.microsoft.com/office/drawing/2014/main" val="20001"/>
                    </a:ext>
                  </a:extLst>
                </a:gridCol>
                <a:gridCol w="3175000">
                  <a:extLst>
                    <a:ext uri="{9D8B030D-6E8A-4147-A177-3AD203B41FA5}">
                      <a16:colId xmlns:a16="http://schemas.microsoft.com/office/drawing/2014/main" val="20002"/>
                    </a:ext>
                  </a:extLst>
                </a:gridCol>
              </a:tblGrid>
              <a:tr h="1237583">
                <a:tc>
                  <a:txBody>
                    <a:bodyPr/>
                    <a:lstStyle/>
                    <a:p>
                      <a:pPr marL="0" marR="0" algn="ctr">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Biological</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ctr">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Psychological</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ctr">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Social</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extLst>
                  <a:ext uri="{0D108BD9-81ED-4DB2-BD59-A6C34878D82A}">
                    <a16:rowId xmlns:a16="http://schemas.microsoft.com/office/drawing/2014/main" val="10000"/>
                  </a:ext>
                </a:extLst>
              </a:tr>
              <a:tr h="1237583">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Insulin resistance</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Depression</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tc>
                  <a:txBody>
                    <a:bodyPr/>
                    <a:lstStyle/>
                    <a:p>
                      <a:pPr marL="0" marR="0" algn="l">
                        <a:lnSpc>
                          <a:spcPct val="113000"/>
                        </a:lnSpc>
                        <a:spcBef>
                          <a:spcPts val="0"/>
                        </a:spcBef>
                        <a:spcAft>
                          <a:spcPts val="0"/>
                        </a:spcAft>
                      </a:pPr>
                      <a:r>
                        <a:rPr lang="en-US" sz="3200">
                          <a:effectLst/>
                          <a:latin typeface="Times New Roman" panose="02020603050405020304" pitchFamily="18" charset="0"/>
                          <a:cs typeface="Times New Roman" panose="02020603050405020304" pitchFamily="18" charset="0"/>
                        </a:rPr>
                        <a:t>Poverty</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extLst>
                  <a:ext uri="{0D108BD9-81ED-4DB2-BD59-A6C34878D82A}">
                    <a16:rowId xmlns:a16="http://schemas.microsoft.com/office/drawing/2014/main" val="10001"/>
                  </a:ext>
                </a:extLst>
              </a:tr>
              <a:tr h="1237583">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Obesity</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Stress</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Food insecurity</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extLst>
                  <a:ext uri="{0D108BD9-81ED-4DB2-BD59-A6C34878D82A}">
                    <a16:rowId xmlns:a16="http://schemas.microsoft.com/office/drawing/2014/main" val="10002"/>
                  </a:ext>
                </a:extLst>
              </a:tr>
              <a:tr h="1237583">
                <a:tc>
                  <a:txBody>
                    <a:bodyPr/>
                    <a:lstStyle/>
                    <a:p>
                      <a:pPr marL="0" marR="0" algn="l">
                        <a:lnSpc>
                          <a:spcPct val="113000"/>
                        </a:lnSpc>
                        <a:spcBef>
                          <a:spcPts val="0"/>
                        </a:spcBef>
                        <a:spcAft>
                          <a:spcPts val="0"/>
                        </a:spcAft>
                      </a:pPr>
                      <a:r>
                        <a:rPr lang="en-US" sz="3200" dirty="0" err="1">
                          <a:effectLst/>
                          <a:latin typeface="Times New Roman" panose="02020603050405020304" pitchFamily="18" charset="0"/>
                          <a:cs typeface="Times New Roman" panose="02020603050405020304" pitchFamily="18" charset="0"/>
                        </a:rPr>
                        <a:t>Dyslipidaemia</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Low motivation</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Cultural diet</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extLst>
                  <a:ext uri="{0D108BD9-81ED-4DB2-BD59-A6C34878D82A}">
                    <a16:rowId xmlns:a16="http://schemas.microsoft.com/office/drawing/2014/main" val="10003"/>
                  </a:ext>
                </a:extLst>
              </a:tr>
              <a:tr h="1237583">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Hypertension</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75000"/>
                      </a:schemeClr>
                    </a:solidFill>
                  </a:tcPr>
                </a:tc>
                <a:tc>
                  <a:txBody>
                    <a:bodyPr/>
                    <a:lstStyle/>
                    <a:p>
                      <a:pPr marL="0" marR="0" algn="l">
                        <a:lnSpc>
                          <a:spcPct val="113000"/>
                        </a:lnSpc>
                        <a:spcBef>
                          <a:spcPts val="0"/>
                        </a:spcBef>
                        <a:spcAft>
                          <a:spcPts val="0"/>
                        </a:spcAft>
                      </a:pPr>
                      <a:r>
                        <a:rPr lang="en-US" sz="3200">
                          <a:effectLst/>
                          <a:latin typeface="Times New Roman" panose="02020603050405020304" pitchFamily="18" charset="0"/>
                          <a:cs typeface="Times New Roman" panose="02020603050405020304" pitchFamily="18" charset="0"/>
                        </a:rPr>
                        <a:t>Behavioural fatigue</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tc>
                  <a:txBody>
                    <a:bodyPr/>
                    <a:lstStyle/>
                    <a:p>
                      <a:pPr marL="0" marR="0" algn="l">
                        <a:lnSpc>
                          <a:spcPct val="113000"/>
                        </a:lnSpc>
                        <a:spcBef>
                          <a:spcPts val="0"/>
                        </a:spcBef>
                        <a:spcAft>
                          <a:spcPts val="0"/>
                        </a:spcAft>
                      </a:pPr>
                      <a:r>
                        <a:rPr lang="en-US" sz="3200" dirty="0">
                          <a:effectLst/>
                          <a:latin typeface="Times New Roman" panose="02020603050405020304" pitchFamily="18" charset="0"/>
                          <a:cs typeface="Times New Roman" panose="02020603050405020304" pitchFamily="18" charset="0"/>
                        </a:rPr>
                        <a:t>Unsafe neighborhoods</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solidFill>
                      <a:schemeClr val="accent2">
                        <a:lumMod val="40000"/>
                        <a:lumOff val="60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a:p>
        </p:txBody>
      </p:sp>
      <p:sp>
        <p:nvSpPr>
          <p:cNvPr id="3" name="TextBox 3"/>
          <p:cNvSpPr txBox="1"/>
          <p:nvPr/>
        </p:nvSpPr>
        <p:spPr>
          <a:xfrm>
            <a:off x="4965770" y="2349080"/>
            <a:ext cx="7797382" cy="7065793"/>
          </a:xfrm>
          <a:prstGeom prst="rect">
            <a:avLst/>
          </a:prstGeom>
        </p:spPr>
        <p:txBody>
          <a:bodyPr lIns="0" tIns="0" rIns="0" bIns="0" rtlCol="0" anchor="t">
            <a:spAutoFit/>
          </a:bodyPr>
          <a:lstStyle/>
          <a:p>
            <a:pPr marL="694153" lvl="1" indent="-347076" algn="just">
              <a:lnSpc>
                <a:spcPts val="5626"/>
              </a:lnSpc>
              <a:buFont typeface="Arial"/>
              <a:buChar char="•"/>
            </a:pPr>
            <a:r>
              <a:rPr lang="en-US" sz="3215" dirty="0">
                <a:solidFill>
                  <a:srgbClr val="000000"/>
                </a:solidFill>
                <a:latin typeface="Times New Roman"/>
                <a:ea typeface="Times New Roman"/>
                <a:cs typeface="Times New Roman"/>
                <a:sym typeface="Times New Roman"/>
              </a:rPr>
              <a:t>Diagnosis uses HbA1c ≥48 mmol/mol, fasting glucose or OGTT (Bergman et al., 2020).</a:t>
            </a:r>
          </a:p>
          <a:p>
            <a:pPr marL="694153" lvl="1" indent="-347076" algn="just">
              <a:lnSpc>
                <a:spcPts val="5626"/>
              </a:lnSpc>
              <a:buFont typeface="Arial"/>
              <a:buChar char="•"/>
            </a:pPr>
            <a:r>
              <a:rPr lang="en-US" sz="3215" dirty="0">
                <a:solidFill>
                  <a:srgbClr val="000000"/>
                </a:solidFill>
                <a:latin typeface="Times New Roman"/>
                <a:ea typeface="Times New Roman"/>
                <a:cs typeface="Times New Roman"/>
                <a:sym typeface="Times New Roman"/>
              </a:rPr>
              <a:t>The initial examination will involve BMI, blood pressure, kidney functionality, lipid profile and smoking status (Bergman et al., 2020).</a:t>
            </a:r>
          </a:p>
          <a:p>
            <a:pPr marL="694153" lvl="1" indent="-347076" algn="just">
              <a:lnSpc>
                <a:spcPts val="5626"/>
              </a:lnSpc>
              <a:buFont typeface="Arial"/>
              <a:buChar char="•"/>
            </a:pPr>
            <a:r>
              <a:rPr lang="en-US" sz="3215" dirty="0">
                <a:solidFill>
                  <a:srgbClr val="000000"/>
                </a:solidFill>
                <a:latin typeface="Times New Roman"/>
                <a:ea typeface="Times New Roman"/>
                <a:cs typeface="Times New Roman"/>
                <a:sym typeface="Times New Roman"/>
              </a:rPr>
              <a:t>Psychosocial evaluation determines obstacles, trepidation and willingness to change.</a:t>
            </a:r>
          </a:p>
        </p:txBody>
      </p:sp>
      <p:sp>
        <p:nvSpPr>
          <p:cNvPr id="4" name="Freeform 4"/>
          <p:cNvSpPr/>
          <p:nvPr/>
        </p:nvSpPr>
        <p:spPr>
          <a:xfrm>
            <a:off x="13288812" y="2126678"/>
            <a:ext cx="4551925" cy="6558702"/>
          </a:xfrm>
          <a:custGeom>
            <a:avLst/>
            <a:gdLst/>
            <a:ahLst/>
            <a:cxnLst/>
            <a:rect l="l" t="t" r="r" b="b"/>
            <a:pathLst>
              <a:path w="4551925" h="6558702">
                <a:moveTo>
                  <a:pt x="0" y="0"/>
                </a:moveTo>
                <a:lnTo>
                  <a:pt x="4551925" y="0"/>
                </a:lnTo>
                <a:lnTo>
                  <a:pt x="4551925" y="6558702"/>
                </a:lnTo>
                <a:lnTo>
                  <a:pt x="0" y="6558702"/>
                </a:lnTo>
                <a:lnTo>
                  <a:pt x="0" y="0"/>
                </a:lnTo>
                <a:close/>
              </a:path>
            </a:pathLst>
          </a:custGeom>
          <a:blipFill>
            <a:blip r:embed="rId4"/>
            <a:stretch>
              <a:fillRect l="-5113" r="-5113"/>
            </a:stretch>
          </a:blipFill>
        </p:spPr>
        <p:txBody>
          <a:bodyPr/>
          <a:lstStyle/>
          <a:p>
            <a:endParaRPr lang="en-IN"/>
          </a:p>
        </p:txBody>
      </p:sp>
      <p:sp>
        <p:nvSpPr>
          <p:cNvPr id="5" name="Freeform 5"/>
          <p:cNvSpPr/>
          <p:nvPr/>
        </p:nvSpPr>
        <p:spPr>
          <a:xfrm>
            <a:off x="468222" y="2328422"/>
            <a:ext cx="4497548" cy="6356958"/>
          </a:xfrm>
          <a:custGeom>
            <a:avLst/>
            <a:gdLst/>
            <a:ahLst/>
            <a:cxnLst/>
            <a:rect l="l" t="t" r="r" b="b"/>
            <a:pathLst>
              <a:path w="4497548" h="6356958">
                <a:moveTo>
                  <a:pt x="0" y="0"/>
                </a:moveTo>
                <a:lnTo>
                  <a:pt x="4497548" y="0"/>
                </a:lnTo>
                <a:lnTo>
                  <a:pt x="4497548" y="6356958"/>
                </a:lnTo>
                <a:lnTo>
                  <a:pt x="0" y="6356958"/>
                </a:lnTo>
                <a:lnTo>
                  <a:pt x="0" y="0"/>
                </a:lnTo>
                <a:close/>
              </a:path>
            </a:pathLst>
          </a:custGeom>
          <a:blipFill>
            <a:blip r:embed="rId5"/>
            <a:stretch>
              <a:fillRect/>
            </a:stretch>
          </a:blipFill>
        </p:spPr>
        <p:txBody>
          <a:bodyPr/>
          <a:lstStyle/>
          <a:p>
            <a:endParaRPr lang="en-IN"/>
          </a:p>
        </p:txBody>
      </p:sp>
      <p:sp>
        <p:nvSpPr>
          <p:cNvPr id="6" name="TextBox 6"/>
          <p:cNvSpPr txBox="1"/>
          <p:nvPr/>
        </p:nvSpPr>
        <p:spPr>
          <a:xfrm>
            <a:off x="2889904" y="904875"/>
            <a:ext cx="11949112" cy="816648"/>
          </a:xfrm>
          <a:prstGeom prst="rect">
            <a:avLst/>
          </a:prstGeom>
        </p:spPr>
        <p:txBody>
          <a:bodyPr lIns="0" tIns="0" rIns="0" bIns="0" rtlCol="0" anchor="t">
            <a:spAutoFit/>
          </a:bodyPr>
          <a:lstStyle/>
          <a:p>
            <a:pPr algn="ctr">
              <a:lnSpc>
                <a:spcPts val="6437"/>
              </a:lnSpc>
              <a:spcBef>
                <a:spcPct val="0"/>
              </a:spcBef>
            </a:pPr>
            <a:r>
              <a:rPr lang="en-US" sz="4598" b="1" dirty="0">
                <a:solidFill>
                  <a:srgbClr val="000000"/>
                </a:solidFill>
                <a:latin typeface="Times New Roman Bold"/>
                <a:ea typeface="Times New Roman Bold"/>
                <a:cs typeface="Times New Roman Bold"/>
                <a:sym typeface="Times New Roman Bold"/>
              </a:rPr>
              <a:t>Management of Type 2 Diabetes (UK Guidance)</a:t>
            </a:r>
          </a:p>
        </p:txBody>
      </p:sp>
      <p:sp>
        <p:nvSpPr>
          <p:cNvPr id="7" name="TextBox 6"/>
          <p:cNvSpPr txBox="1"/>
          <p:nvPr/>
        </p:nvSpPr>
        <p:spPr>
          <a:xfrm>
            <a:off x="609600" y="8953500"/>
            <a:ext cx="4114800" cy="523220"/>
          </a:xfrm>
          <a:prstGeom prst="rect">
            <a:avLst/>
          </a:prstGeom>
          <a:no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Figure 4: Diabetes Prevalence in England</a:t>
            </a:r>
          </a:p>
          <a:p>
            <a:pPr algn="ctr"/>
            <a:r>
              <a:rPr lang="en-US"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rPr>
              <a:t>Hanif, 2017</a:t>
            </a:r>
            <a:r>
              <a:rPr lang="en-US" sz="1400" dirty="0">
                <a:latin typeface="Times New Roman" panose="02020603050405020304" pitchFamily="18" charset="0"/>
                <a:cs typeface="Times New Roman" panose="02020603050405020304" pitchFamily="18" charset="0"/>
              </a:rPr>
              <a:t>)</a:t>
            </a:r>
          </a:p>
        </p:txBody>
      </p:sp>
      <p:sp>
        <p:nvSpPr>
          <p:cNvPr id="8" name="TextBox 7"/>
          <p:cNvSpPr txBox="1"/>
          <p:nvPr/>
        </p:nvSpPr>
        <p:spPr>
          <a:xfrm>
            <a:off x="13638836" y="8886568"/>
            <a:ext cx="4114800" cy="523220"/>
          </a:xfrm>
          <a:prstGeom prst="rect">
            <a:avLst/>
          </a:prstGeom>
          <a:no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Figure 5: Diabetes Prevalence in England</a:t>
            </a:r>
          </a:p>
          <a:p>
            <a:pPr algn="ctr"/>
            <a:r>
              <a:rPr lang="en-US"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rPr>
              <a:t>Hanif, </a:t>
            </a:r>
            <a:r>
              <a:rPr lang="en-US" sz="1400" dirty="0">
                <a:latin typeface="Times New Roman" panose="02020603050405020304" pitchFamily="18" charset="0"/>
                <a:cs typeface="Times New Roman" panose="02020603050405020304" pitchFamily="18" charset="0"/>
              </a:rPr>
              <a:t>2017)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44" r="-11619" b="-10775"/>
            </a:stretch>
          </a:blipFill>
        </p:spPr>
        <p:txBody>
          <a:bodyPr/>
          <a:lstStyle/>
          <a:p>
            <a:endParaRPr lang="en-IN" dirty="0"/>
          </a:p>
        </p:txBody>
      </p:sp>
      <p:sp>
        <p:nvSpPr>
          <p:cNvPr id="4" name="TextBox 4"/>
          <p:cNvSpPr txBox="1"/>
          <p:nvPr/>
        </p:nvSpPr>
        <p:spPr>
          <a:xfrm>
            <a:off x="4191000" y="439335"/>
            <a:ext cx="9326314" cy="816648"/>
          </a:xfrm>
          <a:prstGeom prst="rect">
            <a:avLst/>
          </a:prstGeom>
        </p:spPr>
        <p:txBody>
          <a:bodyPr lIns="0" tIns="0" rIns="0" bIns="0" rtlCol="0" anchor="t">
            <a:spAutoFit/>
          </a:bodyPr>
          <a:lstStyle/>
          <a:p>
            <a:pPr algn="ctr">
              <a:lnSpc>
                <a:spcPts val="6437"/>
              </a:lnSpc>
              <a:spcBef>
                <a:spcPct val="0"/>
              </a:spcBef>
            </a:pPr>
            <a:r>
              <a:rPr lang="en-US" sz="4598" b="1" dirty="0">
                <a:solidFill>
                  <a:srgbClr val="000000"/>
                </a:solidFill>
                <a:latin typeface="Times New Roman Bold"/>
                <a:ea typeface="Times New Roman Bold"/>
                <a:cs typeface="Times New Roman Bold"/>
                <a:sym typeface="Times New Roman Bold"/>
              </a:rPr>
              <a:t>NICE’s Priorities for Type 2 Diabetes</a:t>
            </a:r>
          </a:p>
        </p:txBody>
      </p:sp>
      <p:sp>
        <p:nvSpPr>
          <p:cNvPr id="5" name="TextBox 5"/>
          <p:cNvSpPr txBox="1"/>
          <p:nvPr/>
        </p:nvSpPr>
        <p:spPr>
          <a:xfrm>
            <a:off x="0" y="1866900"/>
            <a:ext cx="9539905" cy="7828233"/>
          </a:xfrm>
          <a:prstGeom prst="rect">
            <a:avLst/>
          </a:prstGeom>
        </p:spPr>
        <p:txBody>
          <a:bodyPr wrap="square" lIns="0" tIns="0" rIns="0" bIns="0" rtlCol="0" anchor="t">
            <a:spAutoFit/>
          </a:bodyPr>
          <a:lstStyle/>
          <a:p>
            <a:pPr marL="863279" lvl="1" indent="-431639" algn="just">
              <a:lnSpc>
                <a:spcPts val="5597"/>
              </a:lnSpc>
              <a:buFont typeface="Arial"/>
              <a:buChar char="•"/>
            </a:pPr>
            <a:r>
              <a:rPr lang="en-US" sz="3600" dirty="0">
                <a:solidFill>
                  <a:srgbClr val="000000"/>
                </a:solidFill>
                <a:latin typeface="Times New Roman"/>
                <a:ea typeface="Times New Roman"/>
                <a:cs typeface="Times New Roman"/>
                <a:sym typeface="Times New Roman"/>
              </a:rPr>
              <a:t>NICE gives more priority to cardiovascular or renal-risk SGLT2 -inhibitors or GLP-1 agonists (Tahir et al., 2025).</a:t>
            </a:r>
          </a:p>
          <a:p>
            <a:pPr marL="863279" lvl="1" indent="-431639" algn="just">
              <a:lnSpc>
                <a:spcPts val="5597"/>
              </a:lnSpc>
              <a:buFont typeface="Arial"/>
              <a:buChar char="•"/>
            </a:pPr>
            <a:r>
              <a:rPr lang="en-US" sz="3600" dirty="0">
                <a:solidFill>
                  <a:srgbClr val="000000"/>
                </a:solidFill>
                <a:latin typeface="Times New Roman"/>
                <a:ea typeface="Times New Roman"/>
                <a:cs typeface="Times New Roman"/>
                <a:sym typeface="Times New Roman"/>
              </a:rPr>
              <a:t>Mental health affects the compliance and the results.</a:t>
            </a:r>
          </a:p>
          <a:p>
            <a:pPr marL="863279" lvl="1" indent="-431639" algn="just">
              <a:lnSpc>
                <a:spcPts val="5597"/>
              </a:lnSpc>
              <a:buFont typeface="Arial"/>
              <a:buChar char="•"/>
            </a:pPr>
            <a:r>
              <a:rPr lang="en-US" sz="3600" dirty="0">
                <a:solidFill>
                  <a:srgbClr val="000000"/>
                </a:solidFill>
                <a:latin typeface="Times New Roman"/>
                <a:ea typeface="Times New Roman"/>
                <a:cs typeface="Times New Roman"/>
                <a:sym typeface="Times New Roman"/>
              </a:rPr>
              <a:t>Community support and social prescribing increase self-management in the long term.</a:t>
            </a:r>
          </a:p>
          <a:p>
            <a:pPr marL="863279" lvl="1" indent="-431639" algn="just">
              <a:lnSpc>
                <a:spcPts val="5597"/>
              </a:lnSpc>
              <a:buFont typeface="Arial"/>
              <a:buChar char="•"/>
            </a:pPr>
            <a:r>
              <a:rPr lang="en-US" sz="3600" dirty="0">
                <a:solidFill>
                  <a:srgbClr val="000000"/>
                </a:solidFill>
                <a:latin typeface="Times New Roman"/>
                <a:ea typeface="Times New Roman"/>
                <a:cs typeface="Times New Roman"/>
                <a:sym typeface="Times New Roman"/>
              </a:rPr>
              <a:t>NICE disclose a guideline for how to tailor services for people in ethnic communities and other groups who are particularly at risk of type 2 diabetes</a:t>
            </a:r>
          </a:p>
        </p:txBody>
      </p:sp>
      <p:sp>
        <p:nvSpPr>
          <p:cNvPr id="6" name="TextBox 5"/>
          <p:cNvSpPr txBox="1"/>
          <p:nvPr/>
        </p:nvSpPr>
        <p:spPr>
          <a:xfrm>
            <a:off x="10896600" y="7502347"/>
            <a:ext cx="6096000" cy="584775"/>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Figure 6: NICE updates type 2 diabetes guidance</a:t>
            </a:r>
          </a:p>
          <a:p>
            <a:pPr algn="ctr"/>
            <a:r>
              <a:rPr lang="en-US" sz="1600" dirty="0">
                <a:latin typeface="Times New Roman" panose="02020603050405020304" pitchFamily="18" charset="0"/>
                <a:cs typeface="Times New Roman" panose="02020603050405020304" pitchFamily="18" charset="0"/>
              </a:rPr>
              <a:t>(Source: /)</a:t>
            </a:r>
          </a:p>
        </p:txBody>
      </p:sp>
      <p:pic>
        <p:nvPicPr>
          <p:cNvPr id="2050" name="Picture 2">
            <a:extLst>
              <a:ext uri="{FF2B5EF4-FFF2-40B4-BE49-F238E27FC236}">
                <a16:creationId xmlns:a16="http://schemas.microsoft.com/office/drawing/2014/main" id="{9FEE1019-352F-4EEC-06A0-6AFC63B6E4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6000" y="3101318"/>
            <a:ext cx="8229600" cy="439535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dirty="0"/>
          </a:p>
        </p:txBody>
      </p:sp>
      <p:graphicFrame>
        <p:nvGraphicFramePr>
          <p:cNvPr id="5" name="Diagram 4">
            <a:extLst>
              <a:ext uri="{FF2B5EF4-FFF2-40B4-BE49-F238E27FC236}">
                <a16:creationId xmlns:a16="http://schemas.microsoft.com/office/drawing/2014/main" id="{2DB42012-532D-47FC-6C79-2ED2BA8F8C0C}"/>
              </a:ext>
            </a:extLst>
          </p:cNvPr>
          <p:cNvGraphicFramePr/>
          <p:nvPr>
            <p:extLst>
              <p:ext uri="{D42A27DB-BD31-4B8C-83A1-F6EECF244321}">
                <p14:modId xmlns:p14="http://schemas.microsoft.com/office/powerpoint/2010/main" val="2907446012"/>
              </p:ext>
            </p:extLst>
          </p:nvPr>
        </p:nvGraphicFramePr>
        <p:xfrm>
          <a:off x="457200" y="2951848"/>
          <a:ext cx="9448800" cy="6763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4"/>
          <p:cNvSpPr txBox="1"/>
          <p:nvPr/>
        </p:nvSpPr>
        <p:spPr>
          <a:xfrm>
            <a:off x="3657600" y="1017112"/>
            <a:ext cx="11334647" cy="917624"/>
          </a:xfrm>
          <a:prstGeom prst="rect">
            <a:avLst/>
          </a:prstGeom>
        </p:spPr>
        <p:txBody>
          <a:bodyPr wrap="square" lIns="0" tIns="0" rIns="0" bIns="0" rtlCol="0" anchor="t">
            <a:spAutoFit/>
          </a:bodyPr>
          <a:lstStyle/>
          <a:p>
            <a:pPr algn="ctr">
              <a:lnSpc>
                <a:spcPts val="7797"/>
              </a:lnSpc>
              <a:spcBef>
                <a:spcPct val="0"/>
              </a:spcBef>
            </a:pPr>
            <a:r>
              <a:rPr lang="en-US" sz="4600" b="1" dirty="0">
                <a:solidFill>
                  <a:srgbClr val="000000"/>
                </a:solidFill>
                <a:latin typeface="Times New Roman Bold"/>
                <a:ea typeface="Times New Roman Bold"/>
                <a:cs typeface="Times New Roman Bold"/>
                <a:sym typeface="Times New Roman Bold"/>
              </a:rPr>
              <a:t>Treatment Options in the UK</a:t>
            </a:r>
          </a:p>
        </p:txBody>
      </p:sp>
      <p:sp>
        <p:nvSpPr>
          <p:cNvPr id="3" name="TextBox 2">
            <a:extLst>
              <a:ext uri="{FF2B5EF4-FFF2-40B4-BE49-F238E27FC236}">
                <a16:creationId xmlns:a16="http://schemas.microsoft.com/office/drawing/2014/main" id="{259640BC-5D94-992B-5C76-7679924121E1}"/>
              </a:ext>
            </a:extLst>
          </p:cNvPr>
          <p:cNvSpPr txBox="1"/>
          <p:nvPr/>
        </p:nvSpPr>
        <p:spPr>
          <a:xfrm>
            <a:off x="10744200" y="9105900"/>
            <a:ext cx="6400800" cy="1200329"/>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7: </a:t>
            </a:r>
            <a:r>
              <a:rPr lang="en-IN" b="1" dirty="0"/>
              <a:t>Algorithm Choosing Pharmacologic Therapy for Type 2 Diabetes.</a:t>
            </a:r>
          </a:p>
          <a:p>
            <a:pPr algn="ctr"/>
            <a:r>
              <a:rPr lang="en-IN" dirty="0"/>
              <a:t>(Source- </a:t>
            </a:r>
            <a:r>
              <a:rPr lang="en-US" altLang="en-US" dirty="0">
                <a:latin typeface="Times New Roman" panose="02020603050405020304" pitchFamily="18" charset="0"/>
                <a:cs typeface="Times New Roman" panose="02020603050405020304" pitchFamily="18" charset="0"/>
              </a:rPr>
              <a:t>Wilcox 2020)</a:t>
            </a:r>
            <a:endParaRPr lang="en-IN" dirty="0"/>
          </a:p>
          <a:p>
            <a:endParaRPr lang="en-IN" dirty="0"/>
          </a:p>
        </p:txBody>
      </p:sp>
      <p:pic>
        <p:nvPicPr>
          <p:cNvPr id="4100" name="Picture 4" descr="FIGURE 3">
            <a:extLst>
              <a:ext uri="{FF2B5EF4-FFF2-40B4-BE49-F238E27FC236}">
                <a16:creationId xmlns:a16="http://schemas.microsoft.com/office/drawing/2014/main" id="{5731303F-472F-34DA-30D4-74E4A5D1050B}"/>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512069" y="3184455"/>
            <a:ext cx="7664396" cy="55165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0785" r="-30785"/>
            </a:stretch>
          </a:blipFill>
        </p:spPr>
        <p:txBody>
          <a:bodyPr/>
          <a:lstStyle/>
          <a:p>
            <a:endParaRPr lang="en-IN"/>
          </a:p>
        </p:txBody>
      </p:sp>
      <p:graphicFrame>
        <p:nvGraphicFramePr>
          <p:cNvPr id="7" name="Diagram 6">
            <a:extLst>
              <a:ext uri="{FF2B5EF4-FFF2-40B4-BE49-F238E27FC236}">
                <a16:creationId xmlns:a16="http://schemas.microsoft.com/office/drawing/2014/main" id="{77994213-0C4B-C514-865B-F1B27D657EB7}"/>
              </a:ext>
            </a:extLst>
          </p:cNvPr>
          <p:cNvGraphicFramePr/>
          <p:nvPr>
            <p:extLst>
              <p:ext uri="{D42A27DB-BD31-4B8C-83A1-F6EECF244321}">
                <p14:modId xmlns:p14="http://schemas.microsoft.com/office/powerpoint/2010/main" val="2622910889"/>
              </p:ext>
            </p:extLst>
          </p:nvPr>
        </p:nvGraphicFramePr>
        <p:xfrm>
          <a:off x="-768210" y="1895475"/>
          <a:ext cx="10471289" cy="737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5"/>
          <p:cNvSpPr txBox="1"/>
          <p:nvPr/>
        </p:nvSpPr>
        <p:spPr>
          <a:xfrm>
            <a:off x="1028700" y="513397"/>
            <a:ext cx="16230600" cy="868680"/>
          </a:xfrm>
          <a:prstGeom prst="rect">
            <a:avLst/>
          </a:prstGeom>
        </p:spPr>
        <p:txBody>
          <a:bodyPr lIns="0" tIns="0" rIns="0" bIns="0" rtlCol="0" anchor="t">
            <a:spAutoFit/>
          </a:bodyPr>
          <a:lstStyle/>
          <a:p>
            <a:pPr algn="l">
              <a:lnSpc>
                <a:spcPts val="7049"/>
              </a:lnSpc>
            </a:pPr>
            <a:r>
              <a:rPr lang="en-US" sz="4699" b="1" spc="-14">
                <a:solidFill>
                  <a:srgbClr val="000000"/>
                </a:solidFill>
                <a:latin typeface="Times New Roman Bold"/>
                <a:ea typeface="Times New Roman Bold"/>
                <a:cs typeface="Times New Roman Bold"/>
                <a:sym typeface="Times New Roman Bold"/>
              </a:rPr>
              <a:t>Comorbidities Associated With Type 2 Diabetes</a:t>
            </a:r>
          </a:p>
        </p:txBody>
      </p:sp>
      <p:sp>
        <p:nvSpPr>
          <p:cNvPr id="6" name="TextBox 5"/>
          <p:cNvSpPr txBox="1"/>
          <p:nvPr/>
        </p:nvSpPr>
        <p:spPr>
          <a:xfrm>
            <a:off x="11495530" y="8112711"/>
            <a:ext cx="47244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8: Early Symptoms of Diabetes</a:t>
            </a:r>
          </a:p>
          <a:p>
            <a:pPr algn="ctr"/>
            <a:r>
              <a:rPr lang="en-US" dirty="0">
                <a:latin typeface="Times New Roman" panose="02020603050405020304" pitchFamily="18" charset="0"/>
                <a:cs typeface="Times New Roman" panose="02020603050405020304" pitchFamily="18" charset="0"/>
              </a:rPr>
              <a:t>(Source: </a:t>
            </a:r>
            <a:r>
              <a:rPr lang="en-US" altLang="en-US" dirty="0">
                <a:latin typeface="Times New Roman" panose="02020603050405020304" pitchFamily="18" charset="0"/>
                <a:cs typeface="Times New Roman" panose="02020603050405020304" pitchFamily="18" charset="0"/>
              </a:rPr>
              <a:t>Ramachandran, 2014</a:t>
            </a:r>
            <a:r>
              <a:rPr lang="en-US" dirty="0">
                <a:latin typeface="Times New Roman" panose="02020603050405020304" pitchFamily="18" charset="0"/>
                <a:cs typeface="Times New Roman" panose="02020603050405020304" pitchFamily="18" charset="0"/>
              </a:rPr>
              <a:t>)</a:t>
            </a:r>
          </a:p>
        </p:txBody>
      </p:sp>
      <p:pic>
        <p:nvPicPr>
          <p:cNvPr id="7172" name="Picture 4">
            <a:extLst>
              <a:ext uri="{FF2B5EF4-FFF2-40B4-BE49-F238E27FC236}">
                <a16:creationId xmlns:a16="http://schemas.microsoft.com/office/drawing/2014/main" id="{15D91151-BB48-1FD4-650A-8FE4F04823D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44200" y="2226914"/>
            <a:ext cx="6881032" cy="59060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a:p>
        </p:txBody>
      </p:sp>
      <p:sp>
        <p:nvSpPr>
          <p:cNvPr id="3" name="TextBox 3"/>
          <p:cNvSpPr txBox="1"/>
          <p:nvPr/>
        </p:nvSpPr>
        <p:spPr>
          <a:xfrm>
            <a:off x="2667000" y="1313318"/>
            <a:ext cx="13340150" cy="917624"/>
          </a:xfrm>
          <a:prstGeom prst="rect">
            <a:avLst/>
          </a:prstGeom>
        </p:spPr>
        <p:txBody>
          <a:bodyPr wrap="square" lIns="0" tIns="0" rIns="0" bIns="0" rtlCol="0" anchor="t">
            <a:spAutoFit/>
          </a:bodyPr>
          <a:lstStyle/>
          <a:p>
            <a:pPr algn="ctr">
              <a:lnSpc>
                <a:spcPts val="7796"/>
              </a:lnSpc>
              <a:spcBef>
                <a:spcPct val="0"/>
              </a:spcBef>
            </a:pPr>
            <a:r>
              <a:rPr lang="en-US" sz="5569" b="1" dirty="0">
                <a:solidFill>
                  <a:srgbClr val="000000"/>
                </a:solidFill>
                <a:latin typeface="Times New Roman Bold"/>
                <a:ea typeface="Times New Roman Bold"/>
                <a:cs typeface="Times New Roman Bold"/>
                <a:sym typeface="Times New Roman Bold"/>
              </a:rPr>
              <a:t>Prevention of Type 2 Diabetes</a:t>
            </a:r>
          </a:p>
        </p:txBody>
      </p:sp>
      <p:graphicFrame>
        <p:nvGraphicFramePr>
          <p:cNvPr id="5" name="Diagram 4">
            <a:extLst>
              <a:ext uri="{FF2B5EF4-FFF2-40B4-BE49-F238E27FC236}">
                <a16:creationId xmlns:a16="http://schemas.microsoft.com/office/drawing/2014/main" id="{49F3C511-2A76-1362-48ED-3CD7F1C35777}"/>
              </a:ext>
            </a:extLst>
          </p:cNvPr>
          <p:cNvGraphicFramePr/>
          <p:nvPr>
            <p:extLst>
              <p:ext uri="{D42A27DB-BD31-4B8C-83A1-F6EECF244321}">
                <p14:modId xmlns:p14="http://schemas.microsoft.com/office/powerpoint/2010/main" val="3701412050"/>
              </p:ext>
            </p:extLst>
          </p:nvPr>
        </p:nvGraphicFramePr>
        <p:xfrm>
          <a:off x="-2819400" y="2700431"/>
          <a:ext cx="13985275" cy="7162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figure 1">
            <a:extLst>
              <a:ext uri="{FF2B5EF4-FFF2-40B4-BE49-F238E27FC236}">
                <a16:creationId xmlns:a16="http://schemas.microsoft.com/office/drawing/2014/main" id="{A5B15B75-EE22-06DB-D620-BEF204F651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239375" y="2547938"/>
            <a:ext cx="6524625" cy="5191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E916F0-2694-9101-0776-FB5D08594340}"/>
              </a:ext>
            </a:extLst>
          </p:cNvPr>
          <p:cNvSpPr txBox="1"/>
          <p:nvPr/>
        </p:nvSpPr>
        <p:spPr>
          <a:xfrm>
            <a:off x="11658600" y="8648700"/>
            <a:ext cx="3886200" cy="1200329"/>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9</a:t>
            </a:r>
            <a:r>
              <a:rPr lang="fr-FR" b="1" dirty="0">
                <a:latin typeface="Times New Roman" panose="02020603050405020304" pitchFamily="18" charset="0"/>
                <a:cs typeface="Times New Roman" panose="02020603050405020304" pitchFamily="18" charset="0"/>
              </a:rPr>
              <a:t> : Type 2 </a:t>
            </a:r>
            <a:r>
              <a:rPr lang="fr-FR" b="1" dirty="0" err="1">
                <a:latin typeface="Times New Roman" panose="02020603050405020304" pitchFamily="18" charset="0"/>
                <a:cs typeface="Times New Roman" panose="02020603050405020304" pitchFamily="18" charset="0"/>
              </a:rPr>
              <a:t>diabetes</a:t>
            </a:r>
            <a:r>
              <a:rPr lang="fr-FR" b="1" dirty="0">
                <a:latin typeface="Times New Roman" panose="02020603050405020304" pitchFamily="18" charset="0"/>
                <a:cs typeface="Times New Roman" panose="02020603050405020304" pitchFamily="18" charset="0"/>
              </a:rPr>
              <a:t> </a:t>
            </a:r>
            <a:r>
              <a:rPr lang="fr-FR" b="1" dirty="0" err="1">
                <a:latin typeface="Times New Roman" panose="02020603050405020304" pitchFamily="18" charset="0"/>
                <a:cs typeface="Times New Roman" panose="02020603050405020304" pitchFamily="18" charset="0"/>
              </a:rPr>
              <a:t>prevention</a:t>
            </a:r>
            <a:r>
              <a:rPr lang="fr-FR" b="1" dirty="0">
                <a:latin typeface="Times New Roman" panose="02020603050405020304" pitchFamily="18" charset="0"/>
                <a:cs typeface="Times New Roman" panose="02020603050405020304" pitchFamily="18" charset="0"/>
              </a:rPr>
              <a:t> </a:t>
            </a:r>
            <a:r>
              <a:rPr lang="fr-FR" b="1">
                <a:latin typeface="Times New Roman" panose="02020603050405020304" pitchFamily="18" charset="0"/>
                <a:cs typeface="Times New Roman" panose="02020603050405020304" pitchFamily="18" charset="0"/>
              </a:rPr>
              <a:t>programmes </a:t>
            </a:r>
          </a:p>
          <a:p>
            <a:pPr algn="ctr"/>
            <a:r>
              <a:rPr lang="en-US">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Source: </a:t>
            </a:r>
            <a:r>
              <a:rPr lang="en-US" altLang="en-US" dirty="0">
                <a:latin typeface="Times New Roman" panose="02020603050405020304" pitchFamily="18" charset="0"/>
                <a:cs typeface="Times New Roman" panose="02020603050405020304" pitchFamily="18" charset="0"/>
              </a:rPr>
              <a:t>CDC 2024</a:t>
            </a:r>
            <a:r>
              <a:rPr lang="en-US" dirty="0">
                <a:latin typeface="Times New Roman" panose="02020603050405020304" pitchFamily="18" charset="0"/>
                <a:cs typeface="Times New Roman" panose="02020603050405020304" pitchFamily="18" charset="0"/>
              </a:rPr>
              <a:t>)</a:t>
            </a: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6502"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028700" y="475542"/>
            <a:ext cx="15580221" cy="972965"/>
          </a:xfrm>
          <a:prstGeom prst="rect">
            <a:avLst/>
          </a:prstGeom>
        </p:spPr>
        <p:txBody>
          <a:bodyPr lIns="0" tIns="0" rIns="0" bIns="0" rtlCol="0" anchor="t">
            <a:spAutoFit/>
          </a:bodyPr>
          <a:lstStyle/>
          <a:p>
            <a:pPr algn="ctr">
              <a:lnSpc>
                <a:spcPts val="7796"/>
              </a:lnSpc>
              <a:spcBef>
                <a:spcPct val="0"/>
              </a:spcBef>
            </a:pPr>
            <a:r>
              <a:rPr lang="en-US" sz="5569" b="1" dirty="0">
                <a:solidFill>
                  <a:srgbClr val="000000"/>
                </a:solidFill>
                <a:latin typeface="Times New Roman Bold"/>
                <a:ea typeface="Times New Roman Bold"/>
                <a:cs typeface="Times New Roman Bold"/>
                <a:sym typeface="Times New Roman Bold"/>
              </a:rPr>
              <a:t>Skills, Values &amp; </a:t>
            </a:r>
            <a:r>
              <a:rPr lang="en-US" sz="5569" b="1" dirty="0" err="1">
                <a:solidFill>
                  <a:srgbClr val="000000"/>
                </a:solidFill>
                <a:latin typeface="Times New Roman Bold"/>
                <a:ea typeface="Times New Roman Bold"/>
                <a:cs typeface="Times New Roman Bold"/>
                <a:sym typeface="Times New Roman Bold"/>
              </a:rPr>
              <a:t>Behaviours</a:t>
            </a:r>
            <a:r>
              <a:rPr lang="en-US" sz="5569" b="1" dirty="0">
                <a:solidFill>
                  <a:srgbClr val="000000"/>
                </a:solidFill>
                <a:latin typeface="Times New Roman Bold"/>
                <a:ea typeface="Times New Roman Bold"/>
                <a:cs typeface="Times New Roman Bold"/>
                <a:sym typeface="Times New Roman Bold"/>
              </a:rPr>
              <a:t> for Co-productive Care</a:t>
            </a:r>
          </a:p>
        </p:txBody>
      </p:sp>
      <p:sp>
        <p:nvSpPr>
          <p:cNvPr id="5" name="TextBox 5"/>
          <p:cNvSpPr txBox="1"/>
          <p:nvPr/>
        </p:nvSpPr>
        <p:spPr>
          <a:xfrm>
            <a:off x="336389" y="2552700"/>
            <a:ext cx="9956521" cy="7717497"/>
          </a:xfrm>
          <a:prstGeom prst="rect">
            <a:avLst/>
          </a:prstGeom>
        </p:spPr>
        <p:txBody>
          <a:bodyPr wrap="square" lIns="0" tIns="0" rIns="0" bIns="0" rtlCol="0" anchor="t">
            <a:spAutoFit/>
          </a:bodyPr>
          <a:lstStyle/>
          <a:p>
            <a:pPr marL="723363" lvl="1" indent="-361681" algn="just">
              <a:lnSpc>
                <a:spcPts val="6834"/>
              </a:lnSpc>
              <a:buFont typeface="Arial"/>
              <a:buChar char="•"/>
            </a:pPr>
            <a:r>
              <a:rPr lang="en-US" sz="2900" dirty="0">
                <a:solidFill>
                  <a:srgbClr val="000000"/>
                </a:solidFill>
                <a:latin typeface="Times New Roman"/>
                <a:ea typeface="Times New Roman"/>
                <a:cs typeface="Times New Roman"/>
                <a:sym typeface="Times New Roman"/>
              </a:rPr>
              <a:t>The active listening, empathy and cultural sensitivity are necessary in co-productive care.</a:t>
            </a:r>
          </a:p>
          <a:p>
            <a:pPr marL="723363" lvl="1" indent="-361681" algn="just">
              <a:lnSpc>
                <a:spcPts val="6834"/>
              </a:lnSpc>
              <a:buFont typeface="Arial"/>
              <a:buChar char="•"/>
            </a:pPr>
            <a:r>
              <a:rPr lang="en-US" sz="2900" dirty="0">
                <a:solidFill>
                  <a:srgbClr val="000000"/>
                </a:solidFill>
                <a:latin typeface="Times New Roman"/>
                <a:ea typeface="Times New Roman"/>
                <a:cs typeface="Times New Roman"/>
                <a:sym typeface="Times New Roman"/>
              </a:rPr>
              <a:t>Shared decision-making is patient lived experience expertise.</a:t>
            </a:r>
          </a:p>
          <a:p>
            <a:pPr marL="723363" lvl="1" indent="-361681" algn="just">
              <a:lnSpc>
                <a:spcPts val="6834"/>
              </a:lnSpc>
              <a:buFont typeface="Arial"/>
              <a:buChar char="•"/>
            </a:pPr>
            <a:r>
              <a:rPr lang="en-US" sz="2900" dirty="0">
                <a:solidFill>
                  <a:srgbClr val="000000"/>
                </a:solidFill>
                <a:latin typeface="Times New Roman"/>
                <a:ea typeface="Times New Roman"/>
                <a:cs typeface="Times New Roman"/>
                <a:sym typeface="Times New Roman"/>
              </a:rPr>
              <a:t>Practitioners need to be transparent and respectful and collaborate in goal-setting.</a:t>
            </a:r>
          </a:p>
          <a:p>
            <a:pPr marL="723363" lvl="1" indent="-361681" algn="just">
              <a:lnSpc>
                <a:spcPts val="6834"/>
              </a:lnSpc>
              <a:buFont typeface="Arial"/>
              <a:buChar char="•"/>
            </a:pPr>
            <a:r>
              <a:rPr lang="en-US" sz="2900" dirty="0">
                <a:solidFill>
                  <a:srgbClr val="000000"/>
                </a:solidFill>
                <a:latin typeface="Times New Roman"/>
                <a:ea typeface="Times New Roman"/>
                <a:cs typeface="Times New Roman"/>
                <a:sym typeface="Times New Roman"/>
              </a:rPr>
              <a:t>The lifestyle change program that is part of the CDC-led National Diabetes Prevention Program is proven to help prevent or delay type 2 diabetes (</a:t>
            </a:r>
            <a:r>
              <a:rPr lang="en-US" altLang="en-US" sz="2900" dirty="0">
                <a:latin typeface="Times New Roman" panose="02020603050405020304" pitchFamily="18" charset="0"/>
                <a:cs typeface="Times New Roman" panose="02020603050405020304" pitchFamily="18" charset="0"/>
              </a:rPr>
              <a:t>CDC, 2024)</a:t>
            </a:r>
            <a:endParaRPr lang="en-US" sz="2900" dirty="0">
              <a:solidFill>
                <a:srgbClr val="000000"/>
              </a:solidFill>
              <a:latin typeface="Times New Roman"/>
              <a:ea typeface="Times New Roman"/>
              <a:cs typeface="Times New Roman"/>
              <a:sym typeface="Times New Roman"/>
            </a:endParaRPr>
          </a:p>
          <a:p>
            <a:pPr marL="723363" lvl="1" indent="-361681" algn="just">
              <a:lnSpc>
                <a:spcPts val="6834"/>
              </a:lnSpc>
              <a:buFont typeface="Arial"/>
              <a:buChar char="•"/>
            </a:pPr>
            <a:endParaRPr lang="en-US" sz="2900" dirty="0">
              <a:solidFill>
                <a:srgbClr val="000000"/>
              </a:solidFill>
              <a:latin typeface="Times New Roman"/>
              <a:ea typeface="Times New Roman"/>
              <a:cs typeface="Times New Roman"/>
              <a:sym typeface="Times New Roman"/>
            </a:endParaRPr>
          </a:p>
        </p:txBody>
      </p:sp>
      <p:sp>
        <p:nvSpPr>
          <p:cNvPr id="6" name="TextBox 5"/>
          <p:cNvSpPr txBox="1"/>
          <p:nvPr/>
        </p:nvSpPr>
        <p:spPr>
          <a:xfrm>
            <a:off x="11582400" y="8624291"/>
            <a:ext cx="57912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10: Lifestyle Modification for Managing Diabetes</a:t>
            </a:r>
          </a:p>
          <a:p>
            <a:pPr algn="ctr"/>
            <a:r>
              <a:rPr lang="en-US" dirty="0">
                <a:latin typeface="Times New Roman" panose="02020603050405020304" pitchFamily="18" charset="0"/>
                <a:cs typeface="Times New Roman" panose="02020603050405020304" pitchFamily="18" charset="0"/>
              </a:rPr>
              <a:t>(Source: </a:t>
            </a:r>
            <a:r>
              <a:rPr lang="en-US" altLang="en-US" dirty="0">
                <a:latin typeface="Times New Roman" panose="02020603050405020304" pitchFamily="18" charset="0"/>
                <a:cs typeface="Times New Roman" panose="02020603050405020304" pitchFamily="18" charset="0"/>
              </a:rPr>
              <a:t>CDC 2024</a:t>
            </a:r>
            <a:r>
              <a:rPr lang="en-US" dirty="0">
                <a:latin typeface="Times New Roman" panose="02020603050405020304" pitchFamily="18" charset="0"/>
                <a:cs typeface="Times New Roman" panose="02020603050405020304" pitchFamily="18" charset="0"/>
              </a:rPr>
              <a:t>)</a:t>
            </a:r>
          </a:p>
        </p:txBody>
      </p:sp>
      <p:pic>
        <p:nvPicPr>
          <p:cNvPr id="8194" name="Picture 2" descr="Infographic with facts about preventing type 2 diabetes and talking to your patients about lifestyle change programs.">
            <a:extLst>
              <a:ext uri="{FF2B5EF4-FFF2-40B4-BE49-F238E27FC236}">
                <a16:creationId xmlns:a16="http://schemas.microsoft.com/office/drawing/2014/main" id="{AD5A1767-6D85-BB42-975B-C01FA7ADCE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5801" y="3798485"/>
            <a:ext cx="7153275" cy="41385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C6C62"/>
        </a:solidFill>
        <a:effectLst/>
      </p:bgPr>
    </p:bg>
    <p:spTree>
      <p:nvGrpSpPr>
        <p:cNvPr id="1" name=""/>
        <p:cNvGrpSpPr/>
        <p:nvPr/>
      </p:nvGrpSpPr>
      <p:grpSpPr>
        <a:xfrm>
          <a:off x="0" y="0"/>
          <a:ext cx="0" cy="0"/>
          <a:chOff x="0" y="0"/>
          <a:chExt cx="0" cy="0"/>
        </a:xfrm>
      </p:grpSpPr>
      <p:sp>
        <p:nvSpPr>
          <p:cNvPr id="2" name="Freeform 2"/>
          <p:cNvSpPr/>
          <p:nvPr/>
        </p:nvSpPr>
        <p:spPr>
          <a:xfrm>
            <a:off x="499467" y="-495300"/>
            <a:ext cx="16626483" cy="10545500"/>
          </a:xfrm>
          <a:custGeom>
            <a:avLst/>
            <a:gdLst/>
            <a:ahLst/>
            <a:cxnLst/>
            <a:rect l="l" t="t" r="r" b="b"/>
            <a:pathLst>
              <a:path w="15976942" h="10545500">
                <a:moveTo>
                  <a:pt x="0" y="0"/>
                </a:moveTo>
                <a:lnTo>
                  <a:pt x="15976942" y="0"/>
                </a:lnTo>
                <a:lnTo>
                  <a:pt x="15976942" y="10545500"/>
                </a:lnTo>
                <a:lnTo>
                  <a:pt x="0" y="105455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TextBox 3"/>
          <p:cNvSpPr txBox="1"/>
          <p:nvPr/>
        </p:nvSpPr>
        <p:spPr>
          <a:xfrm>
            <a:off x="4343400" y="571500"/>
            <a:ext cx="13426083" cy="917624"/>
          </a:xfrm>
          <a:prstGeom prst="rect">
            <a:avLst/>
          </a:prstGeom>
        </p:spPr>
        <p:txBody>
          <a:bodyPr wrap="square" lIns="0" tIns="0" rIns="0" bIns="0" rtlCol="0" anchor="t">
            <a:spAutoFit/>
          </a:bodyPr>
          <a:lstStyle/>
          <a:p>
            <a:pPr algn="ctr">
              <a:lnSpc>
                <a:spcPts val="7796"/>
              </a:lnSpc>
              <a:spcBef>
                <a:spcPct val="0"/>
              </a:spcBef>
            </a:pPr>
            <a:r>
              <a:rPr lang="en-US" sz="5569" b="1" dirty="0">
                <a:solidFill>
                  <a:srgbClr val="FFFFFF"/>
                </a:solidFill>
                <a:latin typeface="Times New Roman Bold"/>
                <a:ea typeface="Times New Roman Bold"/>
                <a:cs typeface="Times New Roman Bold"/>
                <a:sym typeface="Times New Roman Bold"/>
              </a:rPr>
              <a:t>Personalised Care Model, Six Components</a:t>
            </a:r>
          </a:p>
        </p:txBody>
      </p:sp>
      <p:sp>
        <p:nvSpPr>
          <p:cNvPr id="6" name="TextBox 5">
            <a:extLst>
              <a:ext uri="{FF2B5EF4-FFF2-40B4-BE49-F238E27FC236}">
                <a16:creationId xmlns:a16="http://schemas.microsoft.com/office/drawing/2014/main" id="{F7159987-F617-F218-3D82-C4A8769A1C32}"/>
              </a:ext>
            </a:extLst>
          </p:cNvPr>
          <p:cNvSpPr txBox="1"/>
          <p:nvPr/>
        </p:nvSpPr>
        <p:spPr>
          <a:xfrm>
            <a:off x="4800600" y="3238500"/>
            <a:ext cx="11963400" cy="6186309"/>
          </a:xfrm>
          <a:prstGeom prst="rect">
            <a:avLst/>
          </a:prstGeom>
          <a:noFill/>
        </p:spPr>
        <p:txBody>
          <a:bodyPr wrap="square">
            <a:spAutoFit/>
          </a:bodyPr>
          <a:lstStyle/>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Shared Decision Making</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Patients and clinicians jointly choose medications, lifestyle goals and monitoring plans, improving adherence and glycaemic control.</a:t>
            </a:r>
          </a:p>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Supported Self-Management</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Structured education, glucose monitoring, digital reminders and behaviour coaching help patients build confidence and manage daily diabetes routines (Resnicow et al., 2021).</a:t>
            </a:r>
          </a:p>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Personalised Care &amp; Support Planning</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Holistic reviews integrate medical risks, mental health, diet, physical activity, cultural needs and social barriers to create tailored care plans.</a:t>
            </a:r>
          </a:p>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Social Prescribing &amp; Community Support</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Referral to weight-management groups, exercise programmes, financial advice or cultural support services strengthens long-term lifestyle changes (Resnicow et al., 2021).</a:t>
            </a:r>
          </a:p>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Enabling Choice (Legal Rights)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Patients are supported to choose services, medications, structured education programmes and preferred community resources.</a:t>
            </a:r>
          </a:p>
          <a:p>
            <a:pPr marL="285750" indent="-28575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Personal Health Budgets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Allocated budgets offer personalised options such as adapted exercise classes, nutritional support or diabetes self-management tools.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extLst>
              <a:ext uri="{837473B0-CC2E-450A-ABE3-18F120FF3D39}">
                <a1611:picAttrSrcUrl xmlns:a1611="http://schemas.microsoft.com/office/drawing/2016/11/main" r:id="rId4"/>
              </a:ext>
            </a:extLst>
          </a:blip>
          <a:srcRect/>
          <a:stretch>
            <a:fillRect t="-39000" b="-39000"/>
          </a:stretch>
        </a:blipFill>
        <a:effectLst/>
      </p:bgPr>
    </p:bg>
    <p:spTree>
      <p:nvGrpSpPr>
        <p:cNvPr id="1" name=""/>
        <p:cNvGrpSpPr/>
        <p:nvPr/>
      </p:nvGrpSpPr>
      <p:grpSpPr>
        <a:xfrm>
          <a:off x="0" y="0"/>
          <a:ext cx="0" cy="0"/>
          <a:chOff x="0" y="0"/>
          <a:chExt cx="0" cy="0"/>
        </a:xfrm>
      </p:grpSpPr>
      <p:sp>
        <p:nvSpPr>
          <p:cNvPr id="3" name="TextBox 3"/>
          <p:cNvSpPr txBox="1"/>
          <p:nvPr/>
        </p:nvSpPr>
        <p:spPr>
          <a:xfrm>
            <a:off x="1028700" y="495545"/>
            <a:ext cx="15576054" cy="932960"/>
          </a:xfrm>
          <a:prstGeom prst="rect">
            <a:avLst/>
          </a:prstGeom>
        </p:spPr>
        <p:txBody>
          <a:bodyPr lIns="0" tIns="0" rIns="0" bIns="0" rtlCol="0" anchor="t">
            <a:spAutoFit/>
          </a:bodyPr>
          <a:lstStyle/>
          <a:p>
            <a:pPr algn="ctr">
              <a:lnSpc>
                <a:spcPts val="7377"/>
              </a:lnSpc>
              <a:spcBef>
                <a:spcPct val="0"/>
              </a:spcBef>
            </a:pPr>
            <a:r>
              <a:rPr lang="en-US" sz="5269" b="1" dirty="0">
                <a:solidFill>
                  <a:srgbClr val="000000"/>
                </a:solidFill>
                <a:latin typeface="Times New Roman Bold"/>
                <a:ea typeface="Times New Roman Bold"/>
                <a:cs typeface="Times New Roman Bold"/>
                <a:sym typeface="Times New Roman Bold"/>
              </a:rPr>
              <a:t>Recommendations for Using Personalised Care in T2D</a:t>
            </a:r>
          </a:p>
        </p:txBody>
      </p:sp>
      <p:sp>
        <p:nvSpPr>
          <p:cNvPr id="4" name="TextBox 4"/>
          <p:cNvSpPr txBox="1"/>
          <p:nvPr/>
        </p:nvSpPr>
        <p:spPr>
          <a:xfrm>
            <a:off x="1752600" y="2785162"/>
            <a:ext cx="14390398" cy="4716676"/>
          </a:xfrm>
          <a:prstGeom prst="rect">
            <a:avLst/>
          </a:prstGeom>
        </p:spPr>
        <p:txBody>
          <a:bodyPr wrap="square" lIns="0" tIns="0" rIns="0" bIns="0" rtlCol="0" anchor="t">
            <a:spAutoFit/>
          </a:bodyPr>
          <a:lstStyle/>
          <a:p>
            <a:pPr marL="910780" lvl="1" indent="-455390" algn="just">
              <a:lnSpc>
                <a:spcPts val="7593"/>
              </a:lnSpc>
              <a:buFont typeface="Arial"/>
              <a:buChar char="•"/>
            </a:pPr>
            <a:r>
              <a:rPr lang="en-US" sz="2900" dirty="0">
                <a:solidFill>
                  <a:srgbClr val="000000"/>
                </a:solidFill>
                <a:latin typeface="Times New Roman"/>
                <a:ea typeface="Times New Roman"/>
                <a:cs typeface="Times New Roman"/>
                <a:sym typeface="Times New Roman"/>
              </a:rPr>
              <a:t>Incorporate psychosocial evaluation on each review.</a:t>
            </a:r>
          </a:p>
          <a:p>
            <a:pPr marL="910780" lvl="1" indent="-455390" algn="just">
              <a:lnSpc>
                <a:spcPts val="7593"/>
              </a:lnSpc>
              <a:buFont typeface="Arial"/>
              <a:buChar char="•"/>
            </a:pPr>
            <a:r>
              <a:rPr lang="en-US" sz="2900" dirty="0">
                <a:solidFill>
                  <a:srgbClr val="000000"/>
                </a:solidFill>
                <a:latin typeface="Times New Roman"/>
                <a:ea typeface="Times New Roman"/>
                <a:cs typeface="Times New Roman"/>
                <a:sym typeface="Times New Roman"/>
              </a:rPr>
              <a:t>Make medication and lifestyle goal selections by use of shared decision-making.</a:t>
            </a:r>
          </a:p>
          <a:p>
            <a:pPr marL="910780" lvl="1" indent="-455390" algn="just">
              <a:lnSpc>
                <a:spcPts val="7593"/>
              </a:lnSpc>
              <a:buFont typeface="Arial"/>
              <a:buChar char="•"/>
            </a:pPr>
            <a:r>
              <a:rPr lang="en-US" sz="2900" dirty="0">
                <a:solidFill>
                  <a:srgbClr val="000000"/>
                </a:solidFill>
                <a:latin typeface="Times New Roman"/>
                <a:ea typeface="Times New Roman"/>
                <a:cs typeface="Times New Roman"/>
                <a:sym typeface="Times New Roman"/>
              </a:rPr>
              <a:t>Include social prescription to deal with housing, financial or isolation challenges.</a:t>
            </a:r>
          </a:p>
          <a:p>
            <a:pPr marL="910780" lvl="1" indent="-455390" algn="just">
              <a:lnSpc>
                <a:spcPts val="7593"/>
              </a:lnSpc>
              <a:buFont typeface="Arial"/>
              <a:buChar char="•"/>
            </a:pPr>
            <a:r>
              <a:rPr lang="en-US" sz="2900" dirty="0">
                <a:solidFill>
                  <a:srgbClr val="000000"/>
                </a:solidFill>
                <a:latin typeface="Times New Roman"/>
                <a:ea typeface="Times New Roman"/>
                <a:cs typeface="Times New Roman"/>
                <a:sym typeface="Times New Roman"/>
              </a:rPr>
              <a:t>Offer systematic training and social support.</a:t>
            </a:r>
          </a:p>
          <a:p>
            <a:pPr marL="910780" lvl="1" indent="-455390" algn="just">
              <a:lnSpc>
                <a:spcPts val="7593"/>
              </a:lnSpc>
              <a:buFont typeface="Arial"/>
              <a:buChar char="•"/>
            </a:pPr>
            <a:r>
              <a:rPr lang="en-US" sz="2900" dirty="0">
                <a:solidFill>
                  <a:srgbClr val="000000"/>
                </a:solidFill>
                <a:latin typeface="Times New Roman"/>
                <a:ea typeface="Times New Roman"/>
                <a:cs typeface="Times New Roman"/>
                <a:sym typeface="Times New Roman"/>
              </a:rPr>
              <a:t>Revise plans every now and then since things evolve.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IN"/>
          </a:p>
        </p:txBody>
      </p:sp>
      <p:sp>
        <p:nvSpPr>
          <p:cNvPr id="3" name="TextBox 3"/>
          <p:cNvSpPr txBox="1"/>
          <p:nvPr/>
        </p:nvSpPr>
        <p:spPr>
          <a:xfrm>
            <a:off x="6324600" y="952500"/>
            <a:ext cx="4402644" cy="1000274"/>
          </a:xfrm>
          <a:prstGeom prst="rect">
            <a:avLst/>
          </a:prstGeom>
        </p:spPr>
        <p:txBody>
          <a:bodyPr wrap="square" lIns="0" tIns="0" rIns="0" bIns="0" rtlCol="0" anchor="t">
            <a:spAutoFit/>
          </a:bodyPr>
          <a:lstStyle/>
          <a:p>
            <a:pPr algn="ctr">
              <a:lnSpc>
                <a:spcPts val="7796"/>
              </a:lnSpc>
              <a:spcBef>
                <a:spcPct val="0"/>
              </a:spcBef>
            </a:pPr>
            <a:r>
              <a:rPr lang="en-US" sz="5569" b="1" dirty="0">
                <a:solidFill>
                  <a:srgbClr val="000000"/>
                </a:solidFill>
                <a:latin typeface="Times New Roman Bold"/>
                <a:ea typeface="Times New Roman Bold"/>
                <a:cs typeface="Times New Roman Bold"/>
                <a:sym typeface="Times New Roman Bold"/>
              </a:rPr>
              <a:t>Conclusion</a:t>
            </a:r>
          </a:p>
        </p:txBody>
      </p:sp>
      <p:graphicFrame>
        <p:nvGraphicFramePr>
          <p:cNvPr id="5" name="Diagram 4">
            <a:extLst>
              <a:ext uri="{FF2B5EF4-FFF2-40B4-BE49-F238E27FC236}">
                <a16:creationId xmlns:a16="http://schemas.microsoft.com/office/drawing/2014/main" id="{DFF7D41C-1783-B81C-FD55-0D79D9951EB2}"/>
              </a:ext>
            </a:extLst>
          </p:cNvPr>
          <p:cNvGraphicFramePr/>
          <p:nvPr>
            <p:extLst>
              <p:ext uri="{D42A27DB-BD31-4B8C-83A1-F6EECF244321}">
                <p14:modId xmlns:p14="http://schemas.microsoft.com/office/powerpoint/2010/main" val="3007342298"/>
              </p:ext>
            </p:extLst>
          </p:nvPr>
        </p:nvGraphicFramePr>
        <p:xfrm>
          <a:off x="2895600" y="3086100"/>
          <a:ext cx="13336033" cy="54370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FE6E0"/>
        </a:solidFill>
        <a:effectLst/>
      </p:bgPr>
    </p:bg>
    <p:spTree>
      <p:nvGrpSpPr>
        <p:cNvPr id="1" name=""/>
        <p:cNvGrpSpPr/>
        <p:nvPr/>
      </p:nvGrpSpPr>
      <p:grpSpPr>
        <a:xfrm>
          <a:off x="0" y="0"/>
          <a:ext cx="0" cy="0"/>
          <a:chOff x="0" y="0"/>
          <a:chExt cx="0" cy="0"/>
        </a:xfrm>
      </p:grpSpPr>
      <p:sp>
        <p:nvSpPr>
          <p:cNvPr id="2" name="TextBox 2"/>
          <p:cNvSpPr txBox="1"/>
          <p:nvPr/>
        </p:nvSpPr>
        <p:spPr>
          <a:xfrm>
            <a:off x="375899" y="1104900"/>
            <a:ext cx="17536201" cy="7755969"/>
          </a:xfrm>
          <a:prstGeom prst="rect">
            <a:avLst/>
          </a:prstGeom>
        </p:spPr>
        <p:txBody>
          <a:bodyPr lIns="0" tIns="0" rIns="0" bIns="0" rtlCol="0" anchor="t">
            <a:spAutoFit/>
          </a:bodyPr>
          <a:lstStyle/>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AbdulRaheem, Y. (2023). Unveiling the significance and challenges of integrating prevention levels in healthcare practice. Journal of Primary Care &amp; Community Health, [online] 14(1), pp.1–6.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://doi.org/10.1177/21501319231186500.</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IN" sz="1200" dirty="0">
                <a:latin typeface="Times New Roman" panose="02020603050405020304" pitchFamily="18" charset="0"/>
                <a:cs typeface="Times New Roman" panose="02020603050405020304" pitchFamily="18" charset="0"/>
              </a:rPr>
              <a:t>Alam, S., Hasan, M. K., </a:t>
            </a:r>
            <a:r>
              <a:rPr lang="en-IN" sz="1200" dirty="0" err="1">
                <a:latin typeface="Times New Roman" panose="02020603050405020304" pitchFamily="18" charset="0"/>
                <a:cs typeface="Times New Roman" panose="02020603050405020304" pitchFamily="18" charset="0"/>
              </a:rPr>
              <a:t>Neaz</a:t>
            </a:r>
            <a:r>
              <a:rPr lang="en-IN" sz="1200" dirty="0">
                <a:latin typeface="Times New Roman" panose="02020603050405020304" pitchFamily="18" charset="0"/>
                <a:cs typeface="Times New Roman" panose="02020603050405020304" pitchFamily="18" charset="0"/>
              </a:rPr>
              <a:t>, S., Hussain, N., Hossain, M. F., and Rahman, T. (2021). Diabetes Mellitus: Insights from Epidemiology, Biochemistry, Risk Factors, Diagnosis, Complications and Comprehensive Management. Diabetology, 2(2), 36-50. </a:t>
            </a:r>
            <a:r>
              <a:rPr lang="en-IN" sz="1200" u="sng" dirty="0">
                <a:latin typeface="Times New Roman" panose="02020603050405020304" pitchFamily="18" charset="0"/>
                <a:cs typeface="Times New Roman" panose="02020603050405020304" pitchFamily="18" charset="0"/>
                <a:hlinkClick r:id="rId3"/>
              </a:rPr>
              <a:t>https://doi.org/10.3390/diabetology2020004</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err="1">
                <a:latin typeface="Times New Roman" panose="02020603050405020304" pitchFamily="18" charset="0"/>
                <a:cs typeface="Times New Roman" panose="02020603050405020304" pitchFamily="18" charset="0"/>
              </a:rPr>
              <a:t>Bahall</a:t>
            </a:r>
            <a:r>
              <a:rPr lang="en-US" sz="1200" dirty="0">
                <a:latin typeface="Times New Roman" panose="02020603050405020304" pitchFamily="18" charset="0"/>
                <a:cs typeface="Times New Roman" panose="02020603050405020304" pitchFamily="18" charset="0"/>
              </a:rPr>
              <a:t>, M. and Bailey, H. (2022). The impact of chronic disease and accompanying bio-psycho-social factors on health-related quality of life. Journal of Family Medicine and Primary Care, 11(8), p.4694.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://doi.org/10.4103/jfmpc.jfmpc_2399_21.</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Bergman, M., Abdul-Ghani, M., Neves, J.S., Monteiro, M.P., Medina, J.L., Dorcely, B. and </a:t>
            </a:r>
            <a:r>
              <a:rPr lang="en-US" sz="1200" dirty="0" err="1">
                <a:latin typeface="Times New Roman" panose="02020603050405020304" pitchFamily="18" charset="0"/>
                <a:cs typeface="Times New Roman" panose="02020603050405020304" pitchFamily="18" charset="0"/>
              </a:rPr>
              <a:t>Buysschaert</a:t>
            </a:r>
            <a:r>
              <a:rPr lang="en-US" sz="1200" dirty="0">
                <a:latin typeface="Times New Roman" panose="02020603050405020304" pitchFamily="18" charset="0"/>
                <a:cs typeface="Times New Roman" panose="02020603050405020304" pitchFamily="18" charset="0"/>
              </a:rPr>
              <a:t>, M. (2020). Pitfalls of HbA1c in the Diagnosis of Diabetes. The Journal of Clinical Endocrinology &amp; Metabolism, 105(8), pp.2803–2811.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://doi.org/10.1210/</a:t>
            </a:r>
            <a:r>
              <a:rPr lang="en-US" sz="1200" dirty="0" err="1">
                <a:latin typeface="Times New Roman" panose="02020603050405020304" pitchFamily="18" charset="0"/>
                <a:cs typeface="Times New Roman" panose="02020603050405020304" pitchFamily="18" charset="0"/>
              </a:rPr>
              <a:t>clinem</a:t>
            </a:r>
            <a:r>
              <a:rPr lang="en-US" sz="1200" dirty="0">
                <a:latin typeface="Times New Roman" panose="02020603050405020304" pitchFamily="18" charset="0"/>
                <a:cs typeface="Times New Roman" panose="02020603050405020304" pitchFamily="18" charset="0"/>
              </a:rPr>
              <a:t>/dgaa372.</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Betts, K. (2025). Results - </a:t>
            </a:r>
            <a:r>
              <a:rPr lang="en-US" sz="1200" dirty="0" err="1">
                <a:latin typeface="Times New Roman" panose="02020603050405020304" pitchFamily="18" charset="0"/>
                <a:cs typeface="Times New Roman" panose="02020603050405020304" pitchFamily="18" charset="0"/>
              </a:rPr>
              <a:t>OpenURL</a:t>
            </a:r>
            <a:r>
              <a:rPr lang="en-US" sz="1200" dirty="0">
                <a:latin typeface="Times New Roman" panose="02020603050405020304" pitchFamily="18" charset="0"/>
                <a:cs typeface="Times New Roman" panose="02020603050405020304" pitchFamily="18" charset="0"/>
              </a:rPr>
              <a:t> Connection - EBSCO. [online] Ebscohost.com. Available at: </a:t>
            </a:r>
            <a:r>
              <a:rPr lang="en-US" sz="1200" u="sng" dirty="0">
                <a:latin typeface="Times New Roman" panose="02020603050405020304" pitchFamily="18" charset="0"/>
                <a:cs typeface="Times New Roman" panose="02020603050405020304" pitchFamily="18" charset="0"/>
                <a:hlinkClick r:id="rId4"/>
              </a:rPr>
              <a:t>https://search.ebscohost.com/login.aspx?direct=true&amp;profile=ehost&amp;scope=site&amp;authtype=crawler&amp;jrnl=10880224&amp;AN=157543299&amp;h=iDxrvWDl5XNVHz%2Fg7yK7kQOQDkEe%2FXjidsdxIpy%2BCZAzXZuw00XYrsmS7W0GIMDHhJhDl6tHEDRU7NqcpL0D4w%3D%3D&amp;crl=c</a:t>
            </a:r>
            <a:r>
              <a:rPr lang="en-IN"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4 Dec. 2025].</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Brown, E., Heerspink, H.J.L., Cuthbertson, D.J. and Wilding, J.P.H. (2021). SGLT2 inhibitors and GLP-1 receptor agonists: established and emerging indications. The Lancet, 398(10296), pp.262–276.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://doi.org/10.1016/s0140-6736(21)00536-5.</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CDC 2024, Prevent Type 2 Diabetes: Talking to Your Patients About Lifestyle Change, Diabetes. </a:t>
            </a:r>
            <a:r>
              <a:rPr lang="en-US" sz="1200" u="sng" dirty="0">
                <a:latin typeface="Times New Roman" panose="02020603050405020304" pitchFamily="18" charset="0"/>
                <a:cs typeface="Times New Roman" panose="02020603050405020304" pitchFamily="18" charset="0"/>
                <a:hlinkClick r:id="rId5"/>
              </a:rPr>
              <a:t>https://www.cdc.gov/diabetes/hcp/lifestyle-change-program/index.html</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Cersosimo, E., Triplitt, C., Solis-Herrera, C., Mandarino, L.J. and DeFronzo, R.A. (2021). Pathogenesis of Type 2 Diabetes Mellitus. [online] Nih.gov. Available at: https://www.ncbi.nlm.nih.gov/books/NBK279115/ [Accessed 4 Dec. 2025].</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England, N 2024, NHS England» Children and Young People Diabetes Toolkit, </a:t>
            </a:r>
            <a:r>
              <a:rPr lang="en-US" sz="1200" u="sng" dirty="0">
                <a:latin typeface="Times New Roman" panose="02020603050405020304" pitchFamily="18" charset="0"/>
                <a:cs typeface="Times New Roman" panose="02020603050405020304" pitchFamily="18" charset="0"/>
                <a:hlinkClick r:id="rId6"/>
              </a:rPr>
              <a:t>www.england.nhs.uk</a:t>
            </a:r>
            <a:r>
              <a:rPr lang="en-US"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Filippo </a:t>
            </a:r>
            <a:r>
              <a:rPr lang="en-US" sz="1200" dirty="0" err="1">
                <a:latin typeface="Times New Roman" panose="02020603050405020304" pitchFamily="18" charset="0"/>
                <a:cs typeface="Times New Roman" panose="02020603050405020304" pitchFamily="18" charset="0"/>
              </a:rPr>
              <a:t>Pesapane</a:t>
            </a:r>
            <a:r>
              <a:rPr lang="en-US" sz="1200" dirty="0">
                <a:latin typeface="Times New Roman" panose="02020603050405020304" pitchFamily="18" charset="0"/>
                <a:cs typeface="Times New Roman" panose="02020603050405020304" pitchFamily="18" charset="0"/>
              </a:rPr>
              <a:t>, Priyan Tantrige, </a:t>
            </a:r>
            <a:r>
              <a:rPr lang="en-US" sz="1200" dirty="0" err="1">
                <a:latin typeface="Times New Roman" panose="02020603050405020304" pitchFamily="18" charset="0"/>
                <a:cs typeface="Times New Roman" panose="02020603050405020304" pitchFamily="18" charset="0"/>
              </a:rPr>
              <a:t>Rotili</a:t>
            </a:r>
            <a:r>
              <a:rPr lang="en-US" sz="1200" dirty="0">
                <a:latin typeface="Times New Roman" panose="02020603050405020304" pitchFamily="18" charset="0"/>
                <a:cs typeface="Times New Roman" panose="02020603050405020304" pitchFamily="18" charset="0"/>
              </a:rPr>
              <a:t>, A., Nicosia, L., Penco, S., Anna Carla Bozzini, Raimondi, S., Corso, G., Grasso, R., </a:t>
            </a:r>
            <a:r>
              <a:rPr lang="en-US" sz="1200" dirty="0" err="1">
                <a:latin typeface="Times New Roman" panose="02020603050405020304" pitchFamily="18" charset="0"/>
                <a:cs typeface="Times New Roman" panose="02020603050405020304" pitchFamily="18" charset="0"/>
              </a:rPr>
              <a:t>Pravettoni</a:t>
            </a:r>
            <a:r>
              <a:rPr lang="en-US" sz="1200" dirty="0">
                <a:latin typeface="Times New Roman" panose="02020603050405020304" pitchFamily="18" charset="0"/>
                <a:cs typeface="Times New Roman" panose="02020603050405020304" pitchFamily="18" charset="0"/>
              </a:rPr>
              <a:t>, G., Gandini, S. and Cassano, E. (2023). Disparities in Breast Cancer Diagnostics: How Radiologists Can Level the Inequalities. Cancers, 16(1), pp.130–130.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://doi.org/10.3390/cancers16010130.</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IN" sz="1200" dirty="0">
                <a:latin typeface="Times New Roman" panose="02020603050405020304" pitchFamily="18" charset="0"/>
                <a:cs typeface="Times New Roman" panose="02020603050405020304" pitchFamily="18" charset="0"/>
              </a:rPr>
              <a:t>Hanif, W, K. </a:t>
            </a:r>
            <a:r>
              <a:rPr lang="en-IN" sz="1200" dirty="0" err="1">
                <a:latin typeface="Times New Roman" panose="02020603050405020304" pitchFamily="18" charset="0"/>
                <a:cs typeface="Times New Roman" panose="02020603050405020304" pitchFamily="18" charset="0"/>
              </a:rPr>
              <a:t>Khunti</a:t>
            </a:r>
            <a:r>
              <a:rPr lang="en-IN" sz="1200" dirty="0">
                <a:latin typeface="Times New Roman" panose="02020603050405020304" pitchFamily="18" charset="0"/>
                <a:cs typeface="Times New Roman" panose="02020603050405020304" pitchFamily="18" charset="0"/>
              </a:rPr>
              <a:t>, S. Bellary, H. </a:t>
            </a:r>
            <a:r>
              <a:rPr lang="en-IN" sz="1200" dirty="0" err="1">
                <a:latin typeface="Times New Roman" panose="02020603050405020304" pitchFamily="18" charset="0"/>
                <a:cs typeface="Times New Roman" panose="02020603050405020304" pitchFamily="18" charset="0"/>
              </a:rPr>
              <a:t>Bharaj</a:t>
            </a:r>
            <a:r>
              <a:rPr lang="en-IN" sz="1200" dirty="0">
                <a:latin typeface="Times New Roman" panose="02020603050405020304" pitchFamily="18" charset="0"/>
                <a:cs typeface="Times New Roman" panose="02020603050405020304" pitchFamily="18" charset="0"/>
              </a:rPr>
              <a:t>, M. Karamat, Patel, K &amp; Patel, V 2017, 2 Epidemiology of type 2 diabetes in the South Asian population of the UK What is the prevalence of type 2 diabetes among UK South Asian people ?, semanticscholar.org. </a:t>
            </a:r>
            <a:r>
              <a:rPr lang="en-IN" sz="1200" u="sng" dirty="0">
                <a:latin typeface="Times New Roman" panose="02020603050405020304" pitchFamily="18" charset="0"/>
                <a:cs typeface="Times New Roman" panose="02020603050405020304" pitchFamily="18" charset="0"/>
                <a:hlinkClick r:id="rId7"/>
              </a:rPr>
              <a:t>www.semanticscholar.org/paper/2-Epidemiology-of-type-2-diabetes-in-the-South-of-2-Hanif-Khunti/96cb5072a638b697e67e919e785c10d411b1d44b</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Hu, P., Zheng, M., Duan, X., Zhou, H., Huang, J., Lao, L., Zhao, Y., Li, Y., Xue, M., Zhao, W., Deng, H. and Liu, X. (2022). Association of healthy lifestyles on the risk of hypertension, type 2 diabetes mellitus, and their comorbidity among subjects with dyslipidemia. Frontiers in Nutrition, 9.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://doi.org/10.3389/fnut.2022.1006379.</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Kengne, A.P., and Ramachandran, A. (2024) Feasibility of prevention of type 2 diabetes in low- and middle-income countries. </a:t>
            </a:r>
            <a:r>
              <a:rPr lang="en-US" sz="1200" i="1" dirty="0" err="1">
                <a:latin typeface="Times New Roman" panose="02020603050405020304" pitchFamily="18" charset="0"/>
                <a:cs typeface="Times New Roman" panose="02020603050405020304" pitchFamily="18" charset="0"/>
              </a:rPr>
              <a:t>Diabetologia</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67</a:t>
            </a:r>
            <a:r>
              <a:rPr lang="en-US" sz="1200" dirty="0">
                <a:latin typeface="Times New Roman" panose="02020603050405020304" pitchFamily="18" charset="0"/>
                <a:cs typeface="Times New Roman" panose="02020603050405020304" pitchFamily="18" charset="0"/>
              </a:rPr>
              <a:t>, 763–772. </a:t>
            </a:r>
            <a:r>
              <a:rPr lang="en-US" sz="1200" u="sng" dirty="0">
                <a:latin typeface="Times New Roman" panose="02020603050405020304" pitchFamily="18" charset="0"/>
                <a:cs typeface="Times New Roman" panose="02020603050405020304" pitchFamily="18" charset="0"/>
                <a:hlinkClick r:id="rId8"/>
              </a:rPr>
              <a:t>https://doi.org/10.1007/s00125-023-06085-1</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Korb, L., Sheehan, R. and </a:t>
            </a:r>
            <a:r>
              <a:rPr lang="en-US" sz="1200" dirty="0" err="1">
                <a:latin typeface="Times New Roman" panose="02020603050405020304" pitchFamily="18" charset="0"/>
                <a:cs typeface="Times New Roman" panose="02020603050405020304" pitchFamily="18" charset="0"/>
              </a:rPr>
              <a:t>Hassiotis</a:t>
            </a:r>
            <a:r>
              <a:rPr lang="en-US" sz="1200" dirty="0">
                <a:latin typeface="Times New Roman" panose="02020603050405020304" pitchFamily="18" charset="0"/>
                <a:cs typeface="Times New Roman" panose="02020603050405020304" pitchFamily="18" charset="0"/>
              </a:rPr>
              <a:t>, A. (2022). </a:t>
            </a:r>
            <a:r>
              <a:rPr lang="en-US" sz="1200" dirty="0" err="1">
                <a:latin typeface="Times New Roman" panose="02020603050405020304" pitchFamily="18" charset="0"/>
                <a:cs typeface="Times New Roman" panose="02020603050405020304" pitchFamily="18" charset="0"/>
              </a:rPr>
              <a:t>Aetiology</a:t>
            </a:r>
            <a:r>
              <a:rPr lang="en-US" sz="1200" dirty="0">
                <a:latin typeface="Times New Roman" panose="02020603050405020304" pitchFamily="18" charset="0"/>
                <a:cs typeface="Times New Roman" panose="02020603050405020304" pitchFamily="18" charset="0"/>
              </a:rPr>
              <a:t> and Pathogenesis. Textbook of Psychiatry for Intellectual Disability and Autism Spectrum Disorder, pp.231–245.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://doi.org/10.1007/978-3-319-95720-3_10.</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Majumder, T.H. (2022). An Approach to Determine the Prevalence and Factors Associated with Prediabetes and diabetes mellitus among young adults. 133.167.11. [online] </a:t>
            </a:r>
            <a:r>
              <a:rPr lang="en-US" sz="1200" dirty="0" err="1">
                <a:latin typeface="Times New Roman" panose="02020603050405020304" pitchFamily="18" charset="0"/>
                <a:cs typeface="Times New Roman" panose="02020603050405020304" pitchFamily="18" charset="0"/>
              </a:rPr>
              <a:t>doi:http</a:t>
            </a:r>
            <a:r>
              <a:rPr lang="en-US" sz="1200" dirty="0">
                <a:latin typeface="Times New Roman" panose="02020603050405020304" pitchFamily="18" charset="0"/>
                <a:cs typeface="Times New Roman" panose="02020603050405020304" pitchFamily="18" charset="0"/>
              </a:rPr>
              <a:t>://dspace.ewubd.edu:8080/handle/123456789/3912.</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Mancusi, C., Izzo, R., di Gioia, G., Losi, M.A., Barbato, E. and Morisco, C. (2020). Insulin Resistance the Hinge Between Hypertension and Type 2 Diabetes. High Blood Pressure &amp; Cardiovascular Prevention, 27(6), pp.515–526.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://doi.org/10.1007/s40292-020-00408-8.</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err="1">
                <a:latin typeface="Times New Roman" panose="02020603050405020304" pitchFamily="18" charset="0"/>
                <a:cs typeface="Times New Roman" panose="02020603050405020304" pitchFamily="18" charset="0"/>
              </a:rPr>
              <a:t>Marushchak</a:t>
            </a:r>
            <a:r>
              <a:rPr lang="en-US" sz="1200" dirty="0">
                <a:latin typeface="Times New Roman" panose="02020603050405020304" pitchFamily="18" charset="0"/>
                <a:cs typeface="Times New Roman" panose="02020603050405020304" pitchFamily="18" charset="0"/>
              </a:rPr>
              <a:t>, M., Kozak, K. and </a:t>
            </a:r>
            <a:r>
              <a:rPr lang="en-US" sz="1200" dirty="0" err="1">
                <a:latin typeface="Times New Roman" panose="02020603050405020304" pitchFamily="18" charset="0"/>
                <a:cs typeface="Times New Roman" panose="02020603050405020304" pitchFamily="18" charset="0"/>
              </a:rPr>
              <a:t>Krynytska</a:t>
            </a:r>
            <a:r>
              <a:rPr lang="en-US" sz="1200" dirty="0">
                <a:latin typeface="Times New Roman" panose="02020603050405020304" pitchFamily="18" charset="0"/>
                <a:cs typeface="Times New Roman" panose="02020603050405020304" pitchFamily="18" charset="0"/>
              </a:rPr>
              <a:t>, I. (2022). Comorbid overweight/obesity and chronic pancreatitis exacerbate the dyslipidemia progression in type 2 diabetic patients. Endocrine Regulations, 56(3), pp.168–177.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://doi.org/10.2478/enr-2022-0018.</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McManus, E. (2024). Evaluating the Long-Term Cost-Effectiveness of the English NHS Diabetes Prevention </a:t>
            </a:r>
            <a:r>
              <a:rPr lang="en-US" sz="1200" dirty="0" err="1">
                <a:latin typeface="Times New Roman" panose="02020603050405020304" pitchFamily="18" charset="0"/>
                <a:cs typeface="Times New Roman" panose="02020603050405020304" pitchFamily="18" charset="0"/>
              </a:rPr>
              <a:t>Programme</a:t>
            </a:r>
            <a:r>
              <a:rPr lang="en-US" sz="1200" dirty="0">
                <a:latin typeface="Times New Roman" panose="02020603050405020304" pitchFamily="18" charset="0"/>
                <a:cs typeface="Times New Roman" panose="02020603050405020304" pitchFamily="18" charset="0"/>
              </a:rPr>
              <a:t> using a Markov Model. </a:t>
            </a:r>
            <a:r>
              <a:rPr lang="en-US" sz="1200" dirty="0" err="1">
                <a:latin typeface="Times New Roman" panose="02020603050405020304" pitchFamily="18" charset="0"/>
                <a:cs typeface="Times New Roman" panose="02020603050405020304" pitchFamily="18" charset="0"/>
              </a:rPr>
              <a:t>PharmacoEconomics</a:t>
            </a:r>
            <a:r>
              <a:rPr lang="en-US" sz="1200" dirty="0">
                <a:latin typeface="Times New Roman" panose="02020603050405020304" pitchFamily="18" charset="0"/>
                <a:cs typeface="Times New Roman" panose="02020603050405020304" pitchFamily="18" charset="0"/>
              </a:rPr>
              <a:t> - open, 8.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://doi.org/10.1007/s41669-024-00487-6.</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Nagar, S.D., Nápoles, A.M., Jordan, I.K. and Mariño-Ramírez, L. (2021). Socioeconomic Deprivation and Genetic Ancestry Interact to Modify Type 2 Diabetes Ethnic Disparities in the United Kingdom. </a:t>
            </a:r>
            <a:r>
              <a:rPr lang="en-US" sz="1200" dirty="0" err="1">
                <a:latin typeface="Times New Roman" panose="02020603050405020304" pitchFamily="18" charset="0"/>
                <a:cs typeface="Times New Roman" panose="02020603050405020304" pitchFamily="18" charset="0"/>
              </a:rPr>
              <a:t>EClinicalMedicine</a:t>
            </a:r>
            <a:r>
              <a:rPr lang="en-US" sz="1200" dirty="0">
                <a:latin typeface="Times New Roman" panose="02020603050405020304" pitchFamily="18" charset="0"/>
                <a:cs typeface="Times New Roman" panose="02020603050405020304" pitchFamily="18" charset="0"/>
              </a:rPr>
              <a:t>, [online] 37(100960), p.100960.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://doi.org/10.1016/j.eclinm.2021.100960.</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i="1" dirty="0">
                <a:latin typeface="Times New Roman" panose="02020603050405020304" pitchFamily="18" charset="0"/>
                <a:cs typeface="Times New Roman" panose="02020603050405020304" pitchFamily="18" charset="0"/>
              </a:rPr>
              <a:t>NICE updates type 2 diabetes guidance - The Diabetes Times</a:t>
            </a:r>
            <a:r>
              <a:rPr lang="en-US" sz="1200" dirty="0">
                <a:latin typeface="Times New Roman" panose="02020603050405020304" pitchFamily="18" charset="0"/>
                <a:cs typeface="Times New Roman" panose="02020603050405020304" pitchFamily="18" charset="0"/>
              </a:rPr>
              <a:t> 2017, The Diabetes Times, viewed 9 December 2025, </a:t>
            </a:r>
            <a:r>
              <a:rPr lang="en-US" sz="1200" u="sng" dirty="0">
                <a:latin typeface="Times New Roman" panose="02020603050405020304" pitchFamily="18" charset="0"/>
                <a:cs typeface="Times New Roman" panose="02020603050405020304" pitchFamily="18" charset="0"/>
                <a:hlinkClick r:id="rId9"/>
              </a:rPr>
              <a:t>https://diabetestimes.co.uk/nice-update-type-2-diabetes-guidance-2/</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Nichols, G.A., </a:t>
            </a:r>
            <a:r>
              <a:rPr lang="en-US" sz="1200" dirty="0" err="1">
                <a:latin typeface="Times New Roman" panose="02020603050405020304" pitchFamily="18" charset="0"/>
                <a:cs typeface="Times New Roman" panose="02020603050405020304" pitchFamily="18" charset="0"/>
              </a:rPr>
              <a:t>Ustyugova</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Déruaz</a:t>
            </a:r>
            <a:r>
              <a:rPr lang="en-US" sz="1200" dirty="0">
                <a:latin typeface="Times New Roman" panose="02020603050405020304" pitchFamily="18" charset="0"/>
                <a:cs typeface="Times New Roman" panose="02020603050405020304" pitchFamily="18" charset="0"/>
              </a:rPr>
              <a:t>-Luyet, A., O’Keeffe-Rosetti, M. and </a:t>
            </a:r>
            <a:r>
              <a:rPr lang="en-US" sz="1200" dirty="0" err="1">
                <a:latin typeface="Times New Roman" panose="02020603050405020304" pitchFamily="18" charset="0"/>
                <a:cs typeface="Times New Roman" panose="02020603050405020304" pitchFamily="18" charset="0"/>
              </a:rPr>
              <a:t>Brodovicz</a:t>
            </a:r>
            <a:r>
              <a:rPr lang="en-US" sz="1200" dirty="0">
                <a:latin typeface="Times New Roman" panose="02020603050405020304" pitchFamily="18" charset="0"/>
                <a:cs typeface="Times New Roman" panose="02020603050405020304" pitchFamily="18" charset="0"/>
              </a:rPr>
              <a:t>, K.G. (2020). Health Care Costs by Type of Expenditure across eGFR Stages among Patients with and without Diabetes, Cardiovascular Disease, and Heart Failure. Journal of the American Society of Nephrology, [online] 31(7), pp.1594–1601.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://doi.org/10.1681/ASN.2019121308.</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Ramachandran, A 2014, ‘Know the signs and symptoms of diabetes’, </a:t>
            </a:r>
            <a:r>
              <a:rPr lang="en-US" sz="1200" i="1" dirty="0">
                <a:latin typeface="Times New Roman" panose="02020603050405020304" pitchFamily="18" charset="0"/>
                <a:cs typeface="Times New Roman" panose="02020603050405020304" pitchFamily="18" charset="0"/>
              </a:rPr>
              <a:t>The Indian Journal of Medical Research</a:t>
            </a:r>
            <a:r>
              <a:rPr lang="en-US" sz="1200" dirty="0">
                <a:latin typeface="Times New Roman" panose="02020603050405020304" pitchFamily="18" charset="0"/>
                <a:cs typeface="Times New Roman" panose="02020603050405020304" pitchFamily="18" charset="0"/>
              </a:rPr>
              <a:t>, vol. 140, no. 5, p. 579. </a:t>
            </a:r>
            <a:r>
              <a:rPr lang="en-US" sz="1200" u="sng" dirty="0">
                <a:latin typeface="Times New Roman" panose="02020603050405020304" pitchFamily="18" charset="0"/>
                <a:cs typeface="Times New Roman" panose="02020603050405020304" pitchFamily="18" charset="0"/>
                <a:hlinkClick r:id="rId10"/>
              </a:rPr>
              <a:t>https://pmc.ncbi.nlm.nih.gov/articles/PMC4311308/</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err="1">
                <a:latin typeface="Times New Roman" panose="02020603050405020304" pitchFamily="18" charset="0"/>
                <a:cs typeface="Times New Roman" panose="02020603050405020304" pitchFamily="18" charset="0"/>
              </a:rPr>
              <a:t>Resnicow</a:t>
            </a:r>
            <a:r>
              <a:rPr lang="en-US" sz="1200" dirty="0">
                <a:latin typeface="Times New Roman" panose="02020603050405020304" pitchFamily="18" charset="0"/>
                <a:cs typeface="Times New Roman" panose="02020603050405020304" pitchFamily="18" charset="0"/>
              </a:rPr>
              <a:t>, K., Catley, D., Goggin, K., Hawley, S. and Williams, G.C. (2021). Shared decision making in health care: Theoretical perspectives for why it works and for whom. Medical Decision Making, [online] 42(6), pp.755–764.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://doi.org/10.1177/0272989x211058068.</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Salomon, SH 2023, </a:t>
            </a:r>
            <a:r>
              <a:rPr lang="en-US" sz="1200" i="1" dirty="0">
                <a:latin typeface="Times New Roman" panose="02020603050405020304" pitchFamily="18" charset="0"/>
                <a:cs typeface="Times New Roman" panose="02020603050405020304" pitchFamily="18" charset="0"/>
              </a:rPr>
              <a:t>What Are the Signs and Symptoms of Type 2 Diabetes? | Everyday Health</a:t>
            </a:r>
            <a:r>
              <a:rPr lang="en-US" sz="1200" dirty="0">
                <a:latin typeface="Times New Roman" panose="02020603050405020304" pitchFamily="18" charset="0"/>
                <a:cs typeface="Times New Roman" panose="02020603050405020304" pitchFamily="18" charset="0"/>
              </a:rPr>
              <a:t>, EverydayHealth.com. </a:t>
            </a:r>
            <a:r>
              <a:rPr lang="en-US" sz="1200" u="sng" dirty="0">
                <a:latin typeface="Times New Roman" panose="02020603050405020304" pitchFamily="18" charset="0"/>
                <a:cs typeface="Times New Roman" panose="02020603050405020304" pitchFamily="18" charset="0"/>
                <a:hlinkClick r:id="rId11"/>
              </a:rPr>
              <a:t>www.everydayhealth.com/type-2-diabetes/guide/symptoms/</a:t>
            </a:r>
            <a:r>
              <a:rPr lang="en-IN" sz="1200" dirty="0">
                <a:latin typeface="Times New Roman" panose="02020603050405020304" pitchFamily="18" charset="0"/>
                <a:cs typeface="Times New Roman" panose="02020603050405020304" pitchFamily="18" charset="0"/>
              </a:rPr>
              <a:t> </a:t>
            </a: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Schaer, M. (2022). Polydipsia and Polyuria. CRC Press eBooks, pp.65–69.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://doi.org/10.1201/9781003254591-14.</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Tahir, W., Beba, H., Fortes-Mayer, G., Kar, P., Khan, N., Milne, N., Moore, J., Saha, S. and Atkin, M. (2025). Expert consensus on solutions to improve implementation of NICE type 2 diabetes guideline (NG28) by health systems in England: a Delphi panel by the INNOVATE-28 Working Group. BMJ Open, [online] 15(6), pp.e093955–e093955.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://doi.org/10.1136/bmjopen-2024-093955.</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Tieu, S., </a:t>
            </a:r>
            <a:r>
              <a:rPr lang="en-US" sz="1200" dirty="0" err="1">
                <a:latin typeface="Times New Roman" panose="02020603050405020304" pitchFamily="18" charset="0"/>
                <a:cs typeface="Times New Roman" panose="02020603050405020304" pitchFamily="18" charset="0"/>
              </a:rPr>
              <a:t>Koivusalo</a:t>
            </a:r>
            <a:r>
              <a:rPr lang="en-US" sz="1200" dirty="0">
                <a:latin typeface="Times New Roman" panose="02020603050405020304" pitchFamily="18" charset="0"/>
                <a:cs typeface="Times New Roman" panose="02020603050405020304" pitchFamily="18" charset="0"/>
              </a:rPr>
              <a:t>, S., Lahti, J., Engberg, E., </a:t>
            </a:r>
            <a:r>
              <a:rPr lang="en-US" sz="1200" dirty="0" err="1">
                <a:latin typeface="Times New Roman" panose="02020603050405020304" pitchFamily="18" charset="0"/>
                <a:cs typeface="Times New Roman" panose="02020603050405020304" pitchFamily="18" charset="0"/>
              </a:rPr>
              <a:t>Laivuori</a:t>
            </a:r>
            <a:r>
              <a:rPr lang="en-US" sz="1200" dirty="0">
                <a:latin typeface="Times New Roman" panose="02020603050405020304" pitchFamily="18" charset="0"/>
                <a:cs typeface="Times New Roman" panose="02020603050405020304" pitchFamily="18" charset="0"/>
              </a:rPr>
              <a:t>, H. and </a:t>
            </a:r>
            <a:r>
              <a:rPr lang="en-US" sz="1200" dirty="0" err="1">
                <a:latin typeface="Times New Roman" panose="02020603050405020304" pitchFamily="18" charset="0"/>
                <a:cs typeface="Times New Roman" panose="02020603050405020304" pitchFamily="18" charset="0"/>
              </a:rPr>
              <a:t>Huvinen</a:t>
            </a:r>
            <a:r>
              <a:rPr lang="en-US" sz="1200" dirty="0">
                <a:latin typeface="Times New Roman" panose="02020603050405020304" pitchFamily="18" charset="0"/>
                <a:cs typeface="Times New Roman" panose="02020603050405020304" pitchFamily="18" charset="0"/>
              </a:rPr>
              <a:t>, E. (2024). Genetic risk of type 2 diabetes modifies the association between lifestyle and glycemic health at 5 years postpartum among high-risk women. BMJ Open Diabetes Research &amp; Care, 12(2), p.e003942.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://doi.org/10.1136/bmjdrc-2023-003942.</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err="1">
                <a:latin typeface="Times New Roman" panose="02020603050405020304" pitchFamily="18" charset="0"/>
                <a:cs typeface="Times New Roman" panose="02020603050405020304" pitchFamily="18" charset="0"/>
              </a:rPr>
              <a:t>Tuomilehto</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Uusitupa</a:t>
            </a:r>
            <a:r>
              <a:rPr lang="en-US" sz="1200" dirty="0">
                <a:latin typeface="Times New Roman" panose="02020603050405020304" pitchFamily="18" charset="0"/>
                <a:cs typeface="Times New Roman" panose="02020603050405020304" pitchFamily="18" charset="0"/>
              </a:rPr>
              <a:t>, M., Gregg, E.W. and Lindström, J. (2023). Type 2 Diabetes Prevention Programs—From Proof-of-Concept Trials to National Intervention and Beyond. Journal of Clinical Medicine, 12(5), pp.1876–1876.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://doi.org/10.3390/jcm12051876.</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Whicher, C.A., O’Neill, S. and Holt, R.I.G. (2020). Diabetes in the UK: 2019. Diabetic Medicine, [online] 37(2), pp.242–247.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://doi.org/10.1111/dme.14225.</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US" sz="1200" dirty="0">
                <a:latin typeface="Times New Roman" panose="02020603050405020304" pitchFamily="18" charset="0"/>
                <a:cs typeface="Times New Roman" panose="02020603050405020304" pitchFamily="18" charset="0"/>
              </a:rPr>
              <a:t>Wilcox, T, De Block, C, </a:t>
            </a:r>
            <a:r>
              <a:rPr lang="en-US" sz="1200" dirty="0" err="1">
                <a:latin typeface="Times New Roman" panose="02020603050405020304" pitchFamily="18" charset="0"/>
                <a:cs typeface="Times New Roman" panose="02020603050405020304" pitchFamily="18" charset="0"/>
              </a:rPr>
              <a:t>Schwartzbard</a:t>
            </a:r>
            <a:r>
              <a:rPr lang="en-US" sz="1200" dirty="0">
                <a:latin typeface="Times New Roman" panose="02020603050405020304" pitchFamily="18" charset="0"/>
                <a:cs typeface="Times New Roman" panose="02020603050405020304" pitchFamily="18" charset="0"/>
              </a:rPr>
              <a:t>, AZ and Newman, JD 2020, ‘Diabetic Agents, From Metformin to SGLT2 Inhibitors and GLP1 Receptor Agonists’, </a:t>
            </a:r>
            <a:r>
              <a:rPr lang="en-US" sz="1200" i="1" dirty="0">
                <a:latin typeface="Times New Roman" panose="02020603050405020304" pitchFamily="18" charset="0"/>
                <a:cs typeface="Times New Roman" panose="02020603050405020304" pitchFamily="18" charset="0"/>
              </a:rPr>
              <a:t>Journal of the American College of Cardiology</a:t>
            </a:r>
            <a:r>
              <a:rPr lang="en-US" sz="1200" dirty="0">
                <a:latin typeface="Times New Roman" panose="02020603050405020304" pitchFamily="18" charset="0"/>
                <a:cs typeface="Times New Roman" panose="02020603050405020304" pitchFamily="18" charset="0"/>
              </a:rPr>
              <a:t>, vol. 75, no. 16, pp. 1956–1974. </a:t>
            </a:r>
            <a:r>
              <a:rPr lang="en-US" sz="1200" u="sng" dirty="0">
                <a:latin typeface="Times New Roman" panose="02020603050405020304" pitchFamily="18" charset="0"/>
                <a:cs typeface="Times New Roman" panose="02020603050405020304" pitchFamily="18" charset="0"/>
                <a:hlinkClick r:id="rId12"/>
              </a:rPr>
              <a:t>https://pmc.ncbi.nlm.nih.gov/articles/PMC7219531/</a:t>
            </a:r>
            <a:r>
              <a:rPr lang="en-IN" sz="1200"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9492A88E-847E-33A0-00D7-4AC5CEBDCF4D}"/>
              </a:ext>
            </a:extLst>
          </p:cNvPr>
          <p:cNvSpPr txBox="1"/>
          <p:nvPr/>
        </p:nvSpPr>
        <p:spPr>
          <a:xfrm>
            <a:off x="4114800" y="342900"/>
            <a:ext cx="9144000" cy="520335"/>
          </a:xfrm>
          <a:prstGeom prst="rect">
            <a:avLst/>
          </a:prstGeom>
          <a:noFill/>
        </p:spPr>
        <p:txBody>
          <a:bodyPr wrap="square">
            <a:spAutoFit/>
          </a:bodyPr>
          <a:lstStyle/>
          <a:p>
            <a:pPr algn="ctr">
              <a:lnSpc>
                <a:spcPts val="3243"/>
              </a:lnSpc>
              <a:spcBef>
                <a:spcPts val="600"/>
              </a:spcBef>
              <a:spcAft>
                <a:spcPts val="600"/>
              </a:spcAft>
            </a:pPr>
            <a:r>
              <a:rPr lang="en-US" sz="4000" b="1" dirty="0">
                <a:solidFill>
                  <a:srgbClr val="000000"/>
                </a:solidFill>
                <a:latin typeface="Times New Roman Bold"/>
                <a:ea typeface="Times New Roman Bold"/>
                <a:cs typeface="Times New Roman Bold"/>
                <a:sym typeface="Times New Roman Bold"/>
              </a:rPr>
              <a:t>References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FE6E0"/>
        </a:solidFill>
        <a:effectLst/>
      </p:bgPr>
    </p:bg>
    <p:spTree>
      <p:nvGrpSpPr>
        <p:cNvPr id="1" name=""/>
        <p:cNvGrpSpPr/>
        <p:nvPr/>
      </p:nvGrpSpPr>
      <p:grpSpPr>
        <a:xfrm>
          <a:off x="0" y="0"/>
          <a:ext cx="0" cy="0"/>
          <a:chOff x="0" y="0"/>
          <a:chExt cx="0" cy="0"/>
        </a:xfrm>
      </p:grpSpPr>
      <p:sp>
        <p:nvSpPr>
          <p:cNvPr id="2" name="TextBox 2"/>
          <p:cNvSpPr txBox="1"/>
          <p:nvPr/>
        </p:nvSpPr>
        <p:spPr>
          <a:xfrm>
            <a:off x="6268641" y="4504617"/>
            <a:ext cx="5750719" cy="1581941"/>
          </a:xfrm>
          <a:prstGeom prst="rect">
            <a:avLst/>
          </a:prstGeom>
        </p:spPr>
        <p:txBody>
          <a:bodyPr lIns="0" tIns="0" rIns="0" bIns="0" rtlCol="0" anchor="t">
            <a:spAutoFit/>
          </a:bodyPr>
          <a:lstStyle/>
          <a:p>
            <a:pPr algn="ctr">
              <a:lnSpc>
                <a:spcPts val="12556"/>
              </a:lnSpc>
              <a:spcBef>
                <a:spcPct val="0"/>
              </a:spcBef>
            </a:pPr>
            <a:r>
              <a:rPr lang="en-US" sz="8968" b="1">
                <a:solidFill>
                  <a:srgbClr val="000000"/>
                </a:solidFill>
                <a:latin typeface="Times New Roman Bold"/>
                <a:ea typeface="Times New Roman Bold"/>
                <a:cs typeface="Times New Roman Bold"/>
                <a:sym typeface="Times New Roman Bold"/>
              </a:rPr>
              <a:t>Thank You!</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277</TotalTime>
  <Words>4087</Words>
  <Application>Microsoft Office PowerPoint</Application>
  <PresentationFormat>Custom</PresentationFormat>
  <Paragraphs>176</Paragraphs>
  <Slides>17</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Gill Sans MT</vt:lpstr>
      <vt:lpstr>Calibri</vt:lpstr>
      <vt:lpstr>Arial</vt:lpstr>
      <vt:lpstr>Times New Roman Bold</vt:lpstr>
      <vt:lpstr>Bell MT</vt:lpstr>
      <vt:lpstr>Times New Roman</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Colourful Bright Grainy Gradient Christian Transformation Sermon Church Presentation</dc:title>
  <dc:creator>User</dc:creator>
  <cp:lastModifiedBy>Darshan Sarvaiya</cp:lastModifiedBy>
  <cp:revision>36</cp:revision>
  <dcterms:created xsi:type="dcterms:W3CDTF">2006-08-16T00:00:00Z</dcterms:created>
  <dcterms:modified xsi:type="dcterms:W3CDTF">2025-12-09T22:25:24Z</dcterms:modified>
  <dc:identifier>DAG6hm7xyKM</dc:identifier>
</cp:coreProperties>
</file>