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7" r:id="rId2"/>
  </p:sldMasterIdLst>
  <p:notesMasterIdLst>
    <p:notesMasterId r:id="rId53"/>
  </p:notesMasterIdLst>
  <p:sldIdLst>
    <p:sldId id="277" r:id="rId3"/>
    <p:sldId id="362" r:id="rId4"/>
    <p:sldId id="354" r:id="rId5"/>
    <p:sldId id="361" r:id="rId6"/>
    <p:sldId id="383" r:id="rId7"/>
    <p:sldId id="363" r:id="rId8"/>
    <p:sldId id="364" r:id="rId9"/>
    <p:sldId id="365" r:id="rId10"/>
    <p:sldId id="370" r:id="rId11"/>
    <p:sldId id="369" r:id="rId12"/>
    <p:sldId id="366" r:id="rId13"/>
    <p:sldId id="372" r:id="rId14"/>
    <p:sldId id="371" r:id="rId15"/>
    <p:sldId id="373" r:id="rId16"/>
    <p:sldId id="375" r:id="rId17"/>
    <p:sldId id="374" r:id="rId18"/>
    <p:sldId id="376" r:id="rId19"/>
    <p:sldId id="367" r:id="rId20"/>
    <p:sldId id="377" r:id="rId21"/>
    <p:sldId id="382" r:id="rId22"/>
    <p:sldId id="312" r:id="rId23"/>
    <p:sldId id="355" r:id="rId24"/>
    <p:sldId id="356" r:id="rId25"/>
    <p:sldId id="357" r:id="rId26"/>
    <p:sldId id="358" r:id="rId27"/>
    <p:sldId id="359" r:id="rId28"/>
    <p:sldId id="360" r:id="rId29"/>
    <p:sldId id="378" r:id="rId30"/>
    <p:sldId id="379" r:id="rId31"/>
    <p:sldId id="381" r:id="rId32"/>
    <p:sldId id="380" r:id="rId33"/>
    <p:sldId id="320" r:id="rId34"/>
    <p:sldId id="384" r:id="rId35"/>
    <p:sldId id="385" r:id="rId36"/>
    <p:sldId id="386" r:id="rId37"/>
    <p:sldId id="389" r:id="rId38"/>
    <p:sldId id="387" r:id="rId39"/>
    <p:sldId id="390" r:id="rId40"/>
    <p:sldId id="314" r:id="rId41"/>
    <p:sldId id="393" r:id="rId42"/>
    <p:sldId id="394" r:id="rId43"/>
    <p:sldId id="397" r:id="rId44"/>
    <p:sldId id="398" r:id="rId45"/>
    <p:sldId id="399" r:id="rId46"/>
    <p:sldId id="395" r:id="rId47"/>
    <p:sldId id="400" r:id="rId48"/>
    <p:sldId id="401" r:id="rId49"/>
    <p:sldId id="402" r:id="rId50"/>
    <p:sldId id="403" r:id="rId51"/>
    <p:sldId id="404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0BF0EA-146B-4235-84A9-8F26ACAA9E1B}" v="99" dt="2025-03-04T15:33:49.581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103" autoAdjust="0"/>
  </p:normalViewPr>
  <p:slideViewPr>
    <p:cSldViewPr snapToGrid="0">
      <p:cViewPr varScale="1">
        <p:scale>
          <a:sx n="53" d="100"/>
          <a:sy n="53" d="100"/>
        </p:scale>
        <p:origin x="1108" y="32"/>
      </p:cViewPr>
      <p:guideLst/>
    </p:cSldViewPr>
  </p:slideViewPr>
  <p:outlineViewPr>
    <p:cViewPr>
      <p:scale>
        <a:sx n="33" d="100"/>
        <a:sy n="33" d="100"/>
      </p:scale>
      <p:origin x="0" y="-4607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notesMaster" Target="notesMasters/notesMaster1.xml"/><Relationship Id="rId58" Type="http://schemas.microsoft.com/office/2016/11/relationships/changesInfo" Target="changesInfos/changesInfo1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microsoft.com/office/2015/10/relationships/revisionInfo" Target="revisionInfo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ableStyles" Target="tableStyle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FB0BF0EA-146B-4235-84A9-8F26ACAA9E1B}"/>
    <pc:docChg chg="custSel modSld">
      <pc:chgData name="Serif Salem" userId="93371da5-1b6a-4146-a736-4a3b0c81f0c2" providerId="ADAL" clId="{FB0BF0EA-146B-4235-84A9-8F26ACAA9E1B}" dt="2025-03-04T15:33:49.581" v="99" actId="27636"/>
      <pc:docMkLst>
        <pc:docMk/>
      </pc:docMkLst>
      <pc:sldChg chg="modSp mod">
        <pc:chgData name="Serif Salem" userId="93371da5-1b6a-4146-a736-4a3b0c81f0c2" providerId="ADAL" clId="{FB0BF0EA-146B-4235-84A9-8F26ACAA9E1B}" dt="2025-03-04T15:33:49.581" v="99" actId="27636"/>
        <pc:sldMkLst>
          <pc:docMk/>
          <pc:sldMk cId="187667245" sldId="314"/>
        </pc:sldMkLst>
        <pc:spChg chg="mod">
          <ac:chgData name="Serif Salem" userId="93371da5-1b6a-4146-a736-4a3b0c81f0c2" providerId="ADAL" clId="{FB0BF0EA-146B-4235-84A9-8F26ACAA9E1B}" dt="2025-03-04T15:33:49.581" v="99" actId="27636"/>
          <ac:spMkLst>
            <pc:docMk/>
            <pc:sldMk cId="187667245" sldId="314"/>
            <ac:spMk id="3" creationId="{D37A22BF-3F55-42B8-846C-A896C6DC9AFA}"/>
          </ac:spMkLst>
        </pc:spChg>
      </pc:sldChg>
      <pc:sldChg chg="modSp mod">
        <pc:chgData name="Serif Salem" userId="93371da5-1b6a-4146-a736-4a3b0c81f0c2" providerId="ADAL" clId="{FB0BF0EA-146B-4235-84A9-8F26ACAA9E1B}" dt="2025-03-04T10:25:10.608" v="0" actId="20577"/>
        <pc:sldMkLst>
          <pc:docMk/>
          <pc:sldMk cId="4136089414" sldId="354"/>
        </pc:sldMkLst>
        <pc:spChg chg="mod">
          <ac:chgData name="Serif Salem" userId="93371da5-1b6a-4146-a736-4a3b0c81f0c2" providerId="ADAL" clId="{FB0BF0EA-146B-4235-84A9-8F26ACAA9E1B}" dt="2025-03-04T10:25:10.608" v="0" actId="20577"/>
          <ac:spMkLst>
            <pc:docMk/>
            <pc:sldMk cId="4136089414" sldId="354"/>
            <ac:spMk id="5" creationId="{F90D0561-6282-B396-BB3B-E7D6AD763C43}"/>
          </ac:spMkLst>
        </pc:spChg>
      </pc:sldChg>
      <pc:sldChg chg="modSp mod">
        <pc:chgData name="Serif Salem" userId="93371da5-1b6a-4146-a736-4a3b0c81f0c2" providerId="ADAL" clId="{FB0BF0EA-146B-4235-84A9-8F26ACAA9E1B}" dt="2025-03-04T10:34:16.110" v="1" actId="27636"/>
        <pc:sldMkLst>
          <pc:docMk/>
          <pc:sldMk cId="3297421265" sldId="358"/>
        </pc:sldMkLst>
        <pc:spChg chg="mod">
          <ac:chgData name="Serif Salem" userId="93371da5-1b6a-4146-a736-4a3b0c81f0c2" providerId="ADAL" clId="{FB0BF0EA-146B-4235-84A9-8F26ACAA9E1B}" dt="2025-03-04T10:34:16.110" v="1" actId="27636"/>
          <ac:spMkLst>
            <pc:docMk/>
            <pc:sldMk cId="3297421265" sldId="358"/>
            <ac:spMk id="3" creationId="{F9F69A5E-A7A1-BE62-FFC7-87C7CE3E358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721226-925E-4CA4-865B-845AE847CEEA}" type="doc">
      <dgm:prSet loTypeId="urn:microsoft.com/office/officeart/2005/8/layout/venn1" loCatId="relationship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D8CDECF7-114B-4B0F-B54D-D3863ECA7817}">
      <dgm:prSet/>
      <dgm:spPr/>
      <dgm:t>
        <a:bodyPr/>
        <a:lstStyle/>
        <a:p>
          <a:r>
            <a:rPr lang="en-GB" b="1"/>
            <a:t>Secure Your Devices</a:t>
          </a:r>
        </a:p>
      </dgm:t>
    </dgm:pt>
    <dgm:pt modelId="{5A8D1AF2-EA32-41B4-BB4A-E8BB8E678E36}" type="parTrans" cxnId="{A66B4CC2-5330-4616-A912-42E05A4CFF23}">
      <dgm:prSet/>
      <dgm:spPr/>
      <dgm:t>
        <a:bodyPr/>
        <a:lstStyle/>
        <a:p>
          <a:endParaRPr lang="en-GB" b="1"/>
        </a:p>
      </dgm:t>
    </dgm:pt>
    <dgm:pt modelId="{4CA5540F-6384-4111-A556-D1194EEF1815}" type="sibTrans" cxnId="{A66B4CC2-5330-4616-A912-42E05A4CFF23}">
      <dgm:prSet/>
      <dgm:spPr/>
      <dgm:t>
        <a:bodyPr/>
        <a:lstStyle/>
        <a:p>
          <a:endParaRPr lang="en-GB" b="1"/>
        </a:p>
      </dgm:t>
    </dgm:pt>
    <dgm:pt modelId="{CAEF9EEF-1ACD-42AA-AF26-E0669A9A1BAF}">
      <dgm:prSet/>
      <dgm:spPr/>
      <dgm:t>
        <a:bodyPr/>
        <a:lstStyle/>
        <a:p>
          <a:r>
            <a:rPr lang="en-GB" b="1"/>
            <a:t>Protect Your Personal Data</a:t>
          </a:r>
        </a:p>
      </dgm:t>
    </dgm:pt>
    <dgm:pt modelId="{8BF43BB1-8DC5-4E35-90BB-16376058A892}" type="parTrans" cxnId="{5EBAA4A5-D7E2-41A3-A6E2-3F0B90F5DA2E}">
      <dgm:prSet/>
      <dgm:spPr/>
      <dgm:t>
        <a:bodyPr/>
        <a:lstStyle/>
        <a:p>
          <a:endParaRPr lang="en-GB" b="1"/>
        </a:p>
      </dgm:t>
    </dgm:pt>
    <dgm:pt modelId="{F7799823-A331-4104-9102-797AB109800D}" type="sibTrans" cxnId="{5EBAA4A5-D7E2-41A3-A6E2-3F0B90F5DA2E}">
      <dgm:prSet/>
      <dgm:spPr/>
      <dgm:t>
        <a:bodyPr/>
        <a:lstStyle/>
        <a:p>
          <a:endParaRPr lang="en-GB" b="1"/>
        </a:p>
      </dgm:t>
    </dgm:pt>
    <dgm:pt modelId="{E95F4903-07A6-4FAA-9FEF-B319DC298BC2}">
      <dgm:prSet/>
      <dgm:spPr/>
      <dgm:t>
        <a:bodyPr/>
        <a:lstStyle/>
        <a:p>
          <a:r>
            <a:rPr lang="en-GB" b="1"/>
            <a:t>hink Critically When Browsing</a:t>
          </a:r>
        </a:p>
      </dgm:t>
    </dgm:pt>
    <dgm:pt modelId="{DF779EBC-CB8C-44E5-8157-65839142805E}" type="parTrans" cxnId="{B42749E7-9A1E-4834-B9E9-B44CA4EAB9DF}">
      <dgm:prSet/>
      <dgm:spPr/>
      <dgm:t>
        <a:bodyPr/>
        <a:lstStyle/>
        <a:p>
          <a:endParaRPr lang="en-GB" b="1"/>
        </a:p>
      </dgm:t>
    </dgm:pt>
    <dgm:pt modelId="{9FE21A13-D1D3-41CB-9A7B-EDC3CD4C2B39}" type="sibTrans" cxnId="{B42749E7-9A1E-4834-B9E9-B44CA4EAB9DF}">
      <dgm:prSet/>
      <dgm:spPr/>
      <dgm:t>
        <a:bodyPr/>
        <a:lstStyle/>
        <a:p>
          <a:endParaRPr lang="en-GB" b="1"/>
        </a:p>
      </dgm:t>
    </dgm:pt>
    <dgm:pt modelId="{A7FFCE28-E0E1-4535-B00E-667B1C5A7BBA}" type="pres">
      <dgm:prSet presAssocID="{7D721226-925E-4CA4-865B-845AE847CEEA}" presName="compositeShape" presStyleCnt="0">
        <dgm:presLayoutVars>
          <dgm:chMax val="7"/>
          <dgm:dir/>
          <dgm:resizeHandles val="exact"/>
        </dgm:presLayoutVars>
      </dgm:prSet>
      <dgm:spPr/>
    </dgm:pt>
    <dgm:pt modelId="{CD0F452B-6D51-4474-B7DE-AB001FFCB22C}" type="pres">
      <dgm:prSet presAssocID="{D8CDECF7-114B-4B0F-B54D-D3863ECA7817}" presName="circ1" presStyleLbl="vennNode1" presStyleIdx="0" presStyleCnt="3"/>
      <dgm:spPr/>
    </dgm:pt>
    <dgm:pt modelId="{2223B2DA-A228-40FC-B658-F7B15BFD9984}" type="pres">
      <dgm:prSet presAssocID="{D8CDECF7-114B-4B0F-B54D-D3863ECA7817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936C6DD-3A3E-4743-ADFC-A0F6FDE63A31}" type="pres">
      <dgm:prSet presAssocID="{CAEF9EEF-1ACD-42AA-AF26-E0669A9A1BAF}" presName="circ2" presStyleLbl="vennNode1" presStyleIdx="1" presStyleCnt="3"/>
      <dgm:spPr/>
    </dgm:pt>
    <dgm:pt modelId="{8DB32D10-2442-4FC8-BD2E-74243FA83B9C}" type="pres">
      <dgm:prSet presAssocID="{CAEF9EEF-1ACD-42AA-AF26-E0669A9A1BAF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F8F3468-5AA5-4A52-AAE2-EDFB3E2D10B4}" type="pres">
      <dgm:prSet presAssocID="{E95F4903-07A6-4FAA-9FEF-B319DC298BC2}" presName="circ3" presStyleLbl="vennNode1" presStyleIdx="2" presStyleCnt="3"/>
      <dgm:spPr/>
    </dgm:pt>
    <dgm:pt modelId="{AEE9F240-AFC6-4F88-AD0D-05938AADC128}" type="pres">
      <dgm:prSet presAssocID="{E95F4903-07A6-4FAA-9FEF-B319DC298BC2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5C9E9137-686E-4452-9CC6-9C882D0715F4}" type="presOf" srcId="{D8CDECF7-114B-4B0F-B54D-D3863ECA7817}" destId="{2223B2DA-A228-40FC-B658-F7B15BFD9984}" srcOrd="1" destOrd="0" presId="urn:microsoft.com/office/officeart/2005/8/layout/venn1"/>
    <dgm:cxn modelId="{7E9BAB4C-4EB2-48CE-8567-53FCB51299DB}" type="presOf" srcId="{D8CDECF7-114B-4B0F-B54D-D3863ECA7817}" destId="{CD0F452B-6D51-4474-B7DE-AB001FFCB22C}" srcOrd="0" destOrd="0" presId="urn:microsoft.com/office/officeart/2005/8/layout/venn1"/>
    <dgm:cxn modelId="{EFCEA583-8B1D-4E91-943B-11A64A812A2C}" type="presOf" srcId="{CAEF9EEF-1ACD-42AA-AF26-E0669A9A1BAF}" destId="{8936C6DD-3A3E-4743-ADFC-A0F6FDE63A31}" srcOrd="0" destOrd="0" presId="urn:microsoft.com/office/officeart/2005/8/layout/venn1"/>
    <dgm:cxn modelId="{534A2B86-D9D2-4E80-B287-66848A6633CD}" type="presOf" srcId="{E95F4903-07A6-4FAA-9FEF-B319DC298BC2}" destId="{8F8F3468-5AA5-4A52-AAE2-EDFB3E2D10B4}" srcOrd="0" destOrd="0" presId="urn:microsoft.com/office/officeart/2005/8/layout/venn1"/>
    <dgm:cxn modelId="{9801BAA4-C7E2-41F7-BC87-03D2FF7D85BE}" type="presOf" srcId="{E95F4903-07A6-4FAA-9FEF-B319DC298BC2}" destId="{AEE9F240-AFC6-4F88-AD0D-05938AADC128}" srcOrd="1" destOrd="0" presId="urn:microsoft.com/office/officeart/2005/8/layout/venn1"/>
    <dgm:cxn modelId="{5EBAA4A5-D7E2-41A3-A6E2-3F0B90F5DA2E}" srcId="{7D721226-925E-4CA4-865B-845AE847CEEA}" destId="{CAEF9EEF-1ACD-42AA-AF26-E0669A9A1BAF}" srcOrd="1" destOrd="0" parTransId="{8BF43BB1-8DC5-4E35-90BB-16376058A892}" sibTransId="{F7799823-A331-4104-9102-797AB109800D}"/>
    <dgm:cxn modelId="{C7733DAA-FA01-48FC-8AB6-21763CBC0933}" type="presOf" srcId="{CAEF9EEF-1ACD-42AA-AF26-E0669A9A1BAF}" destId="{8DB32D10-2442-4FC8-BD2E-74243FA83B9C}" srcOrd="1" destOrd="0" presId="urn:microsoft.com/office/officeart/2005/8/layout/venn1"/>
    <dgm:cxn modelId="{D9A520AB-0830-4F02-8D43-A34AA8CF3576}" type="presOf" srcId="{7D721226-925E-4CA4-865B-845AE847CEEA}" destId="{A7FFCE28-E0E1-4535-B00E-667B1C5A7BBA}" srcOrd="0" destOrd="0" presId="urn:microsoft.com/office/officeart/2005/8/layout/venn1"/>
    <dgm:cxn modelId="{A66B4CC2-5330-4616-A912-42E05A4CFF23}" srcId="{7D721226-925E-4CA4-865B-845AE847CEEA}" destId="{D8CDECF7-114B-4B0F-B54D-D3863ECA7817}" srcOrd="0" destOrd="0" parTransId="{5A8D1AF2-EA32-41B4-BB4A-E8BB8E678E36}" sibTransId="{4CA5540F-6384-4111-A556-D1194EEF1815}"/>
    <dgm:cxn modelId="{B42749E7-9A1E-4834-B9E9-B44CA4EAB9DF}" srcId="{7D721226-925E-4CA4-865B-845AE847CEEA}" destId="{E95F4903-07A6-4FAA-9FEF-B319DC298BC2}" srcOrd="2" destOrd="0" parTransId="{DF779EBC-CB8C-44E5-8157-65839142805E}" sibTransId="{9FE21A13-D1D3-41CB-9A7B-EDC3CD4C2B39}"/>
    <dgm:cxn modelId="{0A9BB1B1-A3C6-483B-918A-D721422B5DB2}" type="presParOf" srcId="{A7FFCE28-E0E1-4535-B00E-667B1C5A7BBA}" destId="{CD0F452B-6D51-4474-B7DE-AB001FFCB22C}" srcOrd="0" destOrd="0" presId="urn:microsoft.com/office/officeart/2005/8/layout/venn1"/>
    <dgm:cxn modelId="{7BFA74BA-3A38-44CE-9DC3-8B020C722557}" type="presParOf" srcId="{A7FFCE28-E0E1-4535-B00E-667B1C5A7BBA}" destId="{2223B2DA-A228-40FC-B658-F7B15BFD9984}" srcOrd="1" destOrd="0" presId="urn:microsoft.com/office/officeart/2005/8/layout/venn1"/>
    <dgm:cxn modelId="{D8A06160-EAC9-461A-91E3-9BCEB15E9A3D}" type="presParOf" srcId="{A7FFCE28-E0E1-4535-B00E-667B1C5A7BBA}" destId="{8936C6DD-3A3E-4743-ADFC-A0F6FDE63A31}" srcOrd="2" destOrd="0" presId="urn:microsoft.com/office/officeart/2005/8/layout/venn1"/>
    <dgm:cxn modelId="{8CAE4A80-7529-4219-BD93-D5A7CB05930F}" type="presParOf" srcId="{A7FFCE28-E0E1-4535-B00E-667B1C5A7BBA}" destId="{8DB32D10-2442-4FC8-BD2E-74243FA83B9C}" srcOrd="3" destOrd="0" presId="urn:microsoft.com/office/officeart/2005/8/layout/venn1"/>
    <dgm:cxn modelId="{1BE97E4C-95D0-44CE-AA55-159F328995E5}" type="presParOf" srcId="{A7FFCE28-E0E1-4535-B00E-667B1C5A7BBA}" destId="{8F8F3468-5AA5-4A52-AAE2-EDFB3E2D10B4}" srcOrd="4" destOrd="0" presId="urn:microsoft.com/office/officeart/2005/8/layout/venn1"/>
    <dgm:cxn modelId="{9C307477-6F24-4B5A-8DBD-BF566EB474A2}" type="presParOf" srcId="{A7FFCE28-E0E1-4535-B00E-667B1C5A7BBA}" destId="{AEE9F240-AFC6-4F88-AD0D-05938AADC128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0F452B-6D51-4474-B7DE-AB001FFCB22C}">
      <dsp:nvSpPr>
        <dsp:cNvPr id="0" name=""/>
        <dsp:cNvSpPr/>
      </dsp:nvSpPr>
      <dsp:spPr>
        <a:xfrm>
          <a:off x="1180376" y="43648"/>
          <a:ext cx="2095133" cy="2095133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Secure Your Devices</a:t>
          </a:r>
        </a:p>
      </dsp:txBody>
      <dsp:txXfrm>
        <a:off x="1459727" y="410296"/>
        <a:ext cx="1536431" cy="942810"/>
      </dsp:txXfrm>
    </dsp:sp>
    <dsp:sp modelId="{8936C6DD-3A3E-4743-ADFC-A0F6FDE63A31}">
      <dsp:nvSpPr>
        <dsp:cNvPr id="0" name=""/>
        <dsp:cNvSpPr/>
      </dsp:nvSpPr>
      <dsp:spPr>
        <a:xfrm>
          <a:off x="1936370" y="1353106"/>
          <a:ext cx="2095133" cy="2095133"/>
        </a:xfrm>
        <a:prstGeom prst="ellipse">
          <a:avLst/>
        </a:prstGeom>
        <a:solidFill>
          <a:schemeClr val="accent3">
            <a:alpha val="50000"/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Protect Your Personal Data</a:t>
          </a:r>
        </a:p>
      </dsp:txBody>
      <dsp:txXfrm>
        <a:off x="2577131" y="1894349"/>
        <a:ext cx="1257080" cy="1152323"/>
      </dsp:txXfrm>
    </dsp:sp>
    <dsp:sp modelId="{8F8F3468-5AA5-4A52-AAE2-EDFB3E2D10B4}">
      <dsp:nvSpPr>
        <dsp:cNvPr id="0" name=""/>
        <dsp:cNvSpPr/>
      </dsp:nvSpPr>
      <dsp:spPr>
        <a:xfrm>
          <a:off x="424382" y="1353106"/>
          <a:ext cx="2095133" cy="2095133"/>
        </a:xfrm>
        <a:prstGeom prst="ellipse">
          <a:avLst/>
        </a:prstGeom>
        <a:solidFill>
          <a:schemeClr val="accent3">
            <a:alpha val="50000"/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hink Critically When Browsing</a:t>
          </a:r>
        </a:p>
      </dsp:txBody>
      <dsp:txXfrm>
        <a:off x="621674" y="1894349"/>
        <a:ext cx="1257080" cy="11523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D69B19-54D0-413E-B0D7-A33B1D831077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532166-3AE0-4543-B8B5-1F747B6B0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713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67E901-B6D5-4CFA-9E41-93BABA61393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42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67E901-B6D5-4CFA-9E41-93BABA61393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2963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Activity will take between 30mins to 60 mins depending on ability of group and time available. </a:t>
            </a:r>
          </a:p>
          <a:p>
            <a:endParaRPr lang="en-GB" dirty="0"/>
          </a:p>
          <a:p>
            <a:r>
              <a:rPr lang="en-GB" dirty="0"/>
              <a:t>Use the activity to identify issues with knowledge and technical skill.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67E901-B6D5-4CFA-9E41-93BABA613933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22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32166-3AE0-4543-B8B5-1F747B6B0CC5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3186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8.png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48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6D28C134-856E-4F56-84F5-0F25A9DD9F39}" type="datetime1">
              <a:rPr lang="en-GB" smtClean="0"/>
              <a:t>04/03/2025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812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005392"/>
                </a:solidFill>
              </a:defRPr>
            </a:lvl2pPr>
            <a:lvl3pPr>
              <a:defRPr>
                <a:solidFill>
                  <a:srgbClr val="00B050"/>
                </a:solidFill>
              </a:defRPr>
            </a:lvl3pPr>
            <a:lvl4pPr>
              <a:defRPr>
                <a:solidFill>
                  <a:srgbClr val="7030A0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40DB90-FFCD-40B4-8052-449504BB783A}" type="datetime1">
              <a:rPr lang="en-GB" smtClean="0"/>
              <a:t>04/03/2025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556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001AAA-386D-4F2C-8D8F-7DA81BB804C6}" type="datetime1">
              <a:rPr lang="en-GB" smtClean="0"/>
              <a:t>04/03/2025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56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D4EDC3-C152-4E79-AA1E-47688E412683}" type="datetime1">
              <a:rPr lang="en-GB" smtClean="0"/>
              <a:t>04/03/2025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366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4E0F94-D517-4846-AA1B-BDE69F194E8F}" type="datetime1">
              <a:rPr lang="en-GB" smtClean="0"/>
              <a:t>04/03/2025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512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62EC30-7B81-43A2-84FB-186C64C041E9}" type="datetime1">
              <a:rPr lang="en-GB" smtClean="0"/>
              <a:t>04/03/2025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033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0258CB-E736-4815-BC4B-FA1CAC82CA10}" type="datetime1">
              <a:rPr lang="en-GB" smtClean="0"/>
              <a:t>04/03/2025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03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C08EF8-11EA-43BC-B917-82D7157D135B}" type="datetime1">
              <a:rPr lang="en-GB" smtClean="0"/>
              <a:t>04/03/2025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5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32AD66-0AC1-48DA-BFC7-52B529CD7824}" type="datetime1">
              <a:rPr lang="en-GB" smtClean="0"/>
              <a:t>04/03/2025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777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842332-B5D2-4781-BA0E-E513AD3AEE65}" type="datetime1">
              <a:rPr lang="en-GB" smtClean="0"/>
              <a:t>04/03/2025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32585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54E6-7E73-4ABB-8FB5-DFD22B3335F4}" type="datetime1">
              <a:rPr lang="en-GB" smtClean="0"/>
              <a:t>04/03/2025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814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277DD22-381F-4FA5-BA72-0FC0CBC6E81F}" type="datetime1">
              <a:rPr lang="en-GB" smtClean="0"/>
              <a:t>04/03/2025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826883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C4D197F-18DB-49EA-A89E-3C941F02224C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469546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85EFF324-D2BA-47FE-8BEB-236BEBEEB147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502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2DA845-4995-4F96-9BCB-92BE9A930D72}" type="datetime1">
              <a:rPr lang="en-GB" smtClean="0"/>
              <a:t>04/03/2025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7245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48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C3769CDE-22E9-46A8-9B34-B89D86793529}" type="datetime1">
              <a:rPr lang="en-GB" smtClean="0"/>
              <a:t>04/03/2025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365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61F0D0-5F9B-4139-990A-30C9FF308AB4}" type="datetime1">
              <a:rPr lang="en-GB" smtClean="0"/>
              <a:t>04/03/2025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480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9898B-FE34-4C8C-9E2E-C7E7A9CD8241}" type="datetime1">
              <a:rPr lang="en-GB" smtClean="0"/>
              <a:t>04/03/2025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449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087AD0-978F-444F-A7B7-D02E6597C3D8}" type="datetime1">
              <a:rPr lang="en-GB" smtClean="0"/>
              <a:t>04/03/2025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924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EB3D46-1040-404E-A069-ADD4B6FD47D8}" type="datetime1">
              <a:rPr lang="en-GB" smtClean="0"/>
              <a:t>04/03/2025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81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E77AF1-0DF5-4BDF-A4C0-673E773BF616}" type="datetime1">
              <a:rPr lang="en-GB" smtClean="0"/>
              <a:t>04/03/2025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612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872287-C4DF-4608-9113-BC51C6F4A36C}" type="datetime1">
              <a:rPr lang="en-GB" smtClean="0"/>
              <a:t>04/03/2025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495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5716C0-11BD-4EEE-8542-F307B171C070}" type="datetime1">
              <a:rPr lang="en-GB" smtClean="0"/>
              <a:t>04/03/2025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87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AAD9F2-D7AA-4E96-A4EF-F11EEF9684D8}" type="datetime1">
              <a:rPr lang="en-GB" smtClean="0"/>
              <a:t>04/03/2025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932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F92D49-D070-4D0C-9F58-76442F236D9F}" type="datetime1">
              <a:rPr lang="en-GB" smtClean="0"/>
              <a:t>04/03/2025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94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6BF3AE4-28A5-46B9-844B-F62FD942AA3C}" type="datetime1">
              <a:rPr lang="en-GB" smtClean="0"/>
              <a:t>04/03/2025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6117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B9B4CC6-F719-4D11-8D98-3A2BC748EF38}" type="datetime1">
              <a:rPr lang="en-GB" smtClean="0"/>
              <a:t>04/03/2025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703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E5169CC-EDDD-45DF-99BC-DBD47865FC35}" type="datetime1">
              <a:rPr lang="en-GB" smtClean="0"/>
              <a:t>04/03/2025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248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01EC8D07-BAA8-4615-B1B7-195D879C0405}" type="datetime1">
              <a:rPr lang="en-GB" smtClean="0"/>
              <a:t>04/03/2025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654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8C3101A-C3D3-41E8-8FA3-6AA6400EE321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1748156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B28A42F3-8FBD-4EBA-8F3B-CB896BA923CB}" type="datetime1">
              <a:rPr lang="en-GB" smtClean="0"/>
              <a:t>04/03/2025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55095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FBE77B5A-35CF-440F-BECF-F41236008AFD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915656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9CB20313-88A4-4001-9626-B3B2EAA68D0B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661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18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7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11EE31-EB3F-4614-B138-0E0E7F0D2679}" type="datetime1">
              <a:rPr lang="en-GB" smtClean="0"/>
              <a:t>04/03/2025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48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6" r:id="rId1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5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0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1BC413-9AB0-4B7D-BFD4-4C2D8A5EA83A}" type="datetime1">
              <a:rPr lang="en-GB" smtClean="0"/>
              <a:t>04/03/2025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82629B-C85F-4B0A-9A68-62D8DBA0C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711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  <p:sldLayoutId id="2147483695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5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800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0066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ternetlivestats.com/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YXy_B1_zIf8?feature=oembed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R12_y2BhKbE?feature=oembed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kDFeSUUwRnA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tifTN315SVI?feature=oembed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sun.co.uk/tech/29774158/password-day-rule-common-mistakes-cybersecurity-tips-avoid/" TargetMode="External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odExDTy73F8?feature=oembed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1OVTmrXGHyU?feature=oembed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w2tW50CD6Aw?feature=oembed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t2Fz_hwHNh8?feature=oembed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xample.com/" TargetMode="External"/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cSKGa_7XJkg?feature=oembed" TargetMode="Externa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dirty="0"/>
              <a:t>Software Solutions for Business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Digital Safety, </a:t>
            </a:r>
            <a:r>
              <a:rPr lang="en-GB" dirty="0"/>
              <a:t>Privacy, Ethics and legal aspects for computing</a:t>
            </a:r>
            <a:endParaRPr lang="en-GB" altLang="en-US" dirty="0"/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14617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fld id="{F905DF63-1FF9-46D5-8FED-1829CDB5D9EE}" type="slidenum">
              <a:rPr lang="en-GB" altLang="en-US" smtClean="0"/>
              <a:pPr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98761C-F193-5EEA-1595-6372315C5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D72DE-C49F-439B-BC7E-E991EFE37A11}" type="datetime1">
              <a:rPr lang="en-GB" smtClean="0"/>
              <a:t>04/03/2025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7E39B-BF1A-C618-7FA0-5157E9E4C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8609E-9232-76DF-571C-E63A74EB9E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✔ </a:t>
            </a:r>
            <a:r>
              <a:rPr lang="en-GB" b="1" dirty="0"/>
              <a:t>Digital Threats</a:t>
            </a:r>
            <a:r>
              <a:rPr lang="en-GB" dirty="0"/>
              <a:t> – Understanding cyber risks like malware, phishing, and identity theft.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Digital Safety &amp; Key Skills</a:t>
            </a:r>
            <a:r>
              <a:rPr lang="en-GB" dirty="0"/>
              <a:t> – Best practices for protecting accounts, devices, and data.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Webpages and Online Threats</a:t>
            </a:r>
            <a:r>
              <a:rPr lang="en-GB" dirty="0"/>
              <a:t> – Recognizing unsafe websites and protecting personal information.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Computer Ethics</a:t>
            </a:r>
            <a:r>
              <a:rPr lang="en-GB" dirty="0"/>
              <a:t> – The responsible use of technology and ethical dilemmas in computing.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GDPR &amp; Data Protection</a:t>
            </a:r>
            <a:r>
              <a:rPr lang="en-GB" dirty="0"/>
              <a:t> – Understanding privacy laws and personal data rights.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44E7A8-B561-65D9-A0C9-74557537C2D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CCF53-5900-485A-B55B-5C73914BCE44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F25993-524E-D4F3-F3F4-788D11BB8A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1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82DC7D8-8CD3-7AEA-1F0A-5BF363F98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busy is the internet?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0D0561-6282-B396-BB3B-E7D6AD763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Every day, billions of people worldwide access the internet.</a:t>
            </a:r>
            <a:br>
              <a:rPr lang="en-GB" dirty="0"/>
            </a:br>
            <a:r>
              <a:rPr lang="en-GB" dirty="0"/>
              <a:t>Every click, post, and download leaves a digital footprint that can be tracked.</a:t>
            </a:r>
          </a:p>
          <a:p>
            <a:r>
              <a:rPr lang="en-GB" b="1" dirty="0"/>
              <a:t>Have you ever considered how much of your online activity is monitored?</a:t>
            </a:r>
            <a:endParaRPr lang="en-GB" dirty="0"/>
          </a:p>
          <a:p>
            <a:r>
              <a:rPr lang="en-GB" b="1" dirty="0"/>
              <a:t>Real-Time Internet Activity</a:t>
            </a:r>
          </a:p>
          <a:p>
            <a:pPr lvl="1"/>
            <a:r>
              <a:rPr lang="en-GB" b="1" dirty="0"/>
              <a:t>3.07 billion</a:t>
            </a:r>
            <a:r>
              <a:rPr lang="en-GB" dirty="0"/>
              <a:t> – Facebook active users </a:t>
            </a:r>
          </a:p>
          <a:p>
            <a:pPr lvl="1"/>
            <a:r>
              <a:rPr lang="en-GB" b="1" dirty="0"/>
              <a:t>2.95 billion</a:t>
            </a:r>
            <a:r>
              <a:rPr lang="en-GB" dirty="0"/>
              <a:t> – WhatsApp active users </a:t>
            </a:r>
          </a:p>
          <a:p>
            <a:pPr lvl="1"/>
            <a:r>
              <a:rPr lang="en-GB" b="1" dirty="0"/>
              <a:t>2.53 billion</a:t>
            </a:r>
            <a:r>
              <a:rPr lang="en-GB" dirty="0"/>
              <a:t> – YouTube active users </a:t>
            </a:r>
          </a:p>
          <a:p>
            <a:pPr lvl="1"/>
            <a:r>
              <a:rPr lang="en-GB" b="1" dirty="0"/>
              <a:t>586 million</a:t>
            </a:r>
            <a:r>
              <a:rPr lang="en-GB" dirty="0"/>
              <a:t> – X (formerly Twitter) active users </a:t>
            </a:r>
          </a:p>
          <a:p>
            <a:pPr lvl="1"/>
            <a:r>
              <a:rPr lang="en-GB" b="1" dirty="0"/>
              <a:t>553 million</a:t>
            </a:r>
            <a:r>
              <a:rPr lang="en-GB" dirty="0"/>
              <a:t> – Pinterest active users </a:t>
            </a:r>
          </a:p>
          <a:p>
            <a:pPr lvl="1"/>
            <a:r>
              <a:rPr lang="en-GB" b="1" dirty="0"/>
              <a:t>218,251</a:t>
            </a:r>
            <a:r>
              <a:rPr lang="en-GB" dirty="0"/>
              <a:t> – Websites hacked today </a:t>
            </a:r>
            <a:r>
              <a:rPr lang="en-GB" i="1" dirty="0"/>
              <a:t>(Source: </a:t>
            </a:r>
            <a:r>
              <a:rPr lang="en-GB" i="1" dirty="0">
                <a:hlinkClick r:id="rId2"/>
              </a:rPr>
              <a:t>Internet Live Stats</a:t>
            </a:r>
            <a:r>
              <a:rPr lang="en-GB" i="1" dirty="0"/>
              <a:t>)</a:t>
            </a:r>
            <a:endParaRPr lang="en-GB" dirty="0"/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F8E789-7F69-AC06-2368-D702AC33DD4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9874B-1DF3-45F4-BD5D-4C665C0C74DD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F74FDEC-BB23-AECD-495A-C92E094FA9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089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B8DD2-2B45-C1C2-6505-10D7E6700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Digital Safety, Privacy, and Ethics Matter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458EE-66F0-3E9F-17F6-04D07A8B09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digital world is growing rapidly, making cybersecurity more important than ever.</a:t>
            </a:r>
          </a:p>
          <a:p>
            <a:r>
              <a:rPr lang="en-GB" sz="2800" dirty="0"/>
              <a:t>Every online action leaves a digital footprint, making privacy a crucial concern.</a:t>
            </a:r>
          </a:p>
          <a:p>
            <a:r>
              <a:rPr lang="en-GB" sz="2800" dirty="0"/>
              <a:t>Ethical technology use ensures fairness, security, and responsible </a:t>
            </a:r>
            <a:r>
              <a:rPr lang="en-GB" sz="2800" dirty="0" err="1"/>
              <a:t>behavior</a:t>
            </a:r>
            <a:r>
              <a:rPr lang="en-GB" sz="2800" dirty="0"/>
              <a:t> in computing.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🔹 </a:t>
            </a:r>
            <a:r>
              <a:rPr lang="en-GB" sz="2800" i="1" dirty="0"/>
              <a:t>Digital safety is not just about protecting data—it’s about securing our identity, privacy, and ethical responsibilities in the online world.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81DEC0-CCDE-D348-5589-D58AB941616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61A39-452F-413B-813D-A5611E7F25E9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F10B7C-8126-3CEB-8CF8-DAD1C9AB64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833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D704C1A-30BA-54AA-4930-31028F6429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Digital Threats 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D4C15FB5-A350-0C72-34D9-7822EC1936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BC5FE3-FB26-D829-18DF-6ECE57C496A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B6665-C7C7-4B10-9E30-C2C3B405A2C1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F690121-F68D-FB48-CB5B-B4706CF817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69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6DBD0-71B0-B783-DCDF-EB6DE7A50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Threats – An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809DB-68AC-4516-AAAE-F83EFE6AF9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b="1" dirty="0"/>
              <a:t>What Are Digital Threats?</a:t>
            </a:r>
          </a:p>
          <a:p>
            <a:pPr lvl="1"/>
            <a:r>
              <a:rPr lang="en-GB" sz="2800" dirty="0"/>
              <a:t>Digital threats refer to </a:t>
            </a:r>
            <a:r>
              <a:rPr lang="en-GB" sz="2800" b="1" dirty="0"/>
              <a:t>cyber risks</a:t>
            </a:r>
            <a:r>
              <a:rPr lang="en-GB" sz="2800" dirty="0"/>
              <a:t> that target individuals, businesses, or governments using technology.</a:t>
            </a:r>
          </a:p>
          <a:p>
            <a:pPr lvl="1"/>
            <a:r>
              <a:rPr lang="en-GB" sz="2800" dirty="0"/>
              <a:t>These threats aim to </a:t>
            </a:r>
            <a:r>
              <a:rPr lang="en-GB" sz="2800" b="1" dirty="0"/>
              <a:t>steal data, disrupt systems, or exploit vulnerabilities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r>
              <a:rPr lang="en-GB" sz="2800" b="1" dirty="0"/>
              <a:t>Why Cybersecurity Matters</a:t>
            </a:r>
          </a:p>
          <a:p>
            <a:pPr marL="457200" lvl="1" indent="0">
              <a:buNone/>
            </a:pPr>
            <a:r>
              <a:rPr lang="en-GB" sz="2800" dirty="0"/>
              <a:t>🚨 Data breaches have exposed </a:t>
            </a:r>
            <a:r>
              <a:rPr lang="en-GB" sz="2800" b="1" dirty="0"/>
              <a:t>billions of records</a:t>
            </a:r>
            <a:r>
              <a:rPr lang="en-GB" sz="2800" dirty="0"/>
              <a:t> worldwide.</a:t>
            </a:r>
            <a:br>
              <a:rPr lang="en-GB" sz="2800" dirty="0"/>
            </a:br>
            <a:r>
              <a:rPr lang="en-GB" sz="2800" dirty="0"/>
              <a:t>🚨 Cybercriminals exploit weaknesses in software, networks, and user </a:t>
            </a:r>
            <a:r>
              <a:rPr lang="en-GB" sz="2800" dirty="0" err="1"/>
              <a:t>behavior</a:t>
            </a:r>
            <a:r>
              <a:rPr lang="en-GB" sz="2800" dirty="0"/>
              <a:t>.</a:t>
            </a:r>
            <a:br>
              <a:rPr lang="en-GB" sz="2800" dirty="0"/>
            </a:br>
            <a:r>
              <a:rPr lang="en-GB" sz="2800" dirty="0"/>
              <a:t>🚨 Businesses and individuals </a:t>
            </a:r>
            <a:r>
              <a:rPr lang="en-GB" sz="2800" b="1" dirty="0"/>
              <a:t>must adopt proactive security measures</a:t>
            </a:r>
            <a:r>
              <a:rPr lang="en-GB" sz="2800" dirty="0"/>
              <a:t> to stay safe.</a:t>
            </a: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59D740-927A-110F-4BFA-B6685E8F812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63E7A-DA8A-49B8-AA1F-056ECA054605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85D83-2040-5DF4-0570-CB05F5A3BE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74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D63C13-0C92-52DE-E34D-11F00D7FC4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C6B01-4F38-BAD5-3E06-D0A2F519E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Types of Digital Threats (Overview)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09ADC-A3C4-74B3-FD4A-877AE61BB9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Types of Digital Threats</a:t>
            </a:r>
          </a:p>
          <a:p>
            <a:pPr marL="457200" lvl="1" indent="0">
              <a:buNone/>
            </a:pPr>
            <a:r>
              <a:rPr lang="en-GB" sz="2800" dirty="0"/>
              <a:t>✔ Malware – Malicious software designed to harm or steal data.</a:t>
            </a:r>
            <a:br>
              <a:rPr lang="en-GB" sz="2800" dirty="0"/>
            </a:br>
            <a:r>
              <a:rPr lang="en-GB" sz="2800" dirty="0"/>
              <a:t>✔ Phishing &amp; Scams – Fraudulent attempts to obtain sensitive information.</a:t>
            </a:r>
            <a:br>
              <a:rPr lang="en-GB" sz="2800" dirty="0"/>
            </a:br>
            <a:r>
              <a:rPr lang="en-GB" sz="2800" dirty="0"/>
              <a:t>✔ Identity Theft – Criminals misuse stolen personal data.</a:t>
            </a:r>
            <a:br>
              <a:rPr lang="en-GB" sz="2800" dirty="0"/>
            </a:br>
            <a:r>
              <a:rPr lang="en-GB" sz="2800" dirty="0"/>
              <a:t>✔ Denial-of-Service (DoS) Attacks – Overloading systems to disrupt services.</a:t>
            </a: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503BA9-C120-9AD9-E115-6C71CEC0D2C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77737-70AB-41DA-9E05-AF50F0579355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4082DD-5EDB-F865-5A92-E7FBCA70A0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4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10B436-62A9-EE3E-2C87-0895CEB80C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3C7FA-B1BB-6CBB-E84F-DD52846DD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Malware – A Major Digital Threat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A2D2A-6EC3-9CBE-1A17-5B6631AAB8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800" b="1" dirty="0"/>
              <a:t>What is Malware?</a:t>
            </a:r>
          </a:p>
          <a:p>
            <a:pPr lvl="1"/>
            <a:r>
              <a:rPr lang="en-GB" sz="2800" dirty="0"/>
              <a:t>Malware (short for </a:t>
            </a:r>
            <a:r>
              <a:rPr lang="en-GB" sz="2800" b="1" dirty="0"/>
              <a:t>malicious software</a:t>
            </a:r>
            <a:r>
              <a:rPr lang="en-GB" sz="2800" dirty="0"/>
              <a:t>) is designed to infiltrate, damage, or steal data from a system.</a:t>
            </a:r>
          </a:p>
          <a:p>
            <a:pPr lvl="1"/>
            <a:r>
              <a:rPr lang="en-GB" sz="2800" dirty="0"/>
              <a:t>It spreads through </a:t>
            </a:r>
            <a:r>
              <a:rPr lang="en-GB" sz="2800" b="1" dirty="0"/>
              <a:t>email attachments, fake downloads, and infected websites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r>
              <a:rPr lang="en-GB" sz="2800" b="1" dirty="0"/>
              <a:t>Common Types of Malware</a:t>
            </a:r>
          </a:p>
          <a:p>
            <a:pPr marL="457200" lvl="1" indent="0">
              <a:buNone/>
            </a:pPr>
            <a:r>
              <a:rPr lang="en-GB" sz="2800" dirty="0"/>
              <a:t>💻 </a:t>
            </a:r>
            <a:r>
              <a:rPr lang="en-GB" sz="2800" b="1" dirty="0"/>
              <a:t>Viruses</a:t>
            </a:r>
            <a:r>
              <a:rPr lang="en-GB" sz="2800" dirty="0"/>
              <a:t> – Attach themselves to files and spread when opened.</a:t>
            </a:r>
            <a:br>
              <a:rPr lang="en-GB" sz="2800" dirty="0"/>
            </a:br>
            <a:r>
              <a:rPr lang="en-GB" sz="2800" dirty="0"/>
              <a:t>🐴 </a:t>
            </a:r>
            <a:r>
              <a:rPr lang="en-GB" sz="2800" b="1" dirty="0"/>
              <a:t>Trojans</a:t>
            </a:r>
            <a:r>
              <a:rPr lang="en-GB" sz="2800" dirty="0"/>
              <a:t> – Disguised as legitimate software but carry harmful functions.</a:t>
            </a:r>
            <a:br>
              <a:rPr lang="en-GB" sz="2800" dirty="0"/>
            </a:br>
            <a:r>
              <a:rPr lang="en-GB" sz="2800" dirty="0"/>
              <a:t>💰 </a:t>
            </a:r>
            <a:r>
              <a:rPr lang="en-GB" sz="2800" b="1" dirty="0"/>
              <a:t>Ransomware</a:t>
            </a:r>
            <a:r>
              <a:rPr lang="en-GB" sz="2800" dirty="0"/>
              <a:t> – Encrypts user data and demands payment for its release.</a:t>
            </a:r>
            <a:br>
              <a:rPr lang="en-GB" sz="2800" dirty="0"/>
            </a:br>
            <a:r>
              <a:rPr lang="en-GB" sz="2800" dirty="0"/>
              <a:t>🦠 </a:t>
            </a:r>
            <a:r>
              <a:rPr lang="en-GB" sz="2800" b="1" dirty="0"/>
              <a:t>Worms</a:t>
            </a:r>
            <a:r>
              <a:rPr lang="en-GB" sz="2800" dirty="0"/>
              <a:t> – Self-replicating malware that spreads without human interaction.</a:t>
            </a: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3687BD-DB92-7EF8-C31F-B4692453602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76996-0F10-4C7A-924B-FE8E03AA1C70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3C3781-71B2-625D-A9FB-EF1D4970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438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C4BA3C-3D8D-D099-ED8F-1EDB45AD34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Malware</a:t>
            </a:r>
          </a:p>
        </p:txBody>
      </p:sp>
      <p:pic>
        <p:nvPicPr>
          <p:cNvPr id="5" name="Online Media 4" title="How Malware Works? Most Common Malware &amp; How they Work?">
            <a:hlinkClick r:id="" action="ppaction://media"/>
            <a:extLst>
              <a:ext uri="{FF2B5EF4-FFF2-40B4-BE49-F238E27FC236}">
                <a16:creationId xmlns:a16="http://schemas.microsoft.com/office/drawing/2014/main" id="{893095A1-0C59-9E59-0BFA-3B7668A1B55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50761" y="42529"/>
            <a:ext cx="11084209" cy="6262578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EF9F02-41E5-5C48-4F77-0250BF1F90E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3752E-DD71-4069-919D-1E32B27E27E1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992B4A3-999A-6316-56D6-3A7FF6FB63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819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715A5C-8FE8-3E32-B031-E7B1EC546A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7A437-0CD9-5DEE-76B8-EE2FF0606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Malware – A Major Digital Threat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39B17-9B8A-5CC8-D382-89CC2B8937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800" b="1" dirty="0"/>
              <a:t>How to Stay Safe?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600" dirty="0"/>
              <a:t>✅ Use </a:t>
            </a:r>
            <a:r>
              <a:rPr lang="en-GB" sz="2600" b="1" dirty="0"/>
              <a:t>updated antivirus software</a:t>
            </a:r>
            <a:r>
              <a:rPr lang="en-GB" sz="2600" dirty="0"/>
              <a:t>.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600" dirty="0"/>
              <a:t>✅ Keep your operating systems and software </a:t>
            </a:r>
            <a:r>
              <a:rPr lang="en-GB" sz="2600" b="1" dirty="0"/>
              <a:t>updated</a:t>
            </a:r>
            <a:r>
              <a:rPr lang="en-GB" sz="2600" dirty="0"/>
              <a:t>.</a:t>
            </a:r>
            <a:br>
              <a:rPr lang="en-GB" sz="2600" dirty="0"/>
            </a:br>
            <a:r>
              <a:rPr lang="en-GB" sz="2600" dirty="0"/>
              <a:t>✅ </a:t>
            </a:r>
            <a:r>
              <a:rPr lang="en-GB" sz="2600" b="1" dirty="0"/>
              <a:t>Avoid downloading files</a:t>
            </a:r>
            <a:r>
              <a:rPr lang="en-GB" sz="2600" dirty="0"/>
              <a:t> from unknown sources.</a:t>
            </a:r>
            <a:br>
              <a:rPr lang="en-GB" sz="2600" dirty="0"/>
            </a:br>
            <a:r>
              <a:rPr lang="en-GB" sz="2600" dirty="0"/>
              <a:t>✅ Be cautious of </a:t>
            </a:r>
            <a:r>
              <a:rPr lang="en-GB" sz="2600" b="1" dirty="0"/>
              <a:t>suspicious email attachments</a:t>
            </a:r>
            <a:r>
              <a:rPr lang="en-GB" sz="2600" dirty="0"/>
              <a:t>.</a:t>
            </a:r>
          </a:p>
          <a:p>
            <a:pPr>
              <a:lnSpc>
                <a:spcPct val="100000"/>
              </a:lnSpc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56DCF-B83C-80E2-C3CE-AC3586D94D4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961B4-77CB-4A51-AC98-A39DD2040DA4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7EB975-4801-A089-23FD-5D70704354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605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FF1A16-6991-D32F-CF67-0C0CC0D478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42BA7-5B88-C384-CFCB-6145B5813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Phishing &amp; Online Scams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C8F92-D555-3A2B-2B1D-1B84D341B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655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What is Phishing?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Phishing is a </a:t>
            </a:r>
            <a:r>
              <a:rPr lang="en-GB" b="1" dirty="0"/>
              <a:t>fraudulent attempt</a:t>
            </a:r>
            <a:r>
              <a:rPr lang="en-GB" dirty="0"/>
              <a:t> to steal sensitive data (passwords, banking details) by pretending to be a trusted entity.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Fake emails claiming to be from banks or tech companies, urging users to "verify" their accounts.</a:t>
            </a:r>
          </a:p>
          <a:p>
            <a:pPr marL="0" indent="0">
              <a:buNone/>
            </a:pPr>
            <a:r>
              <a:rPr lang="en-GB" b="1" dirty="0"/>
              <a:t>Types of Phishing Attacks</a:t>
            </a:r>
          </a:p>
          <a:p>
            <a:pPr marL="457200" lvl="1" indent="0">
              <a:buNone/>
            </a:pPr>
            <a:r>
              <a:rPr lang="en-GB" dirty="0"/>
              <a:t>📩 </a:t>
            </a:r>
            <a:r>
              <a:rPr lang="en-GB" b="1" dirty="0"/>
              <a:t>Email Phishing</a:t>
            </a:r>
            <a:r>
              <a:rPr lang="en-GB" dirty="0"/>
              <a:t> – Fake emails with harmful links.</a:t>
            </a:r>
            <a:br>
              <a:rPr lang="en-GB" dirty="0"/>
            </a:br>
            <a:r>
              <a:rPr lang="en-GB" dirty="0"/>
              <a:t>📱 </a:t>
            </a:r>
            <a:r>
              <a:rPr lang="en-GB" b="1" dirty="0"/>
              <a:t>Smishing (SMS Phishing)</a:t>
            </a:r>
            <a:r>
              <a:rPr lang="en-GB" dirty="0"/>
              <a:t> – Text messages tricking users into revealing data.</a:t>
            </a:r>
            <a:br>
              <a:rPr lang="en-GB" dirty="0"/>
            </a:br>
            <a:r>
              <a:rPr lang="en-GB" dirty="0"/>
              <a:t>🎣 </a:t>
            </a:r>
            <a:r>
              <a:rPr lang="en-GB" b="1" dirty="0"/>
              <a:t>Spear Phishing</a:t>
            </a:r>
            <a:r>
              <a:rPr lang="en-GB" dirty="0"/>
              <a:t> – Targeted phishing attacks customized for specific individuals.</a:t>
            </a:r>
            <a:br>
              <a:rPr lang="en-GB" dirty="0"/>
            </a:br>
            <a:r>
              <a:rPr lang="en-GB" dirty="0"/>
              <a:t>🔗 </a:t>
            </a:r>
            <a:r>
              <a:rPr lang="en-GB" b="1" dirty="0"/>
              <a:t>Fake Websites</a:t>
            </a:r>
            <a:r>
              <a:rPr lang="en-GB" dirty="0"/>
              <a:t> – Sites that mimic legitimate businesses to steal information.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3107F6-542C-19A8-19EE-C8FAEC6D152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70E3D-718C-4D7D-B642-ADC370572CC9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B2BD4-5E73-9EA5-877D-19572B1F25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85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555D76-23C1-CB3A-B5B4-8CF8BF655C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Phishing and Scams</a:t>
            </a:r>
          </a:p>
        </p:txBody>
      </p:sp>
      <p:pic>
        <p:nvPicPr>
          <p:cNvPr id="5" name="Online Media 4" title="Teach students to recognize phishing and scams">
            <a:hlinkClick r:id="" action="ppaction://media"/>
            <a:extLst>
              <a:ext uri="{FF2B5EF4-FFF2-40B4-BE49-F238E27FC236}">
                <a16:creationId xmlns:a16="http://schemas.microsoft.com/office/drawing/2014/main" id="{4FB9797E-1BC0-CFF0-68E1-F208BDF88D7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01650" y="42529"/>
            <a:ext cx="11084209" cy="6262578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756DC3-8686-73FA-ED60-02B209C8D72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222A4-7513-4C07-823A-4E82B3020B82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E8B8B01-16CC-81E8-F4C8-C615FFE35E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111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39D54A-3286-B1BE-F29A-35B120B54B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742E9-DFA2-8F2C-A40B-12B0FC25E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Phishing &amp; Online Scams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3670D-732F-0873-2E65-09FE90CE0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655712"/>
          </a:xfrm>
        </p:spPr>
        <p:txBody>
          <a:bodyPr>
            <a:normAutofit/>
          </a:bodyPr>
          <a:lstStyle/>
          <a:p>
            <a:r>
              <a:rPr lang="en-GB" b="1" dirty="0"/>
              <a:t>How to Avoid Phishing?</a:t>
            </a:r>
          </a:p>
          <a:p>
            <a:pPr marL="457200" lvl="1" indent="0">
              <a:buNone/>
            </a:pPr>
            <a:r>
              <a:rPr lang="en-GB" dirty="0"/>
              <a:t>🚫 </a:t>
            </a:r>
            <a:r>
              <a:rPr lang="en-GB" b="1" dirty="0"/>
              <a:t>Never click on suspicious links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🔍 Check </a:t>
            </a:r>
            <a:r>
              <a:rPr lang="en-GB" b="1" dirty="0"/>
              <a:t>email sender details carefully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🛡️ Use </a:t>
            </a:r>
            <a:r>
              <a:rPr lang="en-GB" b="1" dirty="0"/>
              <a:t>multi-factor authentication</a:t>
            </a:r>
            <a:r>
              <a:rPr lang="en-GB" dirty="0"/>
              <a:t> for extra security.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2CBF00-95F6-4D9A-5C4F-96CDC557D3D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45D8A-8003-4757-8093-E0BE0236CC9B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3BF267-C638-B790-470D-791154C9AD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402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EE5A1-3A02-0022-1E96-EFACB4A59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Identity Theft – A Growing Concern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F0701-CB18-0C71-8488-99F4C379EF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What is Identity Theft?</a:t>
            </a:r>
          </a:p>
          <a:p>
            <a:pPr lvl="1"/>
            <a:r>
              <a:rPr lang="en-GB" dirty="0"/>
              <a:t>Identity theft occurs when </a:t>
            </a:r>
            <a:r>
              <a:rPr lang="en-GB" b="1" dirty="0"/>
              <a:t>criminals steal personal data</a:t>
            </a:r>
            <a:r>
              <a:rPr lang="en-GB" dirty="0"/>
              <a:t> (e.g., Social Security numbers, credit card details) to commit fraud.</a:t>
            </a:r>
          </a:p>
          <a:p>
            <a:pPr lvl="1"/>
            <a:r>
              <a:rPr lang="en-GB" dirty="0"/>
              <a:t>It can lead to </a:t>
            </a:r>
            <a:r>
              <a:rPr lang="en-GB" b="1" dirty="0"/>
              <a:t>financial loss, ruined credit scores, and even legal issues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How Identity Theft Happens?</a:t>
            </a:r>
          </a:p>
          <a:p>
            <a:pPr marL="457200" lvl="1" indent="0">
              <a:buNone/>
            </a:pPr>
            <a:r>
              <a:rPr lang="en-GB" dirty="0"/>
              <a:t>🛑 </a:t>
            </a:r>
            <a:r>
              <a:rPr lang="en-GB" b="1" dirty="0"/>
              <a:t>Data breaches</a:t>
            </a:r>
            <a:r>
              <a:rPr lang="en-GB" dirty="0"/>
              <a:t> – Hacking into databases to steal user information.</a:t>
            </a:r>
            <a:br>
              <a:rPr lang="en-GB" dirty="0"/>
            </a:br>
            <a:r>
              <a:rPr lang="en-GB" dirty="0"/>
              <a:t>📞 </a:t>
            </a:r>
            <a:r>
              <a:rPr lang="en-GB" b="1" dirty="0"/>
              <a:t>Social engineering</a:t>
            </a:r>
            <a:r>
              <a:rPr lang="en-GB" dirty="0"/>
              <a:t> – Scammers impersonate officials to extract personal details.</a:t>
            </a:r>
            <a:br>
              <a:rPr lang="en-GB" dirty="0"/>
            </a:br>
            <a:r>
              <a:rPr lang="en-GB" dirty="0"/>
              <a:t>📧 </a:t>
            </a:r>
            <a:r>
              <a:rPr lang="en-GB" b="1" dirty="0"/>
              <a:t>Phishing emails</a:t>
            </a:r>
            <a:r>
              <a:rPr lang="en-GB" dirty="0"/>
              <a:t> – Fake requests for sensitive data.</a:t>
            </a:r>
            <a:br>
              <a:rPr lang="en-GB" dirty="0"/>
            </a:br>
            <a:r>
              <a:rPr lang="en-GB" dirty="0"/>
              <a:t>🔓 </a:t>
            </a:r>
            <a:r>
              <a:rPr lang="en-GB" b="1" dirty="0"/>
              <a:t>Weak passwords</a:t>
            </a:r>
            <a:r>
              <a:rPr lang="en-GB" dirty="0"/>
              <a:t> – Easily guessed credentials allow unauthorized access.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A30E9F-190A-DB03-B409-126CFE19A94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FF43F-20F1-4B3E-A0FF-C3416D92C2A2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F76AAF-6557-77A2-956B-745E3A986B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076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6944E-7D4B-07FC-BA88-37212617D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Identity Theft</a:t>
            </a:r>
          </a:p>
        </p:txBody>
      </p:sp>
      <p:pic>
        <p:nvPicPr>
          <p:cNvPr id="5" name="Online Media 4" title="What is Identity Theft?">
            <a:hlinkClick r:id="" action="ppaction://media"/>
            <a:extLst>
              <a:ext uri="{FF2B5EF4-FFF2-40B4-BE49-F238E27FC236}">
                <a16:creationId xmlns:a16="http://schemas.microsoft.com/office/drawing/2014/main" id="{9D173FF1-D49B-DAA4-782A-35D6C43F8E2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87363" y="0"/>
            <a:ext cx="11159481" cy="6305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47B25B-2DEB-A769-B128-C72BE490F8D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CA732-4F55-4F7E-8CB2-5C6F646EBAC9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4A84AB1-1826-577B-5135-3038CC8504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11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ECAF3E-868A-F55C-CB5B-21DA27CFF8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07184-060C-5872-8CE5-A8F999EFD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Identity Theft – A Growing Concern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3C9F5-A7EE-7E39-E3BA-75409E805E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to Protect Yourself?</a:t>
            </a:r>
          </a:p>
          <a:p>
            <a:pPr marL="457200" lvl="1" indent="0">
              <a:spcBef>
                <a:spcPts val="1000"/>
              </a:spcBef>
              <a:buNone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✔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Use strong, unique passwords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for all accounts.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✔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Monitor your financial transactions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regularly.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✔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Enable fraud alerts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and use identity theft protection services.</a:t>
            </a: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18E06-BDB7-41DB-40AB-E2E3F275916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1AF5C-DBAA-4242-9122-37557C5AA62D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4AB4F2-0E78-BB57-AB58-E6BA6E42AD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028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A8E7E-8613-4523-D00F-062FCE28F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Denial-of-Service (DoS) Attacks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B60D9-3429-71ED-F519-9246A167AC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What is a DoS Attack?</a:t>
            </a:r>
          </a:p>
          <a:p>
            <a:pPr lvl="1"/>
            <a:r>
              <a:rPr lang="en-GB" dirty="0"/>
              <a:t>A DoS attack </a:t>
            </a:r>
            <a:r>
              <a:rPr lang="en-GB" b="1" dirty="0"/>
              <a:t>floods a system or network</a:t>
            </a:r>
            <a:r>
              <a:rPr lang="en-GB" dirty="0"/>
              <a:t> with massive amounts of traffic, </a:t>
            </a:r>
            <a:r>
              <a:rPr lang="en-GB" b="1" dirty="0"/>
              <a:t>causing it to slow down or crash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DDoS attack (Distributed Denial-of-Service)</a:t>
            </a:r>
            <a:r>
              <a:rPr lang="en-GB" dirty="0"/>
              <a:t> involves multiple computers attacking a target at once.</a:t>
            </a:r>
          </a:p>
          <a:p>
            <a:r>
              <a:rPr lang="en-GB" b="1" dirty="0"/>
              <a:t>How DoS Attacks Work?</a:t>
            </a:r>
          </a:p>
          <a:p>
            <a:pPr marL="457200" lvl="1" indent="0">
              <a:buNone/>
            </a:pPr>
            <a:r>
              <a:rPr lang="en-GB" dirty="0"/>
              <a:t>💥 Attackers </a:t>
            </a:r>
            <a:r>
              <a:rPr lang="en-GB" b="1" dirty="0"/>
              <a:t>overload websites or servers</a:t>
            </a:r>
            <a:r>
              <a:rPr lang="en-GB" dirty="0"/>
              <a:t> with fake requests.</a:t>
            </a:r>
            <a:br>
              <a:rPr lang="en-GB" dirty="0"/>
            </a:br>
            <a:r>
              <a:rPr lang="en-GB" dirty="0"/>
              <a:t>💥 This prevents </a:t>
            </a:r>
            <a:r>
              <a:rPr lang="en-GB" b="1" dirty="0"/>
              <a:t>legitimate users from accessing services</a:t>
            </a:r>
            <a:r>
              <a:rPr lang="en-GB" dirty="0"/>
              <a:t> (e.g., banking sites, online stores).</a:t>
            </a:r>
            <a:br>
              <a:rPr lang="en-GB" dirty="0"/>
            </a:br>
            <a:r>
              <a:rPr lang="en-GB" dirty="0"/>
              <a:t>💥 Often used to </a:t>
            </a:r>
            <a:r>
              <a:rPr lang="en-GB" b="1" dirty="0"/>
              <a:t>demand ransom</a:t>
            </a:r>
            <a:r>
              <a:rPr lang="en-GB" dirty="0"/>
              <a:t> or disrupt competitors.</a:t>
            </a:r>
          </a:p>
          <a:p>
            <a:r>
              <a:rPr lang="en-GB" b="1" dirty="0"/>
              <a:t>Real-World Example</a:t>
            </a:r>
          </a:p>
          <a:p>
            <a:pPr lvl="1"/>
            <a:r>
              <a:rPr lang="en-GB" b="1" dirty="0"/>
              <a:t>2016 Dyn Attack</a:t>
            </a:r>
            <a:r>
              <a:rPr lang="en-GB" dirty="0"/>
              <a:t> – A massive DDoS attack </a:t>
            </a:r>
            <a:r>
              <a:rPr lang="en-GB" b="1" dirty="0"/>
              <a:t>disrupted Twitter, Netflix, and PayPal</a:t>
            </a:r>
            <a:r>
              <a:rPr lang="en-GB" dirty="0"/>
              <a:t>, affecting millions of users worldwide.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72BA7E-37A9-E6C6-27B8-A24A956852A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CA6EF-764F-41A6-B408-7751D2187ACF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B885B0-3E2F-78BE-766E-D51A21F6A2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239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6D3D38-792D-0A31-F815-6FD854100A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AE767A8-A963-CA91-6CB0-5AE760B15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Denial of Service Attack</a:t>
            </a:r>
          </a:p>
        </p:txBody>
      </p:sp>
      <p:pic>
        <p:nvPicPr>
          <p:cNvPr id="6" name="Online Media 5" title="Denial of Service (DoS and DDoS) Attacks">
            <a:hlinkClick r:id="" action="ppaction://media"/>
            <a:extLst>
              <a:ext uri="{FF2B5EF4-FFF2-40B4-BE49-F238E27FC236}">
                <a16:creationId xmlns:a16="http://schemas.microsoft.com/office/drawing/2014/main" id="{7FB72983-D0CC-C12B-7AE9-560F5E30BEF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30225" y="42529"/>
            <a:ext cx="11084209" cy="6262578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429573-87B0-AB2E-F939-DA6EE753CFC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F441D-7F29-47EC-9FBD-ED4B40802FC6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21739A4-51D1-7860-7678-CD424ADDEE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067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2605D4-7E1A-A41B-EB5B-20D8B4984B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1C105-9EB9-F97A-120B-F1773E3F7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Denial-of-Service (DoS) Attacks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EA2E1-BB74-52D4-A304-1FC01493B0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to Prevent DoS Attacks?</a:t>
            </a:r>
          </a:p>
          <a:p>
            <a:pPr marL="457200" lvl="1" indent="0">
              <a:buNone/>
            </a:pPr>
            <a:r>
              <a:rPr lang="en-GB" sz="2800" dirty="0"/>
              <a:t>✅ </a:t>
            </a:r>
            <a:r>
              <a:rPr lang="en-GB" sz="2800" b="1" dirty="0"/>
              <a:t>Use firewalls &amp; anti-DDoS services</a:t>
            </a:r>
            <a:r>
              <a:rPr lang="en-GB" sz="2800" dirty="0"/>
              <a:t>.</a:t>
            </a:r>
            <a:br>
              <a:rPr lang="en-GB" sz="2800" dirty="0"/>
            </a:br>
            <a:r>
              <a:rPr lang="en-GB" sz="2800" dirty="0"/>
              <a:t>✅ </a:t>
            </a:r>
            <a:r>
              <a:rPr lang="en-GB" sz="2800" b="1" dirty="0"/>
              <a:t>Monitor unusual spikes in traffic</a:t>
            </a:r>
            <a:r>
              <a:rPr lang="en-GB" sz="2800" dirty="0"/>
              <a:t>.</a:t>
            </a:r>
            <a:br>
              <a:rPr lang="en-GB" sz="2800" dirty="0"/>
            </a:br>
            <a:r>
              <a:rPr lang="en-GB" sz="2800" dirty="0"/>
              <a:t>✅ </a:t>
            </a:r>
            <a:r>
              <a:rPr lang="en-GB" sz="2800" b="1" dirty="0"/>
              <a:t>Limit access to essential services</a:t>
            </a:r>
            <a:r>
              <a:rPr lang="en-GB" sz="2800" dirty="0"/>
              <a:t> with security controls.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D8506-6DE5-6413-AF84-52E26276974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6402A-7F99-4CF4-AA54-88C3822E82C2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70BD73-2714-ED19-2BCA-0CD4EF7830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943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D9C8C4-7C3E-A60B-C572-0C1E12CAAD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Key digital Safety Skills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A22EAA17-FE55-CD6C-31C6-F95974AEF7B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68508D-DF89-B11C-FA52-F15494C92A7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78421-0E34-44C4-BE62-A42D5122BB51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0FEA5B-C4E9-AF92-FEA5-5CF919B52D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465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3E59A-E4AA-4C99-9632-D44F3C0B5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digital Safety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4FD04-D832-93E6-CADE-EBDAB0C32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7784295" cy="44869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Secure Your Devices</a:t>
            </a:r>
            <a:endParaRPr lang="en-GB" dirty="0"/>
          </a:p>
          <a:p>
            <a:pPr lvl="1"/>
            <a:r>
              <a:rPr lang="en-GB" dirty="0"/>
              <a:t>Use strong passwords and enable two-factor authentication.</a:t>
            </a:r>
          </a:p>
          <a:p>
            <a:pPr lvl="1"/>
            <a:r>
              <a:rPr lang="en-GB" dirty="0"/>
              <a:t>Keep software and antivirus programs updated.</a:t>
            </a:r>
          </a:p>
          <a:p>
            <a:pPr lvl="1"/>
            <a:r>
              <a:rPr lang="en-GB" dirty="0"/>
              <a:t>Avoid connecting to unsecured public Wi-Fi.</a:t>
            </a:r>
          </a:p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Protect Your Personal Data</a:t>
            </a:r>
            <a:endParaRPr lang="en-GB" dirty="0"/>
          </a:p>
          <a:p>
            <a:pPr lvl="1"/>
            <a:r>
              <a:rPr lang="en-GB" dirty="0"/>
              <a:t>Be mindful of the information you share online.</a:t>
            </a:r>
          </a:p>
          <a:p>
            <a:pPr lvl="1"/>
            <a:r>
              <a:rPr lang="en-GB" dirty="0"/>
              <a:t>Adjust privacy settings on social media and websites.</a:t>
            </a:r>
          </a:p>
          <a:p>
            <a:pPr lvl="1"/>
            <a:r>
              <a:rPr lang="en-GB" dirty="0"/>
              <a:t>Use encrypted messaging and secure storage for sensitive data.</a:t>
            </a:r>
          </a:p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Think Critically When Browsing</a:t>
            </a:r>
            <a:endParaRPr lang="en-GB" dirty="0"/>
          </a:p>
          <a:p>
            <a:pPr lvl="1"/>
            <a:r>
              <a:rPr lang="en-GB" dirty="0"/>
              <a:t>Verify website credibility before sharing information.</a:t>
            </a:r>
          </a:p>
          <a:p>
            <a:pPr lvl="1"/>
            <a:r>
              <a:rPr lang="en-GB" dirty="0"/>
              <a:t>Be cautious of phishing scams and suspicious links.</a:t>
            </a:r>
          </a:p>
          <a:p>
            <a:pPr lvl="1"/>
            <a:r>
              <a:rPr lang="en-GB" dirty="0"/>
              <a:t>Cross-check news and information sources to avoid misinformation.</a:t>
            </a: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5E5B21EE-5C70-1ADF-B35C-503CBF02E4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3153101"/>
              </p:ext>
            </p:extLst>
          </p:nvPr>
        </p:nvGraphicFramePr>
        <p:xfrm>
          <a:off x="7377895" y="1683055"/>
          <a:ext cx="4455886" cy="3491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FF14E-C41B-E91E-D779-A258FF6078B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22508-D26E-438A-B27B-6BE7C1F84B26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01E641-EC98-D51E-9EA6-0C8F233C28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429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A2CD1-CAE7-8931-B8A7-3475C3E72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Secure Your Devices - Use strong passwords and enable 2FA.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6B7EA-F705-D9DE-3764-FA668E3388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Use Strong Passwords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Characteristics of a Strong Password: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8-12 characters in length.​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Includes a mix of uppercase and lowercase letters, numbers, and special symbols.​</a:t>
            </a:r>
            <a:r>
              <a:rPr lang="en-GB" dirty="0">
                <a:hlinkClick r:id="rId2"/>
              </a:rPr>
              <a:t>The Sun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Avoids easily guessable information like common phrases, birthdays, or simple sequences (e.g., "123456").​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Tips: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Use a unique password for each account to prevent a single breach from compromising multiple accounts.​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Consider using </a:t>
            </a:r>
            <a:r>
              <a:rPr lang="en-GB" b="1" dirty="0"/>
              <a:t>a reputable password manager </a:t>
            </a:r>
            <a:r>
              <a:rPr lang="en-GB" dirty="0"/>
              <a:t>(such as LastPass)to generate and securely store complex passwords.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27F36-27C8-ACD0-D42F-D9B1F484A7B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28465-515B-4014-B8F3-1455FF1756FA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44CA3E-F3D4-D5AA-A209-1042B4D353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110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54FD9F-BFD9-2A0A-8961-8BEC612717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426E6-1009-331B-4B9A-3C145614A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Secure Your Devices - Use strong passwords and enable 2FA.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1D47E-1E0C-AC3B-BBAE-9459F9CE9B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Enable Two-Factor Authentication (2FA)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What is 2FA?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An extra layer of security requiring not only a password and username but also something that only the user has on them, i.e., a piece of information only they should know or have immediately to hand—such as a physical token or a code sent to their smartphone. ​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Benefits: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Even if your password is compromised, 2FA significantly reduces the risk of unauthorized access.​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Provides peace of mind by adding an additional barrier against cyber threats.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8570CD-09D5-3EF0-1888-4E4C23E6347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1BADA-42E0-4864-AC1D-66FD0A51B21B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1EC274-F15F-1995-6182-E09B305994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819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CDE5B30-6BFA-A1D3-94F9-91993AC84D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MFA and Strong Passwords</a:t>
            </a:r>
          </a:p>
        </p:txBody>
      </p:sp>
      <p:pic>
        <p:nvPicPr>
          <p:cNvPr id="13" name="Online Media 4" title="MFA &amp; Strong Passwords Explained: Boost Your Digital Security">
            <a:hlinkClick r:id="" action="ppaction://media"/>
            <a:extLst>
              <a:ext uri="{FF2B5EF4-FFF2-40B4-BE49-F238E27FC236}">
                <a16:creationId xmlns:a16="http://schemas.microsoft.com/office/drawing/2014/main" id="{9EEDD77F-BBF4-60DE-8967-4700B81D5D6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79864" y="14514"/>
            <a:ext cx="11032271" cy="6234793"/>
          </a:xfrm>
          <a:prstGeom prst="rect">
            <a:avLst/>
          </a:prstGeom>
          <a:noFill/>
          <a:ln w="28575">
            <a:noFill/>
          </a:ln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F277FA-A85F-2E8E-419B-FFD6FC41F2F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19FA8-C97F-4090-BB7E-FF4635744D53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C2EE15C-F5FA-1603-F738-F2233FC0FB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3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9F69A5E-A7A1-BE62-FFC7-87C7CE3E3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Secure Your Devices - Keep Your Software &amp; Antivirus Updated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494788-17F2-7321-AA54-BA37EF773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64119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Why Updates Matter</a:t>
            </a:r>
            <a:endParaRPr lang="en-GB" dirty="0"/>
          </a:p>
          <a:p>
            <a:pPr lvl="1"/>
            <a:r>
              <a:rPr lang="en-GB" dirty="0"/>
              <a:t>Security updates fix vulnerabilities that hackers may exploit.</a:t>
            </a:r>
          </a:p>
          <a:p>
            <a:pPr lvl="1"/>
            <a:r>
              <a:rPr lang="en-GB" dirty="0"/>
              <a:t>New features and performance improvements enhance user experience.</a:t>
            </a:r>
          </a:p>
          <a:p>
            <a:pPr lvl="1"/>
            <a:r>
              <a:rPr lang="en-GB" dirty="0"/>
              <a:t>Outdated software can make your system more susceptible to malware and cyberattacks.</a:t>
            </a:r>
          </a:p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Best Practices</a:t>
            </a:r>
          </a:p>
          <a:p>
            <a:pPr marL="457200" lvl="1" indent="0">
              <a:buNone/>
            </a:pPr>
            <a:r>
              <a:rPr lang="en-GB" dirty="0"/>
              <a:t>✅ Enable </a:t>
            </a:r>
            <a:r>
              <a:rPr lang="en-GB" b="1" dirty="0"/>
              <a:t>automatic updates</a:t>
            </a:r>
            <a:r>
              <a:rPr lang="en-GB" dirty="0"/>
              <a:t> for operating systems and applications.</a:t>
            </a:r>
            <a:br>
              <a:rPr lang="en-GB" dirty="0"/>
            </a:br>
            <a:r>
              <a:rPr lang="en-GB" dirty="0"/>
              <a:t>✅ Regularly update </a:t>
            </a:r>
            <a:r>
              <a:rPr lang="en-GB" b="1" dirty="0"/>
              <a:t>antivirus and anti-malware software</a:t>
            </a:r>
            <a:r>
              <a:rPr lang="en-GB" dirty="0"/>
              <a:t> for real-time protection.</a:t>
            </a:r>
            <a:br>
              <a:rPr lang="en-GB" dirty="0"/>
            </a:br>
            <a:r>
              <a:rPr lang="en-GB" dirty="0"/>
              <a:t>✅ Download software updates </a:t>
            </a:r>
            <a:r>
              <a:rPr lang="en-GB" b="1" dirty="0"/>
              <a:t>only from official sources</a:t>
            </a:r>
            <a:r>
              <a:rPr lang="en-GB" dirty="0"/>
              <a:t> to avoid malware infections.</a:t>
            </a:r>
            <a:br>
              <a:rPr lang="en-GB" dirty="0"/>
            </a:br>
            <a:r>
              <a:rPr lang="en-GB" dirty="0"/>
              <a:t>✅ Keep </a:t>
            </a:r>
            <a:r>
              <a:rPr lang="en-GB" b="1" dirty="0"/>
              <a:t>browsers and plugins</a:t>
            </a:r>
            <a:r>
              <a:rPr lang="en-GB" dirty="0"/>
              <a:t> updated to prevent security breaches.</a:t>
            </a:r>
          </a:p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Remember:</a:t>
            </a:r>
          </a:p>
          <a:p>
            <a:pPr marL="457200" lvl="1" indent="0">
              <a:buNone/>
            </a:pPr>
            <a:r>
              <a:rPr lang="en-GB" dirty="0"/>
              <a:t>A single outdated application can be a gateway for cyber threats. Stay proactive—update regularly to keep your data and devices safe! 🚀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B8DDAD-1596-AE60-F32A-605209D3CB6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F4101-591D-43EE-8E7C-4BA80CD24A50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0110BC-CD43-E868-E531-95EDB715EC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421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F1533-7FA7-9B66-8F88-B9B8486C8D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Secure Your Devices - Avoid Unsecured Public Wi-Fi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86ABC-7EDC-A1E0-C392-6875A849F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The Risks of Public Wi-Fi</a:t>
            </a:r>
          </a:p>
          <a:p>
            <a:pPr marL="457200" lvl="1" indent="0">
              <a:buNone/>
            </a:pPr>
            <a:r>
              <a:rPr lang="en-GB" dirty="0"/>
              <a:t>❌ Hackers can </a:t>
            </a:r>
            <a:r>
              <a:rPr lang="en-GB" b="1" dirty="0"/>
              <a:t>intercept your data</a:t>
            </a:r>
            <a:r>
              <a:rPr lang="en-GB" dirty="0"/>
              <a:t> on open networks.</a:t>
            </a:r>
            <a:br>
              <a:rPr lang="en-GB" dirty="0"/>
            </a:br>
            <a:r>
              <a:rPr lang="en-GB" dirty="0"/>
              <a:t>❌ </a:t>
            </a:r>
            <a:r>
              <a:rPr lang="en-GB" b="1" dirty="0"/>
              <a:t>Man-in-the-middle (MITM) attacks</a:t>
            </a:r>
            <a:r>
              <a:rPr lang="en-GB" dirty="0"/>
              <a:t> can steal sensitive information.</a:t>
            </a:r>
            <a:br>
              <a:rPr lang="en-GB" dirty="0"/>
            </a:br>
            <a:r>
              <a:rPr lang="en-GB" dirty="0"/>
              <a:t>❌ Fake Wi-Fi hotspots can trick users into sharing login credentials.</a:t>
            </a:r>
            <a:br>
              <a:rPr lang="en-GB" dirty="0"/>
            </a:br>
            <a:r>
              <a:rPr lang="en-GB" dirty="0"/>
              <a:t>❌ Personal data, including </a:t>
            </a:r>
            <a:r>
              <a:rPr lang="en-GB" b="1" dirty="0"/>
              <a:t>bank details and passwords,</a:t>
            </a:r>
            <a:r>
              <a:rPr lang="en-GB" dirty="0"/>
              <a:t> can be exposed.</a:t>
            </a:r>
          </a:p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Safe Browsing Tips</a:t>
            </a:r>
          </a:p>
          <a:p>
            <a:pPr marL="457200" lvl="1" indent="0">
              <a:buNone/>
            </a:pPr>
            <a:r>
              <a:rPr lang="en-GB" dirty="0"/>
              <a:t>✅ </a:t>
            </a:r>
            <a:r>
              <a:rPr lang="en-GB" b="1" dirty="0"/>
              <a:t>Use a VPN</a:t>
            </a:r>
            <a:r>
              <a:rPr lang="en-GB" dirty="0"/>
              <a:t> (Virtual Private Network) to encrypt your internet traffic.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Turn off auto-connect</a:t>
            </a:r>
            <a:r>
              <a:rPr lang="en-GB" dirty="0"/>
              <a:t> to prevent connecting to unknown networks.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Avoid logging into sensitive accounts</a:t>
            </a:r>
            <a:r>
              <a:rPr lang="en-GB" dirty="0"/>
              <a:t> (e.g., banking, email) on public Wi-Fi.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Use mobile data or a personal hotspot</a:t>
            </a:r>
            <a:r>
              <a:rPr lang="en-GB" dirty="0"/>
              <a:t> for secure browsing.</a:t>
            </a:r>
          </a:p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Remember:</a:t>
            </a:r>
          </a:p>
          <a:p>
            <a:pPr marL="457200" lvl="1" indent="0">
              <a:buNone/>
            </a:pPr>
            <a:r>
              <a:rPr lang="en-GB" dirty="0"/>
              <a:t>Public Wi-Fi is convenient but risky! Take precautions to protect your personal data and online privacy. 🔒💻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4E15F-53AB-7E74-3422-D8E4620DAF3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F8731-5416-48A8-92BD-2C727C595546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4C0F36-B5A2-5BBC-44DC-88C930053C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68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79CFA85-5891-117F-FDEC-9CAC317B5B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Risk of Free </a:t>
            </a:r>
            <a:r>
              <a:rPr lang="en-GB" dirty="0" err="1"/>
              <a:t>WiFi</a:t>
            </a:r>
            <a:endParaRPr lang="en-GB" dirty="0"/>
          </a:p>
        </p:txBody>
      </p:sp>
      <p:pic>
        <p:nvPicPr>
          <p:cNvPr id="13" name="Online Media 6" title="Hacker Demonstrates Security Risks Of Free Public Wi-Fi">
            <a:hlinkClick r:id="" action="ppaction://media"/>
            <a:extLst>
              <a:ext uri="{FF2B5EF4-FFF2-40B4-BE49-F238E27FC236}">
                <a16:creationId xmlns:a16="http://schemas.microsoft.com/office/drawing/2014/main" id="{FEB6F043-2004-6735-9B11-2DEAD48B1B0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74247" y="0"/>
            <a:ext cx="11043506" cy="6241143"/>
          </a:xfrm>
          <a:prstGeom prst="rect">
            <a:avLst/>
          </a:prstGeom>
          <a:noFill/>
          <a:ln w="28575">
            <a:noFill/>
          </a:ln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78E097-7EF6-BE47-5C82-B0B2039E33E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9FBB8-8FBD-4AF7-89C3-5BAA153F9B22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600460-4F7F-FE61-C09D-0352BDD779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032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FB2415A-D9CF-FB00-9503-4854889CE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Protect Your Personal Data – Why It Matters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5A8FC4-FD1F-0AD4-150B-28B816E1A4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Why is Personal Data Protection Important?</a:t>
            </a:r>
          </a:p>
          <a:p>
            <a:pPr marL="457200" lvl="1" indent="0">
              <a:buNone/>
            </a:pPr>
            <a:r>
              <a:rPr lang="en-GB" dirty="0"/>
              <a:t>🔹 Your personal data can be </a:t>
            </a:r>
            <a:r>
              <a:rPr lang="en-GB" b="1" dirty="0"/>
              <a:t>misused for identity theft, fraud, or cyberstalking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🔹 Companies collect and store </a:t>
            </a:r>
            <a:r>
              <a:rPr lang="en-GB" b="1" dirty="0"/>
              <a:t>large amounts of user data</a:t>
            </a:r>
            <a:r>
              <a:rPr lang="en-GB" dirty="0"/>
              <a:t>, making them prime targets for cybercriminals.</a:t>
            </a:r>
            <a:br>
              <a:rPr lang="en-GB" dirty="0"/>
            </a:br>
            <a:r>
              <a:rPr lang="en-GB" dirty="0"/>
              <a:t>🔹 Hackers exploit weak security settings to </a:t>
            </a:r>
            <a:r>
              <a:rPr lang="en-GB" b="1" dirty="0"/>
              <a:t>access sensitive personal information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What Types of Data Need Protection?</a:t>
            </a:r>
          </a:p>
          <a:p>
            <a:pPr marL="457200" lvl="1" indent="0">
              <a:buNone/>
            </a:pPr>
            <a:r>
              <a:rPr lang="en-GB" dirty="0"/>
              <a:t>✅ </a:t>
            </a:r>
            <a:r>
              <a:rPr lang="en-GB" b="1" dirty="0"/>
              <a:t>Personal Information</a:t>
            </a:r>
            <a:r>
              <a:rPr lang="en-GB" dirty="0"/>
              <a:t> – Full name, date of birth, home address, phone number.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Financial Information</a:t>
            </a:r>
            <a:r>
              <a:rPr lang="en-GB" dirty="0"/>
              <a:t> – Bank details, credit card numbers, transaction history.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Login Credentials</a:t>
            </a:r>
            <a:r>
              <a:rPr lang="en-GB" dirty="0"/>
              <a:t> – Usernames, passwords, security answers.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Sensitive Communications</a:t>
            </a:r>
            <a:r>
              <a:rPr lang="en-GB" dirty="0"/>
              <a:t> – Private messages, emails, stored documents.</a:t>
            </a:r>
          </a:p>
          <a:p>
            <a:pPr marL="0" indent="0">
              <a:buNone/>
            </a:pPr>
            <a:r>
              <a:rPr lang="en-GB" dirty="0"/>
              <a:t>🔹 </a:t>
            </a:r>
            <a:r>
              <a:rPr lang="en-GB" i="1" dirty="0"/>
              <a:t>"Once data is online, it is difficult to erase it completely."</a:t>
            </a:r>
            <a:r>
              <a:rPr lang="en-GB" dirty="0"/>
              <a:t> 🚨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A04C77-7F09-096A-B367-B76BE7434A0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0A0AA-FD49-4392-801F-36C6980E1928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7730BF-A028-08DD-7554-A7A022C3C7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13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5DB618-AD09-AADE-D410-BDA17C4936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Protect Your Personal Data</a:t>
            </a:r>
          </a:p>
        </p:txBody>
      </p:sp>
      <p:pic>
        <p:nvPicPr>
          <p:cNvPr id="10" name="Online Media 9" title="Barclays | Digital Safety | TV ad">
            <a:hlinkClick r:id="" action="ppaction://media"/>
            <a:extLst>
              <a:ext uri="{FF2B5EF4-FFF2-40B4-BE49-F238E27FC236}">
                <a16:creationId xmlns:a16="http://schemas.microsoft.com/office/drawing/2014/main" id="{4FA97EDD-CCC4-46CE-B0A6-D4246CBEAD5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37845" y="42529"/>
            <a:ext cx="10890880" cy="6154057"/>
          </a:xfrm>
          <a:prstGeom prst="rect">
            <a:avLst/>
          </a:prstGeom>
          <a:noFill/>
          <a:ln w="28575">
            <a:noFill/>
          </a:ln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1CC50D-49E8-7016-9B6C-F02CD702AAA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5E458-F1BD-49F8-BD8B-F72942410024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4CBF676-E0D2-CFF0-5C74-9F4C44BEFF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266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A57DC59-E3AA-1110-D881-789E55CB9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Privacy Settings – Take Control of Your Data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36941B-523D-3E11-E777-22BB545F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How to Protect Your Personal Data Online?</a:t>
            </a:r>
          </a:p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Adjust Privacy Settings on Social Media</a:t>
            </a:r>
          </a:p>
          <a:p>
            <a:pPr marL="457200" lvl="1" indent="0">
              <a:buNone/>
            </a:pPr>
            <a:r>
              <a:rPr lang="en-GB" dirty="0"/>
              <a:t>✔ Review and customize </a:t>
            </a:r>
            <a:r>
              <a:rPr lang="en-GB" b="1" dirty="0"/>
              <a:t>who can see your posts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✔ Disable </a:t>
            </a:r>
            <a:r>
              <a:rPr lang="en-GB" b="1" dirty="0"/>
              <a:t>location tracking</a:t>
            </a:r>
            <a:r>
              <a:rPr lang="en-GB" dirty="0"/>
              <a:t> on apps.</a:t>
            </a:r>
            <a:br>
              <a:rPr lang="en-GB" dirty="0"/>
            </a:br>
            <a:r>
              <a:rPr lang="en-GB" dirty="0"/>
              <a:t>✔ Limit access to your </a:t>
            </a:r>
            <a:r>
              <a:rPr lang="en-GB" b="1" dirty="0"/>
              <a:t>personal information</a:t>
            </a:r>
            <a:r>
              <a:rPr lang="en-GB" dirty="0"/>
              <a:t> on your profiles.</a:t>
            </a:r>
          </a:p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Website Privacy Settings</a:t>
            </a:r>
          </a:p>
          <a:p>
            <a:pPr marL="457200" lvl="1" indent="0">
              <a:buNone/>
            </a:pPr>
            <a:r>
              <a:rPr lang="en-GB" dirty="0"/>
              <a:t>✔ Manage </a:t>
            </a:r>
            <a:r>
              <a:rPr lang="en-GB" b="1" dirty="0"/>
              <a:t>cookie preferences</a:t>
            </a:r>
            <a:r>
              <a:rPr lang="en-GB" dirty="0"/>
              <a:t> and tracking settings.</a:t>
            </a:r>
            <a:br>
              <a:rPr lang="en-GB" dirty="0"/>
            </a:br>
            <a:r>
              <a:rPr lang="en-GB" dirty="0"/>
              <a:t>✔ Opt-out of </a:t>
            </a:r>
            <a:r>
              <a:rPr lang="en-GB" b="1" dirty="0"/>
              <a:t>data collection &amp; targeted advertising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✔ Use </a:t>
            </a:r>
            <a:r>
              <a:rPr lang="en-GB" b="1" dirty="0"/>
              <a:t>secure, encrypted connections</a:t>
            </a:r>
            <a:r>
              <a:rPr lang="en-GB" dirty="0"/>
              <a:t> (HTTPS websites).</a:t>
            </a:r>
          </a:p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Account Security Tips</a:t>
            </a:r>
          </a:p>
          <a:p>
            <a:pPr marL="457200" lvl="1" indent="0">
              <a:buNone/>
            </a:pPr>
            <a:r>
              <a:rPr lang="en-GB" dirty="0"/>
              <a:t>✔ Use </a:t>
            </a:r>
            <a:r>
              <a:rPr lang="en-GB" b="1" dirty="0"/>
              <a:t>unique, strong passwords</a:t>
            </a:r>
            <a:r>
              <a:rPr lang="en-GB" dirty="0"/>
              <a:t> for every account.</a:t>
            </a:r>
            <a:br>
              <a:rPr lang="en-GB" dirty="0"/>
            </a:br>
            <a:r>
              <a:rPr lang="en-GB" dirty="0"/>
              <a:t>✔ Enable </a:t>
            </a:r>
            <a:r>
              <a:rPr lang="en-GB" b="1" dirty="0"/>
              <a:t>two-factor authentication (2FA)</a:t>
            </a:r>
            <a:r>
              <a:rPr lang="en-GB" dirty="0"/>
              <a:t> for extra security.</a:t>
            </a:r>
            <a:br>
              <a:rPr lang="en-GB" dirty="0"/>
            </a:br>
            <a:r>
              <a:rPr lang="en-GB" dirty="0"/>
              <a:t>✔ Regularly </a:t>
            </a:r>
            <a:r>
              <a:rPr lang="en-GB" b="1" dirty="0"/>
              <a:t>review connected apps &amp; third-party permissions</a:t>
            </a:r>
            <a:r>
              <a:rPr lang="en-GB" dirty="0"/>
              <a:t>.</a:t>
            </a:r>
          </a:p>
          <a:p>
            <a:r>
              <a:rPr lang="en-GB" dirty="0"/>
              <a:t>💡 </a:t>
            </a:r>
            <a:r>
              <a:rPr lang="en-GB" b="1" dirty="0"/>
              <a:t>Take Action:</a:t>
            </a:r>
            <a:r>
              <a:rPr lang="en-GB" dirty="0"/>
              <a:t> Go to your social media and email settings today and check your privacy controls!</a:t>
            </a:r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4FB3E2-003A-73DB-6897-4A25EA36AAC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9C8EB-3611-4F3C-8C12-AE12938237CC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E857E8-8CD8-E85C-EC80-7A23EF3A06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965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E9ED1A1-CC32-D639-3D52-60339128E8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MS Edge Security Setting</a:t>
            </a:r>
          </a:p>
        </p:txBody>
      </p:sp>
      <p:pic>
        <p:nvPicPr>
          <p:cNvPr id="5" name="Online Media 4" title="Microsoft Edge Security Settings you must change right now">
            <a:hlinkClick r:id="" action="ppaction://media"/>
            <a:extLst>
              <a:ext uri="{FF2B5EF4-FFF2-40B4-BE49-F238E27FC236}">
                <a16:creationId xmlns:a16="http://schemas.microsoft.com/office/drawing/2014/main" id="{3374FE29-C5C2-AF80-1AFE-32245B558A3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73075" y="42529"/>
            <a:ext cx="11084209" cy="6262578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59065E-87AF-D4CB-6B38-4C88387AE6E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725AB-1226-4C62-B8DE-FD4E7135F0D7}" type="datetime1">
              <a:rPr lang="en-GB" smtClean="0"/>
              <a:t>04/03/2025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B06915-2B48-9925-077E-7B6FA3314F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538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DFF15-EDE8-4223-B2CE-0900656B7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Encryption &amp; Secure Storage – Keep Your Data Safe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FC624B9-2896-1E98-BF27-41746C4FF5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Why Use Encryption?</a:t>
            </a:r>
          </a:p>
          <a:p>
            <a:pPr marL="457200" lvl="1" indent="0">
              <a:buNone/>
            </a:pPr>
            <a:r>
              <a:rPr lang="en-GB" dirty="0"/>
              <a:t>🔹 Encryption </a:t>
            </a:r>
            <a:r>
              <a:rPr lang="en-GB" b="1" dirty="0"/>
              <a:t>converts your data into unreadable code</a:t>
            </a:r>
            <a:r>
              <a:rPr lang="en-GB" dirty="0"/>
              <a:t>, protecting it from unauthorized access.</a:t>
            </a:r>
            <a:br>
              <a:rPr lang="en-GB" dirty="0"/>
            </a:br>
            <a:r>
              <a:rPr lang="en-GB" dirty="0"/>
              <a:t>🔹 Even if hackers steal encrypted data, </a:t>
            </a:r>
            <a:r>
              <a:rPr lang="en-GB" b="1" dirty="0"/>
              <a:t>they cannot read it without a decryption key</a:t>
            </a:r>
            <a:r>
              <a:rPr lang="en-GB" dirty="0"/>
              <a:t>.</a:t>
            </a:r>
          </a:p>
          <a:p>
            <a:r>
              <a:rPr lang="en-GB" b="1" dirty="0"/>
              <a:t>Best Practices for Secure Storage</a:t>
            </a:r>
          </a:p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Use Encrypted Messaging Apps</a:t>
            </a:r>
          </a:p>
          <a:p>
            <a:pPr marL="457200" lvl="1" indent="0">
              <a:buNone/>
            </a:pPr>
            <a:r>
              <a:rPr lang="en-GB" dirty="0"/>
              <a:t>✔ Apps like </a:t>
            </a:r>
            <a:r>
              <a:rPr lang="en-GB" b="1" dirty="0"/>
              <a:t>Signal, WhatsApp, and Telegram (Secret Chats)</a:t>
            </a:r>
            <a:r>
              <a:rPr lang="en-GB" dirty="0"/>
              <a:t> offer </a:t>
            </a:r>
            <a:r>
              <a:rPr lang="en-GB" b="1" dirty="0"/>
              <a:t>end-to-end encryption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✔ Avoid sending </a:t>
            </a:r>
            <a:r>
              <a:rPr lang="en-GB" b="1" dirty="0"/>
              <a:t>sensitive information over unencrypted emails or messages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Secure Cloud &amp; Local Storage</a:t>
            </a:r>
          </a:p>
          <a:p>
            <a:pPr marL="457200" lvl="1" indent="0">
              <a:buNone/>
            </a:pPr>
            <a:r>
              <a:rPr lang="en-GB" dirty="0"/>
              <a:t>✔ Store important files in </a:t>
            </a:r>
            <a:r>
              <a:rPr lang="en-GB" b="1" dirty="0"/>
              <a:t>encrypted cloud services</a:t>
            </a:r>
            <a:r>
              <a:rPr lang="en-GB" dirty="0"/>
              <a:t> (Google Drive, OneDrive with encryption).</a:t>
            </a:r>
            <a:br>
              <a:rPr lang="en-GB" dirty="0"/>
            </a:br>
            <a:r>
              <a:rPr lang="en-GB" dirty="0"/>
              <a:t>✔ Use </a:t>
            </a:r>
            <a:r>
              <a:rPr lang="en-GB" b="1" dirty="0"/>
              <a:t>password-protected external hard drives</a:t>
            </a:r>
            <a:r>
              <a:rPr lang="en-GB" dirty="0"/>
              <a:t> for backups.</a:t>
            </a:r>
            <a:br>
              <a:rPr lang="en-GB" dirty="0"/>
            </a:br>
            <a:r>
              <a:rPr lang="en-GB" dirty="0"/>
              <a:t>✔ Enable </a:t>
            </a:r>
            <a:r>
              <a:rPr lang="en-GB" b="1" dirty="0"/>
              <a:t>automatic encryption on your device</a:t>
            </a:r>
            <a:r>
              <a:rPr lang="en-GB" dirty="0"/>
              <a:t> to protect locally stored data.</a:t>
            </a:r>
          </a:p>
          <a:p>
            <a:pPr marL="0" indent="0">
              <a:buNone/>
            </a:pPr>
            <a:r>
              <a:rPr lang="en-GB" dirty="0"/>
              <a:t>🔹 </a:t>
            </a:r>
            <a:r>
              <a:rPr lang="en-GB" b="1" dirty="0"/>
              <a:t>Be Aware of Public Wi-Fi Risks</a:t>
            </a:r>
          </a:p>
          <a:p>
            <a:pPr marL="457200" lvl="1" indent="0">
              <a:buNone/>
            </a:pPr>
            <a:r>
              <a:rPr lang="en-GB" dirty="0"/>
              <a:t>✔ Avoid accessing </a:t>
            </a:r>
            <a:r>
              <a:rPr lang="en-GB" b="1" dirty="0"/>
              <a:t>banking &amp; sensitive accounts on public networks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✔ Use a </a:t>
            </a:r>
            <a:r>
              <a:rPr lang="en-GB" b="1" dirty="0"/>
              <a:t>VPN (Virtual Private Network)</a:t>
            </a:r>
            <a:r>
              <a:rPr lang="en-GB" dirty="0"/>
              <a:t> to secure your connection.</a:t>
            </a:r>
          </a:p>
          <a:p>
            <a:r>
              <a:rPr lang="en-GB" dirty="0"/>
              <a:t>🚀 </a:t>
            </a:r>
            <a:r>
              <a:rPr lang="en-GB" b="1" dirty="0"/>
              <a:t>Final Tip:</a:t>
            </a:r>
            <a:r>
              <a:rPr lang="en-GB" dirty="0"/>
              <a:t> Always update your devices and software to protect against security vulnerabilities!</a:t>
            </a:r>
          </a:p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E3C4CC-3A9F-E875-4B29-7CC10CA9C81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20C9B-920C-457C-96AF-EF1DA410DDD9}" type="datetime1">
              <a:rPr lang="en-GB" smtClean="0"/>
              <a:t>04/03/2025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40F10E-DEF9-BEF1-36CF-5674E076C7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462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D5B171B-3A3D-3DEF-42B4-BB9F655BCB1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Webpages and Online Threats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E004D2A-5AFB-5776-8BA7-1C069B99CD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CE90DF-02C2-3FF5-C7D9-8258DA328C6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18EF0-E8B9-4EDA-8E4E-021647779AEF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52C93E2-5882-7974-1440-BE82294ACC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55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0BA45F-5621-4832-BE43-DC46D2972D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23D13-EC42-1002-059E-87E637D64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Think Critically When Browsing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87B10-E6FB-38C4-0D17-95392C288C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Why Critical Thinking Matters Online</a:t>
            </a:r>
          </a:p>
          <a:p>
            <a:pPr marL="457200" lvl="1" indent="0">
              <a:buNone/>
            </a:pPr>
            <a:r>
              <a:rPr lang="en-GB" dirty="0"/>
              <a:t>🔹 The internet is filled with </a:t>
            </a:r>
            <a:r>
              <a:rPr lang="en-GB" b="1" dirty="0"/>
              <a:t>misleading information, scams, and security threats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🔹 Many websites look legitimate but contain </a:t>
            </a:r>
            <a:r>
              <a:rPr lang="en-GB" b="1" dirty="0"/>
              <a:t>false or manipulated content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🔹 Hackers use </a:t>
            </a:r>
            <a:r>
              <a:rPr lang="en-GB" b="1" dirty="0"/>
              <a:t>phishing techniques</a:t>
            </a:r>
            <a:r>
              <a:rPr lang="en-GB" dirty="0"/>
              <a:t> to steal personal data through fake websites.</a:t>
            </a:r>
          </a:p>
          <a:p>
            <a:pPr marL="0" indent="0">
              <a:buNone/>
            </a:pPr>
            <a:r>
              <a:rPr lang="en-GB" b="1" dirty="0"/>
              <a:t>How to Browse Safely?</a:t>
            </a:r>
          </a:p>
          <a:p>
            <a:pPr marL="457200" lvl="1" indent="0">
              <a:buNone/>
            </a:pPr>
            <a:r>
              <a:rPr lang="en-GB" dirty="0"/>
              <a:t>✔ </a:t>
            </a:r>
            <a:r>
              <a:rPr lang="en-GB" b="1" dirty="0"/>
              <a:t>Verify Website Credibility</a:t>
            </a:r>
            <a:r>
              <a:rPr lang="en-GB" dirty="0"/>
              <a:t> – Check the source, author, and publication date.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Be Cautious of Suspicious Links</a:t>
            </a:r>
            <a:r>
              <a:rPr lang="en-GB" dirty="0"/>
              <a:t> – Hover over links before clicking to see where they lead.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Avoid Fake News &amp; Misinformation</a:t>
            </a:r>
            <a:r>
              <a:rPr lang="en-GB" dirty="0"/>
              <a:t> – Cross-check facts with reliable sources like </a:t>
            </a:r>
            <a:r>
              <a:rPr lang="en-GB" b="1" dirty="0"/>
              <a:t>fact-checking websites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💡 </a:t>
            </a:r>
            <a:r>
              <a:rPr lang="en-GB" i="1" dirty="0"/>
              <a:t>Think before you click! Misinformation spreads fast, but you can stop it by verifying sources.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6F531D-AEC4-6A02-DFCC-5155C31719B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26B51-FA36-4A21-8B99-B0FD66066904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C697E9-6716-C0FE-B913-97BDBC8946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149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6F7C6F-64D0-1CFF-9DA8-51D991614C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5C1E6-220E-B061-EDB3-EE25EA54D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Understanding Domains in URLs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802E2-C413-80FA-55BC-99D634C504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🔹 A domain name is the </a:t>
            </a:r>
            <a:r>
              <a:rPr lang="en-GB" sz="2400" b="1" dirty="0"/>
              <a:t>unique address</a:t>
            </a:r>
            <a:r>
              <a:rPr lang="en-GB" sz="2400" dirty="0"/>
              <a:t> of a website (e.g., </a:t>
            </a:r>
            <a:r>
              <a:rPr lang="en-GB" sz="2400" dirty="0">
                <a:hlinkClick r:id="rId2"/>
              </a:rPr>
              <a:t>www.example.com</a:t>
            </a:r>
            <a:r>
              <a:rPr lang="en-GB" sz="2400" dirty="0"/>
              <a:t>).</a:t>
            </a:r>
            <a:br>
              <a:rPr lang="en-GB" sz="2400" dirty="0"/>
            </a:br>
            <a:r>
              <a:rPr lang="en-GB" sz="2400" dirty="0"/>
              <a:t>🔹 Domains help users identify </a:t>
            </a:r>
            <a:r>
              <a:rPr lang="en-GB" sz="2400" b="1" dirty="0"/>
              <a:t>the purpose and credibility</a:t>
            </a:r>
            <a:r>
              <a:rPr lang="en-GB" sz="2400" dirty="0"/>
              <a:t> of a website.</a:t>
            </a:r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r>
              <a:rPr lang="en-GB" sz="2400" b="1" dirty="0"/>
              <a:t>Common Domain Extensions &amp; Their Meanings</a:t>
            </a:r>
          </a:p>
          <a:p>
            <a:endParaRPr lang="en-GB" sz="24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E183036-DBF7-83DC-0A4D-57B6123D4E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7062924"/>
              </p:ext>
            </p:extLst>
          </p:nvPr>
        </p:nvGraphicFramePr>
        <p:xfrm>
          <a:off x="524310" y="2943092"/>
          <a:ext cx="11143380" cy="29260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127450">
                  <a:extLst>
                    <a:ext uri="{9D8B030D-6E8A-4147-A177-3AD203B41FA5}">
                      <a16:colId xmlns:a16="http://schemas.microsoft.com/office/drawing/2014/main" val="271000977"/>
                    </a:ext>
                  </a:extLst>
                </a:gridCol>
                <a:gridCol w="4088674">
                  <a:extLst>
                    <a:ext uri="{9D8B030D-6E8A-4147-A177-3AD203B41FA5}">
                      <a16:colId xmlns:a16="http://schemas.microsoft.com/office/drawing/2014/main" val="2238119667"/>
                    </a:ext>
                  </a:extLst>
                </a:gridCol>
                <a:gridCol w="4927256">
                  <a:extLst>
                    <a:ext uri="{9D8B030D-6E8A-4147-A177-3AD203B41FA5}">
                      <a16:colId xmlns:a16="http://schemas.microsoft.com/office/drawing/2014/main" val="38157457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Domain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Purpose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Example Websites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9931712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.com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Commercial / General use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amazon.com, google.com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9394281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.org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Nonprofit organizations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wikipedia.org, redcross.org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420699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.edu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Educational institutions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harvard.edu, mit.edu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9532772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.gov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Government websites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usa.gov, nhs.uk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3926846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.net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Network-related services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speedtest.net, slideshare.net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5444334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.co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Business (alternative to .com)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linkedin.co, tiktok.co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11403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.info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Informational websites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whois.info, tourist.info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77497607"/>
                  </a:ext>
                </a:extLst>
              </a:tr>
            </a:tbl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029E71-3E83-158E-8481-CDD019E4853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55C4D-CEBB-4D02-A267-8778EC02C3DA}" type="datetime1">
              <a:rPr lang="en-GB" smtClean="0"/>
              <a:t>04/03/2025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AE1221-0824-689F-B1C4-4B4A206C94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523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6DE873-556A-3289-7D73-E1E0855DA8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62B29-22EA-8B16-C25D-3476DE45F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Understanding Domains in URLs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2FFFB-007F-A942-6935-AFFCC992B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How to Use Domains to Identify Safe Websites?</a:t>
            </a:r>
          </a:p>
          <a:p>
            <a:pPr marL="457200" lvl="1" indent="0">
              <a:buNone/>
            </a:pPr>
            <a:r>
              <a:rPr lang="en-GB" sz="2200" dirty="0"/>
              <a:t>✔ </a:t>
            </a:r>
            <a:r>
              <a:rPr lang="en-GB" sz="2200" b="1" dirty="0"/>
              <a:t>Trust .gov &amp; .</a:t>
            </a:r>
            <a:r>
              <a:rPr lang="en-GB" sz="2200" b="1" dirty="0" err="1"/>
              <a:t>edu</a:t>
            </a:r>
            <a:r>
              <a:rPr lang="en-GB" sz="2200" b="1" dirty="0"/>
              <a:t> domains</a:t>
            </a:r>
            <a:r>
              <a:rPr lang="en-GB" sz="2200" dirty="0"/>
              <a:t> for official government and educational content.</a:t>
            </a:r>
            <a:br>
              <a:rPr lang="en-GB" sz="2200" dirty="0"/>
            </a:br>
            <a:r>
              <a:rPr lang="en-GB" sz="2200" dirty="0"/>
              <a:t>✔ </a:t>
            </a:r>
            <a:r>
              <a:rPr lang="en-GB" sz="2200" b="1" dirty="0"/>
              <a:t>Be cautious with .info, .biz, and unknown domain extensions</a:t>
            </a:r>
            <a:r>
              <a:rPr lang="en-GB" sz="2200" dirty="0"/>
              <a:t>—they are often used for scams.</a:t>
            </a:r>
            <a:br>
              <a:rPr lang="en-GB" sz="2200" dirty="0"/>
            </a:br>
            <a:r>
              <a:rPr lang="en-GB" sz="2200" dirty="0"/>
              <a:t>✔ </a:t>
            </a:r>
            <a:r>
              <a:rPr lang="en-GB" sz="2200" b="1" dirty="0"/>
              <a:t>Double-check lookalike domains</a:t>
            </a:r>
            <a:r>
              <a:rPr lang="en-GB" sz="2200" dirty="0"/>
              <a:t> that </a:t>
            </a:r>
            <a:r>
              <a:rPr lang="en-GB" sz="2200" b="1" dirty="0"/>
              <a:t>mimic real companies</a:t>
            </a:r>
            <a:r>
              <a:rPr lang="en-GB" sz="2200" dirty="0"/>
              <a:t> (e.g., paypa1.com instead of paypal.com).</a:t>
            </a:r>
          </a:p>
          <a:p>
            <a:pPr marL="0" indent="0">
              <a:buNone/>
            </a:pPr>
            <a:r>
              <a:rPr lang="en-GB" sz="2200" b="1" dirty="0"/>
              <a:t>How to Identify a Phishing Website?</a:t>
            </a:r>
          </a:p>
          <a:p>
            <a:pPr marL="457200" lvl="1" indent="0">
              <a:buNone/>
            </a:pPr>
            <a:r>
              <a:rPr lang="en-GB" sz="2000" dirty="0"/>
              <a:t>🚨 </a:t>
            </a:r>
            <a:r>
              <a:rPr lang="en-GB" sz="2000" b="1" dirty="0"/>
              <a:t>Check the URL:</a:t>
            </a:r>
            <a:r>
              <a:rPr lang="en-GB" sz="2000" dirty="0"/>
              <a:t> Fake sites may have </a:t>
            </a:r>
            <a:r>
              <a:rPr lang="en-GB" sz="2000" b="1" dirty="0"/>
              <a:t>typos or extra characters</a:t>
            </a:r>
            <a:r>
              <a:rPr lang="en-GB" sz="2000" dirty="0"/>
              <a:t> (e.g., "amaz0n.com" instead of "amazon.com").</a:t>
            </a:r>
            <a:br>
              <a:rPr lang="en-GB" sz="2000" dirty="0"/>
            </a:br>
            <a:r>
              <a:rPr lang="en-GB" sz="2000" dirty="0"/>
              <a:t>🚨 </a:t>
            </a:r>
            <a:r>
              <a:rPr lang="en-GB" sz="2000" b="1" dirty="0"/>
              <a:t>Look for HTTPS:</a:t>
            </a:r>
            <a:r>
              <a:rPr lang="en-GB" sz="2000" dirty="0"/>
              <a:t> Secure websites use </a:t>
            </a:r>
            <a:r>
              <a:rPr lang="en-GB" sz="2000" b="1" dirty="0"/>
              <a:t>HTTPS (not just HTTP)</a:t>
            </a:r>
            <a:r>
              <a:rPr lang="en-GB" sz="2000" dirty="0"/>
              <a:t> for encryption.</a:t>
            </a:r>
            <a:br>
              <a:rPr lang="en-GB" sz="2000" dirty="0"/>
            </a:br>
            <a:r>
              <a:rPr lang="en-GB" sz="2000" dirty="0"/>
              <a:t>🚨 </a:t>
            </a:r>
            <a:r>
              <a:rPr lang="en-GB" sz="2000" b="1" dirty="0"/>
              <a:t>Beware of Urgent Requests:</a:t>
            </a:r>
            <a:r>
              <a:rPr lang="en-GB" sz="2000" dirty="0"/>
              <a:t> Scammers </a:t>
            </a:r>
            <a:r>
              <a:rPr lang="en-GB" sz="2000" b="1" dirty="0"/>
              <a:t>pressure users</a:t>
            </a:r>
            <a:r>
              <a:rPr lang="en-GB" sz="2000" dirty="0"/>
              <a:t> into entering information quickly.</a:t>
            </a:r>
            <a:br>
              <a:rPr lang="en-GB" sz="2000" dirty="0"/>
            </a:br>
            <a:r>
              <a:rPr lang="en-GB" sz="2000" dirty="0"/>
              <a:t>🚨 </a:t>
            </a:r>
            <a:r>
              <a:rPr lang="en-GB" sz="2000" b="1" dirty="0"/>
              <a:t>Unexpected Attachments &amp; Pop-Ups:</a:t>
            </a:r>
            <a:r>
              <a:rPr lang="en-GB" sz="2000" dirty="0"/>
              <a:t> Be cautious of email links asking for login details.</a:t>
            </a:r>
          </a:p>
          <a:p>
            <a:pPr marL="0" indent="0">
              <a:buNone/>
            </a:pPr>
            <a:r>
              <a:rPr lang="en-GB" sz="2200" dirty="0"/>
              <a:t>💡 </a:t>
            </a:r>
            <a:r>
              <a:rPr lang="en-GB" sz="2200" i="1" dirty="0"/>
              <a:t>Knowing domain names helps you distinguish between real and fake websites!</a:t>
            </a:r>
            <a:endParaRPr lang="en-GB" sz="2200" dirty="0"/>
          </a:p>
          <a:p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D67B23-DB1A-BF3B-79F3-A45304FAFD7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F0229-78D2-4585-BB01-2D9A255F4FA4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E65A36-81A0-37B8-CF4D-1841FF9177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245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00AD4E-3B34-F36D-EA08-87725950F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99DCF-2D4E-36E0-6E8F-C745F3A35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Cross-Checking News &amp; Avoiding Misinformation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D0873-06D5-68EA-662E-E0F3B69197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The Spread of Misinformation</a:t>
            </a:r>
          </a:p>
          <a:p>
            <a:pPr marL="457200" lvl="1" indent="0">
              <a:buNone/>
            </a:pPr>
            <a:r>
              <a:rPr lang="en-GB" dirty="0"/>
              <a:t>🚨 Fake news spreads </a:t>
            </a:r>
            <a:r>
              <a:rPr lang="en-GB" b="1" dirty="0"/>
              <a:t>faster than real news</a:t>
            </a:r>
            <a:r>
              <a:rPr lang="en-GB" dirty="0"/>
              <a:t> because it is </a:t>
            </a:r>
            <a:r>
              <a:rPr lang="en-GB" b="1" dirty="0"/>
              <a:t>designed to evoke strong emotions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🚨 Misinformation can </a:t>
            </a:r>
            <a:r>
              <a:rPr lang="en-GB" b="1" dirty="0"/>
              <a:t>influence public opinion, politics, and social beliefs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🚨 Deepfake videos and AI-generated content are increasing the spread of false information.</a:t>
            </a:r>
          </a:p>
          <a:p>
            <a:pPr marL="0" indent="0">
              <a:buNone/>
            </a:pPr>
            <a:r>
              <a:rPr lang="en-GB" b="1" dirty="0"/>
              <a:t>How to Verify Information?</a:t>
            </a:r>
          </a:p>
          <a:p>
            <a:pPr marL="457200" lvl="1" indent="0">
              <a:buNone/>
            </a:pPr>
            <a:r>
              <a:rPr lang="en-GB" dirty="0"/>
              <a:t>✔ </a:t>
            </a:r>
            <a:r>
              <a:rPr lang="en-GB" b="1" dirty="0"/>
              <a:t>Check Multiple Sources</a:t>
            </a:r>
            <a:r>
              <a:rPr lang="en-GB" dirty="0"/>
              <a:t> – If only </a:t>
            </a:r>
            <a:r>
              <a:rPr lang="en-GB" b="1" dirty="0"/>
              <a:t>one website</a:t>
            </a:r>
            <a:r>
              <a:rPr lang="en-GB" dirty="0"/>
              <a:t> is reporting it, be </a:t>
            </a:r>
            <a:r>
              <a:rPr lang="en-GB" dirty="0" err="1"/>
              <a:t>skeptical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Look for Fact-Checking Websites</a:t>
            </a:r>
            <a:r>
              <a:rPr lang="en-GB" dirty="0"/>
              <a:t> – Use </a:t>
            </a:r>
            <a:r>
              <a:rPr lang="en-GB" b="1" dirty="0"/>
              <a:t>Snopes, FactCheck.org, BBC Reality Check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 err="1"/>
              <a:t>Analyze</a:t>
            </a:r>
            <a:r>
              <a:rPr lang="en-GB" b="1" dirty="0"/>
              <a:t> Writing Tone</a:t>
            </a:r>
            <a:r>
              <a:rPr lang="en-GB" dirty="0"/>
              <a:t> – Fake news often has </a:t>
            </a:r>
            <a:r>
              <a:rPr lang="en-GB" b="1" dirty="0"/>
              <a:t>exaggerated, emotional language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Reverse Image Search</a:t>
            </a:r>
            <a:r>
              <a:rPr lang="en-GB" dirty="0"/>
              <a:t> – Verify images with </a:t>
            </a:r>
            <a:r>
              <a:rPr lang="en-GB" b="1" dirty="0"/>
              <a:t>Google Reverse Image Search</a:t>
            </a:r>
            <a:r>
              <a:rPr lang="en-GB" dirty="0"/>
              <a:t> to check authenticity.</a:t>
            </a:r>
          </a:p>
          <a:p>
            <a:pPr marL="0" indent="0">
              <a:buNone/>
            </a:pPr>
            <a:r>
              <a:rPr lang="en-GB" dirty="0"/>
              <a:t>💡 </a:t>
            </a:r>
            <a:r>
              <a:rPr lang="en-GB" i="1" dirty="0"/>
              <a:t>Before sharing, always ask: Is this credible? Who benefits from this information?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C48D1-F677-8D4E-9AFF-94CBBC317F0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64A11-1E7B-4CE5-BEBD-C7DA84E8BBE0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B0F57-FA6F-DB2B-D2AA-7E8D618F73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178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2C4227-0536-21DB-8EDF-21B25F73F3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Misinformation </a:t>
            </a:r>
          </a:p>
        </p:txBody>
      </p:sp>
      <p:pic>
        <p:nvPicPr>
          <p:cNvPr id="11" name="Online Media 10" title="How false news can spread - Noah Tavlin">
            <a:hlinkClick r:id="" action="ppaction://media"/>
            <a:extLst>
              <a:ext uri="{FF2B5EF4-FFF2-40B4-BE49-F238E27FC236}">
                <a16:creationId xmlns:a16="http://schemas.microsoft.com/office/drawing/2014/main" id="{25B8B8A9-B85A-4A8B-8B46-C0B8D6863D6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59467" y="42529"/>
            <a:ext cx="11084417" cy="6262578"/>
          </a:xfrm>
          <a:prstGeom prst="rect">
            <a:avLst/>
          </a:prstGeom>
          <a:noFill/>
          <a:ln w="28575">
            <a:noFill/>
          </a:ln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433D6D-F92F-C28B-A6B7-2433B30A46B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C4C01-75F2-4342-82F7-D5991D49B3E2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9696B1-6C20-2BDE-3F59-1A358A7EAB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329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72F37-EE2C-49ED-B5CF-CA3087010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A22BF-3F55-42B8-846C-A896C6DC9A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Work together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small groups,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choose one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task from list below to create a brief poster (you can use MS SWAY). </a:t>
            </a:r>
          </a:p>
          <a:p>
            <a:pPr lvl="1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Task A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– To highlight the risk of sharing personal information on social media. </a:t>
            </a:r>
          </a:p>
          <a:p>
            <a:pPr lvl="1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Task B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– About the importance of looking at domain names and checking websites. </a:t>
            </a:r>
          </a:p>
          <a:p>
            <a:pPr lvl="1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Task C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– About how hacking can potentially occur. </a:t>
            </a:r>
          </a:p>
          <a:p>
            <a:pPr lvl="1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Task 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About how scammers use social engineering to steal your data.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All posters should include the use of text boxes and images.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Share your posters with your lecturer.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BE89E4-A163-4119-FC4C-490190B2FD1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EE6CD-144F-4667-AC59-8FDA9989A2E4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D2F8E6-EF2E-4067-372B-57493CB2DF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67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09971A-14F6-AE3A-5884-8E90AC4E0D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5EB54B2-6F16-5B45-1769-C6B152C390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Computer Ethics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5AC893E-047F-1265-0AD5-B6BA0B76E84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493770-BBEC-B867-19ED-A5084F16182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C2662-7632-48DA-831D-7ED315726C2E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9CECF9-6A7B-2356-E358-E1C4CD10E9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398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A54264-947E-678F-1CB2-511F5D514F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40EA5-F610-90BA-A937-5884A947E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is Ethics?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4AFDD-58AC-7E67-1AAC-D79BFE6E48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64119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Understanding Ethics</a:t>
            </a:r>
          </a:p>
          <a:p>
            <a:pPr lvl="1"/>
            <a:r>
              <a:rPr lang="en-GB" dirty="0"/>
              <a:t>Ethics is </a:t>
            </a:r>
            <a:r>
              <a:rPr lang="en-GB" b="1" dirty="0"/>
              <a:t>rooted in a society’s moral code</a:t>
            </a:r>
            <a:r>
              <a:rPr lang="en-GB" dirty="0"/>
              <a:t>—the set of </a:t>
            </a:r>
            <a:r>
              <a:rPr lang="en-GB" b="1" dirty="0"/>
              <a:t>rules and conventions</a:t>
            </a:r>
            <a:r>
              <a:rPr lang="en-GB" dirty="0"/>
              <a:t> guiding </a:t>
            </a:r>
            <a:r>
              <a:rPr lang="en-GB" dirty="0" err="1"/>
              <a:t>behavior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Ethical principles </a:t>
            </a:r>
            <a:r>
              <a:rPr lang="en-GB" b="1" dirty="0"/>
              <a:t>vary across cultures, religions, and personal backgrounds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Examples of ethical dilemmas:</a:t>
            </a:r>
          </a:p>
          <a:p>
            <a:pPr marL="1200150" lvl="2" indent="-285750"/>
            <a:r>
              <a:rPr lang="en-GB" i="1" dirty="0"/>
              <a:t>Should I put Grandma in a retirement home?</a:t>
            </a:r>
            <a:endParaRPr lang="en-GB" dirty="0"/>
          </a:p>
          <a:p>
            <a:pPr marL="1200150" lvl="2" indent="-285750"/>
            <a:r>
              <a:rPr lang="en-GB" i="1" dirty="0"/>
              <a:t>Should I buy/manufacture/distribute pirated software?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Ethics vs. Law</a:t>
            </a:r>
          </a:p>
          <a:p>
            <a:pPr marL="457200" lvl="1" indent="0">
              <a:buNone/>
            </a:pPr>
            <a:r>
              <a:rPr lang="en-GB" dirty="0"/>
              <a:t>⚖ </a:t>
            </a:r>
            <a:r>
              <a:rPr lang="en-GB" b="1" dirty="0"/>
              <a:t>Ethics</a:t>
            </a:r>
            <a:r>
              <a:rPr lang="en-GB" dirty="0"/>
              <a:t> – Based on </a:t>
            </a:r>
            <a:r>
              <a:rPr lang="en-GB" b="1" dirty="0"/>
              <a:t>morality and societal norms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📜 </a:t>
            </a:r>
            <a:r>
              <a:rPr lang="en-GB" b="1" dirty="0"/>
              <a:t>Law</a:t>
            </a:r>
            <a:r>
              <a:rPr lang="en-GB" dirty="0"/>
              <a:t> – Formal </a:t>
            </a:r>
            <a:r>
              <a:rPr lang="en-GB" b="1" dirty="0"/>
              <a:t>rules enforced by governments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🚨 </a:t>
            </a:r>
            <a:r>
              <a:rPr lang="en-GB" i="1" dirty="0"/>
              <a:t>Not everything that is legal is ethical!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💡 </a:t>
            </a:r>
            <a:r>
              <a:rPr lang="en-GB" b="1" dirty="0"/>
              <a:t>Key Thought:</a:t>
            </a:r>
            <a:r>
              <a:rPr lang="en-GB" dirty="0"/>
              <a:t> Ethics </a:t>
            </a:r>
            <a:r>
              <a:rPr lang="en-GB" b="1" dirty="0"/>
              <a:t>helps us decide the best course of action</a:t>
            </a:r>
            <a:r>
              <a:rPr lang="en-GB" dirty="0"/>
              <a:t>, especially in situations where the law is unclear or technology presents </a:t>
            </a:r>
            <a:r>
              <a:rPr lang="en-GB" b="1" dirty="0"/>
              <a:t>new challenges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162507-3FD0-5DE1-DF22-6BCC08448FB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9093A-9E92-46E6-A01B-8C5D8AA7BF36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6D27DC-3360-57EF-94B1-647DE18A7D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637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CD887C-0FE5-49B1-81C9-9168D0BA60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60AEC-92FB-5055-162C-77574A57C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Computer Ethics?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78122-9195-BE92-50C4-C55262CA8F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Definitions of Computer Ethics</a:t>
            </a:r>
          </a:p>
          <a:p>
            <a:pPr marL="457200" lvl="1" indent="0">
              <a:buNone/>
            </a:pPr>
            <a:r>
              <a:rPr lang="en-GB" dirty="0"/>
              <a:t>📌 </a:t>
            </a:r>
            <a:r>
              <a:rPr lang="en-GB" b="1" dirty="0"/>
              <a:t>Maner’s Definition</a:t>
            </a:r>
            <a:r>
              <a:rPr lang="en-GB" dirty="0"/>
              <a:t> – Ethical problems that are </a:t>
            </a:r>
            <a:r>
              <a:rPr lang="en-GB" b="1" dirty="0"/>
              <a:t>aggravated, transformed, or created</a:t>
            </a:r>
            <a:r>
              <a:rPr lang="en-GB" dirty="0"/>
              <a:t> by computer technology.</a:t>
            </a:r>
            <a:br>
              <a:rPr lang="en-GB" dirty="0"/>
            </a:br>
            <a:r>
              <a:rPr lang="en-GB" dirty="0"/>
              <a:t>📌 </a:t>
            </a:r>
            <a:r>
              <a:rPr lang="en-GB" b="1" dirty="0"/>
              <a:t>Johnson’s Definition</a:t>
            </a:r>
            <a:r>
              <a:rPr lang="en-GB" dirty="0"/>
              <a:t> – Computers </a:t>
            </a:r>
            <a:r>
              <a:rPr lang="en-GB" b="1" dirty="0"/>
              <a:t>pose new moral problems</a:t>
            </a:r>
            <a:r>
              <a:rPr lang="en-GB" dirty="0"/>
              <a:t> and </a:t>
            </a:r>
            <a:r>
              <a:rPr lang="en-GB" b="1" dirty="0"/>
              <a:t>exacerbate existing ethical dilemmas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📌 </a:t>
            </a:r>
            <a:r>
              <a:rPr lang="en-GB" b="1" dirty="0" err="1"/>
              <a:t>Gotterbarn’s</a:t>
            </a:r>
            <a:r>
              <a:rPr lang="en-GB" b="1" dirty="0"/>
              <a:t> Definition</a:t>
            </a:r>
            <a:r>
              <a:rPr lang="en-GB" dirty="0"/>
              <a:t> – </a:t>
            </a:r>
            <a:r>
              <a:rPr lang="en-GB" b="1" dirty="0"/>
              <a:t>Professional ethics</a:t>
            </a:r>
            <a:r>
              <a:rPr lang="en-GB" dirty="0"/>
              <a:t> that focus on </a:t>
            </a:r>
            <a:r>
              <a:rPr lang="en-GB" b="1" dirty="0"/>
              <a:t>codes of conduct for computing professionals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📌 </a:t>
            </a:r>
            <a:r>
              <a:rPr lang="en-GB" b="1" dirty="0"/>
              <a:t>Moor’s Definition</a:t>
            </a:r>
            <a:r>
              <a:rPr lang="en-GB" dirty="0"/>
              <a:t> – Addresses </a:t>
            </a:r>
            <a:r>
              <a:rPr lang="en-GB" b="1" dirty="0"/>
              <a:t>policy vacuums</a:t>
            </a:r>
            <a:r>
              <a:rPr lang="en-GB" dirty="0"/>
              <a:t> and </a:t>
            </a:r>
            <a:r>
              <a:rPr lang="en-GB" b="1" dirty="0"/>
              <a:t>conceptual challenges</a:t>
            </a:r>
            <a:r>
              <a:rPr lang="en-GB" dirty="0"/>
              <a:t> in IT ethics.</a:t>
            </a:r>
            <a:br>
              <a:rPr lang="en-GB" dirty="0"/>
            </a:br>
            <a:r>
              <a:rPr lang="en-GB" dirty="0"/>
              <a:t>📌 </a:t>
            </a:r>
            <a:r>
              <a:rPr lang="en-GB" b="1" dirty="0"/>
              <a:t>Bynum’s Definition</a:t>
            </a:r>
            <a:r>
              <a:rPr lang="en-GB" dirty="0"/>
              <a:t> – Examines the </a:t>
            </a:r>
            <a:r>
              <a:rPr lang="en-GB" b="1" dirty="0"/>
              <a:t>impact of IT on social and human values</a:t>
            </a:r>
            <a:r>
              <a:rPr lang="en-GB" dirty="0"/>
              <a:t> (e.g., privacy, security, democracy).</a:t>
            </a:r>
          </a:p>
          <a:p>
            <a:pPr marL="0" indent="0">
              <a:buNone/>
            </a:pPr>
            <a:r>
              <a:rPr lang="en-GB" dirty="0"/>
              <a:t>💡 </a:t>
            </a:r>
            <a:r>
              <a:rPr lang="en-GB" i="1" dirty="0"/>
              <a:t>Computer ethics applies traditional moral theories (utilitarianism, Kantianism, virtue ethics) to modern computing issues.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DF434B-3593-8D55-8448-65F26CEDD90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9D2CA-59C7-4BBA-957F-862704C7B407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3F645E-385B-E1CC-24BB-8EB312C858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844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3CD064-CA08-C19C-0557-DAD6BEFCAF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DD887-A96F-C9C4-679C-9205CFC24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Responsible Use of Technology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85FCB-836D-AAD2-C745-0A1FFE70A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Why Ethical Computing Matters</a:t>
            </a:r>
          </a:p>
          <a:p>
            <a:pPr marL="457200" lvl="1" indent="0">
              <a:buNone/>
            </a:pPr>
            <a:r>
              <a:rPr lang="en-GB" dirty="0"/>
              <a:t>✅ Prevents </a:t>
            </a:r>
            <a:r>
              <a:rPr lang="en-GB" b="1" dirty="0"/>
              <a:t>misuse of technology</a:t>
            </a:r>
            <a:r>
              <a:rPr lang="en-GB" dirty="0"/>
              <a:t> (cyberbullying, hacking, fraud).</a:t>
            </a:r>
            <a:br>
              <a:rPr lang="en-GB" dirty="0"/>
            </a:br>
            <a:r>
              <a:rPr lang="en-GB" dirty="0"/>
              <a:t>✅ Ensures </a:t>
            </a:r>
            <a:r>
              <a:rPr lang="en-GB" b="1" dirty="0"/>
              <a:t>data security &amp; privacy</a:t>
            </a:r>
            <a:r>
              <a:rPr lang="en-GB" dirty="0"/>
              <a:t> (avoiding unauthorized access, protecting user data).</a:t>
            </a:r>
            <a:br>
              <a:rPr lang="en-GB" dirty="0"/>
            </a:br>
            <a:r>
              <a:rPr lang="en-GB" dirty="0"/>
              <a:t>✅ Maintains </a:t>
            </a:r>
            <a:r>
              <a:rPr lang="en-GB" b="1" dirty="0"/>
              <a:t>fairness &amp; accountability</a:t>
            </a:r>
            <a:r>
              <a:rPr lang="en-GB" dirty="0"/>
              <a:t> in AI, fintech, and automation.</a:t>
            </a:r>
            <a:br>
              <a:rPr lang="en-GB" dirty="0"/>
            </a:br>
            <a:r>
              <a:rPr lang="en-GB" dirty="0"/>
              <a:t>✅ Helps </a:t>
            </a:r>
            <a:r>
              <a:rPr lang="en-GB" b="1" dirty="0"/>
              <a:t>businesses protect customer trust</a:t>
            </a:r>
            <a:r>
              <a:rPr lang="en-GB" dirty="0"/>
              <a:t> and </a:t>
            </a:r>
            <a:r>
              <a:rPr lang="en-GB" b="1" dirty="0"/>
              <a:t>corporate reputation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Unethical Computing Practices &amp; Their Consequences</a:t>
            </a:r>
          </a:p>
          <a:p>
            <a:pPr marL="457200" lvl="1" indent="0">
              <a:buNone/>
            </a:pPr>
            <a:r>
              <a:rPr lang="en-GB" dirty="0"/>
              <a:t>🚨 </a:t>
            </a:r>
            <a:r>
              <a:rPr lang="en-GB" b="1" dirty="0"/>
              <a:t>Unauthorized use of computer systems</a:t>
            </a:r>
            <a:r>
              <a:rPr lang="en-GB" dirty="0"/>
              <a:t> → </a:t>
            </a:r>
            <a:r>
              <a:rPr lang="en-GB" b="1" dirty="0"/>
              <a:t>Legal penalties, financial loss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🚨 </a:t>
            </a:r>
            <a:r>
              <a:rPr lang="en-GB" b="1" dirty="0"/>
              <a:t>Data breaches &amp; privacy violations</a:t>
            </a:r>
            <a:r>
              <a:rPr lang="en-GB" dirty="0"/>
              <a:t> → </a:t>
            </a:r>
            <a:r>
              <a:rPr lang="en-GB" b="1" dirty="0"/>
              <a:t>Loss of customer trust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🚨 </a:t>
            </a:r>
            <a:r>
              <a:rPr lang="en-GB" b="1" dirty="0"/>
              <a:t>Wasting IT resources (bandwidth, time, processing power)</a:t>
            </a:r>
            <a:r>
              <a:rPr lang="en-GB" dirty="0"/>
              <a:t> → </a:t>
            </a:r>
            <a:r>
              <a:rPr lang="en-GB" b="1" dirty="0"/>
              <a:t>Reduced efficiency &amp; service unavailability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💡 </a:t>
            </a:r>
            <a:r>
              <a:rPr lang="en-GB" b="1" dirty="0"/>
              <a:t>Ethical computing helps prevent loss of data, financial damage, and disruptions to businesses &amp; individuals.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4DFA7-F32A-01B0-0336-4D948F9625F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51604-8D9F-4AE3-8D45-E88381478602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748332-EB41-9CC2-68FA-C0759A85AE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864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C35374-3E54-69EA-4B0E-A34AB80B90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6B9FA-405F-02B1-3180-FC4AB65C5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Copyright, Piracy, &amp; Plagiarism in Computing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78CC3-D251-725D-DFBE-761C943C62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501856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Key Ethical Issues in Digital Content</a:t>
            </a:r>
          </a:p>
          <a:p>
            <a:pPr marL="457200" lvl="1" indent="0">
              <a:buNone/>
            </a:pPr>
            <a:r>
              <a:rPr lang="en-GB" dirty="0"/>
              <a:t>⚖ </a:t>
            </a:r>
            <a:r>
              <a:rPr lang="en-GB" b="1" dirty="0"/>
              <a:t>Copyright Infringement</a:t>
            </a:r>
            <a:r>
              <a:rPr lang="en-GB" dirty="0"/>
              <a:t> – Using or distributing </a:t>
            </a:r>
            <a:r>
              <a:rPr lang="en-GB" b="1" dirty="0"/>
              <a:t>protected work without permission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💾 </a:t>
            </a:r>
            <a:r>
              <a:rPr lang="en-GB" b="1" dirty="0"/>
              <a:t>Piracy</a:t>
            </a:r>
            <a:r>
              <a:rPr lang="en-GB" dirty="0"/>
              <a:t> – Unauthorized copying or sharing of </a:t>
            </a:r>
            <a:r>
              <a:rPr lang="en-GB" b="1" dirty="0"/>
              <a:t>software, music, movies, or books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📚 </a:t>
            </a:r>
            <a:r>
              <a:rPr lang="en-GB" b="1" dirty="0"/>
              <a:t>Plagiarism</a:t>
            </a:r>
            <a:r>
              <a:rPr lang="en-GB" dirty="0"/>
              <a:t> – Presenting someone else’s </a:t>
            </a:r>
            <a:r>
              <a:rPr lang="en-GB" b="1" dirty="0"/>
              <a:t>ideas, code, or writing as your own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Why These Issues Matter</a:t>
            </a:r>
          </a:p>
          <a:p>
            <a:pPr marL="457200" lvl="1" indent="0">
              <a:buNone/>
            </a:pPr>
            <a:r>
              <a:rPr lang="en-GB" dirty="0"/>
              <a:t>🔹 Creators lose </a:t>
            </a:r>
            <a:r>
              <a:rPr lang="en-GB" b="1" dirty="0"/>
              <a:t>income and recognition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🔹 Encourages </a:t>
            </a:r>
            <a:r>
              <a:rPr lang="en-GB" b="1" dirty="0"/>
              <a:t>unethical business practices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🔹 Violations can result in </a:t>
            </a:r>
            <a:r>
              <a:rPr lang="en-GB" b="1" dirty="0"/>
              <a:t>legal action and fines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How to Stay Ethical?</a:t>
            </a:r>
          </a:p>
          <a:p>
            <a:pPr marL="457200" lvl="1" indent="0">
              <a:buNone/>
            </a:pPr>
            <a:r>
              <a:rPr lang="en-GB" dirty="0"/>
              <a:t>✔ </a:t>
            </a:r>
            <a:r>
              <a:rPr lang="en-GB" b="1" dirty="0"/>
              <a:t>Respect intellectual property</a:t>
            </a:r>
            <a:r>
              <a:rPr lang="en-GB" dirty="0"/>
              <a:t> – Always cite sources and obtain proper licenses.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Use legal alternatives</a:t>
            </a:r>
            <a:r>
              <a:rPr lang="en-GB" dirty="0"/>
              <a:t> – Subscribe to paid software and media platforms.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Be original</a:t>
            </a:r>
            <a:r>
              <a:rPr lang="en-GB" dirty="0"/>
              <a:t> – Avoid copying code, content, or research without attribution.</a:t>
            </a:r>
          </a:p>
          <a:p>
            <a:pPr marL="0" indent="0">
              <a:buNone/>
            </a:pPr>
            <a:r>
              <a:rPr lang="en-GB" dirty="0"/>
              <a:t>💡 </a:t>
            </a:r>
            <a:r>
              <a:rPr lang="en-GB" b="1" dirty="0"/>
              <a:t>Ethical digital behaviour protects creativity, innovation, and fairness in the digital world!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9DAA0-42B6-4B93-1E3C-1FBEC03DCA4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FB2BB-E940-474E-996D-F6780EEE8EA5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9F7740-93E3-2070-E920-B4475C73AB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777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1A07EF-0454-E519-BCDE-B656956ABF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CFB260-73B1-97E4-BB60-5FE6ACF0B1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dirty="0"/>
              <a:t>GDPR &amp; Data Protection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50822D8-0576-7434-6110-AACBC8B0F55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E0BBA4-A5E1-84DE-BC9A-5E791FE0479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B0192-BE48-4115-9DE9-E2828226CA2B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E9A63F0-17B4-71A5-A0CD-F8D5CCD49E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327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993305E-D758-5F86-79B7-7D10DC05B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GDPR?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9417C3-A539-1A26-A457-286B86546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74279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Understanding GDPR (General Data Protection Regulation)</a:t>
            </a:r>
          </a:p>
          <a:p>
            <a:pPr marL="457200" lvl="1" indent="0">
              <a:buNone/>
            </a:pPr>
            <a:r>
              <a:rPr lang="en-GB" dirty="0"/>
              <a:t>📜 </a:t>
            </a:r>
            <a:r>
              <a:rPr lang="en-GB" b="1" dirty="0"/>
              <a:t>GDPR (2018)</a:t>
            </a:r>
            <a:r>
              <a:rPr lang="en-GB" dirty="0"/>
              <a:t> is a </a:t>
            </a:r>
            <a:r>
              <a:rPr lang="en-GB" b="1" dirty="0"/>
              <a:t>European Union regulation</a:t>
            </a:r>
            <a:r>
              <a:rPr lang="en-GB" dirty="0"/>
              <a:t> designed to </a:t>
            </a:r>
            <a:r>
              <a:rPr lang="en-GB" b="1" dirty="0"/>
              <a:t>protect individuals' personal data</a:t>
            </a:r>
            <a:r>
              <a:rPr lang="en-GB" dirty="0"/>
              <a:t> and </a:t>
            </a:r>
            <a:r>
              <a:rPr lang="en-GB" b="1" dirty="0"/>
              <a:t>give users more control over their information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🌍 </a:t>
            </a:r>
            <a:r>
              <a:rPr lang="en-GB" b="1" dirty="0"/>
              <a:t>Applies to:</a:t>
            </a:r>
            <a:r>
              <a:rPr lang="en-GB" dirty="0"/>
              <a:t> Any organization that processes data of EU citizens, regardless of location.</a:t>
            </a:r>
            <a:br>
              <a:rPr lang="en-GB" dirty="0"/>
            </a:br>
            <a:r>
              <a:rPr lang="en-GB" dirty="0"/>
              <a:t>⚖ </a:t>
            </a:r>
            <a:r>
              <a:rPr lang="en-GB" b="1" dirty="0"/>
              <a:t>Objective:</a:t>
            </a:r>
            <a:r>
              <a:rPr lang="en-GB" dirty="0"/>
              <a:t> Establish </a:t>
            </a:r>
            <a:r>
              <a:rPr lang="en-GB" b="1" dirty="0"/>
              <a:t>data protection laws</a:t>
            </a:r>
            <a:r>
              <a:rPr lang="en-GB" dirty="0"/>
              <a:t> that strengthen privacy and security rights.</a:t>
            </a:r>
          </a:p>
          <a:p>
            <a:pPr marL="0" indent="0">
              <a:buNone/>
            </a:pPr>
            <a:r>
              <a:rPr lang="en-GB" b="1" dirty="0"/>
              <a:t>Why is GDPR Important?</a:t>
            </a:r>
          </a:p>
          <a:p>
            <a:pPr marL="457200" lvl="1" indent="0">
              <a:buNone/>
            </a:pPr>
            <a:r>
              <a:rPr lang="en-GB" dirty="0"/>
              <a:t>✅ </a:t>
            </a:r>
            <a:r>
              <a:rPr lang="en-GB" b="1" dirty="0"/>
              <a:t>Empowers users</a:t>
            </a:r>
            <a:r>
              <a:rPr lang="en-GB" dirty="0"/>
              <a:t> – Gives individuals control over their personal data.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Holds companies accountable</a:t>
            </a:r>
            <a:r>
              <a:rPr lang="en-GB" dirty="0"/>
              <a:t> – Businesses must </a:t>
            </a:r>
            <a:r>
              <a:rPr lang="en-GB" b="1" dirty="0"/>
              <a:t>handle data responsibly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Reduces risk of data breaches</a:t>
            </a:r>
            <a:r>
              <a:rPr lang="en-GB" dirty="0"/>
              <a:t> – Ensures </a:t>
            </a:r>
            <a:r>
              <a:rPr lang="en-GB" b="1" dirty="0"/>
              <a:t>stronger security measures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💡 </a:t>
            </a:r>
            <a:r>
              <a:rPr lang="en-GB" i="1" dirty="0"/>
              <a:t>GDPR sets global standards for privacy, influencing data protection laws worldwide!</a:t>
            </a:r>
            <a:endParaRPr lang="en-GB" dirty="0"/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BC44EF-8164-207C-FBA2-097542E5C61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01826-6AD2-415A-BC1F-069ED891F7F3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EB168B-24F4-0BBB-8F83-A475C04C20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689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F38E8D-AE10-02A7-1578-0A56D459C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E00EF0-07C9-BFFE-3845-152CD391E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Key Principles of GDPR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4604C43-F1E2-722B-3C37-94D912D92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80085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📌 </a:t>
            </a:r>
            <a:r>
              <a:rPr lang="en-GB" b="1" dirty="0"/>
              <a:t>Transparency</a:t>
            </a:r>
            <a:r>
              <a:rPr lang="en-GB" dirty="0"/>
              <a:t> – Organizations must be </a:t>
            </a:r>
            <a:r>
              <a:rPr lang="en-GB" b="1" dirty="0"/>
              <a:t>clear about how data is collected, stored, and used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📌 </a:t>
            </a:r>
            <a:r>
              <a:rPr lang="en-GB" b="1" dirty="0"/>
              <a:t>Consent</a:t>
            </a:r>
            <a:r>
              <a:rPr lang="en-GB" dirty="0"/>
              <a:t> – Users must give </a:t>
            </a:r>
            <a:r>
              <a:rPr lang="en-GB" b="1" dirty="0"/>
              <a:t>explicit permission</a:t>
            </a:r>
            <a:r>
              <a:rPr lang="en-GB" dirty="0"/>
              <a:t> before their data is processed.</a:t>
            </a:r>
            <a:br>
              <a:rPr lang="en-GB" dirty="0"/>
            </a:br>
            <a:r>
              <a:rPr lang="en-GB" dirty="0"/>
              <a:t>📌 </a:t>
            </a:r>
            <a:r>
              <a:rPr lang="en-GB" b="1" dirty="0"/>
              <a:t>Data Minimization</a:t>
            </a:r>
            <a:r>
              <a:rPr lang="en-GB" dirty="0"/>
              <a:t> – Collect only </a:t>
            </a:r>
            <a:r>
              <a:rPr lang="en-GB" b="1" dirty="0"/>
              <a:t>necessary</a:t>
            </a:r>
            <a:r>
              <a:rPr lang="en-GB" dirty="0"/>
              <a:t> personal data for a specific purpose.</a:t>
            </a:r>
            <a:br>
              <a:rPr lang="en-GB" dirty="0"/>
            </a:br>
            <a:r>
              <a:rPr lang="en-GB" dirty="0"/>
              <a:t>📌 </a:t>
            </a:r>
            <a:r>
              <a:rPr lang="en-GB" b="1" dirty="0"/>
              <a:t>User Rights</a:t>
            </a:r>
            <a:r>
              <a:rPr lang="en-GB" dirty="0"/>
              <a:t> – Individuals have the right to </a:t>
            </a:r>
            <a:r>
              <a:rPr lang="en-GB" b="1" dirty="0"/>
              <a:t>access, correct, and delete</a:t>
            </a:r>
            <a:r>
              <a:rPr lang="en-GB" dirty="0"/>
              <a:t> their personal data.</a:t>
            </a:r>
            <a:br>
              <a:rPr lang="en-GB" dirty="0"/>
            </a:br>
            <a:r>
              <a:rPr lang="en-GB" dirty="0"/>
              <a:t>📌 </a:t>
            </a:r>
            <a:r>
              <a:rPr lang="en-GB" b="1" dirty="0"/>
              <a:t>Security &amp; Confidentiality</a:t>
            </a:r>
            <a:r>
              <a:rPr lang="en-GB" dirty="0"/>
              <a:t> – Companies must </a:t>
            </a:r>
            <a:r>
              <a:rPr lang="en-GB" b="1" dirty="0"/>
              <a:t>protect user data</a:t>
            </a:r>
            <a:r>
              <a:rPr lang="en-GB" dirty="0"/>
              <a:t> from breaches and leaks.</a:t>
            </a:r>
          </a:p>
          <a:p>
            <a:pPr marL="0" indent="0">
              <a:buNone/>
            </a:pPr>
            <a:r>
              <a:rPr lang="en-GB" b="1" dirty="0"/>
              <a:t>User Rights Under GDPR</a:t>
            </a:r>
          </a:p>
          <a:p>
            <a:pPr marL="457200" lvl="1" indent="0">
              <a:buNone/>
            </a:pPr>
            <a:r>
              <a:rPr lang="en-GB" dirty="0"/>
              <a:t>✔ </a:t>
            </a:r>
            <a:r>
              <a:rPr lang="en-GB" b="1" dirty="0"/>
              <a:t>Right to Access</a:t>
            </a:r>
            <a:r>
              <a:rPr lang="en-GB" dirty="0"/>
              <a:t> – Users can request </a:t>
            </a:r>
            <a:r>
              <a:rPr lang="en-GB" b="1" dirty="0"/>
              <a:t>a copy of their stored data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Right to Be Forgotten</a:t>
            </a:r>
            <a:r>
              <a:rPr lang="en-GB" dirty="0"/>
              <a:t> – Individuals can request </a:t>
            </a:r>
            <a:r>
              <a:rPr lang="en-GB" b="1" dirty="0"/>
              <a:t>data deletion</a:t>
            </a:r>
            <a:r>
              <a:rPr lang="en-GB" dirty="0"/>
              <a:t> under certain conditions.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Right to Data Portability</a:t>
            </a:r>
            <a:r>
              <a:rPr lang="en-GB" dirty="0"/>
              <a:t> – Users can transfer their data between services.</a:t>
            </a:r>
          </a:p>
          <a:p>
            <a:pPr marL="0" indent="0">
              <a:buNone/>
            </a:pPr>
            <a:r>
              <a:rPr lang="en-GB" dirty="0"/>
              <a:t>💡 </a:t>
            </a:r>
            <a:r>
              <a:rPr lang="en-GB" b="1" dirty="0"/>
              <a:t>GDPR promotes transparency, accountability, and user control over personal data!</a:t>
            </a:r>
            <a:endParaRPr lang="en-GB" dirty="0"/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EB70C1-6966-9309-0A55-96A7F70D624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5322F-B7DA-473D-B58C-9467EF196AB7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CDC91F1-3CB3-90F7-A293-14E7256E34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965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C178-0C31-66C3-E52C-A54B61039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GDPR Compliance – How Companies Follow the Law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2862D-5459-DEAA-AA0D-7673B01B0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Steps Businesses Must Take</a:t>
            </a:r>
          </a:p>
          <a:p>
            <a:pPr marL="457200" lvl="1" indent="0">
              <a:buNone/>
            </a:pPr>
            <a:r>
              <a:rPr lang="en-GB" dirty="0"/>
              <a:t>✅ Obtain </a:t>
            </a:r>
            <a:r>
              <a:rPr lang="en-GB" b="1" dirty="0"/>
              <a:t>clear user consent</a:t>
            </a:r>
            <a:r>
              <a:rPr lang="en-GB" dirty="0"/>
              <a:t> before collecting data.</a:t>
            </a:r>
            <a:br>
              <a:rPr lang="en-GB" dirty="0"/>
            </a:br>
            <a:r>
              <a:rPr lang="en-GB" dirty="0"/>
              <a:t>✅ Provide </a:t>
            </a:r>
            <a:r>
              <a:rPr lang="en-GB" b="1" dirty="0"/>
              <a:t>privacy policies</a:t>
            </a:r>
            <a:r>
              <a:rPr lang="en-GB" dirty="0"/>
              <a:t> explaining how data is used.</a:t>
            </a:r>
            <a:br>
              <a:rPr lang="en-GB" dirty="0"/>
            </a:br>
            <a:r>
              <a:rPr lang="en-GB" dirty="0"/>
              <a:t>✅ Implement </a:t>
            </a:r>
            <a:r>
              <a:rPr lang="en-GB" b="1" dirty="0"/>
              <a:t>secure storage &amp; encryption</a:t>
            </a:r>
            <a:r>
              <a:rPr lang="en-GB" dirty="0"/>
              <a:t> of personal information.</a:t>
            </a:r>
            <a:br>
              <a:rPr lang="en-GB" dirty="0"/>
            </a:br>
            <a:r>
              <a:rPr lang="en-GB" dirty="0"/>
              <a:t>✅ Report </a:t>
            </a:r>
            <a:r>
              <a:rPr lang="en-GB" b="1" dirty="0"/>
              <a:t>data breaches</a:t>
            </a:r>
            <a:r>
              <a:rPr lang="en-GB" dirty="0"/>
              <a:t> within </a:t>
            </a:r>
            <a:r>
              <a:rPr lang="en-GB" b="1" dirty="0"/>
              <a:t>72 hours</a:t>
            </a:r>
            <a:r>
              <a:rPr lang="en-GB" dirty="0"/>
              <a:t> to regulatory authorities.</a:t>
            </a:r>
            <a:br>
              <a:rPr lang="en-GB" dirty="0"/>
            </a:br>
            <a:r>
              <a:rPr lang="en-GB" dirty="0"/>
              <a:t>✅ Assign a </a:t>
            </a:r>
            <a:r>
              <a:rPr lang="en-GB" b="1" dirty="0"/>
              <a:t>Data Protection Officer (DPO)</a:t>
            </a:r>
            <a:r>
              <a:rPr lang="en-GB" dirty="0"/>
              <a:t> to oversee compliance.</a:t>
            </a:r>
          </a:p>
          <a:p>
            <a:r>
              <a:rPr lang="en-GB" b="1" dirty="0"/>
              <a:t>Who Needs to Comply?</a:t>
            </a:r>
          </a:p>
          <a:p>
            <a:pPr marL="457200" lvl="1" indent="0">
              <a:buNone/>
            </a:pPr>
            <a:r>
              <a:rPr lang="en-GB" dirty="0"/>
              <a:t>✔ Social media platforms (Facebook, Twitter, LinkedIn).</a:t>
            </a:r>
            <a:br>
              <a:rPr lang="en-GB" dirty="0"/>
            </a:br>
            <a:r>
              <a:rPr lang="en-GB" dirty="0"/>
              <a:t>✔ E-commerce websites (Amazon, eBay).</a:t>
            </a:r>
            <a:br>
              <a:rPr lang="en-GB" dirty="0"/>
            </a:br>
            <a:r>
              <a:rPr lang="en-GB" dirty="0"/>
              <a:t>✔ Financial institutions (banks, fintech services).</a:t>
            </a:r>
            <a:br>
              <a:rPr lang="en-GB" dirty="0"/>
            </a:br>
            <a:r>
              <a:rPr lang="en-GB" dirty="0"/>
              <a:t>✔ Healthcare providers (hospitals, insurance companies).</a:t>
            </a:r>
          </a:p>
          <a:p>
            <a:pPr marL="0" indent="0">
              <a:buNone/>
            </a:pPr>
            <a:r>
              <a:rPr lang="en-GB" dirty="0"/>
              <a:t>💡 </a:t>
            </a:r>
            <a:r>
              <a:rPr lang="en-GB" i="1" dirty="0"/>
              <a:t>Failure to comply with GDPR can result in severe penalties!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1E0D98-DF46-4EBD-4474-5F0E9CE93A7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55036-2081-4087-9300-9ED4B5714E3F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22439E-C7FD-19BA-D52D-9C60F63BDF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201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AA27F-5152-717D-3DC6-8683E9667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GDPR Penalties &amp; Real-World Cases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02259-52DD-E1C8-E98B-7AA0A2ECB9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What Happens If Companies Violate GDPR?</a:t>
            </a:r>
          </a:p>
          <a:p>
            <a:pPr marL="457200" lvl="1" indent="0">
              <a:buNone/>
            </a:pPr>
            <a:r>
              <a:rPr lang="en-GB" dirty="0"/>
              <a:t>🚨 </a:t>
            </a:r>
            <a:r>
              <a:rPr lang="en-GB" b="1" dirty="0"/>
              <a:t>Fines up to €20 million or 4% of global annual revenue</a:t>
            </a:r>
            <a:r>
              <a:rPr lang="en-GB" dirty="0"/>
              <a:t>, whichever is higher.</a:t>
            </a:r>
            <a:br>
              <a:rPr lang="en-GB" dirty="0"/>
            </a:br>
            <a:r>
              <a:rPr lang="en-GB" dirty="0"/>
              <a:t>🚨 </a:t>
            </a:r>
            <a:r>
              <a:rPr lang="en-GB" b="1" dirty="0"/>
              <a:t>Loss of customer trust</a:t>
            </a:r>
            <a:r>
              <a:rPr lang="en-GB" dirty="0"/>
              <a:t> due to mishandling of data.</a:t>
            </a:r>
            <a:br>
              <a:rPr lang="en-GB" dirty="0"/>
            </a:br>
            <a:r>
              <a:rPr lang="en-GB" dirty="0"/>
              <a:t>🚨 </a:t>
            </a:r>
            <a:r>
              <a:rPr lang="en-GB" b="1" dirty="0"/>
              <a:t>Legal action</a:t>
            </a:r>
            <a:r>
              <a:rPr lang="en-GB" dirty="0"/>
              <a:t> from regulators and affected individuals.</a:t>
            </a:r>
          </a:p>
          <a:p>
            <a:r>
              <a:rPr lang="en-GB" b="1" dirty="0"/>
              <a:t>Real-World GDPR Violations</a:t>
            </a:r>
          </a:p>
          <a:p>
            <a:pPr marL="457200" lvl="1" indent="0">
              <a:buNone/>
            </a:pPr>
            <a:r>
              <a:rPr lang="en-GB" dirty="0"/>
              <a:t>⚠ </a:t>
            </a:r>
            <a:r>
              <a:rPr lang="en-GB" b="1" dirty="0"/>
              <a:t>Google (2019)</a:t>
            </a:r>
            <a:r>
              <a:rPr lang="en-GB" dirty="0"/>
              <a:t> – Fined </a:t>
            </a:r>
            <a:r>
              <a:rPr lang="en-GB" b="1" dirty="0"/>
              <a:t>€50 million</a:t>
            </a:r>
            <a:r>
              <a:rPr lang="en-GB" dirty="0"/>
              <a:t> for not properly obtaining user consent.</a:t>
            </a:r>
            <a:br>
              <a:rPr lang="en-GB" dirty="0"/>
            </a:br>
            <a:r>
              <a:rPr lang="en-GB" dirty="0"/>
              <a:t>⚠ </a:t>
            </a:r>
            <a:r>
              <a:rPr lang="en-GB" b="1" dirty="0"/>
              <a:t>British Airways (2020)</a:t>
            </a:r>
            <a:r>
              <a:rPr lang="en-GB" dirty="0"/>
              <a:t> – Fined </a:t>
            </a:r>
            <a:r>
              <a:rPr lang="en-GB" b="1" dirty="0"/>
              <a:t>€22 million</a:t>
            </a:r>
            <a:r>
              <a:rPr lang="en-GB" dirty="0"/>
              <a:t> for a data breach affecting 400,000 customers.</a:t>
            </a:r>
            <a:br>
              <a:rPr lang="en-GB" dirty="0"/>
            </a:br>
            <a:r>
              <a:rPr lang="en-GB" dirty="0"/>
              <a:t>⚠ </a:t>
            </a:r>
            <a:r>
              <a:rPr lang="en-GB" b="1" dirty="0"/>
              <a:t>Facebook (Meta, 2022)</a:t>
            </a:r>
            <a:r>
              <a:rPr lang="en-GB" dirty="0"/>
              <a:t> – Fined </a:t>
            </a:r>
            <a:r>
              <a:rPr lang="en-GB" b="1" dirty="0"/>
              <a:t>€265 million</a:t>
            </a:r>
            <a:r>
              <a:rPr lang="en-GB" dirty="0"/>
              <a:t> for data privacy violations.</a:t>
            </a:r>
          </a:p>
          <a:p>
            <a:pPr marL="0" indent="0">
              <a:buNone/>
            </a:pPr>
            <a:r>
              <a:rPr lang="en-GB" dirty="0"/>
              <a:t>💡 </a:t>
            </a:r>
            <a:r>
              <a:rPr lang="en-GB" b="1" dirty="0"/>
              <a:t>Compliance is essential to avoid legal, financial, and reputational damage!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7DD400-06C7-52C8-43D5-2C0E8DF968E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C7EED-3B0B-4D35-AEE6-36613E440A8A}" type="datetime1">
              <a:rPr lang="en-GB" smtClean="0"/>
              <a:t>04/03/2025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C32C6A-F57F-F02B-5658-240F34E116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114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097146-9BAC-EA24-017B-DC4EAC8FC29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64EF8-0077-4DDD-BC61-73C6D6A0ED5C}" type="datetime1">
              <a:rPr lang="en-GB" smtClean="0"/>
              <a:t>04/03/2025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09A0C5A-1CFD-6C8F-5B32-D0176BB30F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F82629B-C85F-4B0A-9A68-62D8DBA0CADA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881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D77B76CC-86BB-44C8-A1A4-C1EBE77FF5E5}" vid="{23406469-19AC-413B-8F9B-6CA669673F62}"/>
    </a:ext>
  </a:extLst>
</a:theme>
</file>

<file path=ppt/theme/theme2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80E3A464-35FE-445D-B178-72B83ECE2491}" vid="{5A26F944-381B-433E-920B-E6BFF9B9284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1032</TotalTime>
  <Words>3975</Words>
  <Application>Microsoft Office PowerPoint</Application>
  <PresentationFormat>Widescreen</PresentationFormat>
  <Paragraphs>369</Paragraphs>
  <Slides>50</Slides>
  <Notes>4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50</vt:i4>
      </vt:variant>
    </vt:vector>
  </HeadingPairs>
  <TitlesOfParts>
    <vt:vector size="56" baseType="lpstr">
      <vt:lpstr>Aptos</vt:lpstr>
      <vt:lpstr>Arial</vt:lpstr>
      <vt:lpstr>Calibri</vt:lpstr>
      <vt:lpstr>Calibri Light</vt:lpstr>
      <vt:lpstr>UWTSD Serif 2</vt:lpstr>
      <vt:lpstr>UWTSD Serif 1</vt:lpstr>
      <vt:lpstr>Software Solutions for Business</vt:lpstr>
      <vt:lpstr>Content</vt:lpstr>
      <vt:lpstr>How busy is the internet? </vt:lpstr>
      <vt:lpstr>Why Digital Safety, Privacy, and Ethics Matter</vt:lpstr>
      <vt:lpstr>Digital Threats </vt:lpstr>
      <vt:lpstr>Digital Threats – An Overview</vt:lpstr>
      <vt:lpstr>Types of Digital Threats (Overview)</vt:lpstr>
      <vt:lpstr>Malware – A Major Digital Threat</vt:lpstr>
      <vt:lpstr>PowerPoint Presentation</vt:lpstr>
      <vt:lpstr>Malware – A Major Digital Threat</vt:lpstr>
      <vt:lpstr>Phishing &amp; Online Scams</vt:lpstr>
      <vt:lpstr>PowerPoint Presentation</vt:lpstr>
      <vt:lpstr>Phishing &amp; Online Scams</vt:lpstr>
      <vt:lpstr>Identity Theft – A Growing Concern</vt:lpstr>
      <vt:lpstr>PowerPoint Presentation</vt:lpstr>
      <vt:lpstr>Identity Theft – A Growing Concern</vt:lpstr>
      <vt:lpstr>Denial-of-Service (DoS) Attacks</vt:lpstr>
      <vt:lpstr>PowerPoint Presentation</vt:lpstr>
      <vt:lpstr>Denial-of-Service (DoS) Attacks</vt:lpstr>
      <vt:lpstr>Key digital Safety Skills</vt:lpstr>
      <vt:lpstr>Key digital Safety Skills</vt:lpstr>
      <vt:lpstr>Secure Your Devices - Use strong passwords and enable 2FA.</vt:lpstr>
      <vt:lpstr>Secure Your Devices - Use strong passwords and enable 2FA.</vt:lpstr>
      <vt:lpstr>PowerPoint Presentation</vt:lpstr>
      <vt:lpstr>Secure Your Devices - Keep Your Software &amp; Antivirus Updated</vt:lpstr>
      <vt:lpstr>Secure Your Devices - Avoid Unsecured Public Wi-Fi</vt:lpstr>
      <vt:lpstr>PowerPoint Presentation</vt:lpstr>
      <vt:lpstr>Protect Your Personal Data – Why It Matters</vt:lpstr>
      <vt:lpstr>PowerPoint Presentation</vt:lpstr>
      <vt:lpstr>Privacy Settings – Take Control of Your Data</vt:lpstr>
      <vt:lpstr>PowerPoint Presentation</vt:lpstr>
      <vt:lpstr>Encryption &amp; Secure Storage – Keep Your Data Safe</vt:lpstr>
      <vt:lpstr>Webpages and Online Threats </vt:lpstr>
      <vt:lpstr>Think Critically When Browsing</vt:lpstr>
      <vt:lpstr>Understanding Domains in URLs</vt:lpstr>
      <vt:lpstr>Understanding Domains in URLs</vt:lpstr>
      <vt:lpstr>Cross-Checking News &amp; Avoiding Misinformation</vt:lpstr>
      <vt:lpstr>PowerPoint Presentation</vt:lpstr>
      <vt:lpstr>Group activity </vt:lpstr>
      <vt:lpstr>  Computer Ethics </vt:lpstr>
      <vt:lpstr>What is Ethics?</vt:lpstr>
      <vt:lpstr>What is Computer Ethics?</vt:lpstr>
      <vt:lpstr>Responsible Use of Technology </vt:lpstr>
      <vt:lpstr>Copyright, Piracy, &amp; Plagiarism in Computing</vt:lpstr>
      <vt:lpstr> GDPR &amp; Data Protection</vt:lpstr>
      <vt:lpstr>What is GDPR?</vt:lpstr>
      <vt:lpstr>Key Principles of GDPR</vt:lpstr>
      <vt:lpstr>GDPR Compliance – How Companies Follow the Law </vt:lpstr>
      <vt:lpstr>GDPR Penalties &amp; Real-World Cases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2</cp:revision>
  <dcterms:created xsi:type="dcterms:W3CDTF">2025-03-02T04:22:20Z</dcterms:created>
  <dcterms:modified xsi:type="dcterms:W3CDTF">2025-03-04T15:34:16Z</dcterms:modified>
</cp:coreProperties>
</file>