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5" r:id="rId6"/>
    <p:sldMasterId id="2147483658" r:id="rId7"/>
    <p:sldMasterId id="2147483673" r:id="rId8"/>
  </p:sldMasterIdLst>
  <p:notesMasterIdLst>
    <p:notesMasterId r:id="rId46"/>
  </p:notesMasterIdLst>
  <p:sldIdLst>
    <p:sldId id="308" r:id="rId9"/>
    <p:sldId id="323" r:id="rId10"/>
    <p:sldId id="526" r:id="rId11"/>
    <p:sldId id="527" r:id="rId12"/>
    <p:sldId id="528" r:id="rId13"/>
    <p:sldId id="529" r:id="rId14"/>
    <p:sldId id="530" r:id="rId15"/>
    <p:sldId id="538" r:id="rId16"/>
    <p:sldId id="338" r:id="rId17"/>
    <p:sldId id="339" r:id="rId18"/>
    <p:sldId id="340" r:id="rId19"/>
    <p:sldId id="343" r:id="rId20"/>
    <p:sldId id="341" r:id="rId21"/>
    <p:sldId id="342" r:id="rId22"/>
    <p:sldId id="557" r:id="rId23"/>
    <p:sldId id="544" r:id="rId24"/>
    <p:sldId id="545" r:id="rId25"/>
    <p:sldId id="546" r:id="rId26"/>
    <p:sldId id="547" r:id="rId27"/>
    <p:sldId id="558" r:id="rId28"/>
    <p:sldId id="548" r:id="rId29"/>
    <p:sldId id="554" r:id="rId30"/>
    <p:sldId id="559" r:id="rId31"/>
    <p:sldId id="555" r:id="rId32"/>
    <p:sldId id="551" r:id="rId33"/>
    <p:sldId id="552" r:id="rId34"/>
    <p:sldId id="553" r:id="rId35"/>
    <p:sldId id="549" r:id="rId36"/>
    <p:sldId id="257" r:id="rId37"/>
    <p:sldId id="260" r:id="rId38"/>
    <p:sldId id="264" r:id="rId39"/>
    <p:sldId id="556" r:id="rId40"/>
    <p:sldId id="265" r:id="rId41"/>
    <p:sldId id="266" r:id="rId42"/>
    <p:sldId id="271" r:id="rId43"/>
    <p:sldId id="270" r:id="rId44"/>
    <p:sldId id="56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E8E8A9-2E34-F2C1-F774-DFCB55AD53EB}" v="163" dt="2026-10-16T07:49:55.0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11" autoAdjust="0"/>
    <p:restoredTop sz="79082" autoAdjust="0"/>
  </p:normalViewPr>
  <p:slideViewPr>
    <p:cSldViewPr snapToGrid="0">
      <p:cViewPr varScale="1">
        <p:scale>
          <a:sx n="72" d="100"/>
          <a:sy n="72" d="100"/>
        </p:scale>
        <p:origin x="576" y="3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S::k.piper1@uwtsd.ac.uk::f69ee4e2-845b-4a1f-89c4-60fce9da139f" providerId="AD" clId="Web-{E9E8E8A9-2E34-F2C1-F774-DFCB55AD53EB}"/>
    <pc:docChg chg="addSld delSld modSld sldOrd">
      <pc:chgData name="Kate Piper (IMH)" userId="S::k.piper1@uwtsd.ac.uk::f69ee4e2-845b-4a1f-89c4-60fce9da139f" providerId="AD" clId="Web-{E9E8E8A9-2E34-F2C1-F774-DFCB55AD53EB}" dt="2026-10-16T07:49:55.018" v="158"/>
      <pc:docMkLst>
        <pc:docMk/>
      </pc:docMkLst>
      <pc:sldChg chg="del">
        <pc:chgData name="Kate Piper (IMH)" userId="S::k.piper1@uwtsd.ac.uk::f69ee4e2-845b-4a1f-89c4-60fce9da139f" providerId="AD" clId="Web-{E9E8E8A9-2E34-F2C1-F774-DFCB55AD53EB}" dt="2026-10-16T07:47:00.724" v="134"/>
        <pc:sldMkLst>
          <pc:docMk/>
          <pc:sldMk cId="3759451717" sldId="256"/>
        </pc:sldMkLst>
      </pc:sldChg>
      <pc:sldChg chg="addSp delSp modSp">
        <pc:chgData name="Kate Piper (IMH)" userId="S::k.piper1@uwtsd.ac.uk::f69ee4e2-845b-4a1f-89c4-60fce9da139f" providerId="AD" clId="Web-{E9E8E8A9-2E34-F2C1-F774-DFCB55AD53EB}" dt="2026-10-16T07:46:09.111" v="125" actId="1076"/>
        <pc:sldMkLst>
          <pc:docMk/>
          <pc:sldMk cId="2875104573" sldId="257"/>
        </pc:sldMkLst>
        <pc:picChg chg="add mod modCrop">
          <ac:chgData name="Kate Piper (IMH)" userId="S::k.piper1@uwtsd.ac.uk::f69ee4e2-845b-4a1f-89c4-60fce9da139f" providerId="AD" clId="Web-{E9E8E8A9-2E34-F2C1-F774-DFCB55AD53EB}" dt="2026-10-16T07:46:09.111" v="125" actId="1076"/>
          <ac:picMkLst>
            <pc:docMk/>
            <pc:sldMk cId="2875104573" sldId="257"/>
            <ac:picMk id="2" creationId="{FDFC190E-DAF3-C8AD-A413-65E297D31CD7}"/>
          </ac:picMkLst>
        </pc:picChg>
        <pc:picChg chg="del">
          <ac:chgData name="Kate Piper (IMH)" userId="S::k.piper1@uwtsd.ac.uk::f69ee4e2-845b-4a1f-89c4-60fce9da139f" providerId="AD" clId="Web-{E9E8E8A9-2E34-F2C1-F774-DFCB55AD53EB}" dt="2026-10-16T07:45:38.140" v="115"/>
          <ac:picMkLst>
            <pc:docMk/>
            <pc:sldMk cId="2875104573" sldId="257"/>
            <ac:picMk id="5" creationId="{EA7E6030-2531-4470-8704-BD0F93DB42EE}"/>
          </ac:picMkLst>
        </pc:picChg>
      </pc:sldChg>
      <pc:sldChg chg="del">
        <pc:chgData name="Kate Piper (IMH)" userId="S::k.piper1@uwtsd.ac.uk::f69ee4e2-845b-4a1f-89c4-60fce9da139f" providerId="AD" clId="Web-{E9E8E8A9-2E34-F2C1-F774-DFCB55AD53EB}" dt="2026-10-16T07:46:14.721" v="126"/>
        <pc:sldMkLst>
          <pc:docMk/>
          <pc:sldMk cId="1704215701" sldId="258"/>
        </pc:sldMkLst>
      </pc:sldChg>
      <pc:sldChg chg="del">
        <pc:chgData name="Kate Piper (IMH)" userId="S::k.piper1@uwtsd.ac.uk::f69ee4e2-845b-4a1f-89c4-60fce9da139f" providerId="AD" clId="Web-{E9E8E8A9-2E34-F2C1-F774-DFCB55AD53EB}" dt="2026-10-16T07:46:16.377" v="127"/>
        <pc:sldMkLst>
          <pc:docMk/>
          <pc:sldMk cId="4041903380" sldId="259"/>
        </pc:sldMkLst>
      </pc:sldChg>
      <pc:sldChg chg="addSp delSp modSp">
        <pc:chgData name="Kate Piper (IMH)" userId="S::k.piper1@uwtsd.ac.uk::f69ee4e2-845b-4a1f-89c4-60fce9da139f" providerId="AD" clId="Web-{E9E8E8A9-2E34-F2C1-F774-DFCB55AD53EB}" dt="2026-10-16T07:46:46.661" v="132" actId="14100"/>
        <pc:sldMkLst>
          <pc:docMk/>
          <pc:sldMk cId="3413206290" sldId="260"/>
        </pc:sldMkLst>
        <pc:spChg chg="mod">
          <ac:chgData name="Kate Piper (IMH)" userId="S::k.piper1@uwtsd.ac.uk::f69ee4e2-845b-4a1f-89c4-60fce9da139f" providerId="AD" clId="Web-{E9E8E8A9-2E34-F2C1-F774-DFCB55AD53EB}" dt="2026-10-16T07:46:46.661" v="132" actId="14100"/>
          <ac:spMkLst>
            <pc:docMk/>
            <pc:sldMk cId="3413206290" sldId="260"/>
            <ac:spMk id="6" creationId="{D849BB2C-901A-435E-8E26-EC68B09EF68E}"/>
          </ac:spMkLst>
        </pc:spChg>
        <pc:picChg chg="del">
          <ac:chgData name="Kate Piper (IMH)" userId="S::k.piper1@uwtsd.ac.uk::f69ee4e2-845b-4a1f-89c4-60fce9da139f" providerId="AD" clId="Web-{E9E8E8A9-2E34-F2C1-F774-DFCB55AD53EB}" dt="2026-10-16T07:46:26.300" v="128"/>
          <ac:picMkLst>
            <pc:docMk/>
            <pc:sldMk cId="3413206290" sldId="260"/>
            <ac:picMk id="5" creationId="{EA7E6030-2531-4470-8704-BD0F93DB42EE}"/>
          </ac:picMkLst>
        </pc:picChg>
        <pc:picChg chg="add ord">
          <ac:chgData name="Kate Piper (IMH)" userId="S::k.piper1@uwtsd.ac.uk::f69ee4e2-845b-4a1f-89c4-60fce9da139f" providerId="AD" clId="Web-{E9E8E8A9-2E34-F2C1-F774-DFCB55AD53EB}" dt="2026-10-16T07:46:41.348" v="130"/>
          <ac:picMkLst>
            <pc:docMk/>
            <pc:sldMk cId="3413206290" sldId="260"/>
            <ac:picMk id="7" creationId="{310CA0DE-B5A0-72A3-DB98-701D04311012}"/>
          </ac:picMkLst>
        </pc:picChg>
      </pc:sldChg>
      <pc:sldChg chg="del">
        <pc:chgData name="Kate Piper (IMH)" userId="S::k.piper1@uwtsd.ac.uk::f69ee4e2-845b-4a1f-89c4-60fce9da139f" providerId="AD" clId="Web-{E9E8E8A9-2E34-F2C1-F774-DFCB55AD53EB}" dt="2026-10-16T07:46:59.037" v="133"/>
        <pc:sldMkLst>
          <pc:docMk/>
          <pc:sldMk cId="2188271989" sldId="261"/>
        </pc:sldMkLst>
      </pc:sldChg>
      <pc:sldChg chg="addSp delSp modSp">
        <pc:chgData name="Kate Piper (IMH)" userId="S::k.piper1@uwtsd.ac.uk::f69ee4e2-845b-4a1f-89c4-60fce9da139f" providerId="AD" clId="Web-{E9E8E8A9-2E34-F2C1-F774-DFCB55AD53EB}" dt="2026-10-16T07:47:29.898" v="139" actId="14100"/>
        <pc:sldMkLst>
          <pc:docMk/>
          <pc:sldMk cId="417426283" sldId="264"/>
        </pc:sldMkLst>
        <pc:spChg chg="mod">
          <ac:chgData name="Kate Piper (IMH)" userId="S::k.piper1@uwtsd.ac.uk::f69ee4e2-845b-4a1f-89c4-60fce9da139f" providerId="AD" clId="Web-{E9E8E8A9-2E34-F2C1-F774-DFCB55AD53EB}" dt="2026-10-16T07:47:29.898" v="139" actId="14100"/>
          <ac:spMkLst>
            <pc:docMk/>
            <pc:sldMk cId="417426283" sldId="264"/>
            <ac:spMk id="6" creationId="{D849BB2C-901A-435E-8E26-EC68B09EF68E}"/>
          </ac:spMkLst>
        </pc:spChg>
        <pc:picChg chg="add ord">
          <ac:chgData name="Kate Piper (IMH)" userId="S::k.piper1@uwtsd.ac.uk::f69ee4e2-845b-4a1f-89c4-60fce9da139f" providerId="AD" clId="Web-{E9E8E8A9-2E34-F2C1-F774-DFCB55AD53EB}" dt="2026-10-16T07:47:24.960" v="137"/>
          <ac:picMkLst>
            <pc:docMk/>
            <pc:sldMk cId="417426283" sldId="264"/>
            <ac:picMk id="3" creationId="{ADF9B574-98DD-26F5-5B39-E416B8D4F246}"/>
          </ac:picMkLst>
        </pc:picChg>
        <pc:picChg chg="del">
          <ac:chgData name="Kate Piper (IMH)" userId="S::k.piper1@uwtsd.ac.uk::f69ee4e2-845b-4a1f-89c4-60fce9da139f" providerId="AD" clId="Web-{E9E8E8A9-2E34-F2C1-F774-DFCB55AD53EB}" dt="2026-10-16T07:47:15.069" v="135"/>
          <ac:picMkLst>
            <pc:docMk/>
            <pc:sldMk cId="417426283" sldId="264"/>
            <ac:picMk id="5" creationId="{EA7E6030-2531-4470-8704-BD0F93DB42EE}"/>
          </ac:picMkLst>
        </pc:picChg>
      </pc:sldChg>
      <pc:sldChg chg="addSp delSp modSp">
        <pc:chgData name="Kate Piper (IMH)" userId="S::k.piper1@uwtsd.ac.uk::f69ee4e2-845b-4a1f-89c4-60fce9da139f" providerId="AD" clId="Web-{E9E8E8A9-2E34-F2C1-F774-DFCB55AD53EB}" dt="2026-10-16T07:48:58.280" v="155" actId="1076"/>
        <pc:sldMkLst>
          <pc:docMk/>
          <pc:sldMk cId="3135478461" sldId="271"/>
        </pc:sldMkLst>
        <pc:spChg chg="mod">
          <ac:chgData name="Kate Piper (IMH)" userId="S::k.piper1@uwtsd.ac.uk::f69ee4e2-845b-4a1f-89c4-60fce9da139f" providerId="AD" clId="Web-{E9E8E8A9-2E34-F2C1-F774-DFCB55AD53EB}" dt="2026-10-16T07:48:58.280" v="155" actId="1076"/>
          <ac:spMkLst>
            <pc:docMk/>
            <pc:sldMk cId="3135478461" sldId="271"/>
            <ac:spMk id="6" creationId="{7ABD660A-41C2-4988-91F1-8EE14820CD40}"/>
          </ac:spMkLst>
        </pc:spChg>
        <pc:spChg chg="del">
          <ac:chgData name="Kate Piper (IMH)" userId="S::k.piper1@uwtsd.ac.uk::f69ee4e2-845b-4a1f-89c4-60fce9da139f" providerId="AD" clId="Web-{E9E8E8A9-2E34-F2C1-F774-DFCB55AD53EB}" dt="2026-10-16T07:47:50.978" v="141"/>
          <ac:spMkLst>
            <pc:docMk/>
            <pc:sldMk cId="3135478461" sldId="271"/>
            <ac:spMk id="7" creationId="{4854C2BE-41F4-42E2-BA3A-22D676B366CE}"/>
          </ac:spMkLst>
        </pc:spChg>
        <pc:picChg chg="add del ord">
          <ac:chgData name="Kate Piper (IMH)" userId="S::k.piper1@uwtsd.ac.uk::f69ee4e2-845b-4a1f-89c4-60fce9da139f" providerId="AD" clId="Web-{E9E8E8A9-2E34-F2C1-F774-DFCB55AD53EB}" dt="2026-10-16T07:48:05.323" v="145"/>
          <ac:picMkLst>
            <pc:docMk/>
            <pc:sldMk cId="3135478461" sldId="271"/>
            <ac:picMk id="3" creationId="{0403AE52-F12C-E99F-71C3-BD06604FB8EE}"/>
          </ac:picMkLst>
        </pc:picChg>
        <pc:picChg chg="add mod ord modCrop">
          <ac:chgData name="Kate Piper (IMH)" userId="S::k.piper1@uwtsd.ac.uk::f69ee4e2-845b-4a1f-89c4-60fce9da139f" providerId="AD" clId="Web-{E9E8E8A9-2E34-F2C1-F774-DFCB55AD53EB}" dt="2026-10-16T07:48:54.232" v="154"/>
          <ac:picMkLst>
            <pc:docMk/>
            <pc:sldMk cId="3135478461" sldId="271"/>
            <ac:picMk id="4" creationId="{6F0E54D0-13EA-FD78-D6F5-C055EA65C0CE}"/>
          </ac:picMkLst>
        </pc:picChg>
        <pc:picChg chg="del">
          <ac:chgData name="Kate Piper (IMH)" userId="S::k.piper1@uwtsd.ac.uk::f69ee4e2-845b-4a1f-89c4-60fce9da139f" providerId="AD" clId="Web-{E9E8E8A9-2E34-F2C1-F774-DFCB55AD53EB}" dt="2026-10-16T07:47:47.009" v="140"/>
          <ac:picMkLst>
            <pc:docMk/>
            <pc:sldMk cId="3135478461" sldId="271"/>
            <ac:picMk id="5" creationId="{367EB2B4-0238-42BE-85AE-1551C2448E32}"/>
          </ac:picMkLst>
        </pc:picChg>
      </pc:sldChg>
      <pc:sldChg chg="modSp">
        <pc:chgData name="Kate Piper (IMH)" userId="S::k.piper1@uwtsd.ac.uk::f69ee4e2-845b-4a1f-89c4-60fce9da139f" providerId="AD" clId="Web-{E9E8E8A9-2E34-F2C1-F774-DFCB55AD53EB}" dt="2026-10-16T07:41:36.748" v="114" actId="20577"/>
        <pc:sldMkLst>
          <pc:docMk/>
          <pc:sldMk cId="2248654538" sldId="554"/>
        </pc:sldMkLst>
        <pc:spChg chg="mod">
          <ac:chgData name="Kate Piper (IMH)" userId="S::k.piper1@uwtsd.ac.uk::f69ee4e2-845b-4a1f-89c4-60fce9da139f" providerId="AD" clId="Web-{E9E8E8A9-2E34-F2C1-F774-DFCB55AD53EB}" dt="2026-10-16T07:41:36.748" v="114" actId="20577"/>
          <ac:spMkLst>
            <pc:docMk/>
            <pc:sldMk cId="2248654538" sldId="554"/>
            <ac:spMk id="6" creationId="{0E6BB28F-1AAA-9043-22DB-DD8828FD752E}"/>
          </ac:spMkLst>
        </pc:spChg>
      </pc:sldChg>
      <pc:sldChg chg="addSp delSp modSp add replId">
        <pc:chgData name="Kate Piper (IMH)" userId="S::k.piper1@uwtsd.ac.uk::f69ee4e2-845b-4a1f-89c4-60fce9da139f" providerId="AD" clId="Web-{E9E8E8A9-2E34-F2C1-F774-DFCB55AD53EB}" dt="2026-10-16T07:18:26.800" v="100" actId="1076"/>
        <pc:sldMkLst>
          <pc:docMk/>
          <pc:sldMk cId="984898980" sldId="557"/>
        </pc:sldMkLst>
        <pc:spChg chg="add mod">
          <ac:chgData name="Kate Piper (IMH)" userId="S::k.piper1@uwtsd.ac.uk::f69ee4e2-845b-4a1f-89c4-60fce9da139f" providerId="AD" clId="Web-{E9E8E8A9-2E34-F2C1-F774-DFCB55AD53EB}" dt="2026-10-16T07:18:00.893" v="98" actId="1076"/>
          <ac:spMkLst>
            <pc:docMk/>
            <pc:sldMk cId="984898980" sldId="557"/>
            <ac:spMk id="2" creationId="{6CAE0BF6-14A1-0DA1-C636-9B9410BEA789}"/>
          </ac:spMkLst>
        </pc:spChg>
        <pc:spChg chg="add del">
          <ac:chgData name="Kate Piper (IMH)" userId="S::k.piper1@uwtsd.ac.uk::f69ee4e2-845b-4a1f-89c4-60fce9da139f" providerId="AD" clId="Web-{E9E8E8A9-2E34-F2C1-F774-DFCB55AD53EB}" dt="2026-10-16T07:14:46.418" v="18"/>
          <ac:spMkLst>
            <pc:docMk/>
            <pc:sldMk cId="984898980" sldId="557"/>
            <ac:spMk id="4" creationId="{D7640DF9-2EDB-2A44-6BFE-6F07B006462F}"/>
          </ac:spMkLst>
        </pc:spChg>
        <pc:graphicFrameChg chg="add mod modGraphic">
          <ac:chgData name="Kate Piper (IMH)" userId="S::k.piper1@uwtsd.ac.uk::f69ee4e2-845b-4a1f-89c4-60fce9da139f" providerId="AD" clId="Web-{E9E8E8A9-2E34-F2C1-F774-DFCB55AD53EB}" dt="2026-10-16T07:18:26.800" v="100" actId="1076"/>
          <ac:graphicFrameMkLst>
            <pc:docMk/>
            <pc:sldMk cId="984898980" sldId="557"/>
            <ac:graphicFrameMk id="5" creationId="{B2EA2F45-DDFF-A69B-B738-623322BF65D5}"/>
          </ac:graphicFrameMkLst>
        </pc:graphicFrameChg>
        <pc:picChg chg="del mod">
          <ac:chgData name="Kate Piper (IMH)" userId="S::k.piper1@uwtsd.ac.uk::f69ee4e2-845b-4a1f-89c4-60fce9da139f" providerId="AD" clId="Web-{E9E8E8A9-2E34-F2C1-F774-DFCB55AD53EB}" dt="2026-10-16T07:13:48.479" v="2"/>
          <ac:picMkLst>
            <pc:docMk/>
            <pc:sldMk cId="984898980" sldId="557"/>
            <ac:picMk id="3" creationId="{D1924CCF-608C-6A66-8CEF-1137BA852820}"/>
          </ac:picMkLst>
        </pc:picChg>
      </pc:sldChg>
      <pc:sldChg chg="addSp modSp new">
        <pc:chgData name="Kate Piper (IMH)" userId="S::k.piper1@uwtsd.ac.uk::f69ee4e2-845b-4a1f-89c4-60fce9da139f" providerId="AD" clId="Web-{E9E8E8A9-2E34-F2C1-F774-DFCB55AD53EB}" dt="2026-10-16T07:39:59.351" v="106" actId="1076"/>
        <pc:sldMkLst>
          <pc:docMk/>
          <pc:sldMk cId="2664026758" sldId="558"/>
        </pc:sldMkLst>
        <pc:picChg chg="add mod">
          <ac:chgData name="Kate Piper (IMH)" userId="S::k.piper1@uwtsd.ac.uk::f69ee4e2-845b-4a1f-89c4-60fce9da139f" providerId="AD" clId="Web-{E9E8E8A9-2E34-F2C1-F774-DFCB55AD53EB}" dt="2026-10-16T07:39:59.351" v="106" actId="1076"/>
          <ac:picMkLst>
            <pc:docMk/>
            <pc:sldMk cId="2664026758" sldId="558"/>
            <ac:picMk id="2" creationId="{BD2E0BF6-676B-806B-AF04-1682491150B0}"/>
          </ac:picMkLst>
        </pc:picChg>
      </pc:sldChg>
      <pc:sldChg chg="add">
        <pc:chgData name="Kate Piper (IMH)" userId="S::k.piper1@uwtsd.ac.uk::f69ee4e2-845b-4a1f-89c4-60fce9da139f" providerId="AD" clId="Web-{E9E8E8A9-2E34-F2C1-F774-DFCB55AD53EB}" dt="2026-10-16T07:49:46.205" v="156"/>
        <pc:sldMkLst>
          <pc:docMk/>
          <pc:sldMk cId="1998509969" sldId="559"/>
        </pc:sldMkLst>
      </pc:sldChg>
      <pc:sldChg chg="add ord">
        <pc:chgData name="Kate Piper (IMH)" userId="S::k.piper1@uwtsd.ac.uk::f69ee4e2-845b-4a1f-89c4-60fce9da139f" providerId="AD" clId="Web-{E9E8E8A9-2E34-F2C1-F774-DFCB55AD53EB}" dt="2026-10-16T07:49:55.018" v="158"/>
        <pc:sldMkLst>
          <pc:docMk/>
          <pc:sldMk cId="1387999034" sldId="5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take it more general first to see how we LOOK at health 9and wellbeing) </a:t>
            </a:r>
          </a:p>
          <a:p>
            <a:endParaRPr lang="en-GB"/>
          </a:p>
          <a:p>
            <a:r>
              <a:rPr lang="en-GB"/>
              <a:t>This </a:t>
            </a:r>
            <a:r>
              <a:rPr lang="en-GB" dirty="0"/>
              <a:t>is the most used definition. What are your opinions of it?</a:t>
            </a:r>
          </a:p>
          <a:p>
            <a:endParaRPr lang="en-GB" dirty="0"/>
          </a:p>
          <a:p>
            <a:r>
              <a:rPr lang="en-GB" dirty="0"/>
              <a:t>Is it helpful that they have used the phrase ‘wellbeing’ here? Maybe that’s the reason why wellbeing is difficult to fully define, reliance on common sense of what it is?</a:t>
            </a:r>
          </a:p>
          <a:p>
            <a:endParaRPr lang="en-GB" dirty="0"/>
          </a:p>
          <a:p>
            <a:r>
              <a:rPr lang="en-GB" dirty="0"/>
              <a:t>For me, the </a:t>
            </a:r>
            <a:r>
              <a:rPr lang="en-GB" b="1" u="sng" dirty="0"/>
              <a:t>words ‘complete’ and ‘state’ is difficult</a:t>
            </a:r>
            <a:r>
              <a:rPr lang="en-GB" dirty="0"/>
              <a:t>. That health isn’t dynamic and isn’t perfect. But what happens when people ask questions such as </a:t>
            </a:r>
            <a:r>
              <a:rPr lang="en-GB" b="1" u="sng" dirty="0"/>
              <a:t>does this statement exclude people? </a:t>
            </a:r>
            <a:r>
              <a:rPr lang="en-GB" dirty="0"/>
              <a:t>Or include everyone? </a:t>
            </a:r>
          </a:p>
          <a:p>
            <a:endParaRPr lang="en-GB" dirty="0"/>
          </a:p>
          <a:p>
            <a:r>
              <a:rPr lang="en-GB" dirty="0"/>
              <a:t>Or what if we ask </a:t>
            </a:r>
            <a:r>
              <a:rPr lang="en-GB" b="1" u="sng" dirty="0"/>
              <a:t>What does health or ‘healthy’ look like from different perspectives?</a:t>
            </a:r>
            <a:r>
              <a:rPr lang="en-GB" dirty="0"/>
              <a:t> For an elderly person, a young person, a person with down’s syndrome, a person using a wheelchair?</a:t>
            </a:r>
          </a:p>
          <a:p>
            <a:endParaRPr lang="en-GB" dirty="0"/>
          </a:p>
          <a:p>
            <a:r>
              <a:rPr lang="en-GB" dirty="0"/>
              <a:t>So does the definition of health work when we look at the wright and burrows quote.</a:t>
            </a:r>
          </a:p>
        </p:txBody>
      </p:sp>
      <p:sp>
        <p:nvSpPr>
          <p:cNvPr id="4" name="Slide Number Placeholder 3"/>
          <p:cNvSpPr>
            <a:spLocks noGrp="1"/>
          </p:cNvSpPr>
          <p:nvPr>
            <p:ph type="sldNum" sz="quarter" idx="5"/>
          </p:nvPr>
        </p:nvSpPr>
        <p:spPr/>
        <p:txBody>
          <a:bodyPr/>
          <a:lstStyle/>
          <a:p>
            <a:fld id="{0BB5B09A-0FAD-2F4A-A5BB-AF6660C144CB}" type="slidenum">
              <a:rPr lang="en-US" smtClean="0"/>
              <a:t>2</a:t>
            </a:fld>
            <a:endParaRPr lang="en-US"/>
          </a:p>
        </p:txBody>
      </p:sp>
    </p:spTree>
    <p:extLst>
      <p:ext uri="{BB962C8B-B14F-4D97-AF65-F5344CB8AC3E}">
        <p14:creationId xmlns:p14="http://schemas.microsoft.com/office/powerpoint/2010/main" val="3292830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Biomedical model – health is absence of illness and the belief that science can cure all illnesses. Also over reliance of medication and medical intervention. Ignores other important influences on health.</a:t>
            </a:r>
          </a:p>
          <a:p>
            <a:endParaRPr lang="en-GB" dirty="0"/>
          </a:p>
          <a:p>
            <a:r>
              <a:rPr lang="en-GB" b="0" i="0" dirty="0" err="1">
                <a:effectLst/>
                <a:latin typeface="Arial" panose="020B0604020202020204" pitchFamily="34" charset="0"/>
              </a:rPr>
              <a:t>Biopyschosocial</a:t>
            </a:r>
            <a:r>
              <a:rPr lang="en-GB" b="0" i="0" dirty="0">
                <a:effectLst/>
                <a:latin typeface="Arial" panose="020B0604020202020204" pitchFamily="34" charset="0"/>
              </a:rPr>
              <a:t> model “explicit attention to humanness” (Engel, 1997). It views health as a scientific construct and a social phenomena. The model looks at the biological factors which affect health, such as age, illness, gender etc. The psychological factors: individual beliefs &amp; perceptions. The social: the community, the presence or absence of relationships “We suffer when our interpersonal bonds are sundered and we feel solace when they are </a:t>
            </a:r>
            <a:r>
              <a:rPr lang="en-GB" b="0" i="0" dirty="0" err="1">
                <a:effectLst/>
                <a:latin typeface="Arial" panose="020B0604020202020204" pitchFamily="34" charset="0"/>
              </a:rPr>
              <a:t>restablished</a:t>
            </a:r>
            <a:r>
              <a:rPr lang="en-GB" b="0" i="0" dirty="0">
                <a:effectLst/>
                <a:latin typeface="Arial" panose="020B0604020202020204" pitchFamily="34" charset="0"/>
              </a:rPr>
              <a:t>” (Engel, 1997)</a:t>
            </a:r>
          </a:p>
          <a:p>
            <a:endParaRPr lang="en-GB" b="0" i="0" dirty="0">
              <a:effectLst/>
              <a:latin typeface="Arial" panose="020B0604020202020204" pitchFamily="34" charset="0"/>
            </a:endParaRPr>
          </a:p>
          <a:p>
            <a:r>
              <a:rPr lang="en-GB" b="0" i="0" dirty="0">
                <a:effectLst/>
                <a:latin typeface="Arial" panose="020B0604020202020204" pitchFamily="34" charset="0"/>
              </a:rPr>
              <a:t>Benefits of both </a:t>
            </a:r>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102446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need theories like this to understand perspectives of health and wellbeing?</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977850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absence of theory-based formations of wellbeing is puzzling” (</a:t>
            </a:r>
            <a:r>
              <a:rPr lang="en-GB" err="1"/>
              <a:t>Ryff</a:t>
            </a:r>
            <a:r>
              <a:rPr lang="en-GB"/>
              <a:t> and Keyes, 1995: 719-720)</a:t>
            </a:r>
          </a:p>
          <a:p>
            <a:r>
              <a:rPr lang="en-GB"/>
              <a:t>“has given rise to blurred and overly broad definitions of wellbeing” (</a:t>
            </a:r>
            <a:r>
              <a:rPr lang="en-GB" err="1"/>
              <a:t>Forgeard</a:t>
            </a:r>
            <a:r>
              <a:rPr lang="en-GB"/>
              <a:t> et al. 2011: 81)</a:t>
            </a:r>
          </a:p>
          <a:p>
            <a:r>
              <a:rPr lang="en-GB"/>
              <a:t>Wellbeing is “intangible, difficult to define and even harder to measure” (Thomas, 2009: 11)</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432831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https://hwb.gov.wales/curriculum-for-wales/health-and-well-being/statements-of-what-matters/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Effective realisation of the vision described in this Area is fundamental to developing </a:t>
            </a:r>
            <a:r>
              <a:rPr lang="en-GB" b="1" i="0" dirty="0">
                <a:solidFill>
                  <a:srgbClr val="1F1F1F"/>
                </a:solidFill>
                <a:effectLst/>
                <a:latin typeface="Arial" panose="020B0604020202020204" pitchFamily="34" charset="0"/>
              </a:rPr>
              <a:t>healthy, confident individuals, ready to lead fulfilling lives as valued members of society</a:t>
            </a:r>
            <a:r>
              <a:rPr lang="en-GB" b="0" i="0" dirty="0">
                <a:solidFill>
                  <a:srgbClr val="1F1F1F"/>
                </a:solidFill>
                <a:effectLst/>
                <a:latin typeface="Arial" panose="020B0604020202020204" pitchFamily="34" charset="0"/>
              </a:rPr>
              <a:t>. By developing learners’ motivation, </a:t>
            </a:r>
            <a:r>
              <a:rPr lang="en-GB" b="0" i="1" dirty="0">
                <a:solidFill>
                  <a:srgbClr val="0360A6"/>
                </a:solidFill>
                <a:effectLst/>
                <a:latin typeface="Arial" panose="020B0604020202020204" pitchFamily="34" charset="0"/>
              </a:rPr>
              <a:t>resilience</a:t>
            </a:r>
            <a:r>
              <a:rPr lang="en-GB" b="0" i="0" dirty="0">
                <a:solidFill>
                  <a:srgbClr val="1F1F1F"/>
                </a:solidFill>
                <a:effectLst/>
                <a:latin typeface="Arial" panose="020B0604020202020204" pitchFamily="34" charset="0"/>
              </a:rPr>
              <a:t>, </a:t>
            </a:r>
            <a:r>
              <a:rPr lang="en-GB" b="0" i="1" dirty="0">
                <a:solidFill>
                  <a:srgbClr val="0360A6"/>
                </a:solidFill>
                <a:effectLst/>
                <a:latin typeface="Arial" panose="020B0604020202020204" pitchFamily="34" charset="0"/>
              </a:rPr>
              <a:t>empathy</a:t>
            </a:r>
            <a:r>
              <a:rPr lang="en-GB" b="0" i="0" dirty="0">
                <a:solidFill>
                  <a:srgbClr val="1F1F1F"/>
                </a:solidFill>
                <a:effectLst/>
                <a:latin typeface="Arial" panose="020B0604020202020204" pitchFamily="34" charset="0"/>
              </a:rPr>
              <a:t> and decision-making abilities, they can be supported to become </a:t>
            </a:r>
            <a:r>
              <a:rPr lang="en-GB" b="1" i="0" dirty="0">
                <a:solidFill>
                  <a:srgbClr val="1F1F1F"/>
                </a:solidFill>
                <a:effectLst/>
                <a:latin typeface="Arial" panose="020B0604020202020204" pitchFamily="34" charset="0"/>
              </a:rPr>
              <a:t>ambitious, capable learners, ready to learn throughout their lives</a:t>
            </a:r>
            <a:r>
              <a:rPr lang="en-GB" b="0" i="0" dirty="0">
                <a:solidFill>
                  <a:srgbClr val="1F1F1F"/>
                </a:solidFill>
                <a:effectLst/>
                <a:latin typeface="Arial" panose="020B0604020202020204" pitchFamily="34" charset="0"/>
              </a:rPr>
              <a:t>.</a:t>
            </a:r>
            <a:endParaRPr lang="en-GB" dirty="0"/>
          </a:p>
          <a:p>
            <a:endParaRPr lang="en-GB" dirty="0"/>
          </a:p>
          <a:p>
            <a:r>
              <a:rPr lang="en-GB" b="0" i="0" dirty="0">
                <a:solidFill>
                  <a:srgbClr val="1F1F1F"/>
                </a:solidFill>
                <a:effectLst/>
                <a:latin typeface="Arial" panose="020B0604020202020204" pitchFamily="34" charset="0"/>
              </a:rPr>
              <a:t>Learners can also be supported to become </a:t>
            </a:r>
            <a:r>
              <a:rPr lang="en-GB" b="1" i="0" dirty="0">
                <a:solidFill>
                  <a:srgbClr val="1F1F1F"/>
                </a:solidFill>
                <a:effectLst/>
                <a:latin typeface="Arial" panose="020B0604020202020204" pitchFamily="34" charset="0"/>
              </a:rPr>
              <a:t>ethical, informed citizens of Wales and the world</a:t>
            </a:r>
            <a:r>
              <a:rPr lang="en-GB" b="0" i="0" dirty="0">
                <a:solidFill>
                  <a:srgbClr val="1F1F1F"/>
                </a:solidFill>
                <a:effectLst/>
                <a:latin typeface="Arial" panose="020B0604020202020204" pitchFamily="34" charset="0"/>
              </a:rPr>
              <a:t> by developing their ability to show respect, to value equity, to listen to others and to evaluate the </a:t>
            </a:r>
            <a:r>
              <a:rPr lang="en-GB" b="0" i="1" dirty="0">
                <a:solidFill>
                  <a:srgbClr val="0360A6"/>
                </a:solidFill>
                <a:effectLst/>
                <a:latin typeface="Arial" panose="020B0604020202020204" pitchFamily="34" charset="0"/>
              </a:rPr>
              <a:t>social influences</a:t>
            </a:r>
            <a:r>
              <a:rPr lang="en-GB" b="0" i="0" dirty="0">
                <a:solidFill>
                  <a:srgbClr val="1F1F1F"/>
                </a:solidFill>
                <a:effectLst/>
                <a:latin typeface="Arial" panose="020B0604020202020204" pitchFamily="34" charset="0"/>
              </a:rPr>
              <a:t> affecting them</a:t>
            </a:r>
          </a:p>
          <a:p>
            <a:endParaRPr lang="en-GB" b="0" i="0" dirty="0">
              <a:solidFill>
                <a:srgbClr val="1F1F1F"/>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Through enabling learners to manage risks, express ideas and emotions, develop and maintain healthy relationships, and take on different roles and responsibilities, the learning and experience in this Area can support learners to become </a:t>
            </a:r>
            <a:r>
              <a:rPr lang="en-GB" b="1" i="0" dirty="0">
                <a:solidFill>
                  <a:srgbClr val="1F1F1F"/>
                </a:solidFill>
                <a:effectLst/>
                <a:latin typeface="Arial" panose="020B0604020202020204" pitchFamily="34" charset="0"/>
              </a:rPr>
              <a:t>enterprising, creative contributors ready to play a full part in life and work</a:t>
            </a:r>
            <a:r>
              <a:rPr lang="en-GB" b="0" i="0" dirty="0">
                <a:solidFill>
                  <a:srgbClr val="1F1F1F"/>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12</a:t>
            </a:fld>
            <a:endParaRPr lang="en-US"/>
          </a:p>
        </p:txBody>
      </p:sp>
    </p:spTree>
    <p:extLst>
      <p:ext uri="{BB962C8B-B14F-4D97-AF65-F5344CB8AC3E}">
        <p14:creationId xmlns:p14="http://schemas.microsoft.com/office/powerpoint/2010/main" val="208689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https://hwb.gov.wales/curriculum-for-wales/health-and-well-being/principles-of-progression/</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14</a:t>
            </a:fld>
            <a:endParaRPr lang="en-US"/>
          </a:p>
        </p:txBody>
      </p:sp>
    </p:spTree>
    <p:extLst>
      <p:ext uri="{BB962C8B-B14F-4D97-AF65-F5344CB8AC3E}">
        <p14:creationId xmlns:p14="http://schemas.microsoft.com/office/powerpoint/2010/main" val="1163281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D39D6-B300-E12C-6E90-72F0B3FDF5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4E5BF-6AD3-5EA5-4B64-503547CA77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E8255-CCD3-A5AB-E39E-0A4CCCB0860A}"/>
              </a:ext>
            </a:extLst>
          </p:cNvPr>
          <p:cNvSpPr>
            <a:spLocks noGrp="1"/>
          </p:cNvSpPr>
          <p:nvPr>
            <p:ph type="body" idx="1"/>
          </p:nvPr>
        </p:nvSpPr>
        <p:spPr/>
        <p:txBody>
          <a:bodyPr/>
          <a:lstStyle/>
          <a:p>
            <a:r>
              <a:rPr lang="en-GB" dirty="0"/>
              <a:t>https://hwb.gov.wales/curriculum-for-wales/health-and-well-being/principles-of-progression/</a:t>
            </a:r>
          </a:p>
          <a:p>
            <a:endParaRPr lang="en-GB" dirty="0"/>
          </a:p>
        </p:txBody>
      </p:sp>
      <p:sp>
        <p:nvSpPr>
          <p:cNvPr id="4" name="Slide Number Placeholder 3">
            <a:extLst>
              <a:ext uri="{FF2B5EF4-FFF2-40B4-BE49-F238E27FC236}">
                <a16:creationId xmlns:a16="http://schemas.microsoft.com/office/drawing/2014/main" id="{500D868B-3B81-BEED-CCBC-6367DE27B984}"/>
              </a:ext>
            </a:extLst>
          </p:cNvPr>
          <p:cNvSpPr>
            <a:spLocks noGrp="1"/>
          </p:cNvSpPr>
          <p:nvPr>
            <p:ph type="sldNum" sz="quarter" idx="5"/>
          </p:nvPr>
        </p:nvSpPr>
        <p:spPr/>
        <p:txBody>
          <a:bodyPr/>
          <a:lstStyle/>
          <a:p>
            <a:fld id="{0BB5B09A-0FAD-2F4A-A5BB-AF6660C144CB}" type="slidenum">
              <a:rPr lang="en-US" smtClean="0"/>
              <a:t>15</a:t>
            </a:fld>
            <a:endParaRPr lang="en-US"/>
          </a:p>
        </p:txBody>
      </p:sp>
    </p:spTree>
    <p:extLst>
      <p:ext uri="{BB962C8B-B14F-4D97-AF65-F5344CB8AC3E}">
        <p14:creationId xmlns:p14="http://schemas.microsoft.com/office/powerpoint/2010/main" val="859903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specific of the age and ability level you are looking at – the activities listed below should be appropriate to that age.</a:t>
            </a:r>
          </a:p>
        </p:txBody>
      </p:sp>
      <p:sp>
        <p:nvSpPr>
          <p:cNvPr id="4" name="Slide Number Placeholder 3"/>
          <p:cNvSpPr>
            <a:spLocks noGrp="1"/>
          </p:cNvSpPr>
          <p:nvPr>
            <p:ph type="sldNum" sz="quarter" idx="5"/>
          </p:nvPr>
        </p:nvSpPr>
        <p:spPr/>
        <p:txBody>
          <a:bodyPr/>
          <a:lstStyle/>
          <a:p>
            <a:fld id="{70A55397-D16B-4035-859E-34F4A9BC7195}" type="slidenum">
              <a:rPr lang="en-GB" smtClean="0"/>
              <a:t>28</a:t>
            </a:fld>
            <a:endParaRPr lang="en-GB"/>
          </a:p>
        </p:txBody>
      </p:sp>
    </p:spTree>
    <p:extLst>
      <p:ext uri="{BB962C8B-B14F-4D97-AF65-F5344CB8AC3E}">
        <p14:creationId xmlns:p14="http://schemas.microsoft.com/office/powerpoint/2010/main" val="1220030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curriculum – state what curriculum you are working towards – highlight the wording from the curriculum</a:t>
            </a:r>
          </a:p>
          <a:p>
            <a:endParaRPr lang="en-GB" dirty="0"/>
          </a:p>
          <a:p>
            <a:r>
              <a:rPr lang="en-GB" dirty="0"/>
              <a:t>Right hand section – look at the levels/ progression steps that you would like children to be focused on.</a:t>
            </a:r>
          </a:p>
        </p:txBody>
      </p:sp>
      <p:sp>
        <p:nvSpPr>
          <p:cNvPr id="4" name="Slide Number Placeholder 3"/>
          <p:cNvSpPr>
            <a:spLocks noGrp="1"/>
          </p:cNvSpPr>
          <p:nvPr>
            <p:ph type="sldNum" sz="quarter" idx="5"/>
          </p:nvPr>
        </p:nvSpPr>
        <p:spPr/>
        <p:txBody>
          <a:bodyPr/>
          <a:lstStyle/>
          <a:p>
            <a:fld id="{70A55397-D16B-4035-859E-34F4A9BC7195}" type="slidenum">
              <a:rPr lang="en-GB" smtClean="0"/>
              <a:t>31</a:t>
            </a:fld>
            <a:endParaRPr lang="en-GB"/>
          </a:p>
        </p:txBody>
      </p:sp>
    </p:spTree>
    <p:extLst>
      <p:ext uri="{BB962C8B-B14F-4D97-AF65-F5344CB8AC3E}">
        <p14:creationId xmlns:p14="http://schemas.microsoft.com/office/powerpoint/2010/main" val="1400150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two examples of differentiation or inclusion that will happen through your lessons</a:t>
            </a:r>
          </a:p>
        </p:txBody>
      </p:sp>
      <p:sp>
        <p:nvSpPr>
          <p:cNvPr id="4" name="Slide Number Placeholder 3"/>
          <p:cNvSpPr>
            <a:spLocks noGrp="1"/>
          </p:cNvSpPr>
          <p:nvPr>
            <p:ph type="sldNum" sz="quarter" idx="5"/>
          </p:nvPr>
        </p:nvSpPr>
        <p:spPr/>
        <p:txBody>
          <a:bodyPr/>
          <a:lstStyle/>
          <a:p>
            <a:fld id="{70A55397-D16B-4035-859E-34F4A9BC7195}" type="slidenum">
              <a:rPr lang="en-GB" smtClean="0"/>
              <a:t>34</a:t>
            </a:fld>
            <a:endParaRPr lang="en-GB"/>
          </a:p>
        </p:txBody>
      </p:sp>
    </p:spTree>
    <p:extLst>
      <p:ext uri="{BB962C8B-B14F-4D97-AF65-F5344CB8AC3E}">
        <p14:creationId xmlns:p14="http://schemas.microsoft.com/office/powerpoint/2010/main" val="1759970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slides of week 4 for this section</a:t>
            </a:r>
          </a:p>
        </p:txBody>
      </p:sp>
      <p:sp>
        <p:nvSpPr>
          <p:cNvPr id="4" name="Slide Number Placeholder 3"/>
          <p:cNvSpPr>
            <a:spLocks noGrp="1"/>
          </p:cNvSpPr>
          <p:nvPr>
            <p:ph type="sldNum" sz="quarter" idx="5"/>
          </p:nvPr>
        </p:nvSpPr>
        <p:spPr/>
        <p:txBody>
          <a:bodyPr/>
          <a:lstStyle/>
          <a:p>
            <a:fld id="{70A55397-D16B-4035-859E-34F4A9BC7195}" type="slidenum">
              <a:rPr lang="en-GB" smtClean="0"/>
              <a:t>36</a:t>
            </a:fld>
            <a:endParaRPr lang="en-GB"/>
          </a:p>
        </p:txBody>
      </p:sp>
    </p:spTree>
    <p:extLst>
      <p:ext uri="{BB962C8B-B14F-4D97-AF65-F5344CB8AC3E}">
        <p14:creationId xmlns:p14="http://schemas.microsoft.com/office/powerpoint/2010/main" val="2982983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general lesson structure and tasks that you would be doing each week. Your information should allow a reader to know what to do in their lessons they would just need to apply it to the specific class they are working with. </a:t>
            </a:r>
          </a:p>
          <a:p>
            <a:endParaRPr lang="en-GB" dirty="0">
              <a:cs typeface="Calibri"/>
            </a:endParaRPr>
          </a:p>
          <a:p>
            <a:r>
              <a:rPr lang="en-GB">
                <a:cs typeface="Calibri"/>
              </a:rPr>
              <a:t>Intro/warmup to lesson</a:t>
            </a:r>
            <a:endParaRPr lang="en-GB" dirty="0">
              <a:cs typeface="Calibri"/>
            </a:endParaRPr>
          </a:p>
          <a:p>
            <a:r>
              <a:rPr lang="en-GB">
                <a:cs typeface="Calibri"/>
              </a:rPr>
              <a:t>Main body activities</a:t>
            </a:r>
            <a:endParaRPr lang="en-GB" dirty="0">
              <a:cs typeface="Calibri"/>
            </a:endParaRPr>
          </a:p>
          <a:p>
            <a:r>
              <a:rPr lang="en-GB">
                <a:cs typeface="Calibri"/>
              </a:rPr>
              <a:t>Conclusion/cool down activities</a:t>
            </a:r>
            <a:endParaRPr lang="en-GB" dirty="0">
              <a:cs typeface="Calibri"/>
            </a:endParaRPr>
          </a:p>
          <a:p>
            <a:endParaRPr lang="en-GB" dirty="0">
              <a:cs typeface="Calibri"/>
            </a:endParaRPr>
          </a:p>
          <a:p>
            <a:r>
              <a:rPr lang="en-GB">
                <a:cs typeface="Calibri"/>
              </a:rPr>
              <a:t>FOCUS ON LEARNING</a:t>
            </a: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70A55397-D16B-4035-859E-34F4A9BC7195}" type="slidenum">
              <a:rPr lang="en-GB" smtClean="0"/>
              <a:t>38</a:t>
            </a:fld>
            <a:endParaRPr lang="en-GB"/>
          </a:p>
        </p:txBody>
      </p:sp>
    </p:spTree>
    <p:extLst>
      <p:ext uri="{BB962C8B-B14F-4D97-AF65-F5344CB8AC3E}">
        <p14:creationId xmlns:p14="http://schemas.microsoft.com/office/powerpoint/2010/main" val="3434118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show progression</a:t>
            </a:r>
          </a:p>
          <a:p>
            <a:endParaRPr lang="en-GB" dirty="0"/>
          </a:p>
          <a:p>
            <a:r>
              <a:rPr lang="en-GB" dirty="0"/>
              <a:t>This could be teaching something early in the scheme and then the children taking more independent role/ leading sections in later lessons</a:t>
            </a:r>
          </a:p>
          <a:p>
            <a:r>
              <a:rPr lang="en-GB" dirty="0"/>
              <a:t>Basically using what they have learnt and applying it to a task in later lessons.</a:t>
            </a:r>
          </a:p>
        </p:txBody>
      </p:sp>
      <p:sp>
        <p:nvSpPr>
          <p:cNvPr id="4" name="Slide Number Placeholder 3"/>
          <p:cNvSpPr>
            <a:spLocks noGrp="1"/>
          </p:cNvSpPr>
          <p:nvPr>
            <p:ph type="sldNum" sz="quarter" idx="5"/>
          </p:nvPr>
        </p:nvSpPr>
        <p:spPr/>
        <p:txBody>
          <a:bodyPr/>
          <a:lstStyle/>
          <a:p>
            <a:fld id="{70A55397-D16B-4035-859E-34F4A9BC7195}" type="slidenum">
              <a:rPr lang="en-GB" smtClean="0"/>
              <a:t>39</a:t>
            </a:fld>
            <a:endParaRPr lang="en-GB"/>
          </a:p>
        </p:txBody>
      </p:sp>
    </p:spTree>
    <p:extLst>
      <p:ext uri="{BB962C8B-B14F-4D97-AF65-F5344CB8AC3E}">
        <p14:creationId xmlns:p14="http://schemas.microsoft.com/office/powerpoint/2010/main" val="3042181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10/16/2026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17551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10/16/2026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922737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20F64-2579-486C-BFA3-3233A1126A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788CC9-5572-470D-BC4D-D5A5244DAA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D318E-2CE3-4A91-8CD9-D1274A49B1BB}"/>
              </a:ext>
            </a:extLst>
          </p:cNvPr>
          <p:cNvSpPr>
            <a:spLocks noGrp="1"/>
          </p:cNvSpPr>
          <p:nvPr>
            <p:ph type="dt" sz="half" idx="10"/>
          </p:nvPr>
        </p:nvSpPr>
        <p:spPr/>
        <p:txBody>
          <a:bodyPr/>
          <a:lstStyle/>
          <a:p>
            <a:fld id="{FB64E194-D7AC-41DE-9E26-FD0E3590F334}" type="datetimeFigureOut">
              <a:rPr lang="en-GB" smtClean="0"/>
              <a:t>16/10/2026</a:t>
            </a:fld>
            <a:endParaRPr lang="en-GB"/>
          </a:p>
        </p:txBody>
      </p:sp>
      <p:sp>
        <p:nvSpPr>
          <p:cNvPr id="5" name="Footer Placeholder 4">
            <a:extLst>
              <a:ext uri="{FF2B5EF4-FFF2-40B4-BE49-F238E27FC236}">
                <a16:creationId xmlns:a16="http://schemas.microsoft.com/office/drawing/2014/main" id="{7B84CABD-5605-45B6-9802-D597D45C0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22DC00-1013-49BC-9F61-2446DB7737F3}"/>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267348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B2255-AAA4-471A-ABB1-F2D8C24A6D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174171-A54B-491E-B495-C71921B8D2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6C491D-6F18-4ACA-B87C-1BF09769C3DC}"/>
              </a:ext>
            </a:extLst>
          </p:cNvPr>
          <p:cNvSpPr>
            <a:spLocks noGrp="1"/>
          </p:cNvSpPr>
          <p:nvPr>
            <p:ph type="dt" sz="half" idx="10"/>
          </p:nvPr>
        </p:nvSpPr>
        <p:spPr/>
        <p:txBody>
          <a:bodyPr/>
          <a:lstStyle/>
          <a:p>
            <a:fld id="{FB64E194-D7AC-41DE-9E26-FD0E3590F334}" type="datetimeFigureOut">
              <a:rPr lang="en-GB" smtClean="0"/>
              <a:t>16/10/2026</a:t>
            </a:fld>
            <a:endParaRPr lang="en-GB"/>
          </a:p>
        </p:txBody>
      </p:sp>
      <p:sp>
        <p:nvSpPr>
          <p:cNvPr id="5" name="Footer Placeholder 4">
            <a:extLst>
              <a:ext uri="{FF2B5EF4-FFF2-40B4-BE49-F238E27FC236}">
                <a16:creationId xmlns:a16="http://schemas.microsoft.com/office/drawing/2014/main" id="{C65665C2-FACD-41EF-A639-15BA9F821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9BE8B5-1FB3-4DA8-9188-A636C7E3CC22}"/>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1702385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06776F-728D-4408-8B0F-FDA216F3F0AB}"/>
              </a:ext>
            </a:extLst>
          </p:cNvPr>
          <p:cNvSpPr>
            <a:spLocks noGrp="1"/>
          </p:cNvSpPr>
          <p:nvPr>
            <p:ph type="dt" sz="half" idx="10"/>
          </p:nvPr>
        </p:nvSpPr>
        <p:spPr/>
        <p:txBody>
          <a:bodyPr/>
          <a:lstStyle/>
          <a:p>
            <a:fld id="{FB64E194-D7AC-41DE-9E26-FD0E3590F334}" type="datetimeFigureOut">
              <a:rPr lang="en-GB" smtClean="0"/>
              <a:t>16/10/2026</a:t>
            </a:fld>
            <a:endParaRPr lang="en-GB"/>
          </a:p>
        </p:txBody>
      </p:sp>
      <p:sp>
        <p:nvSpPr>
          <p:cNvPr id="3" name="Footer Placeholder 2">
            <a:extLst>
              <a:ext uri="{FF2B5EF4-FFF2-40B4-BE49-F238E27FC236}">
                <a16:creationId xmlns:a16="http://schemas.microsoft.com/office/drawing/2014/main" id="{64229DD5-2598-4920-8658-A7B2D9C75F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A53D2C-90B0-45D6-AB03-7EF4C7D2C02F}"/>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38287755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07" r:id="rId2"/>
    <p:sldLayoutId id="2147483708"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17.jpe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5.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2.png"/><Relationship Id="rId7"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endParaRPr lang="en-GB" dirty="0">
              <a:cs typeface="Calibri"/>
            </a:endParaRPr>
          </a:p>
          <a:p>
            <a:endParaRPr lang="en-GB" dirty="0"/>
          </a:p>
          <a:p>
            <a:r>
              <a:rPr lang="en-GB" dirty="0"/>
              <a:t>Level / </a:t>
            </a:r>
            <a:r>
              <a:rPr lang="en-GB" dirty="0" err="1"/>
              <a:t>Lefel</a:t>
            </a:r>
            <a:r>
              <a:rPr lang="en-GB" dirty="0"/>
              <a:t>  5</a:t>
            </a:r>
            <a:endParaRPr lang="en-GB" dirty="0">
              <a:cs typeface="Calibri"/>
            </a:endParaRPr>
          </a:p>
          <a:p>
            <a:r>
              <a:rPr lang="en-GB" dirty="0">
                <a:cs typeface="Calibri"/>
              </a:rPr>
              <a:t>Health and Wellbeing in Education</a:t>
            </a:r>
          </a:p>
          <a:p>
            <a:endParaRPr lang="en-GB" dirty="0"/>
          </a:p>
          <a:p>
            <a:r>
              <a:rPr lang="en-GB" dirty="0"/>
              <a:t>Kate Piper</a:t>
            </a:r>
          </a:p>
          <a:p>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C8006E99-00B7-43D9-A5FD-25FF5801FE61}"/>
              </a:ext>
            </a:extLst>
          </p:cNvPr>
          <p:cNvSpPr/>
          <p:nvPr/>
        </p:nvSpPr>
        <p:spPr>
          <a:xfrm>
            <a:off x="1639956" y="1192813"/>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
        <p:nvSpPr>
          <p:cNvPr id="9" name="TextBox 8">
            <a:extLst>
              <a:ext uri="{FF2B5EF4-FFF2-40B4-BE49-F238E27FC236}">
                <a16:creationId xmlns:a16="http://schemas.microsoft.com/office/drawing/2014/main" id="{4E13D5F1-105C-4310-8FAE-4D3F8842DC51}"/>
              </a:ext>
            </a:extLst>
          </p:cNvPr>
          <p:cNvSpPr txBox="1"/>
          <p:nvPr/>
        </p:nvSpPr>
        <p:spPr>
          <a:xfrm>
            <a:off x="904975" y="2971432"/>
            <a:ext cx="341323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Health is a state of complete physical, mental and social wellbeing and not merely the absence of disease or infirmity” (WHO, 1948).</a:t>
            </a:r>
            <a:endParaRPr lang="en-US" sz="2400"/>
          </a:p>
        </p:txBody>
      </p:sp>
      <p:sp>
        <p:nvSpPr>
          <p:cNvPr id="10" name="TextBox 9">
            <a:extLst>
              <a:ext uri="{FF2B5EF4-FFF2-40B4-BE49-F238E27FC236}">
                <a16:creationId xmlns:a16="http://schemas.microsoft.com/office/drawing/2014/main" id="{BB7C700D-9D52-46D7-9D04-4A64F6E1152E}"/>
              </a:ext>
            </a:extLst>
          </p:cNvPr>
          <p:cNvSpPr txBox="1"/>
          <p:nvPr/>
        </p:nvSpPr>
        <p:spPr>
          <a:xfrm>
            <a:off x="8059494" y="2786766"/>
            <a:ext cx="3776870" cy="2677656"/>
          </a:xfrm>
          <a:prstGeom prst="rect">
            <a:avLst/>
          </a:prstGeom>
          <a:noFill/>
        </p:spPr>
        <p:txBody>
          <a:bodyPr wrap="square" rtlCol="0">
            <a:spAutoFit/>
          </a:bodyPr>
          <a:lstStyle/>
          <a:p>
            <a:r>
              <a:rPr lang="en-GB" sz="2400"/>
              <a:t>“The ‘health’ term is used in diverse ways, linked to particular value systems, world views, socio-political, economic and cultural contexts” (Wright and Burrows, 2004: 216).</a:t>
            </a:r>
          </a:p>
        </p:txBody>
      </p:sp>
      <p:sp>
        <p:nvSpPr>
          <p:cNvPr id="11" name="TextBox 10">
            <a:extLst>
              <a:ext uri="{FF2B5EF4-FFF2-40B4-BE49-F238E27FC236}">
                <a16:creationId xmlns:a16="http://schemas.microsoft.com/office/drawing/2014/main" id="{D81B15CF-3FA3-4017-B557-2B4B69F34D56}"/>
              </a:ext>
            </a:extLst>
          </p:cNvPr>
          <p:cNvSpPr txBox="1"/>
          <p:nvPr/>
        </p:nvSpPr>
        <p:spPr>
          <a:xfrm>
            <a:off x="4929809" y="2955667"/>
            <a:ext cx="2438400" cy="2308324"/>
          </a:xfrm>
          <a:prstGeom prst="rect">
            <a:avLst/>
          </a:prstGeom>
          <a:noFill/>
        </p:spPr>
        <p:txBody>
          <a:bodyPr wrap="square" rtlCol="0">
            <a:spAutoFit/>
          </a:bodyPr>
          <a:lstStyle/>
          <a:p>
            <a:pPr algn="ctr"/>
            <a:r>
              <a:rPr lang="en-GB" sz="3600" b="1">
                <a:solidFill>
                  <a:schemeClr val="accent5">
                    <a:lumMod val="50000"/>
                  </a:schemeClr>
                </a:solidFill>
              </a:rPr>
              <a:t>An Ideal</a:t>
            </a:r>
          </a:p>
          <a:p>
            <a:pPr algn="ctr"/>
            <a:endParaRPr lang="en-GB" sz="3600" b="1">
              <a:solidFill>
                <a:schemeClr val="accent5">
                  <a:lumMod val="50000"/>
                </a:schemeClr>
              </a:solidFill>
            </a:endParaRPr>
          </a:p>
          <a:p>
            <a:pPr algn="ctr"/>
            <a:r>
              <a:rPr lang="en-GB" sz="3600" b="1">
                <a:solidFill>
                  <a:schemeClr val="accent5">
                    <a:lumMod val="50000"/>
                  </a:schemeClr>
                </a:solidFill>
              </a:rPr>
              <a:t>A ‘normal’ condition</a:t>
            </a:r>
          </a:p>
        </p:txBody>
      </p:sp>
    </p:spTree>
    <p:extLst>
      <p:ext uri="{BB962C8B-B14F-4D97-AF65-F5344CB8AC3E}">
        <p14:creationId xmlns:p14="http://schemas.microsoft.com/office/powerpoint/2010/main" val="113213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8BC4-61B8-37E6-3F07-4A6A935C9BCD}"/>
              </a:ext>
            </a:extLst>
          </p:cNvPr>
          <p:cNvSpPr>
            <a:spLocks noGrp="1"/>
          </p:cNvSpPr>
          <p:nvPr>
            <p:ph type="title"/>
          </p:nvPr>
        </p:nvSpPr>
        <p:spPr/>
        <p:txBody>
          <a:bodyPr/>
          <a:lstStyle/>
          <a:p>
            <a:r>
              <a:rPr lang="en-GB"/>
              <a:t>Medical Models of Health</a:t>
            </a:r>
          </a:p>
        </p:txBody>
      </p:sp>
      <p:sp>
        <p:nvSpPr>
          <p:cNvPr id="3" name="Content Placeholder 2">
            <a:extLst>
              <a:ext uri="{FF2B5EF4-FFF2-40B4-BE49-F238E27FC236}">
                <a16:creationId xmlns:a16="http://schemas.microsoft.com/office/drawing/2014/main" id="{E8EAB444-D71A-2DF7-FD0D-01B12DB4FE9E}"/>
              </a:ext>
            </a:extLst>
          </p:cNvPr>
          <p:cNvSpPr>
            <a:spLocks noGrp="1"/>
          </p:cNvSpPr>
          <p:nvPr>
            <p:ph idx="1"/>
          </p:nvPr>
        </p:nvSpPr>
        <p:spPr>
          <a:xfrm>
            <a:off x="358219" y="1446028"/>
            <a:ext cx="11481847" cy="4274288"/>
          </a:xfrm>
        </p:spPr>
        <p:txBody>
          <a:bodyPr>
            <a:normAutofit lnSpcReduction="10000"/>
          </a:bodyPr>
          <a:lstStyle/>
          <a:p>
            <a:r>
              <a:rPr lang="en-GB" sz="3600" dirty="0"/>
              <a:t>Biomedical </a:t>
            </a:r>
          </a:p>
          <a:p>
            <a:pPr lvl="1"/>
            <a:r>
              <a:rPr lang="en-GB" sz="3200" dirty="0"/>
              <a:t>Absence of pain and disease</a:t>
            </a:r>
          </a:p>
          <a:p>
            <a:r>
              <a:rPr lang="en-GB" sz="3600" dirty="0"/>
              <a:t>Biopsychosocial</a:t>
            </a:r>
          </a:p>
          <a:p>
            <a:pPr lvl="1"/>
            <a:r>
              <a:rPr lang="en-GB" sz="3200" dirty="0"/>
              <a:t>More holistic: biological, psychological and social equal elements of health</a:t>
            </a:r>
          </a:p>
          <a:p>
            <a:pPr lvl="1"/>
            <a:r>
              <a:rPr lang="en-GB" sz="3200" dirty="0"/>
              <a:t>Disproportionate focus on the individuals’ responsibility</a:t>
            </a:r>
          </a:p>
          <a:p>
            <a:pPr lvl="1"/>
            <a:r>
              <a:rPr lang="en-GB" sz="3200" dirty="0"/>
              <a:t>Clinic psychology still emphasised – more focus on social</a:t>
            </a:r>
          </a:p>
          <a:p>
            <a:pPr lvl="1"/>
            <a:r>
              <a:rPr lang="en-GB" sz="3200" dirty="0"/>
              <a:t>‘health behaviours’ (Health Belief Model/ Theory of planned behaviour)</a:t>
            </a:r>
          </a:p>
          <a:p>
            <a:endParaRPr lang="en-GB" sz="3600" dirty="0"/>
          </a:p>
        </p:txBody>
      </p:sp>
      <p:pic>
        <p:nvPicPr>
          <p:cNvPr id="4" name="Picture 3">
            <a:extLst>
              <a:ext uri="{FF2B5EF4-FFF2-40B4-BE49-F238E27FC236}">
                <a16:creationId xmlns:a16="http://schemas.microsoft.com/office/drawing/2014/main" id="{3B5235A3-3611-D42A-D2AD-95EE1A9D5DF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159" b="91723" l="3444" r="94667">
                        <a14:foregroundMark x1="17444" y1="20582" x2="74556" y2="48770"/>
                        <a14:foregroundMark x1="74556" y1="48770" x2="82667" y2="61745"/>
                        <a14:foregroundMark x1="94667" y1="47651" x2="92222" y2="54362"/>
                        <a14:foregroundMark x1="40000" y1="6040" x2="53889" y2="11186"/>
                        <a14:foregroundMark x1="53889" y1="11186" x2="58111" y2="7159"/>
                        <a14:foregroundMark x1="6889" y1="54810" x2="22778" y2="49217"/>
                        <a14:foregroundMark x1="44667" y1="91946" x2="60778" y2="91275"/>
                        <a14:foregroundMark x1="3444" y1="48098" x2="10333" y2="47427"/>
                        <a14:foregroundMark x1="10333" y1="47427" x2="10333" y2="47427"/>
                      </a14:backgroundRemoval>
                    </a14:imgEffect>
                  </a14:imgLayer>
                </a14:imgProps>
              </a:ext>
            </a:extLst>
          </a:blip>
          <a:stretch>
            <a:fillRect/>
          </a:stretch>
        </p:blipFill>
        <p:spPr>
          <a:xfrm>
            <a:off x="6958857" y="206751"/>
            <a:ext cx="4554275" cy="2261957"/>
          </a:xfrm>
          <a:prstGeom prst="rect">
            <a:avLst/>
          </a:prstGeom>
        </p:spPr>
      </p:pic>
      <p:sp>
        <p:nvSpPr>
          <p:cNvPr id="5" name="TextBox 4">
            <a:extLst>
              <a:ext uri="{FF2B5EF4-FFF2-40B4-BE49-F238E27FC236}">
                <a16:creationId xmlns:a16="http://schemas.microsoft.com/office/drawing/2014/main" id="{15BFB72C-9E18-CB79-DF34-54B6B260F099}"/>
              </a:ext>
            </a:extLst>
          </p:cNvPr>
          <p:cNvSpPr txBox="1"/>
          <p:nvPr/>
        </p:nvSpPr>
        <p:spPr>
          <a:xfrm>
            <a:off x="10767074" y="239869"/>
            <a:ext cx="1669162" cy="400110"/>
          </a:xfrm>
          <a:prstGeom prst="rect">
            <a:avLst/>
          </a:prstGeom>
          <a:noFill/>
        </p:spPr>
        <p:txBody>
          <a:bodyPr wrap="square" rtlCol="0">
            <a:spAutoFit/>
          </a:bodyPr>
          <a:lstStyle/>
          <a:p>
            <a:r>
              <a:rPr lang="en-GB" sz="2000" b="1"/>
              <a:t>A goal</a:t>
            </a:r>
          </a:p>
        </p:txBody>
      </p:sp>
      <p:sp>
        <p:nvSpPr>
          <p:cNvPr id="6" name="TextBox 5">
            <a:extLst>
              <a:ext uri="{FF2B5EF4-FFF2-40B4-BE49-F238E27FC236}">
                <a16:creationId xmlns:a16="http://schemas.microsoft.com/office/drawing/2014/main" id="{C166B19E-B1D3-3427-F00E-00DEEFA8631F}"/>
              </a:ext>
            </a:extLst>
          </p:cNvPr>
          <p:cNvSpPr txBox="1"/>
          <p:nvPr/>
        </p:nvSpPr>
        <p:spPr>
          <a:xfrm>
            <a:off x="10334371" y="1680055"/>
            <a:ext cx="1669162" cy="707886"/>
          </a:xfrm>
          <a:prstGeom prst="rect">
            <a:avLst/>
          </a:prstGeom>
          <a:noFill/>
        </p:spPr>
        <p:txBody>
          <a:bodyPr wrap="square" rtlCol="0">
            <a:spAutoFit/>
          </a:bodyPr>
          <a:lstStyle/>
          <a:p>
            <a:r>
              <a:rPr lang="en-GB" sz="2000" b="1"/>
              <a:t>A static condition</a:t>
            </a:r>
          </a:p>
        </p:txBody>
      </p:sp>
      <p:sp>
        <p:nvSpPr>
          <p:cNvPr id="7" name="TextBox 6">
            <a:extLst>
              <a:ext uri="{FF2B5EF4-FFF2-40B4-BE49-F238E27FC236}">
                <a16:creationId xmlns:a16="http://schemas.microsoft.com/office/drawing/2014/main" id="{17753D0C-E06E-90D5-D749-91395425D463}"/>
              </a:ext>
            </a:extLst>
          </p:cNvPr>
          <p:cNvSpPr txBox="1"/>
          <p:nvPr/>
        </p:nvSpPr>
        <p:spPr>
          <a:xfrm>
            <a:off x="10833466" y="826439"/>
            <a:ext cx="1669162" cy="707886"/>
          </a:xfrm>
          <a:prstGeom prst="rect">
            <a:avLst/>
          </a:prstGeom>
          <a:noFill/>
        </p:spPr>
        <p:txBody>
          <a:bodyPr wrap="square" rtlCol="0">
            <a:spAutoFit/>
          </a:bodyPr>
          <a:lstStyle/>
          <a:p>
            <a:r>
              <a:rPr lang="en-GB" sz="2000" b="1"/>
              <a:t>Absence of disease</a:t>
            </a:r>
          </a:p>
        </p:txBody>
      </p:sp>
      <p:sp>
        <p:nvSpPr>
          <p:cNvPr id="8" name="TextBox 7">
            <a:extLst>
              <a:ext uri="{FF2B5EF4-FFF2-40B4-BE49-F238E27FC236}">
                <a16:creationId xmlns:a16="http://schemas.microsoft.com/office/drawing/2014/main" id="{70D7DB84-599A-3611-D0BA-E5E833C611F6}"/>
              </a:ext>
            </a:extLst>
          </p:cNvPr>
          <p:cNvSpPr txBox="1"/>
          <p:nvPr/>
        </p:nvSpPr>
        <p:spPr>
          <a:xfrm>
            <a:off x="7562486" y="1524456"/>
            <a:ext cx="1669162" cy="707886"/>
          </a:xfrm>
          <a:prstGeom prst="rect">
            <a:avLst/>
          </a:prstGeom>
          <a:noFill/>
        </p:spPr>
        <p:txBody>
          <a:bodyPr wrap="square" rtlCol="0">
            <a:spAutoFit/>
          </a:bodyPr>
          <a:lstStyle/>
          <a:p>
            <a:r>
              <a:rPr lang="en-GB" sz="2000" b="1" dirty="0"/>
              <a:t>Focused on the risks</a:t>
            </a:r>
          </a:p>
        </p:txBody>
      </p:sp>
    </p:spTree>
    <p:extLst>
      <p:ext uri="{BB962C8B-B14F-4D97-AF65-F5344CB8AC3E}">
        <p14:creationId xmlns:p14="http://schemas.microsoft.com/office/powerpoint/2010/main" val="341360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1A388F-7FB0-23D7-E813-E548651FB23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7159" b="91723" l="3444" r="94667">
                        <a14:foregroundMark x1="17444" y1="20582" x2="74556" y2="48770"/>
                        <a14:foregroundMark x1="74556" y1="48770" x2="82667" y2="61745"/>
                        <a14:foregroundMark x1="94667" y1="47651" x2="92222" y2="54362"/>
                        <a14:foregroundMark x1="40000" y1="6040" x2="53889" y2="11186"/>
                        <a14:foregroundMark x1="53889" y1="11186" x2="58111" y2="7159"/>
                        <a14:foregroundMark x1="6889" y1="54810" x2="22778" y2="49217"/>
                        <a14:foregroundMark x1="44667" y1="91946" x2="60778" y2="91275"/>
                        <a14:foregroundMark x1="3444" y1="48098" x2="10333" y2="47427"/>
                        <a14:foregroundMark x1="10333" y1="47427" x2="10333" y2="47427"/>
                      </a14:backgroundRemoval>
                    </a14:imgEffect>
                  </a14:imgLayer>
                </a14:imgProps>
              </a:ext>
            </a:extLst>
          </a:blip>
          <a:stretch>
            <a:fillRect/>
          </a:stretch>
        </p:blipFill>
        <p:spPr>
          <a:xfrm>
            <a:off x="2205073" y="2015170"/>
            <a:ext cx="7303974" cy="3627641"/>
          </a:xfrm>
          <a:prstGeom prst="rect">
            <a:avLst/>
          </a:prstGeom>
        </p:spPr>
      </p:pic>
      <p:sp>
        <p:nvSpPr>
          <p:cNvPr id="3" name="TextBox 2">
            <a:extLst>
              <a:ext uri="{FF2B5EF4-FFF2-40B4-BE49-F238E27FC236}">
                <a16:creationId xmlns:a16="http://schemas.microsoft.com/office/drawing/2014/main" id="{29993201-EF58-DFC2-0891-B212D979E0E2}"/>
              </a:ext>
            </a:extLst>
          </p:cNvPr>
          <p:cNvSpPr txBox="1"/>
          <p:nvPr/>
        </p:nvSpPr>
        <p:spPr>
          <a:xfrm>
            <a:off x="8282609" y="1722783"/>
            <a:ext cx="2676939" cy="584775"/>
          </a:xfrm>
          <a:prstGeom prst="rect">
            <a:avLst/>
          </a:prstGeom>
          <a:noFill/>
        </p:spPr>
        <p:txBody>
          <a:bodyPr wrap="square" rtlCol="0">
            <a:spAutoFit/>
          </a:bodyPr>
          <a:lstStyle/>
          <a:p>
            <a:r>
              <a:rPr lang="en-GB" sz="3200" b="1"/>
              <a:t>A goal</a:t>
            </a:r>
          </a:p>
        </p:txBody>
      </p:sp>
      <p:sp>
        <p:nvSpPr>
          <p:cNvPr id="4" name="TextBox 3">
            <a:extLst>
              <a:ext uri="{FF2B5EF4-FFF2-40B4-BE49-F238E27FC236}">
                <a16:creationId xmlns:a16="http://schemas.microsoft.com/office/drawing/2014/main" id="{550D46D1-800C-00E0-E0F2-854CFAD9E089}"/>
              </a:ext>
            </a:extLst>
          </p:cNvPr>
          <p:cNvSpPr txBox="1"/>
          <p:nvPr/>
        </p:nvSpPr>
        <p:spPr>
          <a:xfrm>
            <a:off x="9180444" y="4685750"/>
            <a:ext cx="2676939" cy="1077218"/>
          </a:xfrm>
          <a:prstGeom prst="rect">
            <a:avLst/>
          </a:prstGeom>
          <a:noFill/>
        </p:spPr>
        <p:txBody>
          <a:bodyPr wrap="square" rtlCol="0">
            <a:spAutoFit/>
          </a:bodyPr>
          <a:lstStyle/>
          <a:p>
            <a:r>
              <a:rPr lang="en-GB" sz="3200" b="1"/>
              <a:t>A static condition</a:t>
            </a:r>
          </a:p>
        </p:txBody>
      </p:sp>
      <p:sp>
        <p:nvSpPr>
          <p:cNvPr id="5" name="TextBox 4">
            <a:extLst>
              <a:ext uri="{FF2B5EF4-FFF2-40B4-BE49-F238E27FC236}">
                <a16:creationId xmlns:a16="http://schemas.microsoft.com/office/drawing/2014/main" id="{A538218C-902A-0986-CE0B-2CA497AF3D54}"/>
              </a:ext>
            </a:extLst>
          </p:cNvPr>
          <p:cNvSpPr txBox="1"/>
          <p:nvPr/>
        </p:nvSpPr>
        <p:spPr>
          <a:xfrm>
            <a:off x="9670774" y="2971760"/>
            <a:ext cx="2676939" cy="1077218"/>
          </a:xfrm>
          <a:prstGeom prst="rect">
            <a:avLst/>
          </a:prstGeom>
          <a:noFill/>
        </p:spPr>
        <p:txBody>
          <a:bodyPr wrap="square" rtlCol="0">
            <a:spAutoFit/>
          </a:bodyPr>
          <a:lstStyle/>
          <a:p>
            <a:r>
              <a:rPr lang="en-GB" sz="3200" b="1"/>
              <a:t>Absence of disease</a:t>
            </a:r>
          </a:p>
        </p:txBody>
      </p:sp>
      <p:sp>
        <p:nvSpPr>
          <p:cNvPr id="6" name="TextBox 5">
            <a:extLst>
              <a:ext uri="{FF2B5EF4-FFF2-40B4-BE49-F238E27FC236}">
                <a16:creationId xmlns:a16="http://schemas.microsoft.com/office/drawing/2014/main" id="{212B3D46-5827-1D5D-1F0B-883CC47322CD}"/>
              </a:ext>
            </a:extLst>
          </p:cNvPr>
          <p:cNvSpPr txBox="1"/>
          <p:nvPr/>
        </p:nvSpPr>
        <p:spPr>
          <a:xfrm>
            <a:off x="759974" y="2123931"/>
            <a:ext cx="2676939" cy="1077218"/>
          </a:xfrm>
          <a:prstGeom prst="rect">
            <a:avLst/>
          </a:prstGeom>
          <a:noFill/>
        </p:spPr>
        <p:txBody>
          <a:bodyPr wrap="square" rtlCol="0">
            <a:spAutoFit/>
          </a:bodyPr>
          <a:lstStyle/>
          <a:p>
            <a:r>
              <a:rPr lang="en-GB" sz="3200" b="1"/>
              <a:t>Focused on the risks</a:t>
            </a:r>
          </a:p>
        </p:txBody>
      </p:sp>
      <p:sp>
        <p:nvSpPr>
          <p:cNvPr id="7" name="Title 3">
            <a:extLst>
              <a:ext uri="{FF2B5EF4-FFF2-40B4-BE49-F238E27FC236}">
                <a16:creationId xmlns:a16="http://schemas.microsoft.com/office/drawing/2014/main" id="{607123E1-9DDD-0CA0-A52E-477FF3DA413A}"/>
              </a:ext>
            </a:extLst>
          </p:cNvPr>
          <p:cNvSpPr txBox="1">
            <a:spLocks/>
          </p:cNvSpPr>
          <p:nvPr/>
        </p:nvSpPr>
        <p:spPr>
          <a:xfrm>
            <a:off x="279143" y="382995"/>
            <a:ext cx="10515600" cy="8321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pathogenic perspective of health</a:t>
            </a:r>
          </a:p>
        </p:txBody>
      </p:sp>
      <p:sp>
        <p:nvSpPr>
          <p:cNvPr id="8" name="TextBox 7">
            <a:extLst>
              <a:ext uri="{FF2B5EF4-FFF2-40B4-BE49-F238E27FC236}">
                <a16:creationId xmlns:a16="http://schemas.microsoft.com/office/drawing/2014/main" id="{B91B6C2E-AC10-4560-AEE5-93A8D577EB1F}"/>
              </a:ext>
            </a:extLst>
          </p:cNvPr>
          <p:cNvSpPr txBox="1"/>
          <p:nvPr/>
        </p:nvSpPr>
        <p:spPr>
          <a:xfrm>
            <a:off x="3175819" y="5883125"/>
            <a:ext cx="5840361" cy="830997"/>
          </a:xfrm>
          <a:prstGeom prst="rect">
            <a:avLst/>
          </a:prstGeom>
          <a:noFill/>
        </p:spPr>
        <p:txBody>
          <a:bodyPr wrap="square" rtlCol="0">
            <a:spAutoFit/>
          </a:bodyPr>
          <a:lstStyle/>
          <a:p>
            <a:pPr algn="ctr"/>
            <a:r>
              <a:rPr lang="en-GB" sz="2400" b="1">
                <a:solidFill>
                  <a:schemeClr val="bg1"/>
                </a:solidFill>
              </a:rPr>
              <a:t>In this current view of health, does it make sense to be synonymous with wellbeing?</a:t>
            </a:r>
          </a:p>
        </p:txBody>
      </p:sp>
    </p:spTree>
    <p:extLst>
      <p:ext uri="{BB962C8B-B14F-4D97-AF65-F5344CB8AC3E}">
        <p14:creationId xmlns:p14="http://schemas.microsoft.com/office/powerpoint/2010/main" val="148122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 screenshot of a cell phone&#10;&#10;Description generated with high confidence">
            <a:extLst>
              <a:ext uri="{FF2B5EF4-FFF2-40B4-BE49-F238E27FC236}">
                <a16:creationId xmlns:a16="http://schemas.microsoft.com/office/drawing/2014/main" id="{5CAEBCF2-CCF3-C9FB-5CA4-2F05ED561A6E}"/>
              </a:ext>
            </a:extLst>
          </p:cNvPr>
          <p:cNvPicPr>
            <a:picLocks noChangeAspect="1"/>
          </p:cNvPicPr>
          <p:nvPr/>
        </p:nvPicPr>
        <p:blipFill>
          <a:blip r:embed="rId2"/>
          <a:stretch>
            <a:fillRect/>
          </a:stretch>
        </p:blipFill>
        <p:spPr>
          <a:xfrm>
            <a:off x="162464" y="2029372"/>
            <a:ext cx="5719313" cy="2558289"/>
          </a:xfrm>
          <a:prstGeom prst="rect">
            <a:avLst/>
          </a:prstGeom>
        </p:spPr>
      </p:pic>
      <p:pic>
        <p:nvPicPr>
          <p:cNvPr id="3" name="Picture 6" descr="A close up of a map&#10;&#10;Description generated with very high confidence">
            <a:extLst>
              <a:ext uri="{FF2B5EF4-FFF2-40B4-BE49-F238E27FC236}">
                <a16:creationId xmlns:a16="http://schemas.microsoft.com/office/drawing/2014/main" id="{4C191EBB-785E-5238-2867-D2ACB37188D8}"/>
              </a:ext>
            </a:extLst>
          </p:cNvPr>
          <p:cNvPicPr>
            <a:picLocks noChangeAspect="1"/>
          </p:cNvPicPr>
          <p:nvPr/>
        </p:nvPicPr>
        <p:blipFill>
          <a:blip r:embed="rId3"/>
          <a:stretch>
            <a:fillRect/>
          </a:stretch>
        </p:blipFill>
        <p:spPr>
          <a:xfrm>
            <a:off x="6162138" y="2046631"/>
            <a:ext cx="5863088" cy="2502955"/>
          </a:xfrm>
          <a:prstGeom prst="rect">
            <a:avLst/>
          </a:prstGeom>
        </p:spPr>
      </p:pic>
      <p:pic>
        <p:nvPicPr>
          <p:cNvPr id="4" name="Picture 8" descr="A picture containing table&#10;&#10;Description generated with very high confidence">
            <a:extLst>
              <a:ext uri="{FF2B5EF4-FFF2-40B4-BE49-F238E27FC236}">
                <a16:creationId xmlns:a16="http://schemas.microsoft.com/office/drawing/2014/main" id="{8D5F645F-9D33-2C41-7738-EC325E405E2D}"/>
              </a:ext>
            </a:extLst>
          </p:cNvPr>
          <p:cNvPicPr>
            <a:picLocks noChangeAspect="1"/>
          </p:cNvPicPr>
          <p:nvPr/>
        </p:nvPicPr>
        <p:blipFill>
          <a:blip r:embed="rId4"/>
          <a:stretch>
            <a:fillRect/>
          </a:stretch>
        </p:blipFill>
        <p:spPr>
          <a:xfrm>
            <a:off x="6402251" y="1216094"/>
            <a:ext cx="2076450" cy="495300"/>
          </a:xfrm>
          <a:prstGeom prst="rect">
            <a:avLst/>
          </a:prstGeom>
        </p:spPr>
      </p:pic>
      <p:pic>
        <p:nvPicPr>
          <p:cNvPr id="5" name="Picture 10" descr="A picture containing table&#10;&#10;Description generated with very high confidence">
            <a:extLst>
              <a:ext uri="{FF2B5EF4-FFF2-40B4-BE49-F238E27FC236}">
                <a16:creationId xmlns:a16="http://schemas.microsoft.com/office/drawing/2014/main" id="{A94C9934-BA76-4BEA-579E-150301C50CC2}"/>
              </a:ext>
            </a:extLst>
          </p:cNvPr>
          <p:cNvPicPr>
            <a:picLocks noChangeAspect="1"/>
          </p:cNvPicPr>
          <p:nvPr/>
        </p:nvPicPr>
        <p:blipFill>
          <a:blip r:embed="rId5"/>
          <a:stretch>
            <a:fillRect/>
          </a:stretch>
        </p:blipFill>
        <p:spPr>
          <a:xfrm>
            <a:off x="3054839" y="1216094"/>
            <a:ext cx="2000250" cy="495300"/>
          </a:xfrm>
          <a:prstGeom prst="rect">
            <a:avLst/>
          </a:prstGeom>
        </p:spPr>
      </p:pic>
      <p:pic>
        <p:nvPicPr>
          <p:cNvPr id="6" name="Picture 12" descr="A close up of a logo&#10;&#10;Description generated with very high confidence">
            <a:extLst>
              <a:ext uri="{FF2B5EF4-FFF2-40B4-BE49-F238E27FC236}">
                <a16:creationId xmlns:a16="http://schemas.microsoft.com/office/drawing/2014/main" id="{9BE6BC46-70E3-CDB1-DA54-DD98C13E4AC2}"/>
              </a:ext>
            </a:extLst>
          </p:cNvPr>
          <p:cNvPicPr>
            <a:picLocks noChangeAspect="1"/>
          </p:cNvPicPr>
          <p:nvPr/>
        </p:nvPicPr>
        <p:blipFill>
          <a:blip r:embed="rId6"/>
          <a:stretch>
            <a:fillRect/>
          </a:stretch>
        </p:blipFill>
        <p:spPr>
          <a:xfrm>
            <a:off x="9901151" y="1216094"/>
            <a:ext cx="2124075" cy="495300"/>
          </a:xfrm>
          <a:prstGeom prst="rect">
            <a:avLst/>
          </a:prstGeom>
        </p:spPr>
      </p:pic>
      <p:pic>
        <p:nvPicPr>
          <p:cNvPr id="7" name="Picture 14" descr="A picture containing knife&#10;&#10;Description generated with very high confidence">
            <a:extLst>
              <a:ext uri="{FF2B5EF4-FFF2-40B4-BE49-F238E27FC236}">
                <a16:creationId xmlns:a16="http://schemas.microsoft.com/office/drawing/2014/main" id="{FA0C6929-9C30-C710-EA45-69A90C908E6C}"/>
              </a:ext>
            </a:extLst>
          </p:cNvPr>
          <p:cNvPicPr>
            <a:picLocks noChangeAspect="1"/>
          </p:cNvPicPr>
          <p:nvPr/>
        </p:nvPicPr>
        <p:blipFill>
          <a:blip r:embed="rId7"/>
          <a:stretch>
            <a:fillRect/>
          </a:stretch>
        </p:blipFill>
        <p:spPr>
          <a:xfrm>
            <a:off x="290703" y="951742"/>
            <a:ext cx="2253471" cy="1090882"/>
          </a:xfrm>
          <a:prstGeom prst="rect">
            <a:avLst/>
          </a:prstGeom>
        </p:spPr>
      </p:pic>
      <p:sp>
        <p:nvSpPr>
          <p:cNvPr id="8" name="Title 3">
            <a:extLst>
              <a:ext uri="{FF2B5EF4-FFF2-40B4-BE49-F238E27FC236}">
                <a16:creationId xmlns:a16="http://schemas.microsoft.com/office/drawing/2014/main" id="{55E59B92-55F2-09A1-C227-9AC56D260D29}"/>
              </a:ext>
            </a:extLst>
          </p:cNvPr>
          <p:cNvSpPr txBox="1">
            <a:spLocks/>
          </p:cNvSpPr>
          <p:nvPr/>
        </p:nvSpPr>
        <p:spPr>
          <a:xfrm>
            <a:off x="162464" y="14322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salutogenic perspective of health</a:t>
            </a:r>
          </a:p>
        </p:txBody>
      </p:sp>
      <p:pic>
        <p:nvPicPr>
          <p:cNvPr id="9" name="Picture 8" descr="A close up of a logo&#10;&#10;Description generated with high confidence">
            <a:extLst>
              <a:ext uri="{FF2B5EF4-FFF2-40B4-BE49-F238E27FC236}">
                <a16:creationId xmlns:a16="http://schemas.microsoft.com/office/drawing/2014/main" id="{1410A1F0-6E5E-9B9D-4410-B49CF06C3D7C}"/>
              </a:ext>
            </a:extLst>
          </p:cNvPr>
          <p:cNvPicPr>
            <a:picLocks noChangeAspect="1"/>
          </p:cNvPicPr>
          <p:nvPr/>
        </p:nvPicPr>
        <p:blipFill>
          <a:blip r:embed="rId8"/>
          <a:stretch>
            <a:fillRect/>
          </a:stretch>
        </p:blipFill>
        <p:spPr>
          <a:xfrm>
            <a:off x="0" y="4558869"/>
            <a:ext cx="12217880" cy="1341012"/>
          </a:xfrm>
          <a:prstGeom prst="rect">
            <a:avLst/>
          </a:prstGeom>
        </p:spPr>
      </p:pic>
      <p:cxnSp>
        <p:nvCxnSpPr>
          <p:cNvPr id="10" name="Straight Connector 9">
            <a:extLst>
              <a:ext uri="{FF2B5EF4-FFF2-40B4-BE49-F238E27FC236}">
                <a16:creationId xmlns:a16="http://schemas.microsoft.com/office/drawing/2014/main" id="{0BE96C7B-AE47-A8E1-99B2-36D8597BFEAB}"/>
              </a:ext>
            </a:extLst>
          </p:cNvPr>
          <p:cNvCxnSpPr/>
          <p:nvPr/>
        </p:nvCxnSpPr>
        <p:spPr>
          <a:xfrm>
            <a:off x="-378000" y="1936885"/>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E49189D-378C-773A-B654-BFA372F6E1FE}"/>
              </a:ext>
            </a:extLst>
          </p:cNvPr>
          <p:cNvCxnSpPr>
            <a:cxnSpLocks/>
          </p:cNvCxnSpPr>
          <p:nvPr/>
        </p:nvCxnSpPr>
        <p:spPr>
          <a:xfrm>
            <a:off x="-390940" y="4693677"/>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FE38ED3-6980-F8C6-41C2-9CCD65036735}"/>
              </a:ext>
            </a:extLst>
          </p:cNvPr>
          <p:cNvPicPr>
            <a:picLocks noChangeAspect="1"/>
          </p:cNvPicPr>
          <p:nvPr/>
        </p:nvPicPr>
        <p:blipFill>
          <a:blip r:embed="rId9"/>
          <a:stretch>
            <a:fillRect/>
          </a:stretch>
        </p:blipFill>
        <p:spPr>
          <a:xfrm>
            <a:off x="1700880" y="808823"/>
            <a:ext cx="8655446" cy="4634270"/>
          </a:xfrm>
          <a:prstGeom prst="rect">
            <a:avLst/>
          </a:prstGeom>
        </p:spPr>
      </p:pic>
    </p:spTree>
    <p:extLst>
      <p:ext uri="{BB962C8B-B14F-4D97-AF65-F5344CB8AC3E}">
        <p14:creationId xmlns:p14="http://schemas.microsoft.com/office/powerpoint/2010/main" val="137251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ign above a body of water&#10;&#10;Description generated with very high confidence">
            <a:extLst>
              <a:ext uri="{FF2B5EF4-FFF2-40B4-BE49-F238E27FC236}">
                <a16:creationId xmlns:a16="http://schemas.microsoft.com/office/drawing/2014/main" id="{045DF577-BB09-4887-9900-728E9B5BF1DE}"/>
              </a:ext>
            </a:extLst>
          </p:cNvPr>
          <p:cNvPicPr>
            <a:picLocks noChangeAspect="1"/>
          </p:cNvPicPr>
          <p:nvPr/>
        </p:nvPicPr>
        <p:blipFill>
          <a:blip r:embed="rId3"/>
          <a:stretch>
            <a:fillRect/>
          </a:stretch>
        </p:blipFill>
        <p:spPr>
          <a:xfrm>
            <a:off x="2797834" y="949638"/>
            <a:ext cx="6596332" cy="4958724"/>
          </a:xfrm>
          <a:prstGeom prst="rect">
            <a:avLst/>
          </a:prstGeom>
        </p:spPr>
      </p:pic>
      <p:sp>
        <p:nvSpPr>
          <p:cNvPr id="3" name="Title 3">
            <a:extLst>
              <a:ext uri="{FF2B5EF4-FFF2-40B4-BE49-F238E27FC236}">
                <a16:creationId xmlns:a16="http://schemas.microsoft.com/office/drawing/2014/main" id="{D5DB410D-E3E7-BC08-67C7-1B93B4905ADF}"/>
              </a:ext>
            </a:extLst>
          </p:cNvPr>
          <p:cNvSpPr txBox="1">
            <a:spLocks/>
          </p:cNvSpPr>
          <p:nvPr/>
        </p:nvSpPr>
        <p:spPr>
          <a:xfrm>
            <a:off x="162464" y="14322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err="1"/>
              <a:t>Antonovsky’s</a:t>
            </a:r>
            <a:r>
              <a:rPr lang="en-GB"/>
              <a:t> River of Life</a:t>
            </a:r>
          </a:p>
        </p:txBody>
      </p:sp>
      <p:sp>
        <p:nvSpPr>
          <p:cNvPr id="4" name="TextBox 3">
            <a:extLst>
              <a:ext uri="{FF2B5EF4-FFF2-40B4-BE49-F238E27FC236}">
                <a16:creationId xmlns:a16="http://schemas.microsoft.com/office/drawing/2014/main" id="{EAE1C7AD-C314-64FE-CBD9-420DA4E3FF9A}"/>
              </a:ext>
            </a:extLst>
          </p:cNvPr>
          <p:cNvSpPr txBox="1"/>
          <p:nvPr/>
        </p:nvSpPr>
        <p:spPr>
          <a:xfrm>
            <a:off x="9448800" y="2090172"/>
            <a:ext cx="2743200" cy="2677656"/>
          </a:xfrm>
          <a:prstGeom prst="rect">
            <a:avLst/>
          </a:prstGeom>
          <a:noFill/>
        </p:spPr>
        <p:txBody>
          <a:bodyPr wrap="square" rtlCol="0">
            <a:spAutoFit/>
          </a:bodyPr>
          <a:lstStyle/>
          <a:p>
            <a:r>
              <a:rPr lang="en-GB" sz="2400" b="1" u="sng"/>
              <a:t>Sense of Coherence</a:t>
            </a:r>
          </a:p>
          <a:p>
            <a:endParaRPr lang="en-GB" sz="2400" b="1"/>
          </a:p>
          <a:p>
            <a:pPr marL="285750" indent="-285750">
              <a:buFont typeface="Arial" panose="020B0604020202020204" pitchFamily="34" charset="0"/>
              <a:buChar char="•"/>
            </a:pPr>
            <a:r>
              <a:rPr lang="en-GB" sz="2400" b="1"/>
              <a:t>Comprehensible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Manageable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Meaningful</a:t>
            </a:r>
          </a:p>
        </p:txBody>
      </p:sp>
      <p:sp>
        <p:nvSpPr>
          <p:cNvPr id="5" name="TextBox 4">
            <a:extLst>
              <a:ext uri="{FF2B5EF4-FFF2-40B4-BE49-F238E27FC236}">
                <a16:creationId xmlns:a16="http://schemas.microsoft.com/office/drawing/2014/main" id="{3E9AE2D1-3D02-6208-7C44-8FCA89342536}"/>
              </a:ext>
            </a:extLst>
          </p:cNvPr>
          <p:cNvSpPr txBox="1"/>
          <p:nvPr/>
        </p:nvSpPr>
        <p:spPr>
          <a:xfrm>
            <a:off x="108549" y="1720840"/>
            <a:ext cx="2743200" cy="3416320"/>
          </a:xfrm>
          <a:prstGeom prst="rect">
            <a:avLst/>
          </a:prstGeom>
          <a:noFill/>
        </p:spPr>
        <p:txBody>
          <a:bodyPr wrap="square" rtlCol="0">
            <a:spAutoFit/>
          </a:bodyPr>
          <a:lstStyle/>
          <a:p>
            <a:pPr algn="ctr"/>
            <a:r>
              <a:rPr lang="en-GB" sz="2400" b="1" u="sng"/>
              <a:t>General Resistance Resources</a:t>
            </a:r>
          </a:p>
          <a:p>
            <a:r>
              <a:rPr lang="en-GB" sz="2400" b="1"/>
              <a:t>Characteristics of:</a:t>
            </a:r>
          </a:p>
          <a:p>
            <a:pPr marL="285750" indent="-285750">
              <a:buFont typeface="Arial" panose="020B0604020202020204" pitchFamily="34" charset="0"/>
              <a:buChar char="•"/>
            </a:pPr>
            <a:r>
              <a:rPr lang="en-GB" sz="2400" b="1"/>
              <a:t>person</a:t>
            </a:r>
          </a:p>
          <a:p>
            <a:pPr marL="285750" indent="-285750">
              <a:buFont typeface="Arial" panose="020B0604020202020204" pitchFamily="34" charset="0"/>
              <a:buChar char="•"/>
            </a:pPr>
            <a:r>
              <a:rPr lang="en-GB" sz="2400" b="1"/>
              <a:t>group</a:t>
            </a:r>
          </a:p>
          <a:p>
            <a:pPr marL="285750" indent="-285750">
              <a:buFont typeface="Arial" panose="020B0604020202020204" pitchFamily="34" charset="0"/>
              <a:buChar char="•"/>
            </a:pPr>
            <a:r>
              <a:rPr lang="en-GB" sz="2400" b="1"/>
              <a:t>environment</a:t>
            </a:r>
          </a:p>
          <a:p>
            <a:r>
              <a:rPr lang="en-GB" sz="2400" b="1"/>
              <a:t>that facilitates health and tension management</a:t>
            </a:r>
          </a:p>
        </p:txBody>
      </p:sp>
      <p:pic>
        <p:nvPicPr>
          <p:cNvPr id="6" name="Picture 5">
            <a:extLst>
              <a:ext uri="{FF2B5EF4-FFF2-40B4-BE49-F238E27FC236}">
                <a16:creationId xmlns:a16="http://schemas.microsoft.com/office/drawing/2014/main" id="{A008B953-17CB-EB74-1773-D751512BD3A2}"/>
              </a:ext>
            </a:extLst>
          </p:cNvPr>
          <p:cNvPicPr>
            <a:picLocks noChangeAspect="1"/>
          </p:cNvPicPr>
          <p:nvPr/>
        </p:nvPicPr>
        <p:blipFill>
          <a:blip r:embed="rId4"/>
          <a:stretch>
            <a:fillRect/>
          </a:stretch>
        </p:blipFill>
        <p:spPr>
          <a:xfrm>
            <a:off x="669189" y="209198"/>
            <a:ext cx="9886950" cy="6505575"/>
          </a:xfrm>
          <a:prstGeom prst="rect">
            <a:avLst/>
          </a:prstGeom>
        </p:spPr>
      </p:pic>
      <p:pic>
        <p:nvPicPr>
          <p:cNvPr id="7" name="Picture 2" descr="Fig. 49.2, [Generalized resistance resources, life experience, and quality  of life]. - The Handbook of Salutogenesis - NCBI Bookshelf">
            <a:extLst>
              <a:ext uri="{FF2B5EF4-FFF2-40B4-BE49-F238E27FC236}">
                <a16:creationId xmlns:a16="http://schemas.microsoft.com/office/drawing/2014/main" id="{D1F78BDE-3F63-F7CD-B447-216127B4AF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439" y="388413"/>
            <a:ext cx="8430449" cy="6260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87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21FB-619E-115D-E208-45A99285E17A}"/>
              </a:ext>
            </a:extLst>
          </p:cNvPr>
          <p:cNvSpPr>
            <a:spLocks noGrp="1"/>
          </p:cNvSpPr>
          <p:nvPr>
            <p:ph type="title"/>
          </p:nvPr>
        </p:nvSpPr>
        <p:spPr/>
        <p:txBody>
          <a:bodyPr/>
          <a:lstStyle/>
          <a:p>
            <a:r>
              <a:rPr lang="en-GB"/>
              <a:t>Defining wellbeing</a:t>
            </a:r>
          </a:p>
        </p:txBody>
      </p:sp>
      <p:sp>
        <p:nvSpPr>
          <p:cNvPr id="3" name="Content Placeholder 2">
            <a:extLst>
              <a:ext uri="{FF2B5EF4-FFF2-40B4-BE49-F238E27FC236}">
                <a16:creationId xmlns:a16="http://schemas.microsoft.com/office/drawing/2014/main" id="{5365ADC8-800B-83DE-B2C1-8E76A2310431}"/>
              </a:ext>
            </a:extLst>
          </p:cNvPr>
          <p:cNvSpPr>
            <a:spLocks noGrp="1"/>
          </p:cNvSpPr>
          <p:nvPr>
            <p:ph idx="1"/>
          </p:nvPr>
        </p:nvSpPr>
        <p:spPr/>
        <p:txBody>
          <a:bodyPr/>
          <a:lstStyle/>
          <a:p>
            <a:endParaRPr lang="en-GB"/>
          </a:p>
          <a:p>
            <a:r>
              <a:rPr lang="en-GB"/>
              <a:t>“Feeling good and functioning well and comprises everyone’s experience of their life and a comparison of life circumstances with social norms and values. Wellbeing can be both subjective and objective” - UK Department of Health</a:t>
            </a:r>
          </a:p>
          <a:p>
            <a:r>
              <a:rPr lang="en-GB"/>
              <a:t>“Wellbeing is a balance point between an individual’s resource pool and the challenges faced” - Dodge et al. (2012: 230)</a:t>
            </a:r>
          </a:p>
          <a:p>
            <a:r>
              <a:rPr lang="en-GB"/>
              <a:t>7 wellbeing goals (Wellbeing of Future Generation Act, 2015)</a:t>
            </a:r>
          </a:p>
        </p:txBody>
      </p:sp>
      <p:pic>
        <p:nvPicPr>
          <p:cNvPr id="4" name="Picture 3">
            <a:extLst>
              <a:ext uri="{FF2B5EF4-FFF2-40B4-BE49-F238E27FC236}">
                <a16:creationId xmlns:a16="http://schemas.microsoft.com/office/drawing/2014/main" id="{D3FBA8A5-BFE2-EB5C-FC73-A17A574F3419}"/>
              </a:ext>
            </a:extLst>
          </p:cNvPr>
          <p:cNvPicPr>
            <a:picLocks noChangeAspect="1"/>
          </p:cNvPicPr>
          <p:nvPr/>
        </p:nvPicPr>
        <p:blipFill rotWithShape="1">
          <a:blip r:embed="rId3"/>
          <a:srcRect b="11481"/>
          <a:stretch/>
        </p:blipFill>
        <p:spPr>
          <a:xfrm>
            <a:off x="5404219" y="393571"/>
            <a:ext cx="6638925" cy="1795906"/>
          </a:xfrm>
          <a:prstGeom prst="rect">
            <a:avLst/>
          </a:prstGeom>
        </p:spPr>
      </p:pic>
    </p:spTree>
    <p:extLst>
      <p:ext uri="{BB962C8B-B14F-4D97-AF65-F5344CB8AC3E}">
        <p14:creationId xmlns:p14="http://schemas.microsoft.com/office/powerpoint/2010/main" val="3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AF94C6-DFE8-BF9C-58B7-58E4AC249A75}"/>
              </a:ext>
            </a:extLst>
          </p:cNvPr>
          <p:cNvPicPr>
            <a:picLocks noChangeAspect="1"/>
          </p:cNvPicPr>
          <p:nvPr/>
        </p:nvPicPr>
        <p:blipFill rotWithShape="1">
          <a:blip r:embed="rId2"/>
          <a:srcRect l="51048" t="23979" r="1895" b="6774"/>
          <a:stretch/>
        </p:blipFill>
        <p:spPr>
          <a:xfrm>
            <a:off x="1172496" y="1391252"/>
            <a:ext cx="9847007" cy="4075496"/>
          </a:xfrm>
          <a:prstGeom prst="rect">
            <a:avLst/>
          </a:prstGeom>
        </p:spPr>
      </p:pic>
      <p:sp>
        <p:nvSpPr>
          <p:cNvPr id="4" name="TextBox 3">
            <a:extLst>
              <a:ext uri="{FF2B5EF4-FFF2-40B4-BE49-F238E27FC236}">
                <a16:creationId xmlns:a16="http://schemas.microsoft.com/office/drawing/2014/main" id="{9F2B55BA-A490-C9E0-A87A-C06EE0F496B9}"/>
              </a:ext>
            </a:extLst>
          </p:cNvPr>
          <p:cNvSpPr txBox="1"/>
          <p:nvPr/>
        </p:nvSpPr>
        <p:spPr>
          <a:xfrm>
            <a:off x="1172496" y="398206"/>
            <a:ext cx="9320981" cy="646331"/>
          </a:xfrm>
          <a:prstGeom prst="rect">
            <a:avLst/>
          </a:prstGeom>
          <a:noFill/>
        </p:spPr>
        <p:txBody>
          <a:bodyPr wrap="square" rtlCol="0">
            <a:spAutoFit/>
          </a:bodyPr>
          <a:lstStyle/>
          <a:p>
            <a:r>
              <a:rPr lang="en-GB" sz="3600" b="1" u="sng"/>
              <a:t>Seven Wellbeing Goals</a:t>
            </a:r>
          </a:p>
        </p:txBody>
      </p:sp>
    </p:spTree>
    <p:extLst>
      <p:ext uri="{BB962C8B-B14F-4D97-AF65-F5344CB8AC3E}">
        <p14:creationId xmlns:p14="http://schemas.microsoft.com/office/powerpoint/2010/main" val="470630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A31CA-F23D-46C0-865A-B02880626BAE}"/>
              </a:ext>
            </a:extLst>
          </p:cNvPr>
          <p:cNvSpPr txBox="1">
            <a:spLocks/>
          </p:cNvSpPr>
          <p:nvPr/>
        </p:nvSpPr>
        <p:spPr>
          <a:xfrm>
            <a:off x="457200" y="27463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Key driver for education reform</a:t>
            </a:r>
          </a:p>
        </p:txBody>
      </p:sp>
      <p:sp>
        <p:nvSpPr>
          <p:cNvPr id="3" name="Content Placeholder 2">
            <a:extLst>
              <a:ext uri="{FF2B5EF4-FFF2-40B4-BE49-F238E27FC236}">
                <a16:creationId xmlns:a16="http://schemas.microsoft.com/office/drawing/2014/main" id="{745FB219-7784-45C9-AE0F-55F5E2441507}"/>
              </a:ext>
            </a:extLst>
          </p:cNvPr>
          <p:cNvSpPr txBox="1">
            <a:spLocks/>
          </p:cNvSpPr>
          <p:nvPr/>
        </p:nvSpPr>
        <p:spPr>
          <a:xfrm>
            <a:off x="457199" y="1417638"/>
            <a:ext cx="11463867" cy="41195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2009 PISA Survey</a:t>
            </a:r>
          </a:p>
          <a:p>
            <a:pPr lvl="1"/>
            <a:r>
              <a:rPr lang="en-GB" sz="2800" dirty="0"/>
              <a:t>Maths reading and science </a:t>
            </a:r>
            <a:r>
              <a:rPr lang="en-GB" sz="2800" dirty="0">
                <a:latin typeface="Calibri" panose="020F0502020204030204" pitchFamily="34" charset="0"/>
                <a:cs typeface="Calibri" panose="020F0502020204030204" pitchFamily="34" charset="0"/>
              </a:rPr>
              <a:t>↓ OECD average</a:t>
            </a:r>
          </a:p>
          <a:p>
            <a:r>
              <a:rPr lang="en-GB" sz="3200" dirty="0">
                <a:latin typeface="Calibri" panose="020F0502020204030204" pitchFamily="34" charset="0"/>
                <a:cs typeface="Calibri" panose="020F0502020204030204" pitchFamily="34" charset="0"/>
              </a:rPr>
              <a:t>2015 Surveys some improvements but changes – so no real comparison</a:t>
            </a:r>
          </a:p>
          <a:p>
            <a:pPr lvl="1"/>
            <a:r>
              <a:rPr lang="en-GB" sz="2800" dirty="0">
                <a:latin typeface="Calibri" panose="020F0502020204030204" pitchFamily="34" charset="0"/>
                <a:cs typeface="Calibri" panose="020F0502020204030204" pitchFamily="34" charset="0"/>
              </a:rPr>
              <a:t>Wales remain ↓ global average</a:t>
            </a:r>
          </a:p>
          <a:p>
            <a:pPr lvl="1"/>
            <a:r>
              <a:rPr lang="en-GB" sz="2800" dirty="0">
                <a:latin typeface="Calibri" panose="020F0502020204030204" pitchFamily="34" charset="0"/>
                <a:cs typeface="Calibri" panose="020F0502020204030204" pitchFamily="34" charset="0"/>
              </a:rPr>
              <a:t>Perceived loss of global competitiveness?</a:t>
            </a:r>
          </a:p>
          <a:p>
            <a:r>
              <a:rPr lang="en-GB" sz="3200" dirty="0">
                <a:latin typeface="Calibri" panose="020F0502020204030204" pitchFamily="34" charset="0"/>
                <a:cs typeface="Calibri" panose="020F0502020204030204" pitchFamily="34" charset="0"/>
              </a:rPr>
              <a:t>Aim of PISA survey is to “share good practices to help identify what works” (OECD, 2017)</a:t>
            </a:r>
            <a:endParaRPr lang="en-GB" sz="3200" dirty="0"/>
          </a:p>
        </p:txBody>
      </p:sp>
    </p:spTree>
    <p:extLst>
      <p:ext uri="{BB962C8B-B14F-4D97-AF65-F5344CB8AC3E}">
        <p14:creationId xmlns:p14="http://schemas.microsoft.com/office/powerpoint/2010/main" val="3299681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successful futures">
            <a:extLst>
              <a:ext uri="{FF2B5EF4-FFF2-40B4-BE49-F238E27FC236}">
                <a16:creationId xmlns:a16="http://schemas.microsoft.com/office/drawing/2014/main" id="{28E62AD6-3EAA-4874-B26A-803DB5ED6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3144" y="195107"/>
            <a:ext cx="2656555" cy="381879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curriculum for life wales">
            <a:extLst>
              <a:ext uri="{FF2B5EF4-FFF2-40B4-BE49-F238E27FC236}">
                <a16:creationId xmlns:a16="http://schemas.microsoft.com/office/drawing/2014/main" id="{36C89BC1-431E-47A3-BD7C-E11C5446C7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9478" y="849206"/>
            <a:ext cx="2503699" cy="35372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wales task and finish group physical education physical literacy">
            <a:extLst>
              <a:ext uri="{FF2B5EF4-FFF2-40B4-BE49-F238E27FC236}">
                <a16:creationId xmlns:a16="http://schemas.microsoft.com/office/drawing/2014/main" id="{A61F1DF1-1C10-4A51-9CCD-588494AE6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23" y="607303"/>
            <a:ext cx="2116186" cy="29944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afpe health position paper 2015">
            <a:extLst>
              <a:ext uri="{FF2B5EF4-FFF2-40B4-BE49-F238E27FC236}">
                <a16:creationId xmlns:a16="http://schemas.microsoft.com/office/drawing/2014/main" id="{B4174AE5-CC5C-4E39-9236-FED7F55BA2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8969" y="1622289"/>
            <a:ext cx="2307037" cy="32633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EE2EB5B-8675-4E37-AA2E-A5C8415864AB}"/>
              </a:ext>
            </a:extLst>
          </p:cNvPr>
          <p:cNvPicPr>
            <a:picLocks noChangeAspect="1"/>
          </p:cNvPicPr>
          <p:nvPr/>
        </p:nvPicPr>
        <p:blipFill>
          <a:blip r:embed="rId6"/>
          <a:stretch>
            <a:fillRect/>
          </a:stretch>
        </p:blipFill>
        <p:spPr>
          <a:xfrm>
            <a:off x="4413765" y="3414152"/>
            <a:ext cx="4187957" cy="2355726"/>
          </a:xfrm>
          <a:prstGeom prst="rect">
            <a:avLst/>
          </a:prstGeom>
        </p:spPr>
      </p:pic>
    </p:spTree>
    <p:extLst>
      <p:ext uri="{BB962C8B-B14F-4D97-AF65-F5344CB8AC3E}">
        <p14:creationId xmlns:p14="http://schemas.microsoft.com/office/powerpoint/2010/main" val="2786012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A3C540-FF48-4239-8C5F-AB256D916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11251">
            <a:off x="447138" y="824703"/>
            <a:ext cx="2607782" cy="1104993"/>
          </a:xfrm>
          <a:prstGeom prst="rect">
            <a:avLst/>
          </a:prstGeom>
        </p:spPr>
      </p:pic>
      <p:pic>
        <p:nvPicPr>
          <p:cNvPr id="3" name="Picture 2">
            <a:extLst>
              <a:ext uri="{FF2B5EF4-FFF2-40B4-BE49-F238E27FC236}">
                <a16:creationId xmlns:a16="http://schemas.microsoft.com/office/drawing/2014/main" id="{2CCD405B-2151-41BF-9883-24B7FB2811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673" y="305770"/>
            <a:ext cx="2683375" cy="1028627"/>
          </a:xfrm>
          <a:prstGeom prst="rect">
            <a:avLst/>
          </a:prstGeom>
        </p:spPr>
      </p:pic>
      <p:pic>
        <p:nvPicPr>
          <p:cNvPr id="4" name="Picture 3">
            <a:extLst>
              <a:ext uri="{FF2B5EF4-FFF2-40B4-BE49-F238E27FC236}">
                <a16:creationId xmlns:a16="http://schemas.microsoft.com/office/drawing/2014/main" id="{757E4564-4FF7-4AD0-9730-2ED4BF9B8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121297">
            <a:off x="8878018" y="659091"/>
            <a:ext cx="2386358" cy="1099962"/>
          </a:xfrm>
          <a:prstGeom prst="rect">
            <a:avLst/>
          </a:prstGeom>
        </p:spPr>
      </p:pic>
      <p:pic>
        <p:nvPicPr>
          <p:cNvPr id="5" name="Picture 4">
            <a:extLst>
              <a:ext uri="{FF2B5EF4-FFF2-40B4-BE49-F238E27FC236}">
                <a16:creationId xmlns:a16="http://schemas.microsoft.com/office/drawing/2014/main" id="{6970AB9C-5478-4E13-852F-718525B39D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0270" y="2348920"/>
            <a:ext cx="2775741" cy="1383939"/>
          </a:xfrm>
          <a:prstGeom prst="rect">
            <a:avLst/>
          </a:prstGeom>
        </p:spPr>
      </p:pic>
      <p:pic>
        <p:nvPicPr>
          <p:cNvPr id="6" name="Picture 5">
            <a:extLst>
              <a:ext uri="{FF2B5EF4-FFF2-40B4-BE49-F238E27FC236}">
                <a16:creationId xmlns:a16="http://schemas.microsoft.com/office/drawing/2014/main" id="{9D4ABAF7-3B81-4FDB-9FCB-BFD5E00D634F}"/>
              </a:ext>
            </a:extLst>
          </p:cNvPr>
          <p:cNvPicPr>
            <a:picLocks noChangeAspect="1"/>
          </p:cNvPicPr>
          <p:nvPr/>
        </p:nvPicPr>
        <p:blipFill rotWithShape="1">
          <a:blip r:embed="rId6">
            <a:extLst>
              <a:ext uri="{28A0092B-C50C-407E-A947-70E740481C1C}">
                <a14:useLocalDpi xmlns:a14="http://schemas.microsoft.com/office/drawing/2010/main" val="0"/>
              </a:ext>
            </a:extLst>
          </a:blip>
          <a:srcRect t="3825"/>
          <a:stretch/>
        </p:blipFill>
        <p:spPr>
          <a:xfrm>
            <a:off x="4347807" y="2349503"/>
            <a:ext cx="2861032" cy="1383356"/>
          </a:xfrm>
          <a:prstGeom prst="rect">
            <a:avLst/>
          </a:prstGeom>
        </p:spPr>
      </p:pic>
      <p:pic>
        <p:nvPicPr>
          <p:cNvPr id="7" name="Picture 6">
            <a:extLst>
              <a:ext uri="{FF2B5EF4-FFF2-40B4-BE49-F238E27FC236}">
                <a16:creationId xmlns:a16="http://schemas.microsoft.com/office/drawing/2014/main" id="{9C6167BC-573C-4D83-874C-6D084101E3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18880" y="2348920"/>
            <a:ext cx="2898132" cy="1383939"/>
          </a:xfrm>
          <a:prstGeom prst="rect">
            <a:avLst/>
          </a:prstGeom>
        </p:spPr>
      </p:pic>
      <p:pic>
        <p:nvPicPr>
          <p:cNvPr id="8" name="Picture 7">
            <a:extLst>
              <a:ext uri="{FF2B5EF4-FFF2-40B4-BE49-F238E27FC236}">
                <a16:creationId xmlns:a16="http://schemas.microsoft.com/office/drawing/2014/main" id="{7747DC5C-165F-47EB-8A8F-668E550A104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6299" y="4345194"/>
            <a:ext cx="2881939" cy="1303734"/>
          </a:xfrm>
          <a:prstGeom prst="rect">
            <a:avLst/>
          </a:prstGeom>
        </p:spPr>
      </p:pic>
      <p:pic>
        <p:nvPicPr>
          <p:cNvPr id="9" name="Picture 8">
            <a:extLst>
              <a:ext uri="{FF2B5EF4-FFF2-40B4-BE49-F238E27FC236}">
                <a16:creationId xmlns:a16="http://schemas.microsoft.com/office/drawing/2014/main" id="{1CF2DF67-4102-413E-8D2F-779B5156ED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28448" y="4346915"/>
            <a:ext cx="2499751" cy="1218009"/>
          </a:xfrm>
          <a:prstGeom prst="rect">
            <a:avLst/>
          </a:prstGeom>
        </p:spPr>
      </p:pic>
      <p:pic>
        <p:nvPicPr>
          <p:cNvPr id="10" name="Picture 9">
            <a:extLst>
              <a:ext uri="{FF2B5EF4-FFF2-40B4-BE49-F238E27FC236}">
                <a16:creationId xmlns:a16="http://schemas.microsoft.com/office/drawing/2014/main" id="{6E41A71A-FB20-49A1-93A4-6371055FFC5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03875" y="4367767"/>
            <a:ext cx="2612989" cy="1281161"/>
          </a:xfrm>
          <a:prstGeom prst="rect">
            <a:avLst/>
          </a:prstGeom>
        </p:spPr>
      </p:pic>
      <p:sp>
        <p:nvSpPr>
          <p:cNvPr id="11" name="Oval 10">
            <a:extLst>
              <a:ext uri="{FF2B5EF4-FFF2-40B4-BE49-F238E27FC236}">
                <a16:creationId xmlns:a16="http://schemas.microsoft.com/office/drawing/2014/main" id="{1EB48E97-A575-42EB-BB39-5C51F3063AB2}"/>
              </a:ext>
            </a:extLst>
          </p:cNvPr>
          <p:cNvSpPr/>
          <p:nvPr/>
        </p:nvSpPr>
        <p:spPr>
          <a:xfrm>
            <a:off x="4150895" y="1757686"/>
            <a:ext cx="3670932" cy="2266488"/>
          </a:xfrm>
          <a:prstGeom prst="ellipse">
            <a:avLst/>
          </a:prstGeom>
          <a:solidFill>
            <a:srgbClr val="FFFFCC">
              <a:alpha val="29804"/>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79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D8B9B6-8F68-4DEC-B901-C5C724A977B1}"/>
              </a:ext>
            </a:extLst>
          </p:cNvPr>
          <p:cNvPicPr>
            <a:picLocks noChangeAspect="1"/>
          </p:cNvPicPr>
          <p:nvPr/>
        </p:nvPicPr>
        <p:blipFill rotWithShape="1">
          <a:blip r:embed="rId3"/>
          <a:srcRect l="70278" t="25062" r="20694" b="50000"/>
          <a:stretch/>
        </p:blipFill>
        <p:spPr>
          <a:xfrm>
            <a:off x="-4233" y="1179338"/>
            <a:ext cx="4202889" cy="3265326"/>
          </a:xfrm>
          <a:prstGeom prst="rect">
            <a:avLst/>
          </a:prstGeom>
        </p:spPr>
      </p:pic>
      <p:sp>
        <p:nvSpPr>
          <p:cNvPr id="5" name="TextBox 4">
            <a:extLst>
              <a:ext uri="{FF2B5EF4-FFF2-40B4-BE49-F238E27FC236}">
                <a16:creationId xmlns:a16="http://schemas.microsoft.com/office/drawing/2014/main" id="{069F47C8-1841-4A27-85A9-C9ABAA0CFEE5}"/>
              </a:ext>
            </a:extLst>
          </p:cNvPr>
          <p:cNvSpPr txBox="1"/>
          <p:nvPr/>
        </p:nvSpPr>
        <p:spPr>
          <a:xfrm>
            <a:off x="4058956" y="1062754"/>
            <a:ext cx="7366811" cy="1384995"/>
          </a:xfrm>
          <a:prstGeom prst="rect">
            <a:avLst/>
          </a:prstGeom>
          <a:noFill/>
        </p:spPr>
        <p:txBody>
          <a:bodyPr wrap="square">
            <a:spAutoFit/>
          </a:bodyPr>
          <a:lstStyle/>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physical health and development</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mental health</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emotional and social well-being</a:t>
            </a:r>
            <a:endParaRPr lang="en-GB" sz="2800" dirty="0">
              <a:solidFill>
                <a:srgbClr val="1F1F1F"/>
              </a:solidFill>
              <a:latin typeface="Arial" panose="020B0604020202020204" pitchFamily="34" charset="0"/>
            </a:endParaRPr>
          </a:p>
        </p:txBody>
      </p:sp>
      <p:sp>
        <p:nvSpPr>
          <p:cNvPr id="7" name="TextBox 6">
            <a:extLst>
              <a:ext uri="{FF2B5EF4-FFF2-40B4-BE49-F238E27FC236}">
                <a16:creationId xmlns:a16="http://schemas.microsoft.com/office/drawing/2014/main" id="{022C2A76-3787-45A2-8B8F-9ECC607BF75D}"/>
              </a:ext>
            </a:extLst>
          </p:cNvPr>
          <p:cNvSpPr txBox="1"/>
          <p:nvPr/>
        </p:nvSpPr>
        <p:spPr>
          <a:xfrm>
            <a:off x="186267" y="4486318"/>
            <a:ext cx="4012389" cy="1192343"/>
          </a:xfrm>
          <a:prstGeom prst="rect">
            <a:avLst/>
          </a:prstGeom>
          <a:noFill/>
        </p:spPr>
        <p:txBody>
          <a:bodyPr wrap="square">
            <a:spAutoFit/>
          </a:bodyPr>
          <a:lstStyle/>
          <a:p>
            <a:r>
              <a:rPr lang="en-GB" b="0" i="0" dirty="0">
                <a:solidFill>
                  <a:srgbClr val="1F1F1F"/>
                </a:solidFill>
                <a:effectLst/>
                <a:latin typeface="Arial" panose="020B0604020202020204" pitchFamily="34" charset="0"/>
              </a:rPr>
              <a:t>Engagement with this Area will help to foster a whole-school approach that enables health and well-being to permeate all aspects of school life.</a:t>
            </a:r>
            <a:endParaRPr lang="en-GB" dirty="0"/>
          </a:p>
        </p:txBody>
      </p:sp>
      <p:sp>
        <p:nvSpPr>
          <p:cNvPr id="11" name="TextBox 10">
            <a:extLst>
              <a:ext uri="{FF2B5EF4-FFF2-40B4-BE49-F238E27FC236}">
                <a16:creationId xmlns:a16="http://schemas.microsoft.com/office/drawing/2014/main" id="{56995645-B4B2-4556-BD0D-A2F536B127AC}"/>
              </a:ext>
            </a:extLst>
          </p:cNvPr>
          <p:cNvSpPr txBox="1"/>
          <p:nvPr/>
        </p:nvSpPr>
        <p:spPr>
          <a:xfrm>
            <a:off x="11696700" y="3382833"/>
            <a:ext cx="8085666" cy="369332"/>
          </a:xfrm>
          <a:prstGeom prst="rect">
            <a:avLst/>
          </a:prstGeom>
          <a:noFill/>
        </p:spPr>
        <p:txBody>
          <a:bodyPr wrap="square">
            <a:spAutoFit/>
          </a:bodyPr>
          <a:lstStyle/>
          <a:p>
            <a:r>
              <a:rPr lang="en-GB" b="0" i="0" dirty="0">
                <a:solidFill>
                  <a:srgbClr val="1F1F1F"/>
                </a:solidFill>
                <a:effectLst/>
                <a:latin typeface="Arial" panose="020B0604020202020204" pitchFamily="34" charset="0"/>
              </a:rPr>
              <a:t>.</a:t>
            </a:r>
            <a:endParaRPr lang="en-GB" dirty="0"/>
          </a:p>
        </p:txBody>
      </p:sp>
      <p:sp>
        <p:nvSpPr>
          <p:cNvPr id="15" name="TextBox 14">
            <a:extLst>
              <a:ext uri="{FF2B5EF4-FFF2-40B4-BE49-F238E27FC236}">
                <a16:creationId xmlns:a16="http://schemas.microsoft.com/office/drawing/2014/main" id="{820D1DC9-E67F-4FF4-B5AA-146F1279C580}"/>
              </a:ext>
            </a:extLst>
          </p:cNvPr>
          <p:cNvSpPr txBox="1"/>
          <p:nvPr/>
        </p:nvSpPr>
        <p:spPr>
          <a:xfrm>
            <a:off x="4058956" y="2476983"/>
            <a:ext cx="8085666" cy="923330"/>
          </a:xfrm>
          <a:prstGeom prst="rect">
            <a:avLst/>
          </a:prstGeom>
          <a:noFill/>
        </p:spPr>
        <p:txBody>
          <a:bodyPr wrap="square">
            <a:spAutoFit/>
          </a:bodyPr>
          <a:lstStyle/>
          <a:p>
            <a:r>
              <a:rPr lang="en-GB" sz="1800" b="0" i="0" dirty="0">
                <a:solidFill>
                  <a:srgbClr val="1F1F1F"/>
                </a:solidFill>
                <a:effectLst/>
                <a:latin typeface="Arial" panose="020B0604020202020204" pitchFamily="34" charset="0"/>
              </a:rPr>
              <a:t>It will support learners to understand and appreciate how the different components of health and well-being are interconnected, and it recognises that good health and well-being are important to enable successful learning.</a:t>
            </a:r>
            <a:endParaRPr lang="en-GB" sz="1800" dirty="0"/>
          </a:p>
        </p:txBody>
      </p:sp>
      <p:sp>
        <p:nvSpPr>
          <p:cNvPr id="17" name="TextBox 16">
            <a:extLst>
              <a:ext uri="{FF2B5EF4-FFF2-40B4-BE49-F238E27FC236}">
                <a16:creationId xmlns:a16="http://schemas.microsoft.com/office/drawing/2014/main" id="{8F81F7FF-7184-427E-BE73-5622FD202110}"/>
              </a:ext>
            </a:extLst>
          </p:cNvPr>
          <p:cNvSpPr txBox="1"/>
          <p:nvPr/>
        </p:nvSpPr>
        <p:spPr>
          <a:xfrm>
            <a:off x="4884862" y="3683036"/>
            <a:ext cx="4012389"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healthy, confident individuals, ready to lead fulfilling lives as valued members of society</a:t>
            </a:r>
            <a:endParaRPr lang="en-GB" dirty="0"/>
          </a:p>
        </p:txBody>
      </p:sp>
      <p:sp>
        <p:nvSpPr>
          <p:cNvPr id="19" name="TextBox 18">
            <a:extLst>
              <a:ext uri="{FF2B5EF4-FFF2-40B4-BE49-F238E27FC236}">
                <a16:creationId xmlns:a16="http://schemas.microsoft.com/office/drawing/2014/main" id="{0EABF226-D59C-49DA-9336-31D70791DE0A}"/>
              </a:ext>
            </a:extLst>
          </p:cNvPr>
          <p:cNvSpPr txBox="1"/>
          <p:nvPr/>
        </p:nvSpPr>
        <p:spPr>
          <a:xfrm>
            <a:off x="9138956" y="3695675"/>
            <a:ext cx="2934511"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ambitious, capable learners, ready to learn throughout their lives</a:t>
            </a:r>
            <a:endParaRPr lang="en-GB" dirty="0"/>
          </a:p>
        </p:txBody>
      </p:sp>
      <p:sp>
        <p:nvSpPr>
          <p:cNvPr id="21" name="TextBox 20">
            <a:extLst>
              <a:ext uri="{FF2B5EF4-FFF2-40B4-BE49-F238E27FC236}">
                <a16:creationId xmlns:a16="http://schemas.microsoft.com/office/drawing/2014/main" id="{673ACE3D-5DA1-4E85-BC09-D7F342EF6A1C}"/>
              </a:ext>
            </a:extLst>
          </p:cNvPr>
          <p:cNvSpPr txBox="1"/>
          <p:nvPr/>
        </p:nvSpPr>
        <p:spPr>
          <a:xfrm>
            <a:off x="8897251" y="5042390"/>
            <a:ext cx="2934511" cy="646331"/>
          </a:xfrm>
          <a:prstGeom prst="rect">
            <a:avLst/>
          </a:prstGeom>
          <a:noFill/>
        </p:spPr>
        <p:txBody>
          <a:bodyPr wrap="square">
            <a:spAutoFit/>
          </a:bodyPr>
          <a:lstStyle/>
          <a:p>
            <a:r>
              <a:rPr lang="en-GB" b="1" i="0" dirty="0">
                <a:solidFill>
                  <a:srgbClr val="1F1F1F"/>
                </a:solidFill>
                <a:effectLst/>
                <a:latin typeface="Arial" panose="020B0604020202020204" pitchFamily="34" charset="0"/>
              </a:rPr>
              <a:t>ethical, informed citizens of Wales and the world</a:t>
            </a:r>
            <a:endParaRPr lang="en-GB" dirty="0"/>
          </a:p>
        </p:txBody>
      </p:sp>
      <p:sp>
        <p:nvSpPr>
          <p:cNvPr id="23" name="TextBox 22">
            <a:extLst>
              <a:ext uri="{FF2B5EF4-FFF2-40B4-BE49-F238E27FC236}">
                <a16:creationId xmlns:a16="http://schemas.microsoft.com/office/drawing/2014/main" id="{D3747395-1E15-45E4-9A47-D3B88B19131B}"/>
              </a:ext>
            </a:extLst>
          </p:cNvPr>
          <p:cNvSpPr txBox="1"/>
          <p:nvPr/>
        </p:nvSpPr>
        <p:spPr>
          <a:xfrm>
            <a:off x="4799384" y="4824836"/>
            <a:ext cx="3497138" cy="923329"/>
          </a:xfrm>
          <a:prstGeom prst="rect">
            <a:avLst/>
          </a:prstGeom>
          <a:noFill/>
        </p:spPr>
        <p:txBody>
          <a:bodyPr wrap="square">
            <a:spAutoFit/>
          </a:bodyPr>
          <a:lstStyle/>
          <a:p>
            <a:r>
              <a:rPr lang="en-GB" b="1" i="0" dirty="0">
                <a:solidFill>
                  <a:srgbClr val="1F1F1F"/>
                </a:solidFill>
                <a:effectLst/>
                <a:latin typeface="Arial" panose="020B0604020202020204" pitchFamily="34" charset="0"/>
              </a:rPr>
              <a:t>enterprising, creative contributors ready to play a full part in life and work</a:t>
            </a:r>
            <a:endParaRPr lang="en-GB" dirty="0"/>
          </a:p>
        </p:txBody>
      </p:sp>
      <p:sp>
        <p:nvSpPr>
          <p:cNvPr id="24" name="Rectangle 23">
            <a:extLst>
              <a:ext uri="{FF2B5EF4-FFF2-40B4-BE49-F238E27FC236}">
                <a16:creationId xmlns:a16="http://schemas.microsoft.com/office/drawing/2014/main" id="{30DAACD3-D893-463E-8765-3EC2688A054F}"/>
              </a:ext>
            </a:extLst>
          </p:cNvPr>
          <p:cNvSpPr/>
          <p:nvPr/>
        </p:nvSpPr>
        <p:spPr>
          <a:xfrm>
            <a:off x="4538133" y="3567499"/>
            <a:ext cx="7501467" cy="2227747"/>
          </a:xfrm>
          <a:prstGeom prst="rect">
            <a:avLst/>
          </a:prstGeom>
          <a:solidFill>
            <a:srgbClr val="E7E6E6">
              <a:alpha val="14902"/>
            </a:srgbClr>
          </a:solid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7990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BF9B6D-C8B2-1823-6F0B-7FF528A54349}"/>
              </a:ext>
            </a:extLst>
          </p:cNvPr>
          <p:cNvPicPr>
            <a:picLocks noChangeAspect="1"/>
          </p:cNvPicPr>
          <p:nvPr/>
        </p:nvPicPr>
        <p:blipFill rotWithShape="1">
          <a:blip r:embed="rId2"/>
          <a:srcRect l="59160" t="12893" r="9256" b="22646"/>
          <a:stretch/>
        </p:blipFill>
        <p:spPr>
          <a:xfrm>
            <a:off x="1535724" y="298708"/>
            <a:ext cx="9284676" cy="5329574"/>
          </a:xfrm>
          <a:prstGeom prst="rect">
            <a:avLst/>
          </a:prstGeom>
        </p:spPr>
      </p:pic>
    </p:spTree>
    <p:extLst>
      <p:ext uri="{BB962C8B-B14F-4D97-AF65-F5344CB8AC3E}">
        <p14:creationId xmlns:p14="http://schemas.microsoft.com/office/powerpoint/2010/main" val="1273682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98F7DA-1A0B-4813-977F-1742ECB57904}"/>
              </a:ext>
            </a:extLst>
          </p:cNvPr>
          <p:cNvPicPr>
            <a:picLocks noChangeAspect="1"/>
          </p:cNvPicPr>
          <p:nvPr/>
        </p:nvPicPr>
        <p:blipFill>
          <a:blip r:embed="rId3"/>
          <a:stretch>
            <a:fillRect/>
          </a:stretch>
        </p:blipFill>
        <p:spPr>
          <a:xfrm>
            <a:off x="3055489" y="0"/>
            <a:ext cx="5799667" cy="5799667"/>
          </a:xfrm>
          <a:prstGeom prst="rect">
            <a:avLst/>
          </a:prstGeom>
        </p:spPr>
      </p:pic>
    </p:spTree>
    <p:extLst>
      <p:ext uri="{BB962C8B-B14F-4D97-AF65-F5344CB8AC3E}">
        <p14:creationId xmlns:p14="http://schemas.microsoft.com/office/powerpoint/2010/main" val="3192926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AE0CB-B0E2-3EE0-CC03-E5FFC54C82E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AE0BF6-14A1-0DA1-C636-9B9410BEA789}"/>
              </a:ext>
            </a:extLst>
          </p:cNvPr>
          <p:cNvSpPr txBox="1"/>
          <p:nvPr/>
        </p:nvSpPr>
        <p:spPr>
          <a:xfrm>
            <a:off x="981184" y="680349"/>
            <a:ext cx="99466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ea typeface="Calibri"/>
                <a:cs typeface="Calibri"/>
              </a:rPr>
              <a:t>Fitness testing should be used in Physical Education</a:t>
            </a:r>
            <a:endParaRPr lang="en-GB" sz="3600"/>
          </a:p>
        </p:txBody>
      </p:sp>
      <p:graphicFrame>
        <p:nvGraphicFramePr>
          <p:cNvPr id="5" name="Table 4">
            <a:extLst>
              <a:ext uri="{FF2B5EF4-FFF2-40B4-BE49-F238E27FC236}">
                <a16:creationId xmlns:a16="http://schemas.microsoft.com/office/drawing/2014/main" id="{B2EA2F45-DDFF-A69B-B738-623322BF65D5}"/>
              </a:ext>
            </a:extLst>
          </p:cNvPr>
          <p:cNvGraphicFramePr>
            <a:graphicFrameLocks noGrp="1"/>
          </p:cNvGraphicFramePr>
          <p:nvPr>
            <p:extLst>
              <p:ext uri="{D42A27DB-BD31-4B8C-83A1-F6EECF244321}">
                <p14:modId xmlns:p14="http://schemas.microsoft.com/office/powerpoint/2010/main" val="706875079"/>
              </p:ext>
            </p:extLst>
          </p:nvPr>
        </p:nvGraphicFramePr>
        <p:xfrm>
          <a:off x="1872290" y="1577302"/>
          <a:ext cx="8168640" cy="155956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615017080"/>
                    </a:ext>
                  </a:extLst>
                </a:gridCol>
                <a:gridCol w="4084320">
                  <a:extLst>
                    <a:ext uri="{9D8B030D-6E8A-4147-A177-3AD203B41FA5}">
                      <a16:colId xmlns:a16="http://schemas.microsoft.com/office/drawing/2014/main" val="3043361068"/>
                    </a:ext>
                  </a:extLst>
                </a:gridCol>
              </a:tblGrid>
              <a:tr h="370840">
                <a:tc>
                  <a:txBody>
                    <a:bodyPr/>
                    <a:lstStyle/>
                    <a:p>
                      <a:endParaRPr lang="en-GB"/>
                    </a:p>
                  </a:txBody>
                  <a:tcPr/>
                </a:tc>
                <a:tc>
                  <a:txBody>
                    <a:bodyPr/>
                    <a:lstStyle/>
                    <a:p>
                      <a:endParaRPr lang="en-GB"/>
                    </a:p>
                  </a:txBody>
                  <a:tcPr/>
                </a:tc>
                <a:extLst>
                  <a:ext uri="{0D108BD9-81ED-4DB2-BD59-A6C34878D82A}">
                    <a16:rowId xmlns:a16="http://schemas.microsoft.com/office/drawing/2014/main" val="791565224"/>
                  </a:ext>
                </a:extLst>
              </a:tr>
              <a:tr h="370840">
                <a:tc>
                  <a:txBody>
                    <a:bodyPr/>
                    <a:lstStyle/>
                    <a:p>
                      <a:r>
                        <a:rPr lang="en-GB"/>
                        <a:t>Brooklyn</a:t>
                      </a:r>
                    </a:p>
                    <a:p>
                      <a:pPr lvl="0">
                        <a:buNone/>
                      </a:pPr>
                      <a:r>
                        <a:rPr lang="en-GB"/>
                        <a:t>Lleucu</a:t>
                      </a:r>
                    </a:p>
                    <a:p>
                      <a:pPr lvl="0">
                        <a:buNone/>
                      </a:pPr>
                      <a:r>
                        <a:rPr lang="en-GB"/>
                        <a:t>Caitlin</a:t>
                      </a:r>
                      <a:endParaRPr lang="en-GB" dirty="0"/>
                    </a:p>
                  </a:txBody>
                  <a:tcPr/>
                </a:tc>
                <a:tc>
                  <a:txBody>
                    <a:bodyPr/>
                    <a:lstStyle/>
                    <a:p>
                      <a:r>
                        <a:rPr lang="en-GB"/>
                        <a:t>Dylan</a:t>
                      </a:r>
                    </a:p>
                    <a:p>
                      <a:pPr lvl="0">
                        <a:buNone/>
                      </a:pPr>
                      <a:r>
                        <a:rPr lang="en-GB"/>
                        <a:t>Zoe</a:t>
                      </a:r>
                    </a:p>
                    <a:p>
                      <a:pPr lvl="0">
                        <a:buNone/>
                      </a:pPr>
                      <a:r>
                        <a:rPr lang="en-GB"/>
                        <a:t>Sam</a:t>
                      </a:r>
                    </a:p>
                    <a:p>
                      <a:pPr lvl="0">
                        <a:buNone/>
                      </a:pPr>
                      <a:r>
                        <a:rPr lang="en-GB"/>
                        <a:t>Cameron</a:t>
                      </a:r>
                      <a:endParaRPr lang="en-GB" dirty="0"/>
                    </a:p>
                  </a:txBody>
                  <a:tcPr/>
                </a:tc>
                <a:extLst>
                  <a:ext uri="{0D108BD9-81ED-4DB2-BD59-A6C34878D82A}">
                    <a16:rowId xmlns:a16="http://schemas.microsoft.com/office/drawing/2014/main" val="703347231"/>
                  </a:ext>
                </a:extLst>
              </a:tr>
            </a:tbl>
          </a:graphicData>
        </a:graphic>
      </p:graphicFrame>
    </p:spTree>
    <p:extLst>
      <p:ext uri="{BB962C8B-B14F-4D97-AF65-F5344CB8AC3E}">
        <p14:creationId xmlns:p14="http://schemas.microsoft.com/office/powerpoint/2010/main" val="984898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F0F36EED-B677-CB5D-9943-3D396FF11677}"/>
              </a:ext>
            </a:extLst>
          </p:cNvPr>
          <p:cNvSpPr/>
          <p:nvPr/>
        </p:nvSpPr>
        <p:spPr>
          <a:xfrm>
            <a:off x="577991" y="1889753"/>
            <a:ext cx="2886075" cy="181166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Curriculum</a:t>
            </a:r>
          </a:p>
        </p:txBody>
      </p:sp>
      <p:sp>
        <p:nvSpPr>
          <p:cNvPr id="3" name="Oval 2">
            <a:extLst>
              <a:ext uri="{FF2B5EF4-FFF2-40B4-BE49-F238E27FC236}">
                <a16:creationId xmlns:a16="http://schemas.microsoft.com/office/drawing/2014/main" id="{50E7EFBF-13A9-3C07-E680-A5CB962B0EA1}"/>
              </a:ext>
            </a:extLst>
          </p:cNvPr>
          <p:cNvSpPr/>
          <p:nvPr/>
        </p:nvSpPr>
        <p:spPr>
          <a:xfrm>
            <a:off x="4343004" y="1889753"/>
            <a:ext cx="2886075" cy="181166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t>Unit of Work</a:t>
            </a:r>
          </a:p>
        </p:txBody>
      </p:sp>
      <p:sp>
        <p:nvSpPr>
          <p:cNvPr id="4" name="Oval 3">
            <a:extLst>
              <a:ext uri="{FF2B5EF4-FFF2-40B4-BE49-F238E27FC236}">
                <a16:creationId xmlns:a16="http://schemas.microsoft.com/office/drawing/2014/main" id="{25DFC25A-C52B-C8A4-5F69-BBDA298AE892}"/>
              </a:ext>
            </a:extLst>
          </p:cNvPr>
          <p:cNvSpPr/>
          <p:nvPr/>
        </p:nvSpPr>
        <p:spPr>
          <a:xfrm>
            <a:off x="8054294" y="1889753"/>
            <a:ext cx="2886075" cy="181166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Lesson Plan</a:t>
            </a:r>
          </a:p>
        </p:txBody>
      </p:sp>
      <p:sp>
        <p:nvSpPr>
          <p:cNvPr id="5" name="Right Arrow 4">
            <a:extLst>
              <a:ext uri="{FF2B5EF4-FFF2-40B4-BE49-F238E27FC236}">
                <a16:creationId xmlns:a16="http://schemas.microsoft.com/office/drawing/2014/main" id="{A39FCC4B-96CD-3B4D-F90A-6EB3267AA622}"/>
              </a:ext>
            </a:extLst>
          </p:cNvPr>
          <p:cNvSpPr/>
          <p:nvPr/>
        </p:nvSpPr>
        <p:spPr>
          <a:xfrm>
            <a:off x="3461669" y="2587127"/>
            <a:ext cx="1500039" cy="4381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4975A4F0-5834-51FB-5C8A-05550F82D383}"/>
              </a:ext>
            </a:extLst>
          </p:cNvPr>
          <p:cNvSpPr/>
          <p:nvPr/>
        </p:nvSpPr>
        <p:spPr>
          <a:xfrm>
            <a:off x="7223955" y="2690549"/>
            <a:ext cx="1118890" cy="3688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43237006-419A-4730-2DE5-4DB5D72E18FD}"/>
              </a:ext>
            </a:extLst>
          </p:cNvPr>
          <p:cNvCxnSpPr>
            <a:cxnSpLocks/>
          </p:cNvCxnSpPr>
          <p:nvPr/>
        </p:nvCxnSpPr>
        <p:spPr>
          <a:xfrm flipH="1" flipV="1">
            <a:off x="2175641" y="983923"/>
            <a:ext cx="573620" cy="90583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74283D4-F6C6-AE88-B941-31615C45AE61}"/>
              </a:ext>
            </a:extLst>
          </p:cNvPr>
          <p:cNvCxnSpPr>
            <a:cxnSpLocks/>
            <a:stCxn id="2" idx="3"/>
          </p:cNvCxnSpPr>
          <p:nvPr/>
        </p:nvCxnSpPr>
        <p:spPr>
          <a:xfrm>
            <a:off x="1000647" y="3436102"/>
            <a:ext cx="38611" cy="401315"/>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4E4D7F6-C57A-046C-B1E6-C06EAD97BD7F}"/>
              </a:ext>
            </a:extLst>
          </p:cNvPr>
          <p:cNvCxnSpPr>
            <a:cxnSpLocks/>
          </p:cNvCxnSpPr>
          <p:nvPr/>
        </p:nvCxnSpPr>
        <p:spPr>
          <a:xfrm flipV="1">
            <a:off x="5906223" y="1066501"/>
            <a:ext cx="262712" cy="7406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333CD66-99DA-28C4-0013-7ACC2EDF6BC8}"/>
              </a:ext>
            </a:extLst>
          </p:cNvPr>
          <p:cNvCxnSpPr>
            <a:cxnSpLocks/>
          </p:cNvCxnSpPr>
          <p:nvPr/>
        </p:nvCxnSpPr>
        <p:spPr>
          <a:xfrm flipH="1">
            <a:off x="6294693" y="3575914"/>
            <a:ext cx="388589" cy="66501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EDFF88-DB69-A26F-EB6C-CF5DCE27B22B}"/>
              </a:ext>
            </a:extLst>
          </p:cNvPr>
          <p:cNvCxnSpPr>
            <a:cxnSpLocks/>
            <a:stCxn id="4" idx="7"/>
          </p:cNvCxnSpPr>
          <p:nvPr/>
        </p:nvCxnSpPr>
        <p:spPr>
          <a:xfrm flipV="1">
            <a:off x="10517713" y="905206"/>
            <a:ext cx="199772" cy="124985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16282FB-31C4-78D4-DD62-B85679BA9021}"/>
              </a:ext>
            </a:extLst>
          </p:cNvPr>
          <p:cNvCxnSpPr>
            <a:cxnSpLocks/>
          </p:cNvCxnSpPr>
          <p:nvPr/>
        </p:nvCxnSpPr>
        <p:spPr>
          <a:xfrm>
            <a:off x="10589530" y="3575914"/>
            <a:ext cx="127955" cy="38895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4076493-D4B9-B320-E654-1BFED908F2B2}"/>
              </a:ext>
            </a:extLst>
          </p:cNvPr>
          <p:cNvSpPr txBox="1"/>
          <p:nvPr/>
        </p:nvSpPr>
        <p:spPr>
          <a:xfrm>
            <a:off x="769444" y="177333"/>
            <a:ext cx="3959634" cy="646331"/>
          </a:xfrm>
          <a:prstGeom prst="rect">
            <a:avLst/>
          </a:prstGeom>
          <a:noFill/>
        </p:spPr>
        <p:txBody>
          <a:bodyPr wrap="square" rtlCol="0">
            <a:spAutoFit/>
          </a:bodyPr>
          <a:lstStyle/>
          <a:p>
            <a:r>
              <a:rPr lang="en-US" dirty="0"/>
              <a:t>Guide on a national level of aims, objectives of all teaching and learning.</a:t>
            </a:r>
          </a:p>
        </p:txBody>
      </p:sp>
      <p:sp>
        <p:nvSpPr>
          <p:cNvPr id="14" name="TextBox 13">
            <a:extLst>
              <a:ext uri="{FF2B5EF4-FFF2-40B4-BE49-F238E27FC236}">
                <a16:creationId xmlns:a16="http://schemas.microsoft.com/office/drawing/2014/main" id="{83FAB5BD-D57C-1382-4124-666B9C9CC9D8}"/>
              </a:ext>
            </a:extLst>
          </p:cNvPr>
          <p:cNvSpPr txBox="1"/>
          <p:nvPr/>
        </p:nvSpPr>
        <p:spPr>
          <a:xfrm>
            <a:off x="5510439" y="60593"/>
            <a:ext cx="2663190" cy="923330"/>
          </a:xfrm>
          <a:prstGeom prst="rect">
            <a:avLst/>
          </a:prstGeom>
          <a:noFill/>
        </p:spPr>
        <p:txBody>
          <a:bodyPr wrap="square" rtlCol="0">
            <a:spAutoFit/>
          </a:bodyPr>
          <a:lstStyle/>
          <a:p>
            <a:r>
              <a:rPr lang="en-US" dirty="0"/>
              <a:t>General guide on topic/area of the curriculum to teach.</a:t>
            </a:r>
          </a:p>
        </p:txBody>
      </p:sp>
      <p:sp>
        <p:nvSpPr>
          <p:cNvPr id="15" name="TextBox 14">
            <a:extLst>
              <a:ext uri="{FF2B5EF4-FFF2-40B4-BE49-F238E27FC236}">
                <a16:creationId xmlns:a16="http://schemas.microsoft.com/office/drawing/2014/main" id="{37A6DBDA-F0EF-EC9F-CEAF-8EB5290A6D13}"/>
              </a:ext>
            </a:extLst>
          </p:cNvPr>
          <p:cNvSpPr txBox="1"/>
          <p:nvPr/>
        </p:nvSpPr>
        <p:spPr>
          <a:xfrm>
            <a:off x="8954990" y="50141"/>
            <a:ext cx="2838451" cy="923330"/>
          </a:xfrm>
          <a:prstGeom prst="rect">
            <a:avLst/>
          </a:prstGeom>
          <a:noFill/>
        </p:spPr>
        <p:txBody>
          <a:bodyPr wrap="square" rtlCol="0">
            <a:spAutoFit/>
          </a:bodyPr>
          <a:lstStyle/>
          <a:p>
            <a:r>
              <a:rPr lang="en-US" dirty="0"/>
              <a:t>Teaching and learning plan to cover activities and aims of a unit of work.</a:t>
            </a:r>
          </a:p>
        </p:txBody>
      </p:sp>
      <p:sp>
        <p:nvSpPr>
          <p:cNvPr id="16" name="TextBox 15">
            <a:extLst>
              <a:ext uri="{FF2B5EF4-FFF2-40B4-BE49-F238E27FC236}">
                <a16:creationId xmlns:a16="http://schemas.microsoft.com/office/drawing/2014/main" id="{D818D0F1-B426-C6C8-6A89-97BB92A50E5B}"/>
              </a:ext>
            </a:extLst>
          </p:cNvPr>
          <p:cNvSpPr txBox="1"/>
          <p:nvPr/>
        </p:nvSpPr>
        <p:spPr>
          <a:xfrm>
            <a:off x="361321" y="3864496"/>
            <a:ext cx="2808312" cy="2031325"/>
          </a:xfrm>
          <a:prstGeom prst="rect">
            <a:avLst/>
          </a:prstGeom>
          <a:noFill/>
        </p:spPr>
        <p:txBody>
          <a:bodyPr wrap="square" rtlCol="0">
            <a:spAutoFit/>
          </a:bodyPr>
          <a:lstStyle/>
          <a:p>
            <a:r>
              <a:rPr lang="en-US" dirty="0"/>
              <a:t>NCPE (2008) </a:t>
            </a:r>
            <a:r>
              <a:rPr lang="mr-IN" dirty="0"/>
              <a:t>–</a:t>
            </a:r>
            <a:r>
              <a:rPr lang="en-US" dirty="0"/>
              <a:t> PE specific curriculum</a:t>
            </a:r>
          </a:p>
          <a:p>
            <a:pPr marL="285750" indent="-285750">
              <a:buFont typeface="Arial" charset="0"/>
              <a:buChar char="•"/>
            </a:pPr>
            <a:r>
              <a:rPr lang="en-US" dirty="0"/>
              <a:t>HFW</a:t>
            </a:r>
          </a:p>
          <a:p>
            <a:pPr marL="285750" indent="-285750">
              <a:buFont typeface="Arial" charset="0"/>
              <a:buChar char="•"/>
            </a:pPr>
            <a:r>
              <a:rPr lang="en-US" dirty="0"/>
              <a:t>Creative Activities</a:t>
            </a:r>
          </a:p>
          <a:p>
            <a:pPr marL="285750" indent="-285750">
              <a:buFont typeface="Arial" charset="0"/>
              <a:buChar char="•"/>
            </a:pPr>
            <a:r>
              <a:rPr lang="en-US" dirty="0"/>
              <a:t>Competitive Activities</a:t>
            </a:r>
          </a:p>
          <a:p>
            <a:pPr marL="285750" indent="-285750">
              <a:buFont typeface="Arial" charset="0"/>
              <a:buChar char="•"/>
            </a:pPr>
            <a:r>
              <a:rPr lang="en-US" dirty="0"/>
              <a:t>Adventurous activities</a:t>
            </a:r>
          </a:p>
          <a:p>
            <a:endParaRPr lang="en-US" dirty="0"/>
          </a:p>
        </p:txBody>
      </p:sp>
      <p:sp>
        <p:nvSpPr>
          <p:cNvPr id="17" name="TextBox 16">
            <a:extLst>
              <a:ext uri="{FF2B5EF4-FFF2-40B4-BE49-F238E27FC236}">
                <a16:creationId xmlns:a16="http://schemas.microsoft.com/office/drawing/2014/main" id="{1CDF47B2-69D0-BFDC-7F0C-08C435ED93F4}"/>
              </a:ext>
            </a:extLst>
          </p:cNvPr>
          <p:cNvSpPr txBox="1"/>
          <p:nvPr/>
        </p:nvSpPr>
        <p:spPr>
          <a:xfrm>
            <a:off x="3930573" y="3767532"/>
            <a:ext cx="3548592" cy="2031325"/>
          </a:xfrm>
          <a:prstGeom prst="rect">
            <a:avLst/>
          </a:prstGeom>
          <a:noFill/>
        </p:spPr>
        <p:txBody>
          <a:bodyPr wrap="square" rtlCol="0">
            <a:spAutoFit/>
          </a:bodyPr>
          <a:lstStyle/>
          <a:p>
            <a:r>
              <a:rPr lang="en-GB" dirty="0"/>
              <a:t>Covering details:</a:t>
            </a:r>
            <a:endParaRPr lang="en-US" dirty="0"/>
          </a:p>
          <a:p>
            <a:pPr marL="285750" indent="-285750">
              <a:buFont typeface="Arial" charset="0"/>
              <a:buChar char="•"/>
            </a:pPr>
            <a:r>
              <a:rPr lang="en-US" dirty="0"/>
              <a:t>Locality </a:t>
            </a:r>
            <a:r>
              <a:rPr lang="mr-IN" dirty="0"/>
              <a:t>–</a:t>
            </a:r>
            <a:r>
              <a:rPr lang="en-US" dirty="0"/>
              <a:t> resources, qualification, expertise.</a:t>
            </a:r>
          </a:p>
          <a:p>
            <a:pPr marL="285750" indent="-285750">
              <a:buFont typeface="Arial" charset="0"/>
              <a:buChar char="•"/>
            </a:pPr>
            <a:r>
              <a:rPr lang="en-US" dirty="0"/>
              <a:t>Age/Stage/Ability</a:t>
            </a:r>
          </a:p>
          <a:p>
            <a:pPr marL="285750" indent="-285750">
              <a:buFont typeface="Arial" charset="0"/>
              <a:buChar char="•"/>
            </a:pPr>
            <a:r>
              <a:rPr lang="en-US" dirty="0"/>
              <a:t>General details of main activities and information covered</a:t>
            </a:r>
          </a:p>
          <a:p>
            <a:pPr marL="285750" indent="-285750">
              <a:buFont typeface="Arial" charset="0"/>
              <a:buChar char="•"/>
            </a:pPr>
            <a:r>
              <a:rPr lang="en-US" dirty="0"/>
              <a:t>How it answers the curriculum</a:t>
            </a:r>
          </a:p>
        </p:txBody>
      </p:sp>
      <p:sp>
        <p:nvSpPr>
          <p:cNvPr id="18" name="TextBox 17">
            <a:extLst>
              <a:ext uri="{FF2B5EF4-FFF2-40B4-BE49-F238E27FC236}">
                <a16:creationId xmlns:a16="http://schemas.microsoft.com/office/drawing/2014/main" id="{B24D835C-97DA-E198-D186-331A4BBA9A31}"/>
              </a:ext>
            </a:extLst>
          </p:cNvPr>
          <p:cNvSpPr txBox="1"/>
          <p:nvPr/>
        </p:nvSpPr>
        <p:spPr>
          <a:xfrm>
            <a:off x="9022369" y="3972217"/>
            <a:ext cx="2771072" cy="1815882"/>
          </a:xfrm>
          <a:prstGeom prst="rect">
            <a:avLst/>
          </a:prstGeom>
          <a:noFill/>
        </p:spPr>
        <p:txBody>
          <a:bodyPr wrap="square" rtlCol="0">
            <a:spAutoFit/>
          </a:bodyPr>
          <a:lstStyle/>
          <a:p>
            <a:r>
              <a:rPr lang="en-US" sz="1600" dirty="0"/>
              <a:t>Specific to teaching and learning of that lesson:</a:t>
            </a:r>
          </a:p>
          <a:p>
            <a:pPr marL="285750" indent="-285750">
              <a:buFont typeface="Arial" charset="0"/>
              <a:buChar char="•"/>
            </a:pPr>
            <a:r>
              <a:rPr lang="en-US" sz="1600" dirty="0"/>
              <a:t>Starter, plenaries, other activities</a:t>
            </a:r>
          </a:p>
          <a:p>
            <a:pPr marL="285750" indent="-285750">
              <a:buFont typeface="Arial" charset="0"/>
              <a:buChar char="•"/>
            </a:pPr>
            <a:r>
              <a:rPr lang="en-US" sz="1600" dirty="0"/>
              <a:t>Specific needs of pupils</a:t>
            </a:r>
          </a:p>
          <a:p>
            <a:pPr marL="285750" indent="-285750">
              <a:buFont typeface="Arial" charset="0"/>
              <a:buChar char="•"/>
            </a:pPr>
            <a:r>
              <a:rPr lang="en-US" sz="1600" dirty="0"/>
              <a:t>Teaching and learning actions</a:t>
            </a:r>
          </a:p>
        </p:txBody>
      </p:sp>
    </p:spTree>
    <p:extLst>
      <p:ext uri="{BB962C8B-B14F-4D97-AF65-F5344CB8AC3E}">
        <p14:creationId xmlns:p14="http://schemas.microsoft.com/office/powerpoint/2010/main" val="75849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13" grpId="0"/>
      <p:bldP spid="14" grpId="0"/>
      <p:bldP spid="15" grpId="0"/>
      <p:bldP spid="16" grpId="0"/>
      <p:bldP spid="17" grpId="0"/>
      <p:bldP spid="1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8909F-983B-7E21-9F33-C8C8A06CC051}"/>
              </a:ext>
            </a:extLst>
          </p:cNvPr>
          <p:cNvSpPr/>
          <p:nvPr/>
        </p:nvSpPr>
        <p:spPr>
          <a:xfrm>
            <a:off x="8398702" y="4076167"/>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3" name="Oval 2">
            <a:extLst>
              <a:ext uri="{FF2B5EF4-FFF2-40B4-BE49-F238E27FC236}">
                <a16:creationId xmlns:a16="http://schemas.microsoft.com/office/drawing/2014/main" id="{62D0C0E8-A844-4A09-F4E8-556C5AB834D9}"/>
              </a:ext>
            </a:extLst>
          </p:cNvPr>
          <p:cNvSpPr/>
          <p:nvPr/>
        </p:nvSpPr>
        <p:spPr>
          <a:xfrm>
            <a:off x="4789823" y="54294"/>
            <a:ext cx="2763373" cy="149081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solidFill>
                  <a:schemeClr val="tx1"/>
                </a:solidFill>
              </a:rPr>
              <a:t>Curriculum</a:t>
            </a:r>
          </a:p>
        </p:txBody>
      </p:sp>
      <p:sp>
        <p:nvSpPr>
          <p:cNvPr id="4" name="Oval 3">
            <a:extLst>
              <a:ext uri="{FF2B5EF4-FFF2-40B4-BE49-F238E27FC236}">
                <a16:creationId xmlns:a16="http://schemas.microsoft.com/office/drawing/2014/main" id="{62E1158B-7AEA-A89D-CFD6-3726440343E7}"/>
              </a:ext>
            </a:extLst>
          </p:cNvPr>
          <p:cNvSpPr/>
          <p:nvPr/>
        </p:nvSpPr>
        <p:spPr>
          <a:xfrm>
            <a:off x="1741617" y="1582305"/>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5" name="Right Arrow 4">
            <a:extLst>
              <a:ext uri="{FF2B5EF4-FFF2-40B4-BE49-F238E27FC236}">
                <a16:creationId xmlns:a16="http://schemas.microsoft.com/office/drawing/2014/main" id="{79BA387A-A739-B5EF-39BA-E976294F8704}"/>
              </a:ext>
            </a:extLst>
          </p:cNvPr>
          <p:cNvSpPr/>
          <p:nvPr/>
        </p:nvSpPr>
        <p:spPr>
          <a:xfrm rot="8620024">
            <a:off x="3660486" y="1166546"/>
            <a:ext cx="1345516" cy="3612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6" name="Right Arrow 5">
            <a:extLst>
              <a:ext uri="{FF2B5EF4-FFF2-40B4-BE49-F238E27FC236}">
                <a16:creationId xmlns:a16="http://schemas.microsoft.com/office/drawing/2014/main" id="{6EEE5622-7050-D76A-07B9-6840BEFD1AAC}"/>
              </a:ext>
            </a:extLst>
          </p:cNvPr>
          <p:cNvSpPr/>
          <p:nvPr/>
        </p:nvSpPr>
        <p:spPr>
          <a:xfrm rot="2540600">
            <a:off x="7247391" y="1165326"/>
            <a:ext cx="1345516" cy="3007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7" name="Oval 6">
            <a:extLst>
              <a:ext uri="{FF2B5EF4-FFF2-40B4-BE49-F238E27FC236}">
                <a16:creationId xmlns:a16="http://schemas.microsoft.com/office/drawing/2014/main" id="{9ABE4269-E3BD-BB22-4791-DF5BFBF61F1B}"/>
              </a:ext>
            </a:extLst>
          </p:cNvPr>
          <p:cNvSpPr/>
          <p:nvPr/>
        </p:nvSpPr>
        <p:spPr>
          <a:xfrm>
            <a:off x="3675941" y="187866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8" name="Oval 7">
            <a:extLst>
              <a:ext uri="{FF2B5EF4-FFF2-40B4-BE49-F238E27FC236}">
                <a16:creationId xmlns:a16="http://schemas.microsoft.com/office/drawing/2014/main" id="{25F34AFD-E10D-AF02-2A46-66AED2733F65}"/>
              </a:ext>
            </a:extLst>
          </p:cNvPr>
          <p:cNvSpPr/>
          <p:nvPr/>
        </p:nvSpPr>
        <p:spPr>
          <a:xfrm>
            <a:off x="5758474" y="186323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9" name="Oval 8">
            <a:extLst>
              <a:ext uri="{FF2B5EF4-FFF2-40B4-BE49-F238E27FC236}">
                <a16:creationId xmlns:a16="http://schemas.microsoft.com/office/drawing/2014/main" id="{49759B4F-6A5A-2CFA-D604-293AB280AD97}"/>
              </a:ext>
            </a:extLst>
          </p:cNvPr>
          <p:cNvSpPr/>
          <p:nvPr/>
        </p:nvSpPr>
        <p:spPr>
          <a:xfrm>
            <a:off x="7951376" y="164961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10" name="Oval 9">
            <a:extLst>
              <a:ext uri="{FF2B5EF4-FFF2-40B4-BE49-F238E27FC236}">
                <a16:creationId xmlns:a16="http://schemas.microsoft.com/office/drawing/2014/main" id="{D05CA6D4-4C76-04AE-71D1-C10289F4CE19}"/>
              </a:ext>
            </a:extLst>
          </p:cNvPr>
          <p:cNvSpPr/>
          <p:nvPr/>
        </p:nvSpPr>
        <p:spPr>
          <a:xfrm>
            <a:off x="6192841" y="2740679"/>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1" name="Oval 10">
            <a:extLst>
              <a:ext uri="{FF2B5EF4-FFF2-40B4-BE49-F238E27FC236}">
                <a16:creationId xmlns:a16="http://schemas.microsoft.com/office/drawing/2014/main" id="{9D9BED15-54A4-EC7E-48A8-BFE64F3877A5}"/>
              </a:ext>
            </a:extLst>
          </p:cNvPr>
          <p:cNvSpPr/>
          <p:nvPr/>
        </p:nvSpPr>
        <p:spPr>
          <a:xfrm>
            <a:off x="7537109" y="2973833"/>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2" name="Oval 11">
            <a:extLst>
              <a:ext uri="{FF2B5EF4-FFF2-40B4-BE49-F238E27FC236}">
                <a16:creationId xmlns:a16="http://schemas.microsoft.com/office/drawing/2014/main" id="{DA312D58-91AC-9423-CED2-9D368C144B34}"/>
              </a:ext>
            </a:extLst>
          </p:cNvPr>
          <p:cNvSpPr/>
          <p:nvPr/>
        </p:nvSpPr>
        <p:spPr>
          <a:xfrm>
            <a:off x="6119227" y="3615115"/>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3" name="Oval 12">
            <a:extLst>
              <a:ext uri="{FF2B5EF4-FFF2-40B4-BE49-F238E27FC236}">
                <a16:creationId xmlns:a16="http://schemas.microsoft.com/office/drawing/2014/main" id="{625BD7BE-7E54-5ECE-C738-4D9B6EDB79C6}"/>
              </a:ext>
            </a:extLst>
          </p:cNvPr>
          <p:cNvSpPr/>
          <p:nvPr/>
        </p:nvSpPr>
        <p:spPr>
          <a:xfrm>
            <a:off x="7463495" y="3660837"/>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4" name="Oval 13">
            <a:extLst>
              <a:ext uri="{FF2B5EF4-FFF2-40B4-BE49-F238E27FC236}">
                <a16:creationId xmlns:a16="http://schemas.microsoft.com/office/drawing/2014/main" id="{6E89CDBB-F887-C819-FD6A-41809F291A8E}"/>
              </a:ext>
            </a:extLst>
          </p:cNvPr>
          <p:cNvSpPr/>
          <p:nvPr/>
        </p:nvSpPr>
        <p:spPr>
          <a:xfrm>
            <a:off x="7452103" y="4600872"/>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5" name="Oval 14">
            <a:extLst>
              <a:ext uri="{FF2B5EF4-FFF2-40B4-BE49-F238E27FC236}">
                <a16:creationId xmlns:a16="http://schemas.microsoft.com/office/drawing/2014/main" id="{CFBF048D-E34D-9E73-1203-9D71E1CB6F11}"/>
              </a:ext>
            </a:extLst>
          </p:cNvPr>
          <p:cNvSpPr/>
          <p:nvPr/>
        </p:nvSpPr>
        <p:spPr>
          <a:xfrm>
            <a:off x="6310495" y="4620750"/>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6" name="Right Arrow 15">
            <a:extLst>
              <a:ext uri="{FF2B5EF4-FFF2-40B4-BE49-F238E27FC236}">
                <a16:creationId xmlns:a16="http://schemas.microsoft.com/office/drawing/2014/main" id="{440B3B78-CD4F-505E-E131-5A2CEF07DF40}"/>
              </a:ext>
            </a:extLst>
          </p:cNvPr>
          <p:cNvSpPr/>
          <p:nvPr/>
        </p:nvSpPr>
        <p:spPr>
          <a:xfrm rot="5400000">
            <a:off x="7084503" y="2463711"/>
            <a:ext cx="829254" cy="419535"/>
          </a:xfrm>
          <a:prstGeom prst="rightArrow">
            <a:avLst>
              <a:gd name="adj1" fmla="val 39735"/>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7" name="Oval 16">
            <a:extLst>
              <a:ext uri="{FF2B5EF4-FFF2-40B4-BE49-F238E27FC236}">
                <a16:creationId xmlns:a16="http://schemas.microsoft.com/office/drawing/2014/main" id="{9C4BE5F1-70F4-47B7-75D8-851B5BA207A4}"/>
              </a:ext>
            </a:extLst>
          </p:cNvPr>
          <p:cNvSpPr/>
          <p:nvPr/>
        </p:nvSpPr>
        <p:spPr>
          <a:xfrm>
            <a:off x="5372238" y="4451008"/>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Tree>
    <p:extLst>
      <p:ext uri="{BB962C8B-B14F-4D97-AF65-F5344CB8AC3E}">
        <p14:creationId xmlns:p14="http://schemas.microsoft.com/office/powerpoint/2010/main" val="2058123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840E-3038-6AA6-49E2-D69DDC72DBA2}"/>
              </a:ext>
            </a:extLst>
          </p:cNvPr>
          <p:cNvSpPr txBox="1">
            <a:spLocks/>
          </p:cNvSpPr>
          <p:nvPr/>
        </p:nvSpPr>
        <p:spPr>
          <a:xfrm>
            <a:off x="1899966" y="300329"/>
            <a:ext cx="6332570" cy="74295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a:lstStyle>
          <a:p>
            <a:r>
              <a:rPr lang="en-US" sz="3200" dirty="0"/>
              <a:t>Setting Suitable challenges</a:t>
            </a:r>
          </a:p>
        </p:txBody>
      </p:sp>
      <p:sp>
        <p:nvSpPr>
          <p:cNvPr id="3" name="Rounded Rectangle 3">
            <a:extLst>
              <a:ext uri="{FF2B5EF4-FFF2-40B4-BE49-F238E27FC236}">
                <a16:creationId xmlns:a16="http://schemas.microsoft.com/office/drawing/2014/main" id="{381F876C-4B0B-A6CA-D262-D80B4C2027B0}"/>
              </a:ext>
            </a:extLst>
          </p:cNvPr>
          <p:cNvSpPr/>
          <p:nvPr/>
        </p:nvSpPr>
        <p:spPr>
          <a:xfrm>
            <a:off x="1679808" y="1289787"/>
            <a:ext cx="1371599"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 6</a:t>
            </a:r>
          </a:p>
        </p:txBody>
      </p:sp>
      <p:sp>
        <p:nvSpPr>
          <p:cNvPr id="4" name="Rounded Rectangle 4">
            <a:extLst>
              <a:ext uri="{FF2B5EF4-FFF2-40B4-BE49-F238E27FC236}">
                <a16:creationId xmlns:a16="http://schemas.microsoft.com/office/drawing/2014/main" id="{7691776F-AB62-0799-6EAF-4AC1CE658ACD}"/>
              </a:ext>
            </a:extLst>
          </p:cNvPr>
          <p:cNvSpPr/>
          <p:nvPr/>
        </p:nvSpPr>
        <p:spPr>
          <a:xfrm>
            <a:off x="3138228" y="1289787"/>
            <a:ext cx="1371599" cy="699247"/>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t>Year 7</a:t>
            </a:r>
          </a:p>
        </p:txBody>
      </p:sp>
      <p:sp>
        <p:nvSpPr>
          <p:cNvPr id="5" name="Rounded Rectangle 5">
            <a:extLst>
              <a:ext uri="{FF2B5EF4-FFF2-40B4-BE49-F238E27FC236}">
                <a16:creationId xmlns:a16="http://schemas.microsoft.com/office/drawing/2014/main" id="{7140900B-B868-218D-D679-7B6635658655}"/>
              </a:ext>
            </a:extLst>
          </p:cNvPr>
          <p:cNvSpPr/>
          <p:nvPr/>
        </p:nvSpPr>
        <p:spPr>
          <a:xfrm>
            <a:off x="4601125" y="1289787"/>
            <a:ext cx="1371599" cy="69924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Year 8</a:t>
            </a:r>
          </a:p>
        </p:txBody>
      </p:sp>
      <p:sp>
        <p:nvSpPr>
          <p:cNvPr id="6" name="Rounded Rectangle 6">
            <a:extLst>
              <a:ext uri="{FF2B5EF4-FFF2-40B4-BE49-F238E27FC236}">
                <a16:creationId xmlns:a16="http://schemas.microsoft.com/office/drawing/2014/main" id="{15D776F4-DFBD-1CE6-83B2-EBDFDF6475A0}"/>
              </a:ext>
            </a:extLst>
          </p:cNvPr>
          <p:cNvSpPr/>
          <p:nvPr/>
        </p:nvSpPr>
        <p:spPr>
          <a:xfrm>
            <a:off x="6075764" y="1299893"/>
            <a:ext cx="1371599" cy="69924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Year 9</a:t>
            </a:r>
          </a:p>
        </p:txBody>
      </p:sp>
      <p:sp>
        <p:nvSpPr>
          <p:cNvPr id="7" name="Rounded Rectangle 7">
            <a:extLst>
              <a:ext uri="{FF2B5EF4-FFF2-40B4-BE49-F238E27FC236}">
                <a16:creationId xmlns:a16="http://schemas.microsoft.com/office/drawing/2014/main" id="{98214C3F-FD36-1720-B254-891F7DC5C7AF}"/>
              </a:ext>
            </a:extLst>
          </p:cNvPr>
          <p:cNvSpPr/>
          <p:nvPr/>
        </p:nvSpPr>
        <p:spPr>
          <a:xfrm>
            <a:off x="7531760" y="1300553"/>
            <a:ext cx="1371599" cy="699247"/>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Year 10</a:t>
            </a:r>
          </a:p>
        </p:txBody>
      </p:sp>
      <p:sp>
        <p:nvSpPr>
          <p:cNvPr id="8" name="Rounded Rectangle 8">
            <a:extLst>
              <a:ext uri="{FF2B5EF4-FFF2-40B4-BE49-F238E27FC236}">
                <a16:creationId xmlns:a16="http://schemas.microsoft.com/office/drawing/2014/main" id="{D5CCB18D-2F9F-3871-AAC4-DAB78C7518B0}"/>
              </a:ext>
            </a:extLst>
          </p:cNvPr>
          <p:cNvSpPr/>
          <p:nvPr/>
        </p:nvSpPr>
        <p:spPr>
          <a:xfrm>
            <a:off x="9001324" y="1313994"/>
            <a:ext cx="1371599" cy="699247"/>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Year 11</a:t>
            </a:r>
          </a:p>
        </p:txBody>
      </p:sp>
      <p:sp>
        <p:nvSpPr>
          <p:cNvPr id="9" name="Rounded Rectangle 9">
            <a:extLst>
              <a:ext uri="{FF2B5EF4-FFF2-40B4-BE49-F238E27FC236}">
                <a16:creationId xmlns:a16="http://schemas.microsoft.com/office/drawing/2014/main" id="{B79D2EA1-0BAD-28CA-A3ED-958FA1EF7B61}"/>
              </a:ext>
            </a:extLst>
          </p:cNvPr>
          <p:cNvSpPr/>
          <p:nvPr/>
        </p:nvSpPr>
        <p:spPr>
          <a:xfrm>
            <a:off x="2242351" y="2031886"/>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Low 7</a:t>
            </a:r>
          </a:p>
        </p:txBody>
      </p:sp>
      <p:sp>
        <p:nvSpPr>
          <p:cNvPr id="10" name="Rounded Rectangle 10">
            <a:extLst>
              <a:ext uri="{FF2B5EF4-FFF2-40B4-BE49-F238E27FC236}">
                <a16:creationId xmlns:a16="http://schemas.microsoft.com/office/drawing/2014/main" id="{9CE378B0-F7C2-86DE-E812-7C168B3EF58F}"/>
              </a:ext>
            </a:extLst>
          </p:cNvPr>
          <p:cNvSpPr/>
          <p:nvPr/>
        </p:nvSpPr>
        <p:spPr>
          <a:xfrm>
            <a:off x="3651661" y="2036344"/>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High 7</a:t>
            </a:r>
          </a:p>
        </p:txBody>
      </p:sp>
      <p:sp>
        <p:nvSpPr>
          <p:cNvPr id="11" name="Rounded Rectangle 11">
            <a:extLst>
              <a:ext uri="{FF2B5EF4-FFF2-40B4-BE49-F238E27FC236}">
                <a16:creationId xmlns:a16="http://schemas.microsoft.com/office/drawing/2014/main" id="{B9802DF7-BE43-1CF9-FEE6-488C58358295}"/>
              </a:ext>
            </a:extLst>
          </p:cNvPr>
          <p:cNvSpPr/>
          <p:nvPr/>
        </p:nvSpPr>
        <p:spPr>
          <a:xfrm>
            <a:off x="3133915" y="2823974"/>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Mixed 7</a:t>
            </a:r>
          </a:p>
        </p:txBody>
      </p:sp>
      <p:sp>
        <p:nvSpPr>
          <p:cNvPr id="12" name="Rounded Rectangle 12">
            <a:extLst>
              <a:ext uri="{FF2B5EF4-FFF2-40B4-BE49-F238E27FC236}">
                <a16:creationId xmlns:a16="http://schemas.microsoft.com/office/drawing/2014/main" id="{278FEE88-CBB2-F770-F70C-4F29AD2EA449}"/>
              </a:ext>
            </a:extLst>
          </p:cNvPr>
          <p:cNvSpPr/>
          <p:nvPr/>
        </p:nvSpPr>
        <p:spPr>
          <a:xfrm>
            <a:off x="3923145" y="3616062"/>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Low 8</a:t>
            </a:r>
          </a:p>
        </p:txBody>
      </p:sp>
      <p:sp>
        <p:nvSpPr>
          <p:cNvPr id="13" name="Rounded Rectangle 13">
            <a:extLst>
              <a:ext uri="{FF2B5EF4-FFF2-40B4-BE49-F238E27FC236}">
                <a16:creationId xmlns:a16="http://schemas.microsoft.com/office/drawing/2014/main" id="{4BE52EAE-5556-C9D2-F149-150647D838A0}"/>
              </a:ext>
            </a:extLst>
          </p:cNvPr>
          <p:cNvSpPr/>
          <p:nvPr/>
        </p:nvSpPr>
        <p:spPr>
          <a:xfrm>
            <a:off x="5132745" y="2050915"/>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High 8</a:t>
            </a:r>
          </a:p>
        </p:txBody>
      </p:sp>
      <p:sp>
        <p:nvSpPr>
          <p:cNvPr id="14" name="Rounded Rectangle 14">
            <a:extLst>
              <a:ext uri="{FF2B5EF4-FFF2-40B4-BE49-F238E27FC236}">
                <a16:creationId xmlns:a16="http://schemas.microsoft.com/office/drawing/2014/main" id="{88FEC8D3-F8A5-405E-4831-7AF8C4C1CD45}"/>
              </a:ext>
            </a:extLst>
          </p:cNvPr>
          <p:cNvSpPr/>
          <p:nvPr/>
        </p:nvSpPr>
        <p:spPr>
          <a:xfrm>
            <a:off x="4595042" y="2823974"/>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Mixed 8</a:t>
            </a:r>
          </a:p>
        </p:txBody>
      </p:sp>
      <p:sp>
        <p:nvSpPr>
          <p:cNvPr id="15" name="Rounded Rectangle 15">
            <a:extLst>
              <a:ext uri="{FF2B5EF4-FFF2-40B4-BE49-F238E27FC236}">
                <a16:creationId xmlns:a16="http://schemas.microsoft.com/office/drawing/2014/main" id="{A01ACBC0-6F8E-18E6-046B-ED559C21B323}"/>
              </a:ext>
            </a:extLst>
          </p:cNvPr>
          <p:cNvSpPr/>
          <p:nvPr/>
        </p:nvSpPr>
        <p:spPr>
          <a:xfrm>
            <a:off x="6576352" y="2031886"/>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High 9</a:t>
            </a:r>
          </a:p>
        </p:txBody>
      </p:sp>
      <p:sp>
        <p:nvSpPr>
          <p:cNvPr id="16" name="Rounded Rectangle 16">
            <a:extLst>
              <a:ext uri="{FF2B5EF4-FFF2-40B4-BE49-F238E27FC236}">
                <a16:creationId xmlns:a16="http://schemas.microsoft.com/office/drawing/2014/main" id="{0515DC47-0251-5F17-E5BF-8BAFEB15AD18}"/>
              </a:ext>
            </a:extLst>
          </p:cNvPr>
          <p:cNvSpPr/>
          <p:nvPr/>
        </p:nvSpPr>
        <p:spPr>
          <a:xfrm>
            <a:off x="6078508" y="2832419"/>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Mixed 9</a:t>
            </a:r>
          </a:p>
        </p:txBody>
      </p:sp>
      <p:sp>
        <p:nvSpPr>
          <p:cNvPr id="17" name="Rounded Rectangle 17">
            <a:extLst>
              <a:ext uri="{FF2B5EF4-FFF2-40B4-BE49-F238E27FC236}">
                <a16:creationId xmlns:a16="http://schemas.microsoft.com/office/drawing/2014/main" id="{B19937F3-9A3E-C7D6-FDAE-20326E69CDB7}"/>
              </a:ext>
            </a:extLst>
          </p:cNvPr>
          <p:cNvSpPr/>
          <p:nvPr/>
        </p:nvSpPr>
        <p:spPr>
          <a:xfrm>
            <a:off x="5496232" y="3616062"/>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Low 9</a:t>
            </a:r>
          </a:p>
        </p:txBody>
      </p:sp>
      <p:sp>
        <p:nvSpPr>
          <p:cNvPr id="18" name="Rounded Rectangle 18">
            <a:extLst>
              <a:ext uri="{FF2B5EF4-FFF2-40B4-BE49-F238E27FC236}">
                <a16:creationId xmlns:a16="http://schemas.microsoft.com/office/drawing/2014/main" id="{5BB2E8E2-5242-608D-856B-06AC5DC06079}"/>
              </a:ext>
            </a:extLst>
          </p:cNvPr>
          <p:cNvSpPr/>
          <p:nvPr/>
        </p:nvSpPr>
        <p:spPr>
          <a:xfrm>
            <a:off x="8088520" y="2036343"/>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High 10</a:t>
            </a:r>
          </a:p>
        </p:txBody>
      </p:sp>
      <p:sp>
        <p:nvSpPr>
          <p:cNvPr id="19" name="Rounded Rectangle 19">
            <a:extLst>
              <a:ext uri="{FF2B5EF4-FFF2-40B4-BE49-F238E27FC236}">
                <a16:creationId xmlns:a16="http://schemas.microsoft.com/office/drawing/2014/main" id="{41DEC331-1A5C-C00D-785E-C4B1C95340B4}"/>
              </a:ext>
            </a:extLst>
          </p:cNvPr>
          <p:cNvSpPr/>
          <p:nvPr/>
        </p:nvSpPr>
        <p:spPr>
          <a:xfrm>
            <a:off x="7531760" y="2832419"/>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Mixed 10</a:t>
            </a:r>
          </a:p>
        </p:txBody>
      </p:sp>
      <p:sp>
        <p:nvSpPr>
          <p:cNvPr id="20" name="Rounded Rectangle 20">
            <a:extLst>
              <a:ext uri="{FF2B5EF4-FFF2-40B4-BE49-F238E27FC236}">
                <a16:creationId xmlns:a16="http://schemas.microsoft.com/office/drawing/2014/main" id="{C0C73A03-E4E9-1DE9-1911-271527A004AE}"/>
              </a:ext>
            </a:extLst>
          </p:cNvPr>
          <p:cNvSpPr/>
          <p:nvPr/>
        </p:nvSpPr>
        <p:spPr>
          <a:xfrm>
            <a:off x="7008400" y="3616062"/>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Low 10</a:t>
            </a:r>
          </a:p>
        </p:txBody>
      </p:sp>
      <p:sp>
        <p:nvSpPr>
          <p:cNvPr id="21" name="Rounded Rectangle 21">
            <a:extLst>
              <a:ext uri="{FF2B5EF4-FFF2-40B4-BE49-F238E27FC236}">
                <a16:creationId xmlns:a16="http://schemas.microsoft.com/office/drawing/2014/main" id="{D438BC96-F19A-96EE-E725-204074763380}"/>
              </a:ext>
            </a:extLst>
          </p:cNvPr>
          <p:cNvSpPr/>
          <p:nvPr/>
        </p:nvSpPr>
        <p:spPr>
          <a:xfrm>
            <a:off x="9528680" y="2047035"/>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High 11</a:t>
            </a:r>
          </a:p>
        </p:txBody>
      </p:sp>
      <p:sp>
        <p:nvSpPr>
          <p:cNvPr id="22" name="Rounded Rectangle 22">
            <a:extLst>
              <a:ext uri="{FF2B5EF4-FFF2-40B4-BE49-F238E27FC236}">
                <a16:creationId xmlns:a16="http://schemas.microsoft.com/office/drawing/2014/main" id="{316EDCB0-D624-DAEE-D5EB-C1468C7FEE44}"/>
              </a:ext>
            </a:extLst>
          </p:cNvPr>
          <p:cNvSpPr/>
          <p:nvPr/>
        </p:nvSpPr>
        <p:spPr>
          <a:xfrm>
            <a:off x="8996047" y="2835347"/>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Mixed 11</a:t>
            </a:r>
          </a:p>
        </p:txBody>
      </p:sp>
      <p:sp>
        <p:nvSpPr>
          <p:cNvPr id="23" name="Rounded Rectangle 23">
            <a:extLst>
              <a:ext uri="{FF2B5EF4-FFF2-40B4-BE49-F238E27FC236}">
                <a16:creationId xmlns:a16="http://schemas.microsoft.com/office/drawing/2014/main" id="{208B9D05-D3ED-A129-7B0B-26355E8C23F0}"/>
              </a:ext>
            </a:extLst>
          </p:cNvPr>
          <p:cNvSpPr/>
          <p:nvPr/>
        </p:nvSpPr>
        <p:spPr>
          <a:xfrm>
            <a:off x="8517121" y="3633990"/>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Low 11</a:t>
            </a:r>
          </a:p>
        </p:txBody>
      </p:sp>
      <p:sp>
        <p:nvSpPr>
          <p:cNvPr id="24" name="Oval 23">
            <a:extLst>
              <a:ext uri="{FF2B5EF4-FFF2-40B4-BE49-F238E27FC236}">
                <a16:creationId xmlns:a16="http://schemas.microsoft.com/office/drawing/2014/main" id="{4CF665C4-E297-376D-E121-A0C87D6E02D0}"/>
              </a:ext>
            </a:extLst>
          </p:cNvPr>
          <p:cNvSpPr/>
          <p:nvPr/>
        </p:nvSpPr>
        <p:spPr>
          <a:xfrm>
            <a:off x="2382293" y="4561272"/>
            <a:ext cx="2059651" cy="1361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Levels</a:t>
            </a:r>
          </a:p>
        </p:txBody>
      </p:sp>
      <p:sp>
        <p:nvSpPr>
          <p:cNvPr id="25" name="Oval 24">
            <a:extLst>
              <a:ext uri="{FF2B5EF4-FFF2-40B4-BE49-F238E27FC236}">
                <a16:creationId xmlns:a16="http://schemas.microsoft.com/office/drawing/2014/main" id="{6FA58226-482A-4CB3-76F4-50207150FFBB}"/>
              </a:ext>
            </a:extLst>
          </p:cNvPr>
          <p:cNvSpPr/>
          <p:nvPr/>
        </p:nvSpPr>
        <p:spPr>
          <a:xfrm>
            <a:off x="5154325" y="4561272"/>
            <a:ext cx="2214115" cy="1361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Learning Outcomes</a:t>
            </a:r>
          </a:p>
        </p:txBody>
      </p:sp>
      <p:sp>
        <p:nvSpPr>
          <p:cNvPr id="26" name="Oval 25">
            <a:extLst>
              <a:ext uri="{FF2B5EF4-FFF2-40B4-BE49-F238E27FC236}">
                <a16:creationId xmlns:a16="http://schemas.microsoft.com/office/drawing/2014/main" id="{8155414C-7AE9-6DB5-CD9D-7DB49DB03EC5}"/>
              </a:ext>
            </a:extLst>
          </p:cNvPr>
          <p:cNvSpPr/>
          <p:nvPr/>
        </p:nvSpPr>
        <p:spPr>
          <a:xfrm>
            <a:off x="7818848" y="4495170"/>
            <a:ext cx="2059652" cy="1410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Assessments</a:t>
            </a:r>
          </a:p>
        </p:txBody>
      </p:sp>
      <p:sp>
        <p:nvSpPr>
          <p:cNvPr id="27" name="Rectangle 26">
            <a:extLst>
              <a:ext uri="{FF2B5EF4-FFF2-40B4-BE49-F238E27FC236}">
                <a16:creationId xmlns:a16="http://schemas.microsoft.com/office/drawing/2014/main" id="{66D415FC-EA7B-8F1E-CD31-2748A85ACE60}"/>
              </a:ext>
            </a:extLst>
          </p:cNvPr>
          <p:cNvSpPr/>
          <p:nvPr/>
        </p:nvSpPr>
        <p:spPr>
          <a:xfrm>
            <a:off x="3073731" y="892795"/>
            <a:ext cx="4458029" cy="1333935"/>
          </a:xfrm>
          <a:prstGeom prst="rect">
            <a:avLst/>
          </a:prstGeom>
          <a:solidFill>
            <a:srgbClr val="D13B56">
              <a:alpha val="3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Key Stage 3</a:t>
            </a:r>
          </a:p>
        </p:txBody>
      </p:sp>
      <p:sp>
        <p:nvSpPr>
          <p:cNvPr id="28" name="Rectangle 27">
            <a:extLst>
              <a:ext uri="{FF2B5EF4-FFF2-40B4-BE49-F238E27FC236}">
                <a16:creationId xmlns:a16="http://schemas.microsoft.com/office/drawing/2014/main" id="{6A40A8FA-1DEB-AA16-4CA0-6ED6BA52AB07}"/>
              </a:ext>
            </a:extLst>
          </p:cNvPr>
          <p:cNvSpPr/>
          <p:nvPr/>
        </p:nvSpPr>
        <p:spPr>
          <a:xfrm>
            <a:off x="7511860" y="874110"/>
            <a:ext cx="3021933" cy="1333935"/>
          </a:xfrm>
          <a:prstGeom prst="rect">
            <a:avLst/>
          </a:prstGeom>
          <a:solidFill>
            <a:srgbClr val="0070C0">
              <a:alpha val="3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Key Stage 4</a:t>
            </a:r>
          </a:p>
        </p:txBody>
      </p:sp>
      <p:grpSp>
        <p:nvGrpSpPr>
          <p:cNvPr id="29" name="Group 28">
            <a:extLst>
              <a:ext uri="{FF2B5EF4-FFF2-40B4-BE49-F238E27FC236}">
                <a16:creationId xmlns:a16="http://schemas.microsoft.com/office/drawing/2014/main" id="{0078EDF8-2AC6-CB91-DBF2-830DB19E8AA2}"/>
              </a:ext>
            </a:extLst>
          </p:cNvPr>
          <p:cNvGrpSpPr/>
          <p:nvPr/>
        </p:nvGrpSpPr>
        <p:grpSpPr>
          <a:xfrm>
            <a:off x="387813" y="2987383"/>
            <a:ext cx="1512153" cy="1257358"/>
            <a:chOff x="-684569" y="2744251"/>
            <a:chExt cx="1887864" cy="1713695"/>
          </a:xfrm>
        </p:grpSpPr>
        <p:sp>
          <p:nvSpPr>
            <p:cNvPr id="30" name="Rounded Rectangle 29">
              <a:extLst>
                <a:ext uri="{FF2B5EF4-FFF2-40B4-BE49-F238E27FC236}">
                  <a16:creationId xmlns:a16="http://schemas.microsoft.com/office/drawing/2014/main" id="{5DF90764-6180-A3E1-9863-8335D63964FD}"/>
                </a:ext>
              </a:extLst>
            </p:cNvPr>
            <p:cNvSpPr/>
            <p:nvPr/>
          </p:nvSpPr>
          <p:spPr>
            <a:xfrm>
              <a:off x="-684569" y="2744251"/>
              <a:ext cx="1887864" cy="1713695"/>
            </a:xfrm>
            <a:prstGeom prst="roundRect">
              <a:avLst/>
            </a:prstGeom>
            <a:solidFill>
              <a:srgbClr val="4D7D99">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ysClr val="windowText" lastClr="000000"/>
                  </a:solidFill>
                </a:rPr>
                <a:t>ALL, MOST, SOME!</a:t>
              </a:r>
            </a:p>
          </p:txBody>
        </p:sp>
        <p:sp>
          <p:nvSpPr>
            <p:cNvPr id="31" name="Right Arrow 30">
              <a:extLst>
                <a:ext uri="{FF2B5EF4-FFF2-40B4-BE49-F238E27FC236}">
                  <a16:creationId xmlns:a16="http://schemas.microsoft.com/office/drawing/2014/main" id="{FB11F4C8-520B-9C60-5553-87B7D2DAADFC}"/>
                </a:ext>
              </a:extLst>
            </p:cNvPr>
            <p:cNvSpPr/>
            <p:nvPr/>
          </p:nvSpPr>
          <p:spPr>
            <a:xfrm>
              <a:off x="-483168" y="3786761"/>
              <a:ext cx="1532228" cy="495745"/>
            </a:xfrm>
            <a:prstGeom prst="rightArrow">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Box 31">
            <a:extLst>
              <a:ext uri="{FF2B5EF4-FFF2-40B4-BE49-F238E27FC236}">
                <a16:creationId xmlns:a16="http://schemas.microsoft.com/office/drawing/2014/main" id="{A7407218-F4EE-FF59-C8A8-28807ACDAAB8}"/>
              </a:ext>
            </a:extLst>
          </p:cNvPr>
          <p:cNvSpPr txBox="1"/>
          <p:nvPr/>
        </p:nvSpPr>
        <p:spPr>
          <a:xfrm>
            <a:off x="3412119" y="1043279"/>
            <a:ext cx="772815" cy="369332"/>
          </a:xfrm>
          <a:prstGeom prst="rect">
            <a:avLst/>
          </a:prstGeom>
          <a:noFill/>
        </p:spPr>
        <p:txBody>
          <a:bodyPr wrap="square" rtlCol="0">
            <a:spAutoFit/>
          </a:bodyPr>
          <a:lstStyle/>
          <a:p>
            <a:r>
              <a:rPr lang="en-US" dirty="0"/>
              <a:t>11-12</a:t>
            </a:r>
          </a:p>
        </p:txBody>
      </p:sp>
      <p:sp>
        <p:nvSpPr>
          <p:cNvPr id="33" name="TextBox 32">
            <a:extLst>
              <a:ext uri="{FF2B5EF4-FFF2-40B4-BE49-F238E27FC236}">
                <a16:creationId xmlns:a16="http://schemas.microsoft.com/office/drawing/2014/main" id="{4451BFF0-509F-58AF-A661-0262B3F457FC}"/>
              </a:ext>
            </a:extLst>
          </p:cNvPr>
          <p:cNvSpPr txBox="1"/>
          <p:nvPr/>
        </p:nvSpPr>
        <p:spPr>
          <a:xfrm>
            <a:off x="4936463" y="1144954"/>
            <a:ext cx="772815" cy="369332"/>
          </a:xfrm>
          <a:prstGeom prst="rect">
            <a:avLst/>
          </a:prstGeom>
          <a:noFill/>
        </p:spPr>
        <p:txBody>
          <a:bodyPr wrap="square" rtlCol="0">
            <a:spAutoFit/>
          </a:bodyPr>
          <a:lstStyle/>
          <a:p>
            <a:r>
              <a:rPr lang="en-US" dirty="0"/>
              <a:t>12-13</a:t>
            </a:r>
          </a:p>
        </p:txBody>
      </p:sp>
      <p:sp>
        <p:nvSpPr>
          <p:cNvPr id="34" name="TextBox 33">
            <a:extLst>
              <a:ext uri="{FF2B5EF4-FFF2-40B4-BE49-F238E27FC236}">
                <a16:creationId xmlns:a16="http://schemas.microsoft.com/office/drawing/2014/main" id="{611ECEE6-D12C-7DEF-1340-B9BCC9C27F92}"/>
              </a:ext>
            </a:extLst>
          </p:cNvPr>
          <p:cNvSpPr txBox="1"/>
          <p:nvPr/>
        </p:nvSpPr>
        <p:spPr>
          <a:xfrm>
            <a:off x="6358008" y="1120032"/>
            <a:ext cx="772815" cy="369332"/>
          </a:xfrm>
          <a:prstGeom prst="rect">
            <a:avLst/>
          </a:prstGeom>
          <a:noFill/>
        </p:spPr>
        <p:txBody>
          <a:bodyPr wrap="square" rtlCol="0">
            <a:spAutoFit/>
          </a:bodyPr>
          <a:lstStyle/>
          <a:p>
            <a:r>
              <a:rPr lang="en-US" dirty="0"/>
              <a:t>13-14</a:t>
            </a:r>
          </a:p>
        </p:txBody>
      </p:sp>
      <p:sp>
        <p:nvSpPr>
          <p:cNvPr id="35" name="TextBox 34">
            <a:extLst>
              <a:ext uri="{FF2B5EF4-FFF2-40B4-BE49-F238E27FC236}">
                <a16:creationId xmlns:a16="http://schemas.microsoft.com/office/drawing/2014/main" id="{FF700161-7735-551F-A01B-F069349B98D7}"/>
              </a:ext>
            </a:extLst>
          </p:cNvPr>
          <p:cNvSpPr txBox="1"/>
          <p:nvPr/>
        </p:nvSpPr>
        <p:spPr>
          <a:xfrm>
            <a:off x="7867828" y="1105121"/>
            <a:ext cx="772815" cy="369332"/>
          </a:xfrm>
          <a:prstGeom prst="rect">
            <a:avLst/>
          </a:prstGeom>
          <a:noFill/>
        </p:spPr>
        <p:txBody>
          <a:bodyPr wrap="square" rtlCol="0">
            <a:spAutoFit/>
          </a:bodyPr>
          <a:lstStyle/>
          <a:p>
            <a:r>
              <a:rPr lang="en-US" dirty="0"/>
              <a:t>14-15</a:t>
            </a:r>
          </a:p>
        </p:txBody>
      </p:sp>
      <p:sp>
        <p:nvSpPr>
          <p:cNvPr id="36" name="TextBox 35">
            <a:extLst>
              <a:ext uri="{FF2B5EF4-FFF2-40B4-BE49-F238E27FC236}">
                <a16:creationId xmlns:a16="http://schemas.microsoft.com/office/drawing/2014/main" id="{B5730CB5-6F03-CB1E-08D1-42B0CA8A0116}"/>
              </a:ext>
            </a:extLst>
          </p:cNvPr>
          <p:cNvSpPr txBox="1"/>
          <p:nvPr/>
        </p:nvSpPr>
        <p:spPr>
          <a:xfrm>
            <a:off x="9374592" y="1119190"/>
            <a:ext cx="772815" cy="369332"/>
          </a:xfrm>
          <a:prstGeom prst="rect">
            <a:avLst/>
          </a:prstGeom>
          <a:noFill/>
        </p:spPr>
        <p:txBody>
          <a:bodyPr wrap="square" rtlCol="0">
            <a:spAutoFit/>
          </a:bodyPr>
          <a:lstStyle/>
          <a:p>
            <a:r>
              <a:rPr lang="en-US" dirty="0"/>
              <a:t>15-16</a:t>
            </a:r>
          </a:p>
        </p:txBody>
      </p:sp>
    </p:spTree>
    <p:extLst>
      <p:ext uri="{BB962C8B-B14F-4D97-AF65-F5344CB8AC3E}">
        <p14:creationId xmlns:p14="http://schemas.microsoft.com/office/powerpoint/2010/main" val="359451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61D77D-D485-A843-782C-643FCF21FEB9}"/>
              </a:ext>
            </a:extLst>
          </p:cNvPr>
          <p:cNvPicPr>
            <a:picLocks noChangeAspect="1"/>
          </p:cNvPicPr>
          <p:nvPr/>
        </p:nvPicPr>
        <p:blipFill>
          <a:blip r:embed="rId2"/>
          <a:stretch>
            <a:fillRect/>
          </a:stretch>
        </p:blipFill>
        <p:spPr>
          <a:xfrm>
            <a:off x="6543324" y="131190"/>
            <a:ext cx="5799667" cy="5799667"/>
          </a:xfrm>
          <a:prstGeom prst="rect">
            <a:avLst/>
          </a:prstGeom>
        </p:spPr>
      </p:pic>
      <p:sp>
        <p:nvSpPr>
          <p:cNvPr id="3" name="Rounded Rectangle 2">
            <a:extLst>
              <a:ext uri="{FF2B5EF4-FFF2-40B4-BE49-F238E27FC236}">
                <a16:creationId xmlns:a16="http://schemas.microsoft.com/office/drawing/2014/main" id="{2C41AB93-F4E6-2CD4-4DB6-85C8F5EC42F1}"/>
              </a:ext>
            </a:extLst>
          </p:cNvPr>
          <p:cNvSpPr/>
          <p:nvPr/>
        </p:nvSpPr>
        <p:spPr>
          <a:xfrm>
            <a:off x="-721875" y="24301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2</a:t>
            </a:r>
          </a:p>
        </p:txBody>
      </p:sp>
      <p:sp>
        <p:nvSpPr>
          <p:cNvPr id="4" name="Rounded Rectangle 3">
            <a:extLst>
              <a:ext uri="{FF2B5EF4-FFF2-40B4-BE49-F238E27FC236}">
                <a16:creationId xmlns:a16="http://schemas.microsoft.com/office/drawing/2014/main" id="{A82C17EA-192F-0F34-D0FF-363415B64E37}"/>
              </a:ext>
            </a:extLst>
          </p:cNvPr>
          <p:cNvSpPr/>
          <p:nvPr/>
        </p:nvSpPr>
        <p:spPr>
          <a:xfrm>
            <a:off x="-721875" y="99968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3</a:t>
            </a:r>
          </a:p>
        </p:txBody>
      </p:sp>
      <p:sp>
        <p:nvSpPr>
          <p:cNvPr id="5" name="Rounded Rectangle 4">
            <a:extLst>
              <a:ext uri="{FF2B5EF4-FFF2-40B4-BE49-F238E27FC236}">
                <a16:creationId xmlns:a16="http://schemas.microsoft.com/office/drawing/2014/main" id="{8407FA18-10E9-50AB-FED8-BDB9DEF079A4}"/>
              </a:ext>
            </a:extLst>
          </p:cNvPr>
          <p:cNvSpPr/>
          <p:nvPr/>
        </p:nvSpPr>
        <p:spPr>
          <a:xfrm>
            <a:off x="-721875" y="1774998"/>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4</a:t>
            </a:r>
          </a:p>
        </p:txBody>
      </p:sp>
      <p:sp>
        <p:nvSpPr>
          <p:cNvPr id="6" name="Rounded Rectangle 5">
            <a:extLst>
              <a:ext uri="{FF2B5EF4-FFF2-40B4-BE49-F238E27FC236}">
                <a16:creationId xmlns:a16="http://schemas.microsoft.com/office/drawing/2014/main" id="{131B2071-9C7F-CC79-3C4E-59DDD3EC05B5}"/>
              </a:ext>
            </a:extLst>
          </p:cNvPr>
          <p:cNvSpPr/>
          <p:nvPr/>
        </p:nvSpPr>
        <p:spPr>
          <a:xfrm>
            <a:off x="-721875" y="2639094"/>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5</a:t>
            </a:r>
          </a:p>
        </p:txBody>
      </p:sp>
      <p:sp>
        <p:nvSpPr>
          <p:cNvPr id="7" name="Rounded Rectangle 6">
            <a:extLst>
              <a:ext uri="{FF2B5EF4-FFF2-40B4-BE49-F238E27FC236}">
                <a16:creationId xmlns:a16="http://schemas.microsoft.com/office/drawing/2014/main" id="{D93ED440-7250-8A73-9DCF-4E6C82ACCB39}"/>
              </a:ext>
            </a:extLst>
          </p:cNvPr>
          <p:cNvSpPr/>
          <p:nvPr/>
        </p:nvSpPr>
        <p:spPr>
          <a:xfrm>
            <a:off x="-721875" y="3431182"/>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6</a:t>
            </a:r>
          </a:p>
        </p:txBody>
      </p:sp>
      <p:sp>
        <p:nvSpPr>
          <p:cNvPr id="8" name="Rounded Rectangle 7">
            <a:extLst>
              <a:ext uri="{FF2B5EF4-FFF2-40B4-BE49-F238E27FC236}">
                <a16:creationId xmlns:a16="http://schemas.microsoft.com/office/drawing/2014/main" id="{D83E1A81-E1E1-8193-C15F-FACC86359BCA}"/>
              </a:ext>
            </a:extLst>
          </p:cNvPr>
          <p:cNvSpPr/>
          <p:nvPr/>
        </p:nvSpPr>
        <p:spPr>
          <a:xfrm>
            <a:off x="-721875" y="4223270"/>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7</a:t>
            </a:r>
          </a:p>
        </p:txBody>
      </p:sp>
      <p:sp>
        <p:nvSpPr>
          <p:cNvPr id="9" name="Rounded Rectangle 8">
            <a:extLst>
              <a:ext uri="{FF2B5EF4-FFF2-40B4-BE49-F238E27FC236}">
                <a16:creationId xmlns:a16="http://schemas.microsoft.com/office/drawing/2014/main" id="{45E4605A-FDE8-3562-3C48-F861555E044C}"/>
              </a:ext>
            </a:extLst>
          </p:cNvPr>
          <p:cNvSpPr/>
          <p:nvPr/>
        </p:nvSpPr>
        <p:spPr>
          <a:xfrm>
            <a:off x="-684037" y="499959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8</a:t>
            </a:r>
          </a:p>
        </p:txBody>
      </p:sp>
      <p:sp>
        <p:nvSpPr>
          <p:cNvPr id="10" name="Rounded Rectangle 9">
            <a:extLst>
              <a:ext uri="{FF2B5EF4-FFF2-40B4-BE49-F238E27FC236}">
                <a16:creationId xmlns:a16="http://schemas.microsoft.com/office/drawing/2014/main" id="{2463F9DA-C3A2-FB5C-877D-E3F6FB895B71}"/>
              </a:ext>
            </a:extLst>
          </p:cNvPr>
          <p:cNvSpPr/>
          <p:nvPr/>
        </p:nvSpPr>
        <p:spPr>
          <a:xfrm>
            <a:off x="3516388" y="2665698"/>
            <a:ext cx="3071660" cy="667886"/>
          </a:xfrm>
          <a:prstGeom prst="roundRect">
            <a:avLst/>
          </a:prstGeom>
          <a:solidFill>
            <a:schemeClr val="accent2">
              <a:lumMod val="75000"/>
            </a:schemeClr>
          </a:solidFill>
          <a:ln>
            <a:solidFill>
              <a:schemeClr val="accent2">
                <a:lumMod val="50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Year 9</a:t>
            </a:r>
          </a:p>
        </p:txBody>
      </p:sp>
      <p:sp>
        <p:nvSpPr>
          <p:cNvPr id="11" name="Rounded Rectangle 10">
            <a:extLst>
              <a:ext uri="{FF2B5EF4-FFF2-40B4-BE49-F238E27FC236}">
                <a16:creationId xmlns:a16="http://schemas.microsoft.com/office/drawing/2014/main" id="{8BA8D941-C18F-FAB5-8016-40BB2E1A062A}"/>
              </a:ext>
            </a:extLst>
          </p:cNvPr>
          <p:cNvSpPr/>
          <p:nvPr/>
        </p:nvSpPr>
        <p:spPr>
          <a:xfrm>
            <a:off x="3516388" y="1832692"/>
            <a:ext cx="3071660" cy="66788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Year 8</a:t>
            </a:r>
          </a:p>
        </p:txBody>
      </p:sp>
      <p:sp>
        <p:nvSpPr>
          <p:cNvPr id="12" name="Rounded Rectangle 11">
            <a:extLst>
              <a:ext uri="{FF2B5EF4-FFF2-40B4-BE49-F238E27FC236}">
                <a16:creationId xmlns:a16="http://schemas.microsoft.com/office/drawing/2014/main" id="{3F1ADB26-B0FA-64BE-960F-D9AFB570CAC9}"/>
              </a:ext>
            </a:extLst>
          </p:cNvPr>
          <p:cNvSpPr/>
          <p:nvPr/>
        </p:nvSpPr>
        <p:spPr>
          <a:xfrm>
            <a:off x="3516388" y="999686"/>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 7</a:t>
            </a:r>
          </a:p>
        </p:txBody>
      </p:sp>
      <p:sp>
        <p:nvSpPr>
          <p:cNvPr id="13" name="Rounded Rectangle 12">
            <a:extLst>
              <a:ext uri="{FF2B5EF4-FFF2-40B4-BE49-F238E27FC236}">
                <a16:creationId xmlns:a16="http://schemas.microsoft.com/office/drawing/2014/main" id="{A2207217-DA05-81DF-D8FF-F5C7E8DFF3B1}"/>
              </a:ext>
            </a:extLst>
          </p:cNvPr>
          <p:cNvSpPr/>
          <p:nvPr/>
        </p:nvSpPr>
        <p:spPr>
          <a:xfrm>
            <a:off x="3516388" y="3498704"/>
            <a:ext cx="3071660" cy="66788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Year 10</a:t>
            </a:r>
          </a:p>
        </p:txBody>
      </p:sp>
      <p:sp>
        <p:nvSpPr>
          <p:cNvPr id="14" name="Rounded Rectangle 13">
            <a:extLst>
              <a:ext uri="{FF2B5EF4-FFF2-40B4-BE49-F238E27FC236}">
                <a16:creationId xmlns:a16="http://schemas.microsoft.com/office/drawing/2014/main" id="{1BEFFC83-57DE-CD7D-2A51-33ECE23F43F8}"/>
              </a:ext>
            </a:extLst>
          </p:cNvPr>
          <p:cNvSpPr/>
          <p:nvPr/>
        </p:nvSpPr>
        <p:spPr>
          <a:xfrm>
            <a:off x="3516388" y="4331710"/>
            <a:ext cx="3071660" cy="667886"/>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Year 11</a:t>
            </a:r>
          </a:p>
        </p:txBody>
      </p:sp>
      <p:cxnSp>
        <p:nvCxnSpPr>
          <p:cNvPr id="15" name="Straight Arrow Connector 14">
            <a:extLst>
              <a:ext uri="{FF2B5EF4-FFF2-40B4-BE49-F238E27FC236}">
                <a16:creationId xmlns:a16="http://schemas.microsoft.com/office/drawing/2014/main" id="{733EB43C-E563-1DDE-4EAF-A04F5EB0562B}"/>
              </a:ext>
            </a:extLst>
          </p:cNvPr>
          <p:cNvCxnSpPr>
            <a:cxnSpLocks/>
          </p:cNvCxnSpPr>
          <p:nvPr/>
        </p:nvCxnSpPr>
        <p:spPr>
          <a:xfrm flipH="1">
            <a:off x="2512541" y="4736901"/>
            <a:ext cx="914399" cy="613458"/>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BF91645-8769-59F9-C84B-627EACCF53CF}"/>
              </a:ext>
            </a:extLst>
          </p:cNvPr>
          <p:cNvCxnSpPr>
            <a:endCxn id="8" idx="3"/>
          </p:cNvCxnSpPr>
          <p:nvPr/>
        </p:nvCxnSpPr>
        <p:spPr>
          <a:xfrm flipH="1">
            <a:off x="2349785" y="4557213"/>
            <a:ext cx="1077156" cy="0"/>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B2DBFF7-F15C-F946-3B3B-2BE842616317}"/>
              </a:ext>
            </a:extLst>
          </p:cNvPr>
          <p:cNvCxnSpPr>
            <a:endCxn id="7" idx="3"/>
          </p:cNvCxnSpPr>
          <p:nvPr/>
        </p:nvCxnSpPr>
        <p:spPr>
          <a:xfrm flipH="1" flipV="1">
            <a:off x="2349785" y="3765125"/>
            <a:ext cx="1077156" cy="597525"/>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7FBBB18-C73D-01FF-7252-A4070F90B1EC}"/>
              </a:ext>
            </a:extLst>
          </p:cNvPr>
          <p:cNvCxnSpPr>
            <a:cxnSpLocks/>
          </p:cNvCxnSpPr>
          <p:nvPr/>
        </p:nvCxnSpPr>
        <p:spPr>
          <a:xfrm flipH="1">
            <a:off x="2431164" y="3832647"/>
            <a:ext cx="995776" cy="698993"/>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FF53091-09E9-625B-6581-064E3B2F2DC9}"/>
              </a:ext>
            </a:extLst>
          </p:cNvPr>
          <p:cNvCxnSpPr>
            <a:endCxn id="7" idx="3"/>
          </p:cNvCxnSpPr>
          <p:nvPr/>
        </p:nvCxnSpPr>
        <p:spPr>
          <a:xfrm flipH="1">
            <a:off x="2349785" y="3649468"/>
            <a:ext cx="1085223" cy="115657"/>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67171C9-E1BE-C19A-7658-DF837D2EA190}"/>
              </a:ext>
            </a:extLst>
          </p:cNvPr>
          <p:cNvCxnSpPr>
            <a:endCxn id="6" idx="3"/>
          </p:cNvCxnSpPr>
          <p:nvPr/>
        </p:nvCxnSpPr>
        <p:spPr>
          <a:xfrm flipH="1" flipV="1">
            <a:off x="2349785" y="2973037"/>
            <a:ext cx="1077155" cy="705934"/>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AAC1D12-6FF2-1CE6-D6B8-B199DF0D5CD6}"/>
              </a:ext>
            </a:extLst>
          </p:cNvPr>
          <p:cNvCxnSpPr>
            <a:cxnSpLocks/>
          </p:cNvCxnSpPr>
          <p:nvPr/>
        </p:nvCxnSpPr>
        <p:spPr>
          <a:xfrm flipH="1">
            <a:off x="2421872" y="3031024"/>
            <a:ext cx="1005068" cy="73667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93BBC4E-643A-645C-48CC-78561219C14C}"/>
              </a:ext>
            </a:extLst>
          </p:cNvPr>
          <p:cNvCxnSpPr>
            <a:endCxn id="6" idx="3"/>
          </p:cNvCxnSpPr>
          <p:nvPr/>
        </p:nvCxnSpPr>
        <p:spPr>
          <a:xfrm flipH="1">
            <a:off x="2349785" y="2902401"/>
            <a:ext cx="1121879" cy="70636"/>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399E6DE4-CEDA-479C-9703-6B4DB255C666}"/>
              </a:ext>
            </a:extLst>
          </p:cNvPr>
          <p:cNvCxnSpPr>
            <a:endCxn id="5" idx="3"/>
          </p:cNvCxnSpPr>
          <p:nvPr/>
        </p:nvCxnSpPr>
        <p:spPr>
          <a:xfrm flipH="1" flipV="1">
            <a:off x="2349785" y="2108941"/>
            <a:ext cx="1094515" cy="669232"/>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CED5C55-F60C-F772-AD3D-C5012EC92A54}"/>
              </a:ext>
            </a:extLst>
          </p:cNvPr>
          <p:cNvCxnSpPr>
            <a:cxnSpLocks/>
          </p:cNvCxnSpPr>
          <p:nvPr/>
        </p:nvCxnSpPr>
        <p:spPr>
          <a:xfrm flipH="1">
            <a:off x="2421872" y="2176644"/>
            <a:ext cx="1005068" cy="736670"/>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0F43131-E537-408F-D521-BFF36CE1F140}"/>
              </a:ext>
            </a:extLst>
          </p:cNvPr>
          <p:cNvCxnSpPr>
            <a:endCxn id="5" idx="3"/>
          </p:cNvCxnSpPr>
          <p:nvPr/>
        </p:nvCxnSpPr>
        <p:spPr>
          <a:xfrm flipH="1">
            <a:off x="2349785" y="2039856"/>
            <a:ext cx="1102233" cy="69085"/>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FFFE2F3-E784-1504-21CF-C1F4F8423D49}"/>
              </a:ext>
            </a:extLst>
          </p:cNvPr>
          <p:cNvCxnSpPr>
            <a:cxnSpLocks/>
          </p:cNvCxnSpPr>
          <p:nvPr/>
        </p:nvCxnSpPr>
        <p:spPr>
          <a:xfrm flipH="1" flipV="1">
            <a:off x="2443092" y="1391817"/>
            <a:ext cx="997352" cy="601561"/>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394222E-754F-36C7-9C25-D9105C74F55C}"/>
              </a:ext>
            </a:extLst>
          </p:cNvPr>
          <p:cNvCxnSpPr>
            <a:cxnSpLocks/>
          </p:cNvCxnSpPr>
          <p:nvPr/>
        </p:nvCxnSpPr>
        <p:spPr>
          <a:xfrm flipH="1">
            <a:off x="2436596" y="1310336"/>
            <a:ext cx="1005068" cy="736670"/>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5F6119D-EB4A-519D-3D41-2DDAC6485542}"/>
              </a:ext>
            </a:extLst>
          </p:cNvPr>
          <p:cNvCxnSpPr>
            <a:cxnSpLocks/>
          </p:cNvCxnSpPr>
          <p:nvPr/>
        </p:nvCxnSpPr>
        <p:spPr>
          <a:xfrm flipH="1">
            <a:off x="2408368" y="1208093"/>
            <a:ext cx="1035225" cy="125851"/>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E673300C-CA50-216A-7FD4-F12F3ED37E6A}"/>
              </a:ext>
            </a:extLst>
          </p:cNvPr>
          <p:cNvCxnSpPr>
            <a:endCxn id="3" idx="3"/>
          </p:cNvCxnSpPr>
          <p:nvPr/>
        </p:nvCxnSpPr>
        <p:spPr>
          <a:xfrm flipH="1" flipV="1">
            <a:off x="2349785" y="576959"/>
            <a:ext cx="1074872" cy="583802"/>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408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paper with a blue circle&#10;&#10;AI-generated content may be incorrect.">
            <a:extLst>
              <a:ext uri="{FF2B5EF4-FFF2-40B4-BE49-F238E27FC236}">
                <a16:creationId xmlns:a16="http://schemas.microsoft.com/office/drawing/2014/main" id="{BD2E0BF6-676B-806B-AF04-1682491150B0}"/>
              </a:ext>
            </a:extLst>
          </p:cNvPr>
          <p:cNvPicPr>
            <a:picLocks noChangeAspect="1"/>
          </p:cNvPicPr>
          <p:nvPr/>
        </p:nvPicPr>
        <p:blipFill>
          <a:blip r:embed="rId2"/>
          <a:stretch>
            <a:fillRect/>
          </a:stretch>
        </p:blipFill>
        <p:spPr>
          <a:xfrm>
            <a:off x="1896140" y="306658"/>
            <a:ext cx="7712062" cy="5324708"/>
          </a:xfrm>
          <a:prstGeom prst="rect">
            <a:avLst/>
          </a:prstGeom>
        </p:spPr>
      </p:pic>
    </p:spTree>
    <p:extLst>
      <p:ext uri="{BB962C8B-B14F-4D97-AF65-F5344CB8AC3E}">
        <p14:creationId xmlns:p14="http://schemas.microsoft.com/office/powerpoint/2010/main" val="2664026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7EC7-F48B-C85C-3094-41AB82BD9D84}"/>
              </a:ext>
            </a:extLst>
          </p:cNvPr>
          <p:cNvSpPr txBox="1">
            <a:spLocks/>
          </p:cNvSpPr>
          <p:nvPr/>
        </p:nvSpPr>
        <p:spPr>
          <a:xfrm>
            <a:off x="457200" y="260926"/>
            <a:ext cx="11423284" cy="87832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Theme of your 6 weeks						PE</a:t>
            </a:r>
          </a:p>
        </p:txBody>
      </p:sp>
      <p:sp>
        <p:nvSpPr>
          <p:cNvPr id="3" name="Rectangle 2">
            <a:extLst>
              <a:ext uri="{FF2B5EF4-FFF2-40B4-BE49-F238E27FC236}">
                <a16:creationId xmlns:a16="http://schemas.microsoft.com/office/drawing/2014/main" id="{7101C02A-1B9E-452C-C57B-8B402418724B}"/>
              </a:ext>
            </a:extLst>
          </p:cNvPr>
          <p:cNvSpPr/>
          <p:nvPr/>
        </p:nvSpPr>
        <p:spPr>
          <a:xfrm>
            <a:off x="336471" y="1417638"/>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Health Fitness and Wellbeing</a:t>
            </a:r>
          </a:p>
          <a:p>
            <a:pPr algn="ctr"/>
            <a:r>
              <a:rPr lang="en-GB" dirty="0"/>
              <a:t>Health and Wellbeing theme (</a:t>
            </a:r>
            <a:r>
              <a:rPr lang="en-GB" dirty="0" err="1"/>
              <a:t>AoLE</a:t>
            </a:r>
            <a:r>
              <a:rPr lang="en-GB" dirty="0"/>
              <a:t>)</a:t>
            </a:r>
          </a:p>
        </p:txBody>
      </p:sp>
      <p:sp>
        <p:nvSpPr>
          <p:cNvPr id="5" name="Rectangle 4">
            <a:extLst>
              <a:ext uri="{FF2B5EF4-FFF2-40B4-BE49-F238E27FC236}">
                <a16:creationId xmlns:a16="http://schemas.microsoft.com/office/drawing/2014/main" id="{A849F6BA-192E-35C1-2286-422F4FD700BB}"/>
              </a:ext>
            </a:extLst>
          </p:cNvPr>
          <p:cNvSpPr/>
          <p:nvPr/>
        </p:nvSpPr>
        <p:spPr>
          <a:xfrm>
            <a:off x="336471"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Wider PE</a:t>
            </a:r>
          </a:p>
          <a:p>
            <a:pPr algn="ctr"/>
            <a:r>
              <a:rPr lang="en-GB" dirty="0"/>
              <a:t>Competitive Activities</a:t>
            </a:r>
          </a:p>
          <a:p>
            <a:pPr algn="ctr"/>
            <a:r>
              <a:rPr lang="en-GB" dirty="0"/>
              <a:t>Creative Activities</a:t>
            </a:r>
          </a:p>
          <a:p>
            <a:pPr algn="ctr"/>
            <a:r>
              <a:rPr lang="en-GB" dirty="0"/>
              <a:t>Adventurous Activities</a:t>
            </a:r>
          </a:p>
        </p:txBody>
      </p:sp>
      <p:sp>
        <p:nvSpPr>
          <p:cNvPr id="9" name="Oval 8">
            <a:extLst>
              <a:ext uri="{FF2B5EF4-FFF2-40B4-BE49-F238E27FC236}">
                <a16:creationId xmlns:a16="http://schemas.microsoft.com/office/drawing/2014/main" id="{5EF4D324-A7AE-59E2-3157-B39CC410F31B}"/>
              </a:ext>
            </a:extLst>
          </p:cNvPr>
          <p:cNvSpPr/>
          <p:nvPr/>
        </p:nvSpPr>
        <p:spPr>
          <a:xfrm>
            <a:off x="4275387" y="1503250"/>
            <a:ext cx="3099527" cy="1275366"/>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Focused</a:t>
            </a:r>
          </a:p>
        </p:txBody>
      </p:sp>
      <p:sp>
        <p:nvSpPr>
          <p:cNvPr id="10" name="Oval 9">
            <a:extLst>
              <a:ext uri="{FF2B5EF4-FFF2-40B4-BE49-F238E27FC236}">
                <a16:creationId xmlns:a16="http://schemas.microsoft.com/office/drawing/2014/main" id="{1330D005-512E-9258-1D57-2607537582FB}"/>
              </a:ext>
            </a:extLst>
          </p:cNvPr>
          <p:cNvSpPr/>
          <p:nvPr/>
        </p:nvSpPr>
        <p:spPr>
          <a:xfrm>
            <a:off x="4275387" y="3645024"/>
            <a:ext cx="3063668" cy="1275366"/>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Permeated</a:t>
            </a:r>
          </a:p>
        </p:txBody>
      </p:sp>
      <p:sp>
        <p:nvSpPr>
          <p:cNvPr id="11" name="TextBox 10">
            <a:extLst>
              <a:ext uri="{FF2B5EF4-FFF2-40B4-BE49-F238E27FC236}">
                <a16:creationId xmlns:a16="http://schemas.microsoft.com/office/drawing/2014/main" id="{D94F5115-B502-3EF2-559F-981376720BDA}"/>
              </a:ext>
            </a:extLst>
          </p:cNvPr>
          <p:cNvSpPr txBox="1"/>
          <p:nvPr/>
        </p:nvSpPr>
        <p:spPr>
          <a:xfrm>
            <a:off x="8120938" y="2136338"/>
            <a:ext cx="3759546" cy="2585323"/>
          </a:xfrm>
          <a:prstGeom prst="rect">
            <a:avLst/>
          </a:prstGeom>
          <a:noFill/>
        </p:spPr>
        <p:txBody>
          <a:bodyPr wrap="square" rtlCol="0">
            <a:spAutoFit/>
          </a:bodyPr>
          <a:lstStyle/>
          <a:p>
            <a:pPr marL="285750" indent="-285750">
              <a:buFont typeface="Arial" panose="020B0604020202020204" pitchFamily="34" charset="0"/>
              <a:buChar char="•"/>
            </a:pPr>
            <a:r>
              <a:rPr lang="en-US" dirty="0"/>
              <a:t>Types of activities?</a:t>
            </a:r>
          </a:p>
          <a:p>
            <a:pPr marL="285750" indent="-285750">
              <a:buFont typeface="Arial" panose="020B0604020202020204" pitchFamily="34" charset="0"/>
              <a:buChar char="•"/>
            </a:pPr>
            <a:r>
              <a:rPr lang="en-US" dirty="0"/>
              <a:t>Place of knowledge and understanding?</a:t>
            </a:r>
          </a:p>
          <a:p>
            <a:pPr marL="285750" indent="-285750">
              <a:buFont typeface="Arial" panose="020B0604020202020204" pitchFamily="34" charset="0"/>
              <a:buChar char="•"/>
            </a:pPr>
            <a:r>
              <a:rPr lang="en-US" dirty="0"/>
              <a:t>Pros?</a:t>
            </a:r>
          </a:p>
          <a:p>
            <a:pPr marL="742950" lvl="1" indent="-285750">
              <a:buFont typeface="Arial" panose="020B0604020202020204" pitchFamily="34" charset="0"/>
              <a:buChar char="•"/>
            </a:pPr>
            <a:r>
              <a:rPr lang="en-US" dirty="0"/>
              <a:t>Towards aim</a:t>
            </a:r>
          </a:p>
          <a:p>
            <a:pPr marL="742950" lvl="1" indent="-285750">
              <a:buFont typeface="Arial" panose="020B0604020202020204" pitchFamily="34" charset="0"/>
              <a:buChar char="•"/>
            </a:pPr>
            <a:r>
              <a:rPr lang="en-US" dirty="0"/>
              <a:t>Planning and Executing</a:t>
            </a:r>
          </a:p>
          <a:p>
            <a:pPr marL="285750" indent="-285750">
              <a:buFont typeface="Arial" panose="020B0604020202020204" pitchFamily="34" charset="0"/>
              <a:buChar char="•"/>
            </a:pPr>
            <a:r>
              <a:rPr lang="en-US" dirty="0"/>
              <a:t>Cons?</a:t>
            </a:r>
          </a:p>
          <a:p>
            <a:pPr marL="742950" lvl="1" indent="-285750">
              <a:buFont typeface="Arial" panose="020B0604020202020204" pitchFamily="34" charset="0"/>
              <a:buChar char="•"/>
            </a:pPr>
            <a:r>
              <a:rPr lang="en-US" dirty="0"/>
              <a:t>Requirements</a:t>
            </a:r>
          </a:p>
          <a:p>
            <a:pPr marL="742950" lvl="1" indent="-285750">
              <a:buFont typeface="Arial" panose="020B0604020202020204" pitchFamily="34" charset="0"/>
              <a:buChar char="•"/>
            </a:pPr>
            <a:r>
              <a:rPr lang="en-US" dirty="0"/>
              <a:t>Planning and Executing</a:t>
            </a:r>
          </a:p>
        </p:txBody>
      </p:sp>
      <p:sp>
        <p:nvSpPr>
          <p:cNvPr id="4" name="TextBox 3">
            <a:extLst>
              <a:ext uri="{FF2B5EF4-FFF2-40B4-BE49-F238E27FC236}">
                <a16:creationId xmlns:a16="http://schemas.microsoft.com/office/drawing/2014/main" id="{DE9DEB47-35B7-443B-2AFC-E361EC799486}"/>
              </a:ext>
            </a:extLst>
          </p:cNvPr>
          <p:cNvSpPr txBox="1"/>
          <p:nvPr/>
        </p:nvSpPr>
        <p:spPr>
          <a:xfrm>
            <a:off x="7598534" y="4721661"/>
            <a:ext cx="4166842" cy="923330"/>
          </a:xfrm>
          <a:prstGeom prst="rect">
            <a:avLst/>
          </a:prstGeom>
          <a:noFill/>
          <a:ln w="19050">
            <a:solidFill>
              <a:schemeClr val="tx1"/>
            </a:solidFill>
            <a:prstDash val="lgDash"/>
          </a:ln>
        </p:spPr>
        <p:txBody>
          <a:bodyPr wrap="square" rtlCol="0">
            <a:spAutoFit/>
          </a:bodyPr>
          <a:lstStyle/>
          <a:p>
            <a:r>
              <a:rPr lang="en-GB" dirty="0"/>
              <a:t>Helpful reading: Cale and Harris (2013).</a:t>
            </a:r>
            <a:br>
              <a:rPr lang="en-GB" dirty="0"/>
            </a:br>
            <a:r>
              <a:rPr lang="en-GB" dirty="0"/>
              <a:t>Debates in physical education (2013) Editors: Caple and Whitehead</a:t>
            </a:r>
          </a:p>
        </p:txBody>
      </p:sp>
    </p:spTree>
    <p:extLst>
      <p:ext uri="{BB962C8B-B14F-4D97-AF65-F5344CB8AC3E}">
        <p14:creationId xmlns:p14="http://schemas.microsoft.com/office/powerpoint/2010/main" val="3630461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7EC7-F48B-C85C-3094-41AB82BD9D84}"/>
              </a:ext>
            </a:extLst>
          </p:cNvPr>
          <p:cNvSpPr txBox="1">
            <a:spLocks/>
          </p:cNvSpPr>
          <p:nvPr/>
        </p:nvSpPr>
        <p:spPr>
          <a:xfrm>
            <a:off x="457200" y="260926"/>
            <a:ext cx="8229600" cy="87832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Theme of your 6 weeks</a:t>
            </a:r>
          </a:p>
        </p:txBody>
      </p:sp>
      <p:sp>
        <p:nvSpPr>
          <p:cNvPr id="3" name="Rectangle 2">
            <a:extLst>
              <a:ext uri="{FF2B5EF4-FFF2-40B4-BE49-F238E27FC236}">
                <a16:creationId xmlns:a16="http://schemas.microsoft.com/office/drawing/2014/main" id="{7101C02A-1B9E-452C-C57B-8B402418724B}"/>
              </a:ext>
            </a:extLst>
          </p:cNvPr>
          <p:cNvSpPr/>
          <p:nvPr/>
        </p:nvSpPr>
        <p:spPr>
          <a:xfrm>
            <a:off x="336471" y="1417638"/>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Health Fitness and Wellbeing (PE)</a:t>
            </a:r>
          </a:p>
        </p:txBody>
      </p:sp>
      <p:sp>
        <p:nvSpPr>
          <p:cNvPr id="4" name="Rectangle 3">
            <a:extLst>
              <a:ext uri="{FF2B5EF4-FFF2-40B4-BE49-F238E27FC236}">
                <a16:creationId xmlns:a16="http://schemas.microsoft.com/office/drawing/2014/main" id="{83AF9096-0828-4CE0-7B62-4D22AA411996}"/>
              </a:ext>
            </a:extLst>
          </p:cNvPr>
          <p:cNvSpPr/>
          <p:nvPr/>
        </p:nvSpPr>
        <p:spPr>
          <a:xfrm>
            <a:off x="4271439" y="1403926"/>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Holistic health and wellbeing learning</a:t>
            </a:r>
          </a:p>
        </p:txBody>
      </p:sp>
      <p:sp>
        <p:nvSpPr>
          <p:cNvPr id="5" name="Rectangle 4">
            <a:extLst>
              <a:ext uri="{FF2B5EF4-FFF2-40B4-BE49-F238E27FC236}">
                <a16:creationId xmlns:a16="http://schemas.microsoft.com/office/drawing/2014/main" id="{A849F6BA-192E-35C1-2286-422F4FD700BB}"/>
              </a:ext>
            </a:extLst>
          </p:cNvPr>
          <p:cNvSpPr/>
          <p:nvPr/>
        </p:nvSpPr>
        <p:spPr>
          <a:xfrm>
            <a:off x="336471"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Wider PE:</a:t>
            </a:r>
          </a:p>
          <a:p>
            <a:pPr algn="ctr"/>
            <a:r>
              <a:rPr lang="en-GB" dirty="0"/>
              <a:t>Competitive Activities</a:t>
            </a:r>
          </a:p>
          <a:p>
            <a:pPr algn="ctr"/>
            <a:r>
              <a:rPr lang="en-GB" dirty="0"/>
              <a:t>Creative Activities</a:t>
            </a:r>
          </a:p>
          <a:p>
            <a:pPr algn="ctr"/>
            <a:r>
              <a:rPr lang="en-GB" dirty="0"/>
              <a:t>Adventurous Activities</a:t>
            </a:r>
          </a:p>
        </p:txBody>
      </p:sp>
      <p:sp>
        <p:nvSpPr>
          <p:cNvPr id="6" name="Rectangle 5">
            <a:extLst>
              <a:ext uri="{FF2B5EF4-FFF2-40B4-BE49-F238E27FC236}">
                <a16:creationId xmlns:a16="http://schemas.microsoft.com/office/drawing/2014/main" id="{0E6BB28F-1AAA-9043-22DB-DD8828FD752E}"/>
              </a:ext>
            </a:extLst>
          </p:cNvPr>
          <p:cNvSpPr/>
          <p:nvPr/>
        </p:nvSpPr>
        <p:spPr>
          <a:xfrm>
            <a:off x="4271439"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lIns="91440" tIns="45720" rIns="91440" bIns="45720" rtlCol="0" anchor="ctr"/>
          <a:lstStyle/>
          <a:p>
            <a:pPr algn="ctr"/>
            <a:r>
              <a:rPr lang="en-GB"/>
              <a:t>Outdoors Education for Health and Wellbeing</a:t>
            </a:r>
            <a:endParaRPr lang="en-US"/>
          </a:p>
        </p:txBody>
      </p:sp>
      <p:sp>
        <p:nvSpPr>
          <p:cNvPr id="7" name="Rectangle 6">
            <a:extLst>
              <a:ext uri="{FF2B5EF4-FFF2-40B4-BE49-F238E27FC236}">
                <a16:creationId xmlns:a16="http://schemas.microsoft.com/office/drawing/2014/main" id="{CA2BA518-07B1-0D1E-D087-D7109BCB0B36}"/>
              </a:ext>
            </a:extLst>
          </p:cNvPr>
          <p:cNvSpPr/>
          <p:nvPr/>
        </p:nvSpPr>
        <p:spPr>
          <a:xfrm>
            <a:off x="8206408" y="1403926"/>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Nutrition</a:t>
            </a:r>
          </a:p>
        </p:txBody>
      </p:sp>
      <p:sp>
        <p:nvSpPr>
          <p:cNvPr id="8" name="Rectangle 7">
            <a:extLst>
              <a:ext uri="{FF2B5EF4-FFF2-40B4-BE49-F238E27FC236}">
                <a16:creationId xmlns:a16="http://schemas.microsoft.com/office/drawing/2014/main" id="{13401A9A-4DD4-FABF-A954-40499B218D13}"/>
              </a:ext>
            </a:extLst>
          </p:cNvPr>
          <p:cNvSpPr/>
          <p:nvPr/>
        </p:nvSpPr>
        <p:spPr>
          <a:xfrm>
            <a:off x="8206408"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Personal Social Education</a:t>
            </a:r>
          </a:p>
        </p:txBody>
      </p:sp>
    </p:spTree>
    <p:extLst>
      <p:ext uri="{BB962C8B-B14F-4D97-AF65-F5344CB8AC3E}">
        <p14:creationId xmlns:p14="http://schemas.microsoft.com/office/powerpoint/2010/main" val="2248654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4FC44A7-22B6-2039-6525-EF9871000AB2}"/>
              </a:ext>
            </a:extLst>
          </p:cNvPr>
          <p:cNvSpPr/>
          <p:nvPr/>
        </p:nvSpPr>
        <p:spPr>
          <a:xfrm>
            <a:off x="260465"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Physical Health</a:t>
            </a:r>
          </a:p>
        </p:txBody>
      </p:sp>
      <p:sp>
        <p:nvSpPr>
          <p:cNvPr id="4" name="Rectangle: Rounded Corners 3">
            <a:extLst>
              <a:ext uri="{FF2B5EF4-FFF2-40B4-BE49-F238E27FC236}">
                <a16:creationId xmlns:a16="http://schemas.microsoft.com/office/drawing/2014/main" id="{455053D0-81D1-4EDE-1818-1E6AEC855BB8}"/>
              </a:ext>
            </a:extLst>
          </p:cNvPr>
          <p:cNvSpPr/>
          <p:nvPr/>
        </p:nvSpPr>
        <p:spPr>
          <a:xfrm>
            <a:off x="4229792"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Mental Health</a:t>
            </a:r>
          </a:p>
        </p:txBody>
      </p:sp>
      <p:sp>
        <p:nvSpPr>
          <p:cNvPr id="6" name="Rectangle: Rounded Corners 5">
            <a:extLst>
              <a:ext uri="{FF2B5EF4-FFF2-40B4-BE49-F238E27FC236}">
                <a16:creationId xmlns:a16="http://schemas.microsoft.com/office/drawing/2014/main" id="{FF716CAD-B8C0-4643-6126-9FCE01579567}"/>
              </a:ext>
            </a:extLst>
          </p:cNvPr>
          <p:cNvSpPr/>
          <p:nvPr/>
        </p:nvSpPr>
        <p:spPr>
          <a:xfrm>
            <a:off x="8199120"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Nutrition</a:t>
            </a:r>
          </a:p>
        </p:txBody>
      </p:sp>
      <p:sp>
        <p:nvSpPr>
          <p:cNvPr id="8" name="Rectangle: Rounded Corners 7">
            <a:extLst>
              <a:ext uri="{FF2B5EF4-FFF2-40B4-BE49-F238E27FC236}">
                <a16:creationId xmlns:a16="http://schemas.microsoft.com/office/drawing/2014/main" id="{148E5698-1929-D213-0E27-EFAC934BF225}"/>
              </a:ext>
            </a:extLst>
          </p:cNvPr>
          <p:cNvSpPr/>
          <p:nvPr/>
        </p:nvSpPr>
        <p:spPr>
          <a:xfrm>
            <a:off x="260464" y="2757055"/>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Sex and relationships</a:t>
            </a:r>
          </a:p>
        </p:txBody>
      </p:sp>
      <p:sp>
        <p:nvSpPr>
          <p:cNvPr id="10" name="Rectangle: Rounded Corners 9">
            <a:extLst>
              <a:ext uri="{FF2B5EF4-FFF2-40B4-BE49-F238E27FC236}">
                <a16:creationId xmlns:a16="http://schemas.microsoft.com/office/drawing/2014/main" id="{0DC4020B-5ED3-0C4F-B9D6-FF74EF020C5C}"/>
              </a:ext>
            </a:extLst>
          </p:cNvPr>
          <p:cNvSpPr/>
          <p:nvPr/>
        </p:nvSpPr>
        <p:spPr>
          <a:xfrm>
            <a:off x="4229792" y="2757055"/>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Social influences</a:t>
            </a:r>
          </a:p>
        </p:txBody>
      </p:sp>
      <p:sp>
        <p:nvSpPr>
          <p:cNvPr id="12" name="Rectangle: Rounded Corners 11">
            <a:extLst>
              <a:ext uri="{FF2B5EF4-FFF2-40B4-BE49-F238E27FC236}">
                <a16:creationId xmlns:a16="http://schemas.microsoft.com/office/drawing/2014/main" id="{C19AD432-725F-D666-F0DA-CEC9F6BC8B79}"/>
              </a:ext>
            </a:extLst>
          </p:cNvPr>
          <p:cNvSpPr/>
          <p:nvPr/>
        </p:nvSpPr>
        <p:spPr>
          <a:xfrm>
            <a:off x="8199119" y="2798619"/>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Moral and Global citizenship</a:t>
            </a:r>
          </a:p>
        </p:txBody>
      </p:sp>
    </p:spTree>
    <p:extLst>
      <p:ext uri="{BB962C8B-B14F-4D97-AF65-F5344CB8AC3E}">
        <p14:creationId xmlns:p14="http://schemas.microsoft.com/office/powerpoint/2010/main" val="19985099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1A1CFF94-35AE-E83A-EA4F-0A6055749A32}"/>
              </a:ext>
            </a:extLst>
          </p:cNvPr>
          <p:cNvGraphicFramePr>
            <a:graphicFrameLocks noGrp="1"/>
          </p:cNvGraphicFramePr>
          <p:nvPr>
            <p:extLst>
              <p:ext uri="{D42A27DB-BD31-4B8C-83A1-F6EECF244321}">
                <p14:modId xmlns:p14="http://schemas.microsoft.com/office/powerpoint/2010/main" val="1303663369"/>
              </p:ext>
            </p:extLst>
          </p:nvPr>
        </p:nvGraphicFramePr>
        <p:xfrm>
          <a:off x="659567" y="329783"/>
          <a:ext cx="4630028" cy="5044727"/>
        </p:xfrm>
        <a:graphic>
          <a:graphicData uri="http://schemas.openxmlformats.org/drawingml/2006/table">
            <a:tbl>
              <a:tblPr firstRow="1" firstCol="1" bandRow="1">
                <a:tableStyleId>{F5AB1C69-6EDB-4FF4-983F-18BD219EF322}</a:tableStyleId>
              </a:tblPr>
              <a:tblGrid>
                <a:gridCol w="870643">
                  <a:extLst>
                    <a:ext uri="{9D8B030D-6E8A-4147-A177-3AD203B41FA5}">
                      <a16:colId xmlns:a16="http://schemas.microsoft.com/office/drawing/2014/main" val="1779308809"/>
                    </a:ext>
                  </a:extLst>
                </a:gridCol>
                <a:gridCol w="3759385">
                  <a:extLst>
                    <a:ext uri="{9D8B030D-6E8A-4147-A177-3AD203B41FA5}">
                      <a16:colId xmlns:a16="http://schemas.microsoft.com/office/drawing/2014/main" val="1766800950"/>
                    </a:ext>
                  </a:extLst>
                </a:gridCol>
              </a:tblGrid>
              <a:tr h="251952">
                <a:tc gridSpan="2">
                  <a:txBody>
                    <a:bodyPr/>
                    <a:lstStyle/>
                    <a:p>
                      <a:pPr>
                        <a:lnSpc>
                          <a:spcPct val="107000"/>
                        </a:lnSpc>
                        <a:spcAft>
                          <a:spcPts val="800"/>
                        </a:spcAft>
                      </a:pPr>
                      <a:r>
                        <a:rPr lang="en-GB" sz="2000">
                          <a:effectLst/>
                        </a:rPr>
                        <a:t>Aim of overall 6 weeks: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1050215295"/>
                  </a:ext>
                </a:extLst>
              </a:tr>
              <a:tr h="623507">
                <a:tc gridSpan="2">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91202751"/>
                  </a:ext>
                </a:extLst>
              </a:tr>
              <a:tr h="264206">
                <a:tc gridSpan="2">
                  <a:txBody>
                    <a:bodyPr/>
                    <a:lstStyle/>
                    <a:p>
                      <a:pPr>
                        <a:lnSpc>
                          <a:spcPct val="107000"/>
                        </a:lnSpc>
                        <a:spcAft>
                          <a:spcPts val="800"/>
                        </a:spcAft>
                      </a:pPr>
                      <a:r>
                        <a:rPr lang="en-GB" sz="2000">
                          <a:effectLst/>
                        </a:rPr>
                        <a:t>Aim per 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56341589"/>
                  </a:ext>
                </a:extLst>
              </a:tr>
              <a:tr h="623507">
                <a:tc>
                  <a:txBody>
                    <a:bodyPr/>
                    <a:lstStyle/>
                    <a:p>
                      <a:pPr>
                        <a:lnSpc>
                          <a:spcPct val="107000"/>
                        </a:lnSpc>
                        <a:spcAft>
                          <a:spcPts val="800"/>
                        </a:spcAft>
                      </a:pPr>
                      <a:r>
                        <a:rPr lang="en-GB" sz="2000">
                          <a:effectLst/>
                        </a:rPr>
                        <a:t>Week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779870882"/>
                  </a:ext>
                </a:extLst>
              </a:tr>
              <a:tr h="623507">
                <a:tc>
                  <a:txBody>
                    <a:bodyPr/>
                    <a:lstStyle/>
                    <a:p>
                      <a:pPr>
                        <a:lnSpc>
                          <a:spcPct val="107000"/>
                        </a:lnSpc>
                        <a:spcAft>
                          <a:spcPts val="800"/>
                        </a:spcAft>
                      </a:pPr>
                      <a:r>
                        <a:rPr lang="en-GB" sz="2000">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446640190"/>
                  </a:ext>
                </a:extLst>
              </a:tr>
              <a:tr h="623507">
                <a:tc>
                  <a:txBody>
                    <a:bodyPr/>
                    <a:lstStyle/>
                    <a:p>
                      <a:pPr>
                        <a:lnSpc>
                          <a:spcPct val="107000"/>
                        </a:lnSpc>
                        <a:spcAft>
                          <a:spcPts val="800"/>
                        </a:spcAft>
                      </a:pPr>
                      <a:r>
                        <a:rPr lang="en-GB" sz="2000">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773226494"/>
                  </a:ext>
                </a:extLst>
              </a:tr>
              <a:tr h="680369">
                <a:tc>
                  <a:txBody>
                    <a:bodyPr/>
                    <a:lstStyle/>
                    <a:p>
                      <a:pPr>
                        <a:lnSpc>
                          <a:spcPct val="107000"/>
                        </a:lnSpc>
                        <a:spcAft>
                          <a:spcPts val="800"/>
                        </a:spcAft>
                      </a:pPr>
                      <a:r>
                        <a:rPr lang="en-GB" sz="2000">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682144139"/>
                  </a:ext>
                </a:extLst>
              </a:tr>
              <a:tr h="623507">
                <a:tc>
                  <a:txBody>
                    <a:bodyPr/>
                    <a:lstStyle/>
                    <a:p>
                      <a:pPr>
                        <a:lnSpc>
                          <a:spcPct val="107000"/>
                        </a:lnSpc>
                        <a:spcAft>
                          <a:spcPts val="800"/>
                        </a:spcAft>
                      </a:pPr>
                      <a:r>
                        <a:rPr lang="en-GB" sz="2000">
                          <a:effectLst/>
                        </a:rPr>
                        <a:t>Week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062827069"/>
                  </a:ext>
                </a:extLst>
              </a:tr>
              <a:tr h="623507">
                <a:tc>
                  <a:txBody>
                    <a:bodyPr/>
                    <a:lstStyle/>
                    <a:p>
                      <a:pPr>
                        <a:lnSpc>
                          <a:spcPct val="107000"/>
                        </a:lnSpc>
                        <a:spcAft>
                          <a:spcPts val="800"/>
                        </a:spcAft>
                      </a:pPr>
                      <a:r>
                        <a:rPr lang="en-GB" sz="2000">
                          <a:effectLst/>
                        </a:rPr>
                        <a:t>Week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213458205"/>
                  </a:ext>
                </a:extLst>
              </a:tr>
            </a:tbl>
          </a:graphicData>
        </a:graphic>
      </p:graphicFrame>
    </p:spTree>
    <p:extLst>
      <p:ext uri="{BB962C8B-B14F-4D97-AF65-F5344CB8AC3E}">
        <p14:creationId xmlns:p14="http://schemas.microsoft.com/office/powerpoint/2010/main" val="3878968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F856-31CB-3973-900F-829828D2402B}"/>
              </a:ext>
            </a:extLst>
          </p:cNvPr>
          <p:cNvSpPr txBox="1">
            <a:spLocks/>
          </p:cNvSpPr>
          <p:nvPr/>
        </p:nvSpPr>
        <p:spPr>
          <a:xfrm>
            <a:off x="2097361" y="223466"/>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a:t>Assessments: “Make consistent judgements about pupils’ progress and attainment, within a subject, across year groups and between year groups” (Ofsted, 2016)</a:t>
            </a:r>
            <a:endParaRPr lang="en-US" sz="2400" dirty="0"/>
          </a:p>
        </p:txBody>
      </p:sp>
      <p:sp>
        <p:nvSpPr>
          <p:cNvPr id="3" name="Text Placeholder 2">
            <a:extLst>
              <a:ext uri="{FF2B5EF4-FFF2-40B4-BE49-F238E27FC236}">
                <a16:creationId xmlns:a16="http://schemas.microsoft.com/office/drawing/2014/main" id="{EE4D4B7C-31F9-CDCA-44DF-365400E9028B}"/>
              </a:ext>
            </a:extLst>
          </p:cNvPr>
          <p:cNvSpPr txBox="1">
            <a:spLocks/>
          </p:cNvSpPr>
          <p:nvPr/>
        </p:nvSpPr>
        <p:spPr>
          <a:xfrm>
            <a:off x="2097361" y="1483941"/>
            <a:ext cx="4040188"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Summative</a:t>
            </a:r>
            <a:endParaRPr lang="en-US" dirty="0"/>
          </a:p>
        </p:txBody>
      </p:sp>
      <p:sp>
        <p:nvSpPr>
          <p:cNvPr id="4" name="Content Placeholder 3">
            <a:extLst>
              <a:ext uri="{FF2B5EF4-FFF2-40B4-BE49-F238E27FC236}">
                <a16:creationId xmlns:a16="http://schemas.microsoft.com/office/drawing/2014/main" id="{A1871DB0-FE80-A21C-E88E-DCFCFD1FACE7}"/>
              </a:ext>
            </a:extLst>
          </p:cNvPr>
          <p:cNvSpPr txBox="1">
            <a:spLocks/>
          </p:cNvSpPr>
          <p:nvPr/>
        </p:nvSpPr>
        <p:spPr>
          <a:xfrm>
            <a:off x="2097361" y="2123703"/>
            <a:ext cx="4040188"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5" name="Text Placeholder 4">
            <a:extLst>
              <a:ext uri="{FF2B5EF4-FFF2-40B4-BE49-F238E27FC236}">
                <a16:creationId xmlns:a16="http://schemas.microsoft.com/office/drawing/2014/main" id="{6D3984DE-1D56-A92F-ADFA-C758BADD625D}"/>
              </a:ext>
            </a:extLst>
          </p:cNvPr>
          <p:cNvSpPr txBox="1">
            <a:spLocks/>
          </p:cNvSpPr>
          <p:nvPr/>
        </p:nvSpPr>
        <p:spPr>
          <a:xfrm>
            <a:off x="6285186" y="1483941"/>
            <a:ext cx="4041775"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Formative</a:t>
            </a:r>
            <a:endParaRPr lang="en-US" dirty="0"/>
          </a:p>
        </p:txBody>
      </p:sp>
      <p:sp>
        <p:nvSpPr>
          <p:cNvPr id="6" name="Content Placeholder 5">
            <a:extLst>
              <a:ext uri="{FF2B5EF4-FFF2-40B4-BE49-F238E27FC236}">
                <a16:creationId xmlns:a16="http://schemas.microsoft.com/office/drawing/2014/main" id="{441D14F4-366D-1798-4928-4F9AF9CAD3CA}"/>
              </a:ext>
            </a:extLst>
          </p:cNvPr>
          <p:cNvSpPr txBox="1">
            <a:spLocks/>
          </p:cNvSpPr>
          <p:nvPr/>
        </p:nvSpPr>
        <p:spPr>
          <a:xfrm>
            <a:off x="6285186" y="2123703"/>
            <a:ext cx="4041775"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7" name="Rounded Rectangle 6">
            <a:extLst>
              <a:ext uri="{FF2B5EF4-FFF2-40B4-BE49-F238E27FC236}">
                <a16:creationId xmlns:a16="http://schemas.microsoft.com/office/drawing/2014/main" id="{FA1B0506-F153-EEE6-F1EB-DCCE65829EDB}"/>
              </a:ext>
            </a:extLst>
          </p:cNvPr>
          <p:cNvSpPr/>
          <p:nvPr/>
        </p:nvSpPr>
        <p:spPr>
          <a:xfrm rot="2547659">
            <a:off x="2074371" y="3138517"/>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OF Learning</a:t>
            </a:r>
          </a:p>
        </p:txBody>
      </p:sp>
      <p:sp>
        <p:nvSpPr>
          <p:cNvPr id="8" name="Rounded Rectangle 7">
            <a:extLst>
              <a:ext uri="{FF2B5EF4-FFF2-40B4-BE49-F238E27FC236}">
                <a16:creationId xmlns:a16="http://schemas.microsoft.com/office/drawing/2014/main" id="{72D02CB7-0ACB-544C-B5BE-2FC3576DB29A}"/>
              </a:ext>
            </a:extLst>
          </p:cNvPr>
          <p:cNvSpPr/>
          <p:nvPr/>
        </p:nvSpPr>
        <p:spPr>
          <a:xfrm rot="2547659">
            <a:off x="6264460" y="3072943"/>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FOR Learning</a:t>
            </a:r>
          </a:p>
        </p:txBody>
      </p:sp>
      <p:sp>
        <p:nvSpPr>
          <p:cNvPr id="9" name="TextBox 8">
            <a:extLst>
              <a:ext uri="{FF2B5EF4-FFF2-40B4-BE49-F238E27FC236}">
                <a16:creationId xmlns:a16="http://schemas.microsoft.com/office/drawing/2014/main" id="{0C43F436-76EF-DC4E-B4A1-8653C6924C82}"/>
              </a:ext>
            </a:extLst>
          </p:cNvPr>
          <p:cNvSpPr txBox="1"/>
          <p:nvPr/>
        </p:nvSpPr>
        <p:spPr>
          <a:xfrm>
            <a:off x="253583" y="5014848"/>
            <a:ext cx="11684833" cy="523220"/>
          </a:xfrm>
          <a:prstGeom prst="rect">
            <a:avLst/>
          </a:prstGeom>
          <a:noFill/>
        </p:spPr>
        <p:txBody>
          <a:bodyPr wrap="square" rtlCol="0">
            <a:spAutoFit/>
          </a:bodyPr>
          <a:lstStyle/>
          <a:p>
            <a:r>
              <a:rPr lang="en-GB" sz="2800" dirty="0"/>
              <a:t>What are the traditional ways of assessment (both formative and summative)?</a:t>
            </a:r>
          </a:p>
        </p:txBody>
      </p:sp>
    </p:spTree>
    <p:extLst>
      <p:ext uri="{BB962C8B-B14F-4D97-AF65-F5344CB8AC3E}">
        <p14:creationId xmlns:p14="http://schemas.microsoft.com/office/powerpoint/2010/main" val="315333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C5A7-0877-285B-1072-C5FA40C9B24A}"/>
              </a:ext>
            </a:extLst>
          </p:cNvPr>
          <p:cNvSpPr txBox="1">
            <a:spLocks/>
          </p:cNvSpPr>
          <p:nvPr/>
        </p:nvSpPr>
        <p:spPr>
          <a:xfrm>
            <a:off x="0" y="128504"/>
            <a:ext cx="6830381" cy="838200"/>
          </a:xfrm>
          <a:prstGeom prst="rect">
            <a:avLst/>
          </a:prstGeom>
        </p:spPr>
        <p:txBody>
          <a:bodyPr>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a:lstStyle>
          <a:p>
            <a:r>
              <a:rPr lang="en-US" dirty="0"/>
              <a:t>PE: Traditional Assessment</a:t>
            </a:r>
          </a:p>
        </p:txBody>
      </p:sp>
      <p:pic>
        <p:nvPicPr>
          <p:cNvPr id="3" name="Picture 2">
            <a:extLst>
              <a:ext uri="{FF2B5EF4-FFF2-40B4-BE49-F238E27FC236}">
                <a16:creationId xmlns:a16="http://schemas.microsoft.com/office/drawing/2014/main" id="{D8969207-BDB3-0D72-C9E5-B8C5B07EE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0331" y="793372"/>
            <a:ext cx="3114051" cy="3114051"/>
          </a:xfrm>
          <a:prstGeom prst="rect">
            <a:avLst/>
          </a:prstGeom>
        </p:spPr>
      </p:pic>
      <p:sp>
        <p:nvSpPr>
          <p:cNvPr id="4" name="TextBox 3">
            <a:extLst>
              <a:ext uri="{FF2B5EF4-FFF2-40B4-BE49-F238E27FC236}">
                <a16:creationId xmlns:a16="http://schemas.microsoft.com/office/drawing/2014/main" id="{9B471486-DF13-0EC1-4569-5F2BD04C0F6A}"/>
              </a:ext>
            </a:extLst>
          </p:cNvPr>
          <p:cNvSpPr txBox="1"/>
          <p:nvPr/>
        </p:nvSpPr>
        <p:spPr>
          <a:xfrm>
            <a:off x="2244643" y="2552295"/>
            <a:ext cx="5443230" cy="1200329"/>
          </a:xfrm>
          <a:prstGeom prst="rect">
            <a:avLst/>
          </a:prstGeom>
          <a:noFill/>
        </p:spPr>
        <p:txBody>
          <a:bodyPr wrap="square" rtlCol="0">
            <a:spAutoFit/>
          </a:bodyPr>
          <a:lstStyle/>
          <a:p>
            <a:r>
              <a:rPr lang="en-US" sz="2400" dirty="0"/>
              <a:t>Most common </a:t>
            </a:r>
            <a:r>
              <a:rPr lang="mr-IN" sz="2400" dirty="0"/>
              <a:t>–</a:t>
            </a:r>
            <a:r>
              <a:rPr lang="en-US" sz="2400" dirty="0"/>
              <a:t> performative, fitness for performance dominate delivery of health.</a:t>
            </a:r>
          </a:p>
        </p:txBody>
      </p:sp>
      <p:grpSp>
        <p:nvGrpSpPr>
          <p:cNvPr id="5" name="Group 4">
            <a:extLst>
              <a:ext uri="{FF2B5EF4-FFF2-40B4-BE49-F238E27FC236}">
                <a16:creationId xmlns:a16="http://schemas.microsoft.com/office/drawing/2014/main" id="{9AA7F482-7081-5C40-AB95-F681D90B363B}"/>
              </a:ext>
            </a:extLst>
          </p:cNvPr>
          <p:cNvGrpSpPr/>
          <p:nvPr/>
        </p:nvGrpSpPr>
        <p:grpSpPr>
          <a:xfrm>
            <a:off x="2781548" y="993579"/>
            <a:ext cx="3930650" cy="1276350"/>
            <a:chOff x="1676400" y="2374047"/>
            <a:chExt cx="3930650" cy="1276350"/>
          </a:xfrm>
        </p:grpSpPr>
        <p:sp>
          <p:nvSpPr>
            <p:cNvPr id="6" name="Oval 5">
              <a:extLst>
                <a:ext uri="{FF2B5EF4-FFF2-40B4-BE49-F238E27FC236}">
                  <a16:creationId xmlns:a16="http://schemas.microsoft.com/office/drawing/2014/main" id="{FE5ECDFB-68E5-48CB-C923-181471F8D465}"/>
                </a:ext>
              </a:extLst>
            </p:cNvPr>
            <p:cNvSpPr/>
            <p:nvPr/>
          </p:nvSpPr>
          <p:spPr>
            <a:xfrm>
              <a:off x="1676400" y="2812197"/>
              <a:ext cx="1714500" cy="83820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For</a:t>
              </a:r>
            </a:p>
          </p:txBody>
        </p:sp>
        <p:sp>
          <p:nvSpPr>
            <p:cNvPr id="7" name="Oval 6">
              <a:extLst>
                <a:ext uri="{FF2B5EF4-FFF2-40B4-BE49-F238E27FC236}">
                  <a16:creationId xmlns:a16="http://schemas.microsoft.com/office/drawing/2014/main" id="{7B4CE6F8-A5CD-8FEF-EB31-147999A09E21}"/>
                </a:ext>
              </a:extLst>
            </p:cNvPr>
            <p:cNvSpPr/>
            <p:nvPr/>
          </p:nvSpPr>
          <p:spPr>
            <a:xfrm>
              <a:off x="3892550" y="2812197"/>
              <a:ext cx="1714500" cy="83820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Against</a:t>
              </a:r>
            </a:p>
          </p:txBody>
        </p:sp>
        <p:cxnSp>
          <p:nvCxnSpPr>
            <p:cNvPr id="8" name="Straight Arrow Connector 7">
              <a:extLst>
                <a:ext uri="{FF2B5EF4-FFF2-40B4-BE49-F238E27FC236}">
                  <a16:creationId xmlns:a16="http://schemas.microsoft.com/office/drawing/2014/main" id="{310DF8B0-E41A-AB34-967E-53F200DD4519}"/>
                </a:ext>
              </a:extLst>
            </p:cNvPr>
            <p:cNvCxnSpPr>
              <a:endCxn id="6" idx="7"/>
            </p:cNvCxnSpPr>
            <p:nvPr/>
          </p:nvCxnSpPr>
          <p:spPr>
            <a:xfrm flipH="1">
              <a:off x="3139817" y="2374047"/>
              <a:ext cx="574933" cy="56090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6765776-0B46-8B88-8C51-9C5EAB7D447B}"/>
                </a:ext>
              </a:extLst>
            </p:cNvPr>
            <p:cNvCxnSpPr/>
            <p:nvPr/>
          </p:nvCxnSpPr>
          <p:spPr>
            <a:xfrm>
              <a:off x="3892550" y="2450247"/>
              <a:ext cx="318958" cy="3619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E1C2CF14-91D0-12B3-FEC3-C1719D04C34F}"/>
              </a:ext>
            </a:extLst>
          </p:cNvPr>
          <p:cNvSpPr txBox="1"/>
          <p:nvPr/>
        </p:nvSpPr>
        <p:spPr>
          <a:xfrm>
            <a:off x="1911598" y="2252346"/>
            <a:ext cx="5920946" cy="369332"/>
          </a:xfrm>
          <a:prstGeom prst="rect">
            <a:avLst/>
          </a:prstGeom>
          <a:noFill/>
        </p:spPr>
        <p:txBody>
          <a:bodyPr wrap="square" rtlCol="0">
            <a:spAutoFit/>
          </a:bodyPr>
          <a:lstStyle/>
          <a:p>
            <a:pPr algn="ctr"/>
            <a:r>
              <a:rPr lang="en-US" dirty="0"/>
              <a:t>Recommendations found in </a:t>
            </a:r>
            <a:r>
              <a:rPr lang="en-US" dirty="0" err="1"/>
              <a:t>Cale</a:t>
            </a:r>
            <a:r>
              <a:rPr lang="en-US" dirty="0"/>
              <a:t> et al. (2012)</a:t>
            </a:r>
          </a:p>
        </p:txBody>
      </p:sp>
      <p:sp>
        <p:nvSpPr>
          <p:cNvPr id="11" name="Title 1">
            <a:extLst>
              <a:ext uri="{FF2B5EF4-FFF2-40B4-BE49-F238E27FC236}">
                <a16:creationId xmlns:a16="http://schemas.microsoft.com/office/drawing/2014/main" id="{858451B6-CD9A-7918-1489-46C77172F6CB}"/>
              </a:ext>
            </a:extLst>
          </p:cNvPr>
          <p:cNvSpPr txBox="1">
            <a:spLocks/>
          </p:cNvSpPr>
          <p:nvPr/>
        </p:nvSpPr>
        <p:spPr>
          <a:xfrm>
            <a:off x="2222136" y="4127410"/>
            <a:ext cx="8451931" cy="520512"/>
          </a:xfrm>
          <a:prstGeom prst="rect">
            <a:avLst/>
          </a:prstGeom>
        </p:spPr>
        <p:txBody>
          <a:bodyPr vert="horz" lIns="91440" tIns="45720" rIns="91440" bIns="45720" rtlCol="0" anchor="t">
            <a:normAutofit fontScale="82500" lnSpcReduction="20000"/>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PE: Different ideas for Assessment</a:t>
            </a:r>
          </a:p>
        </p:txBody>
      </p:sp>
      <p:sp>
        <p:nvSpPr>
          <p:cNvPr id="12" name="TextBox 11">
            <a:extLst>
              <a:ext uri="{FF2B5EF4-FFF2-40B4-BE49-F238E27FC236}">
                <a16:creationId xmlns:a16="http://schemas.microsoft.com/office/drawing/2014/main" id="{F3374FF8-64B4-610C-28CD-8A3F34CEDE70}"/>
              </a:ext>
            </a:extLst>
          </p:cNvPr>
          <p:cNvSpPr txBox="1"/>
          <p:nvPr/>
        </p:nvSpPr>
        <p:spPr>
          <a:xfrm>
            <a:off x="2459156" y="4532927"/>
            <a:ext cx="5715000" cy="1200329"/>
          </a:xfrm>
          <a:prstGeom prst="rect">
            <a:avLst/>
          </a:prstGeom>
          <a:noFill/>
        </p:spPr>
        <p:txBody>
          <a:bodyPr wrap="square" rtlCol="0">
            <a:spAutoFit/>
          </a:bodyPr>
          <a:lstStyle/>
          <a:p>
            <a:pPr marL="285750" indent="-285750">
              <a:buFont typeface="Arial" charset="0"/>
              <a:buChar char="•"/>
            </a:pPr>
            <a:r>
              <a:rPr lang="en-US" dirty="0"/>
              <a:t>Journaling</a:t>
            </a:r>
          </a:p>
          <a:p>
            <a:pPr marL="742950" lvl="1" indent="-285750">
              <a:buFont typeface="Arial" charset="0"/>
              <a:buChar char="•"/>
            </a:pPr>
            <a:r>
              <a:rPr lang="en-US" dirty="0"/>
              <a:t>Diaries, results, ‘smart thought’ questions</a:t>
            </a:r>
          </a:p>
          <a:p>
            <a:pPr marL="285750" indent="-285750">
              <a:buFont typeface="Arial" charset="0"/>
              <a:buChar char="•"/>
            </a:pPr>
            <a:r>
              <a:rPr lang="en-US" dirty="0"/>
              <a:t>Quiz Sheets</a:t>
            </a:r>
          </a:p>
          <a:p>
            <a:pPr marL="285750" indent="-285750">
              <a:buFont typeface="Arial" charset="0"/>
              <a:buChar char="•"/>
            </a:pPr>
            <a:r>
              <a:rPr lang="en-US" dirty="0"/>
              <a:t>Questionnaires</a:t>
            </a:r>
          </a:p>
        </p:txBody>
      </p:sp>
      <p:sp>
        <p:nvSpPr>
          <p:cNvPr id="13" name="TextBox 12">
            <a:extLst>
              <a:ext uri="{FF2B5EF4-FFF2-40B4-BE49-F238E27FC236}">
                <a16:creationId xmlns:a16="http://schemas.microsoft.com/office/drawing/2014/main" id="{F9970146-E41F-520A-D2A6-71A16C487337}"/>
              </a:ext>
            </a:extLst>
          </p:cNvPr>
          <p:cNvSpPr txBox="1"/>
          <p:nvPr/>
        </p:nvSpPr>
        <p:spPr>
          <a:xfrm>
            <a:off x="8536334" y="-11390"/>
            <a:ext cx="3794760" cy="584775"/>
          </a:xfrm>
          <a:prstGeom prst="rect">
            <a:avLst/>
          </a:prstGeom>
          <a:noFill/>
        </p:spPr>
        <p:txBody>
          <a:bodyPr wrap="square" rtlCol="0">
            <a:spAutoFit/>
          </a:bodyPr>
          <a:lstStyle/>
          <a:p>
            <a:r>
              <a:rPr lang="en-US" sz="3200" dirty="0"/>
              <a:t>Summative </a:t>
            </a:r>
          </a:p>
        </p:txBody>
      </p:sp>
      <p:sp>
        <p:nvSpPr>
          <p:cNvPr id="14" name="Rectangle: Rounded Corners 13">
            <a:extLst>
              <a:ext uri="{FF2B5EF4-FFF2-40B4-BE49-F238E27FC236}">
                <a16:creationId xmlns:a16="http://schemas.microsoft.com/office/drawing/2014/main" id="{0C9B51A7-A04C-CE34-B0C5-07B4E4747439}"/>
              </a:ext>
            </a:extLst>
          </p:cNvPr>
          <p:cNvSpPr/>
          <p:nvPr/>
        </p:nvSpPr>
        <p:spPr>
          <a:xfrm>
            <a:off x="269823" y="3356200"/>
            <a:ext cx="4226225" cy="6394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Think of the aim of the 6 weeks first</a:t>
            </a:r>
          </a:p>
        </p:txBody>
      </p:sp>
    </p:spTree>
    <p:extLst>
      <p:ext uri="{BB962C8B-B14F-4D97-AF65-F5344CB8AC3E}">
        <p14:creationId xmlns:p14="http://schemas.microsoft.com/office/powerpoint/2010/main" val="236358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EF4A51-D6D4-AA23-2EE0-8B81DBD25B2C}"/>
              </a:ext>
            </a:extLst>
          </p:cNvPr>
          <p:cNvGrpSpPr/>
          <p:nvPr/>
        </p:nvGrpSpPr>
        <p:grpSpPr>
          <a:xfrm>
            <a:off x="452953" y="1515122"/>
            <a:ext cx="4230299" cy="4034613"/>
            <a:chOff x="611560" y="188640"/>
            <a:chExt cx="6279350" cy="7220836"/>
          </a:xfrm>
        </p:grpSpPr>
        <p:pic>
          <p:nvPicPr>
            <p:cNvPr id="3" name="Picture 2">
              <a:extLst>
                <a:ext uri="{FF2B5EF4-FFF2-40B4-BE49-F238E27FC236}">
                  <a16:creationId xmlns:a16="http://schemas.microsoft.com/office/drawing/2014/main" id="{156C53FF-15E4-62E1-FC2C-8C8030C09FB4}"/>
                </a:ext>
              </a:extLst>
            </p:cNvPr>
            <p:cNvPicPr>
              <a:picLocks noChangeAspect="1"/>
            </p:cNvPicPr>
            <p:nvPr/>
          </p:nvPicPr>
          <p:blipFill>
            <a:blip r:embed="rId2"/>
            <a:stretch>
              <a:fillRect/>
            </a:stretch>
          </p:blipFill>
          <p:spPr>
            <a:xfrm>
              <a:off x="2032039" y="332656"/>
              <a:ext cx="4858871" cy="6858000"/>
            </a:xfrm>
            <a:prstGeom prst="rect">
              <a:avLst/>
            </a:prstGeom>
          </p:spPr>
        </p:pic>
        <p:pic>
          <p:nvPicPr>
            <p:cNvPr id="4" name="Picture 3">
              <a:extLst>
                <a:ext uri="{FF2B5EF4-FFF2-40B4-BE49-F238E27FC236}">
                  <a16:creationId xmlns:a16="http://schemas.microsoft.com/office/drawing/2014/main" id="{3E53E92D-3A9E-CB21-1820-324744924AC0}"/>
                </a:ext>
              </a:extLst>
            </p:cNvPr>
            <p:cNvPicPr>
              <a:picLocks noChangeAspect="1"/>
            </p:cNvPicPr>
            <p:nvPr/>
          </p:nvPicPr>
          <p:blipFill>
            <a:blip r:embed="rId3"/>
            <a:stretch>
              <a:fillRect/>
            </a:stretch>
          </p:blipFill>
          <p:spPr>
            <a:xfrm>
              <a:off x="1331640" y="551476"/>
              <a:ext cx="4977151" cy="6858000"/>
            </a:xfrm>
            <a:prstGeom prst="rect">
              <a:avLst/>
            </a:prstGeom>
          </p:spPr>
        </p:pic>
        <p:pic>
          <p:nvPicPr>
            <p:cNvPr id="5" name="Picture 4">
              <a:extLst>
                <a:ext uri="{FF2B5EF4-FFF2-40B4-BE49-F238E27FC236}">
                  <a16:creationId xmlns:a16="http://schemas.microsoft.com/office/drawing/2014/main" id="{57642343-14C3-F660-FB3B-D9CB80E631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154393">
              <a:off x="611560" y="188640"/>
              <a:ext cx="4930588" cy="6858000"/>
            </a:xfrm>
            <a:prstGeom prst="rect">
              <a:avLst/>
            </a:prstGeom>
          </p:spPr>
        </p:pic>
      </p:grpSp>
      <p:sp>
        <p:nvSpPr>
          <p:cNvPr id="6" name="TextBox 5">
            <a:extLst>
              <a:ext uri="{FF2B5EF4-FFF2-40B4-BE49-F238E27FC236}">
                <a16:creationId xmlns:a16="http://schemas.microsoft.com/office/drawing/2014/main" id="{9C6E4FB6-81BE-A6B7-33A2-4A25326EC8D1}"/>
              </a:ext>
            </a:extLst>
          </p:cNvPr>
          <p:cNvSpPr txBox="1"/>
          <p:nvPr/>
        </p:nvSpPr>
        <p:spPr>
          <a:xfrm>
            <a:off x="8479652" y="320136"/>
            <a:ext cx="3794760" cy="584775"/>
          </a:xfrm>
          <a:prstGeom prst="rect">
            <a:avLst/>
          </a:prstGeom>
          <a:noFill/>
        </p:spPr>
        <p:txBody>
          <a:bodyPr wrap="square" rtlCol="0">
            <a:spAutoFit/>
          </a:bodyPr>
          <a:lstStyle/>
          <a:p>
            <a:r>
              <a:rPr lang="en-US" sz="3200" dirty="0"/>
              <a:t>Formative</a:t>
            </a:r>
          </a:p>
        </p:txBody>
      </p:sp>
      <p:sp>
        <p:nvSpPr>
          <p:cNvPr id="7" name="Oval 6">
            <a:extLst>
              <a:ext uri="{FF2B5EF4-FFF2-40B4-BE49-F238E27FC236}">
                <a16:creationId xmlns:a16="http://schemas.microsoft.com/office/drawing/2014/main" id="{53AFA8C2-E473-E20D-C130-C59B13D3501E}"/>
              </a:ext>
            </a:extLst>
          </p:cNvPr>
          <p:cNvSpPr/>
          <p:nvPr/>
        </p:nvSpPr>
        <p:spPr>
          <a:xfrm>
            <a:off x="5643834" y="2697633"/>
            <a:ext cx="2896224" cy="2047791"/>
          </a:xfrm>
          <a:prstGeom prst="ellipse">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US" sz="2400" dirty="0"/>
              <a:t>Cognitive</a:t>
            </a:r>
          </a:p>
        </p:txBody>
      </p:sp>
      <p:sp>
        <p:nvSpPr>
          <p:cNvPr id="8" name="Oval 7">
            <a:extLst>
              <a:ext uri="{FF2B5EF4-FFF2-40B4-BE49-F238E27FC236}">
                <a16:creationId xmlns:a16="http://schemas.microsoft.com/office/drawing/2014/main" id="{49113D97-7749-2B6A-C352-A87FAE732C09}"/>
              </a:ext>
            </a:extLst>
          </p:cNvPr>
          <p:cNvSpPr/>
          <p:nvPr/>
        </p:nvSpPr>
        <p:spPr>
          <a:xfrm>
            <a:off x="6883662" y="1521454"/>
            <a:ext cx="3134931" cy="2047791"/>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Psychomotor</a:t>
            </a:r>
          </a:p>
        </p:txBody>
      </p:sp>
      <p:sp>
        <p:nvSpPr>
          <p:cNvPr id="9" name="Oval 8">
            <a:extLst>
              <a:ext uri="{FF2B5EF4-FFF2-40B4-BE49-F238E27FC236}">
                <a16:creationId xmlns:a16="http://schemas.microsoft.com/office/drawing/2014/main" id="{8A9F7F31-6F42-011F-A95A-3997371F2ED8}"/>
              </a:ext>
            </a:extLst>
          </p:cNvPr>
          <p:cNvSpPr/>
          <p:nvPr/>
        </p:nvSpPr>
        <p:spPr>
          <a:xfrm>
            <a:off x="7857078" y="2855491"/>
            <a:ext cx="2896224" cy="2047791"/>
          </a:xfrm>
          <a:prstGeom prst="ellipse">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US" sz="2400" dirty="0"/>
              <a:t>Affective</a:t>
            </a:r>
          </a:p>
        </p:txBody>
      </p:sp>
    </p:spTree>
    <p:extLst>
      <p:ext uri="{BB962C8B-B14F-4D97-AF65-F5344CB8AC3E}">
        <p14:creationId xmlns:p14="http://schemas.microsoft.com/office/powerpoint/2010/main" val="1146053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F298-E35E-028D-F1B4-9395276F1505}"/>
              </a:ext>
            </a:extLst>
          </p:cNvPr>
          <p:cNvSpPr txBox="1">
            <a:spLocks/>
          </p:cNvSpPr>
          <p:nvPr/>
        </p:nvSpPr>
        <p:spPr>
          <a:xfrm>
            <a:off x="501778" y="197767"/>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Content of theme</a:t>
            </a:r>
          </a:p>
        </p:txBody>
      </p:sp>
      <p:sp>
        <p:nvSpPr>
          <p:cNvPr id="3" name="Content Placeholder 2">
            <a:extLst>
              <a:ext uri="{FF2B5EF4-FFF2-40B4-BE49-F238E27FC236}">
                <a16:creationId xmlns:a16="http://schemas.microsoft.com/office/drawing/2014/main" id="{A2267DCF-508C-7C94-2055-ECDE262437E8}"/>
              </a:ext>
            </a:extLst>
          </p:cNvPr>
          <p:cNvSpPr txBox="1">
            <a:spLocks/>
          </p:cNvSpPr>
          <p:nvPr/>
        </p:nvSpPr>
        <p:spPr>
          <a:xfrm>
            <a:off x="323528" y="1196752"/>
            <a:ext cx="8496944" cy="432048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Four categories (Harris, 2000):</a:t>
            </a:r>
          </a:p>
        </p:txBody>
      </p:sp>
      <p:sp>
        <p:nvSpPr>
          <p:cNvPr id="4" name="Rounded Rectangle 3">
            <a:extLst>
              <a:ext uri="{FF2B5EF4-FFF2-40B4-BE49-F238E27FC236}">
                <a16:creationId xmlns:a16="http://schemas.microsoft.com/office/drawing/2014/main" id="{81203FDE-D460-390F-4090-199BA40696C1}"/>
              </a:ext>
            </a:extLst>
          </p:cNvPr>
          <p:cNvSpPr/>
          <p:nvPr/>
        </p:nvSpPr>
        <p:spPr>
          <a:xfrm>
            <a:off x="263811" y="1784657"/>
            <a:ext cx="2293551" cy="1321813"/>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Safety Issues</a:t>
            </a:r>
          </a:p>
        </p:txBody>
      </p:sp>
      <p:sp>
        <p:nvSpPr>
          <p:cNvPr id="5" name="Rounded Rectangle 4">
            <a:extLst>
              <a:ext uri="{FF2B5EF4-FFF2-40B4-BE49-F238E27FC236}">
                <a16:creationId xmlns:a16="http://schemas.microsoft.com/office/drawing/2014/main" id="{AB5883AB-2D27-7DAF-6A45-D7399AD3FDFE}"/>
              </a:ext>
            </a:extLst>
          </p:cNvPr>
          <p:cNvSpPr/>
          <p:nvPr/>
        </p:nvSpPr>
        <p:spPr>
          <a:xfrm>
            <a:off x="2847830" y="1784656"/>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Exercise Effects</a:t>
            </a:r>
          </a:p>
        </p:txBody>
      </p:sp>
      <p:sp>
        <p:nvSpPr>
          <p:cNvPr id="6" name="Rounded Rectangle 9">
            <a:extLst>
              <a:ext uri="{FF2B5EF4-FFF2-40B4-BE49-F238E27FC236}">
                <a16:creationId xmlns:a16="http://schemas.microsoft.com/office/drawing/2014/main" id="{0BD7FDA6-D9BF-0CF4-BB22-271C24069FC9}"/>
              </a:ext>
            </a:extLst>
          </p:cNvPr>
          <p:cNvSpPr/>
          <p:nvPr/>
        </p:nvSpPr>
        <p:spPr>
          <a:xfrm>
            <a:off x="2847830" y="3804822"/>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Health Benefits</a:t>
            </a:r>
          </a:p>
        </p:txBody>
      </p:sp>
      <p:sp>
        <p:nvSpPr>
          <p:cNvPr id="7" name="Rounded Rectangle 10">
            <a:extLst>
              <a:ext uri="{FF2B5EF4-FFF2-40B4-BE49-F238E27FC236}">
                <a16:creationId xmlns:a16="http://schemas.microsoft.com/office/drawing/2014/main" id="{2C309CA4-29FE-1B33-17BD-72AB663DB0CE}"/>
              </a:ext>
            </a:extLst>
          </p:cNvPr>
          <p:cNvSpPr/>
          <p:nvPr/>
        </p:nvSpPr>
        <p:spPr>
          <a:xfrm>
            <a:off x="263812" y="3804822"/>
            <a:ext cx="2293551"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Activity</a:t>
            </a:r>
            <a:r>
              <a:rPr lang="en-US" sz="2400" b="1" dirty="0"/>
              <a:t> </a:t>
            </a:r>
            <a:r>
              <a:rPr lang="en-US" sz="2400" dirty="0"/>
              <a:t>Promotion</a:t>
            </a:r>
          </a:p>
        </p:txBody>
      </p:sp>
      <p:graphicFrame>
        <p:nvGraphicFramePr>
          <p:cNvPr id="8" name="Table 7">
            <a:extLst>
              <a:ext uri="{FF2B5EF4-FFF2-40B4-BE49-F238E27FC236}">
                <a16:creationId xmlns:a16="http://schemas.microsoft.com/office/drawing/2014/main" id="{1A1CFF94-35AE-E83A-EA4F-0A6055749A32}"/>
              </a:ext>
            </a:extLst>
          </p:cNvPr>
          <p:cNvGraphicFramePr>
            <a:graphicFrameLocks noGrp="1"/>
          </p:cNvGraphicFramePr>
          <p:nvPr>
            <p:extLst>
              <p:ext uri="{D42A27DB-BD31-4B8C-83A1-F6EECF244321}">
                <p14:modId xmlns:p14="http://schemas.microsoft.com/office/powerpoint/2010/main" val="227061791"/>
              </p:ext>
            </p:extLst>
          </p:nvPr>
        </p:nvGraphicFramePr>
        <p:xfrm>
          <a:off x="5431849" y="314794"/>
          <a:ext cx="4630028" cy="5044727"/>
        </p:xfrm>
        <a:graphic>
          <a:graphicData uri="http://schemas.openxmlformats.org/drawingml/2006/table">
            <a:tbl>
              <a:tblPr firstRow="1" firstCol="1" bandRow="1">
                <a:tableStyleId>{F5AB1C69-6EDB-4FF4-983F-18BD219EF322}</a:tableStyleId>
              </a:tblPr>
              <a:tblGrid>
                <a:gridCol w="870643">
                  <a:extLst>
                    <a:ext uri="{9D8B030D-6E8A-4147-A177-3AD203B41FA5}">
                      <a16:colId xmlns:a16="http://schemas.microsoft.com/office/drawing/2014/main" val="1779308809"/>
                    </a:ext>
                  </a:extLst>
                </a:gridCol>
                <a:gridCol w="3759385">
                  <a:extLst>
                    <a:ext uri="{9D8B030D-6E8A-4147-A177-3AD203B41FA5}">
                      <a16:colId xmlns:a16="http://schemas.microsoft.com/office/drawing/2014/main" val="1766800950"/>
                    </a:ext>
                  </a:extLst>
                </a:gridCol>
              </a:tblGrid>
              <a:tr h="251952">
                <a:tc gridSpan="2">
                  <a:txBody>
                    <a:bodyPr/>
                    <a:lstStyle/>
                    <a:p>
                      <a:pPr>
                        <a:lnSpc>
                          <a:spcPct val="107000"/>
                        </a:lnSpc>
                        <a:spcAft>
                          <a:spcPts val="800"/>
                        </a:spcAft>
                      </a:pPr>
                      <a:r>
                        <a:rPr lang="en-GB" sz="2000">
                          <a:effectLst/>
                        </a:rPr>
                        <a:t>Aim of overall 6 weeks: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1050215295"/>
                  </a:ext>
                </a:extLst>
              </a:tr>
              <a:tr h="623507">
                <a:tc gridSpan="2">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91202751"/>
                  </a:ext>
                </a:extLst>
              </a:tr>
              <a:tr h="264206">
                <a:tc gridSpan="2">
                  <a:txBody>
                    <a:bodyPr/>
                    <a:lstStyle/>
                    <a:p>
                      <a:pPr>
                        <a:lnSpc>
                          <a:spcPct val="107000"/>
                        </a:lnSpc>
                        <a:spcAft>
                          <a:spcPts val="800"/>
                        </a:spcAft>
                      </a:pPr>
                      <a:r>
                        <a:rPr lang="en-GB" sz="2000">
                          <a:effectLst/>
                        </a:rPr>
                        <a:t>Aim per 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56341589"/>
                  </a:ext>
                </a:extLst>
              </a:tr>
              <a:tr h="623507">
                <a:tc>
                  <a:txBody>
                    <a:bodyPr/>
                    <a:lstStyle/>
                    <a:p>
                      <a:pPr>
                        <a:lnSpc>
                          <a:spcPct val="107000"/>
                        </a:lnSpc>
                        <a:spcAft>
                          <a:spcPts val="800"/>
                        </a:spcAft>
                      </a:pPr>
                      <a:r>
                        <a:rPr lang="en-GB" sz="2000">
                          <a:effectLst/>
                        </a:rPr>
                        <a:t>Week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779870882"/>
                  </a:ext>
                </a:extLst>
              </a:tr>
              <a:tr h="623507">
                <a:tc>
                  <a:txBody>
                    <a:bodyPr/>
                    <a:lstStyle/>
                    <a:p>
                      <a:pPr>
                        <a:lnSpc>
                          <a:spcPct val="107000"/>
                        </a:lnSpc>
                        <a:spcAft>
                          <a:spcPts val="800"/>
                        </a:spcAft>
                      </a:pPr>
                      <a:r>
                        <a:rPr lang="en-GB" sz="2000">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446640190"/>
                  </a:ext>
                </a:extLst>
              </a:tr>
              <a:tr h="623507">
                <a:tc>
                  <a:txBody>
                    <a:bodyPr/>
                    <a:lstStyle/>
                    <a:p>
                      <a:pPr>
                        <a:lnSpc>
                          <a:spcPct val="107000"/>
                        </a:lnSpc>
                        <a:spcAft>
                          <a:spcPts val="800"/>
                        </a:spcAft>
                      </a:pPr>
                      <a:r>
                        <a:rPr lang="en-GB" sz="2000">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773226494"/>
                  </a:ext>
                </a:extLst>
              </a:tr>
              <a:tr h="680369">
                <a:tc>
                  <a:txBody>
                    <a:bodyPr/>
                    <a:lstStyle/>
                    <a:p>
                      <a:pPr>
                        <a:lnSpc>
                          <a:spcPct val="107000"/>
                        </a:lnSpc>
                        <a:spcAft>
                          <a:spcPts val="800"/>
                        </a:spcAft>
                      </a:pPr>
                      <a:r>
                        <a:rPr lang="en-GB" sz="2000">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682144139"/>
                  </a:ext>
                </a:extLst>
              </a:tr>
              <a:tr h="623507">
                <a:tc>
                  <a:txBody>
                    <a:bodyPr/>
                    <a:lstStyle/>
                    <a:p>
                      <a:pPr>
                        <a:lnSpc>
                          <a:spcPct val="107000"/>
                        </a:lnSpc>
                        <a:spcAft>
                          <a:spcPts val="800"/>
                        </a:spcAft>
                      </a:pPr>
                      <a:r>
                        <a:rPr lang="en-GB" sz="2000">
                          <a:effectLst/>
                        </a:rPr>
                        <a:t>Week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062827069"/>
                  </a:ext>
                </a:extLst>
              </a:tr>
              <a:tr h="623507">
                <a:tc>
                  <a:txBody>
                    <a:bodyPr/>
                    <a:lstStyle/>
                    <a:p>
                      <a:pPr>
                        <a:lnSpc>
                          <a:spcPct val="107000"/>
                        </a:lnSpc>
                        <a:spcAft>
                          <a:spcPts val="800"/>
                        </a:spcAft>
                      </a:pPr>
                      <a:r>
                        <a:rPr lang="en-GB" sz="2000">
                          <a:effectLst/>
                        </a:rPr>
                        <a:t>Week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213458205"/>
                  </a:ext>
                </a:extLst>
              </a:tr>
            </a:tbl>
          </a:graphicData>
        </a:graphic>
      </p:graphicFrame>
      <p:sp>
        <p:nvSpPr>
          <p:cNvPr id="9" name="TextBox 8">
            <a:extLst>
              <a:ext uri="{FF2B5EF4-FFF2-40B4-BE49-F238E27FC236}">
                <a16:creationId xmlns:a16="http://schemas.microsoft.com/office/drawing/2014/main" id="{35B478AF-B464-E8BE-8482-2E58FA940C47}"/>
              </a:ext>
            </a:extLst>
          </p:cNvPr>
          <p:cNvSpPr txBox="1"/>
          <p:nvPr/>
        </p:nvSpPr>
        <p:spPr>
          <a:xfrm>
            <a:off x="9278911" y="1922343"/>
            <a:ext cx="3117955" cy="523220"/>
          </a:xfrm>
          <a:prstGeom prst="rect">
            <a:avLst/>
          </a:prstGeom>
          <a:noFill/>
        </p:spPr>
        <p:txBody>
          <a:bodyPr wrap="square" rtlCol="0">
            <a:spAutoFit/>
          </a:bodyPr>
          <a:lstStyle/>
          <a:p>
            <a:r>
              <a:rPr lang="en-GB" sz="2800" dirty="0">
                <a:ln w="0"/>
                <a:effectLst>
                  <a:outerShdw blurRad="38100" dist="19050" dir="2700000" algn="tl" rotWithShape="0">
                    <a:schemeClr val="dk1">
                      <a:alpha val="40000"/>
                    </a:schemeClr>
                  </a:outerShdw>
                </a:effectLst>
              </a:rPr>
              <a:t>Lesson information</a:t>
            </a:r>
          </a:p>
        </p:txBody>
      </p:sp>
      <p:sp>
        <p:nvSpPr>
          <p:cNvPr id="10" name="TextBox 9">
            <a:extLst>
              <a:ext uri="{FF2B5EF4-FFF2-40B4-BE49-F238E27FC236}">
                <a16:creationId xmlns:a16="http://schemas.microsoft.com/office/drawing/2014/main" id="{7C4193CE-757B-1103-E2BE-121CAC1D7D81}"/>
              </a:ext>
            </a:extLst>
          </p:cNvPr>
          <p:cNvSpPr txBox="1"/>
          <p:nvPr/>
        </p:nvSpPr>
        <p:spPr>
          <a:xfrm>
            <a:off x="9219759" y="3002970"/>
            <a:ext cx="2912281" cy="954107"/>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Information and tasks</a:t>
            </a:r>
          </a:p>
        </p:txBody>
      </p:sp>
      <p:sp>
        <p:nvSpPr>
          <p:cNvPr id="11" name="TextBox 10">
            <a:extLst>
              <a:ext uri="{FF2B5EF4-FFF2-40B4-BE49-F238E27FC236}">
                <a16:creationId xmlns:a16="http://schemas.microsoft.com/office/drawing/2014/main" id="{B442B168-EDDF-819C-64FD-A4BC94A4D2BD}"/>
              </a:ext>
            </a:extLst>
          </p:cNvPr>
          <p:cNvSpPr txBox="1"/>
          <p:nvPr/>
        </p:nvSpPr>
        <p:spPr>
          <a:xfrm>
            <a:off x="9279718" y="4396192"/>
            <a:ext cx="2912281" cy="523220"/>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Show progression</a:t>
            </a:r>
          </a:p>
        </p:txBody>
      </p:sp>
    </p:spTree>
    <p:extLst>
      <p:ext uri="{BB962C8B-B14F-4D97-AF65-F5344CB8AC3E}">
        <p14:creationId xmlns:p14="http://schemas.microsoft.com/office/powerpoint/2010/main" val="2052460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D849BB2C-901A-435E-8E26-EC68B09EF68E}"/>
              </a:ext>
            </a:extLst>
          </p:cNvPr>
          <p:cNvSpPr/>
          <p:nvPr/>
        </p:nvSpPr>
        <p:spPr>
          <a:xfrm>
            <a:off x="1702965" y="503338"/>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screenshot of a computer&#10;&#10;AI-generated content may be incorrect.">
            <a:extLst>
              <a:ext uri="{FF2B5EF4-FFF2-40B4-BE49-F238E27FC236}">
                <a16:creationId xmlns:a16="http://schemas.microsoft.com/office/drawing/2014/main" id="{FDFC190E-DAF3-C8AD-A413-65E297D31CD7}"/>
              </a:ext>
            </a:extLst>
          </p:cNvPr>
          <p:cNvPicPr>
            <a:picLocks noChangeAspect="1"/>
          </p:cNvPicPr>
          <p:nvPr/>
        </p:nvPicPr>
        <p:blipFill>
          <a:blip r:embed="rId3"/>
          <a:srcRect l="21417" t="23837" r="22000" b="7907"/>
          <a:stretch>
            <a:fillRect/>
          </a:stretch>
        </p:blipFill>
        <p:spPr>
          <a:xfrm>
            <a:off x="375920" y="190500"/>
            <a:ext cx="11297928" cy="6474466"/>
          </a:xfrm>
          <a:prstGeom prst="rect">
            <a:avLst/>
          </a:prstGeom>
        </p:spPr>
      </p:pic>
    </p:spTree>
    <p:extLst>
      <p:ext uri="{BB962C8B-B14F-4D97-AF65-F5344CB8AC3E}">
        <p14:creationId xmlns:p14="http://schemas.microsoft.com/office/powerpoint/2010/main" val="2875104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310CA0DE-B5A0-72A3-DB98-701D04311012}"/>
              </a:ext>
            </a:extLst>
          </p:cNvPr>
          <p:cNvPicPr>
            <a:picLocks noChangeAspect="1"/>
          </p:cNvPicPr>
          <p:nvPr/>
        </p:nvPicPr>
        <p:blipFill>
          <a:blip r:embed="rId3"/>
          <a:srcRect l="21417" t="23837" r="22000" b="7907"/>
          <a:stretch>
            <a:fillRect/>
          </a:stretch>
        </p:blipFill>
        <p:spPr>
          <a:xfrm>
            <a:off x="375920" y="190500"/>
            <a:ext cx="11297928" cy="6474466"/>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4299087" y="957112"/>
            <a:ext cx="3493724" cy="1064634"/>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34B117A7-2060-4D1C-A3A8-47CA4213BE7C}"/>
              </a:ext>
            </a:extLst>
          </p:cNvPr>
          <p:cNvPicPr>
            <a:picLocks noChangeAspect="1"/>
          </p:cNvPicPr>
          <p:nvPr/>
        </p:nvPicPr>
        <p:blipFill>
          <a:blip r:embed="rId4"/>
          <a:stretch>
            <a:fillRect/>
          </a:stretch>
        </p:blipFill>
        <p:spPr>
          <a:xfrm rot="474376">
            <a:off x="7901899" y="2559391"/>
            <a:ext cx="3470046" cy="3470046"/>
          </a:xfrm>
          <a:prstGeom prst="rect">
            <a:avLst/>
          </a:prstGeom>
        </p:spPr>
      </p:pic>
      <p:pic>
        <p:nvPicPr>
          <p:cNvPr id="3" name="Picture 2">
            <a:extLst>
              <a:ext uri="{FF2B5EF4-FFF2-40B4-BE49-F238E27FC236}">
                <a16:creationId xmlns:a16="http://schemas.microsoft.com/office/drawing/2014/main" id="{E95D7AE7-282C-4CFD-9E5A-ED2DBFDDF499}"/>
              </a:ext>
            </a:extLst>
          </p:cNvPr>
          <p:cNvPicPr>
            <a:picLocks noChangeAspect="1"/>
          </p:cNvPicPr>
          <p:nvPr/>
        </p:nvPicPr>
        <p:blipFill rotWithShape="1">
          <a:blip r:embed="rId5"/>
          <a:srcRect l="15265" t="8417" r="67894" b="43458"/>
          <a:stretch/>
        </p:blipFill>
        <p:spPr>
          <a:xfrm>
            <a:off x="6020897" y="2337225"/>
            <a:ext cx="2653320" cy="2970357"/>
          </a:xfrm>
          <a:prstGeom prst="rect">
            <a:avLst/>
          </a:prstGeom>
        </p:spPr>
      </p:pic>
      <p:pic>
        <p:nvPicPr>
          <p:cNvPr id="8" name="Picture 7">
            <a:extLst>
              <a:ext uri="{FF2B5EF4-FFF2-40B4-BE49-F238E27FC236}">
                <a16:creationId xmlns:a16="http://schemas.microsoft.com/office/drawing/2014/main" id="{D43DE77D-6C94-470D-8F7A-821EE1C859CE}"/>
              </a:ext>
            </a:extLst>
          </p:cNvPr>
          <p:cNvPicPr>
            <a:picLocks noChangeAspect="1"/>
          </p:cNvPicPr>
          <p:nvPr/>
        </p:nvPicPr>
        <p:blipFill rotWithShape="1">
          <a:blip r:embed="rId6"/>
          <a:srcRect l="16789" t="9120" r="69587" b="44687"/>
          <a:stretch/>
        </p:blipFill>
        <p:spPr>
          <a:xfrm rot="21275205">
            <a:off x="966766" y="2519184"/>
            <a:ext cx="2164360" cy="2874883"/>
          </a:xfrm>
          <a:prstGeom prst="rect">
            <a:avLst/>
          </a:prstGeom>
        </p:spPr>
      </p:pic>
      <p:pic>
        <p:nvPicPr>
          <p:cNvPr id="10" name="Picture 9">
            <a:extLst>
              <a:ext uri="{FF2B5EF4-FFF2-40B4-BE49-F238E27FC236}">
                <a16:creationId xmlns:a16="http://schemas.microsoft.com/office/drawing/2014/main" id="{6EC7CF45-51D4-4217-9FDE-ECC82F7B081B}"/>
              </a:ext>
            </a:extLst>
          </p:cNvPr>
          <p:cNvPicPr>
            <a:picLocks noChangeAspect="1"/>
          </p:cNvPicPr>
          <p:nvPr/>
        </p:nvPicPr>
        <p:blipFill rotWithShape="1">
          <a:blip r:embed="rId7"/>
          <a:srcRect l="6917" t="15970" r="66146" b="45565"/>
          <a:stretch/>
        </p:blipFill>
        <p:spPr>
          <a:xfrm>
            <a:off x="2880489" y="2337225"/>
            <a:ext cx="3284107" cy="1837189"/>
          </a:xfrm>
          <a:prstGeom prst="rect">
            <a:avLst/>
          </a:prstGeom>
        </p:spPr>
      </p:pic>
      <p:pic>
        <p:nvPicPr>
          <p:cNvPr id="12" name="Picture 11">
            <a:extLst>
              <a:ext uri="{FF2B5EF4-FFF2-40B4-BE49-F238E27FC236}">
                <a16:creationId xmlns:a16="http://schemas.microsoft.com/office/drawing/2014/main" id="{1D6DAC92-D9EF-42E8-BE45-BB76B7323556}"/>
              </a:ext>
            </a:extLst>
          </p:cNvPr>
          <p:cNvPicPr>
            <a:picLocks noChangeAspect="1"/>
          </p:cNvPicPr>
          <p:nvPr/>
        </p:nvPicPr>
        <p:blipFill rotWithShape="1">
          <a:blip r:embed="rId8"/>
          <a:srcRect l="8859" t="5393" r="65321" b="43457"/>
          <a:stretch/>
        </p:blipFill>
        <p:spPr>
          <a:xfrm>
            <a:off x="3346784" y="3822403"/>
            <a:ext cx="3147915" cy="2443014"/>
          </a:xfrm>
          <a:prstGeom prst="rect">
            <a:avLst/>
          </a:prstGeom>
        </p:spPr>
      </p:pic>
    </p:spTree>
    <p:extLst>
      <p:ext uri="{BB962C8B-B14F-4D97-AF65-F5344CB8AC3E}">
        <p14:creationId xmlns:p14="http://schemas.microsoft.com/office/powerpoint/2010/main" val="341320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ADF9B574-98DD-26F5-5B39-E416B8D4F246}"/>
              </a:ext>
            </a:extLst>
          </p:cNvPr>
          <p:cNvPicPr>
            <a:picLocks noChangeAspect="1"/>
          </p:cNvPicPr>
          <p:nvPr/>
        </p:nvPicPr>
        <p:blipFill>
          <a:blip r:embed="rId3"/>
          <a:srcRect l="21417" t="23837" r="22000" b="7907"/>
          <a:stretch>
            <a:fillRect/>
          </a:stretch>
        </p:blipFill>
        <p:spPr>
          <a:xfrm>
            <a:off x="375920" y="190500"/>
            <a:ext cx="11297928" cy="6474466"/>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4496617" y="3981948"/>
            <a:ext cx="3317659" cy="8645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4262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2DD13-29B2-33F9-F2C2-7CC9EAEFB5A5}"/>
              </a:ext>
            </a:extLst>
          </p:cNvPr>
          <p:cNvSpPr>
            <a:spLocks noGrp="1"/>
          </p:cNvSpPr>
          <p:nvPr>
            <p:ph type="title"/>
          </p:nvPr>
        </p:nvSpPr>
        <p:spPr>
          <a:xfrm>
            <a:off x="1265796" y="2009681"/>
            <a:ext cx="2883124" cy="1313550"/>
          </a:xfrm>
        </p:spPr>
        <p:txBody>
          <a:bodyPr/>
          <a:lstStyle/>
          <a:p>
            <a:r>
              <a:rPr lang="en-GB" dirty="0"/>
              <a:t>Examples</a:t>
            </a:r>
          </a:p>
        </p:txBody>
      </p:sp>
      <p:sp>
        <p:nvSpPr>
          <p:cNvPr id="4" name="Title 1">
            <a:extLst>
              <a:ext uri="{FF2B5EF4-FFF2-40B4-BE49-F238E27FC236}">
                <a16:creationId xmlns:a16="http://schemas.microsoft.com/office/drawing/2014/main" id="{E5487FCE-AE94-36EC-6833-59001045D00D}"/>
              </a:ext>
            </a:extLst>
          </p:cNvPr>
          <p:cNvSpPr txBox="1">
            <a:spLocks/>
          </p:cNvSpPr>
          <p:nvPr/>
        </p:nvSpPr>
        <p:spPr>
          <a:xfrm>
            <a:off x="8043082" y="2009681"/>
            <a:ext cx="2883124" cy="131355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High quality teaching and good practice</a:t>
            </a:r>
          </a:p>
        </p:txBody>
      </p:sp>
    </p:spTree>
    <p:extLst>
      <p:ext uri="{BB962C8B-B14F-4D97-AF65-F5344CB8AC3E}">
        <p14:creationId xmlns:p14="http://schemas.microsoft.com/office/powerpoint/2010/main" val="304762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7EB2B4-0238-42BE-85AE-1551C2448E32}"/>
              </a:ext>
            </a:extLst>
          </p:cNvPr>
          <p:cNvPicPr>
            <a:picLocks noChangeAspect="1"/>
          </p:cNvPicPr>
          <p:nvPr/>
        </p:nvPicPr>
        <p:blipFill rotWithShape="1">
          <a:blip r:embed="rId3"/>
          <a:srcRect l="7806" t="9073" r="67168" b="46581"/>
          <a:stretch/>
        </p:blipFill>
        <p:spPr>
          <a:xfrm>
            <a:off x="1156995" y="258403"/>
            <a:ext cx="9134670" cy="6341194"/>
          </a:xfrm>
          <a:prstGeom prst="rect">
            <a:avLst/>
          </a:prstGeom>
        </p:spPr>
      </p:pic>
      <p:sp>
        <p:nvSpPr>
          <p:cNvPr id="6" name="Oval 5">
            <a:extLst>
              <a:ext uri="{FF2B5EF4-FFF2-40B4-BE49-F238E27FC236}">
                <a16:creationId xmlns:a16="http://schemas.microsoft.com/office/drawing/2014/main" id="{7ABD660A-41C2-4988-91F1-8EE14820CD40}"/>
              </a:ext>
            </a:extLst>
          </p:cNvPr>
          <p:cNvSpPr/>
          <p:nvPr/>
        </p:nvSpPr>
        <p:spPr>
          <a:xfrm>
            <a:off x="4619935" y="389969"/>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854C2BE-41F4-42E2-BA3A-22D676B366CE}"/>
              </a:ext>
            </a:extLst>
          </p:cNvPr>
          <p:cNvSpPr txBox="1"/>
          <p:nvPr/>
        </p:nvSpPr>
        <p:spPr>
          <a:xfrm>
            <a:off x="1963024" y="998290"/>
            <a:ext cx="1577130" cy="1200329"/>
          </a:xfrm>
          <a:prstGeom prst="rect">
            <a:avLst/>
          </a:prstGeom>
          <a:noFill/>
        </p:spPr>
        <p:txBody>
          <a:bodyPr wrap="square" rtlCol="0">
            <a:spAutoFit/>
          </a:bodyPr>
          <a:lstStyle/>
          <a:p>
            <a:r>
              <a:rPr lang="en-GB" sz="2400" dirty="0"/>
              <a:t>Formative</a:t>
            </a:r>
          </a:p>
          <a:p>
            <a:r>
              <a:rPr lang="en-GB" sz="2400" dirty="0"/>
              <a:t>Formative</a:t>
            </a:r>
          </a:p>
          <a:p>
            <a:r>
              <a:rPr lang="en-GB" sz="2400" dirty="0"/>
              <a:t>Summative</a:t>
            </a:r>
          </a:p>
        </p:txBody>
      </p:sp>
    </p:spTree>
    <p:extLst>
      <p:ext uri="{BB962C8B-B14F-4D97-AF65-F5344CB8AC3E}">
        <p14:creationId xmlns:p14="http://schemas.microsoft.com/office/powerpoint/2010/main" val="1351660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84CB-7C0A-4454-B072-ED6CE825019F}"/>
              </a:ext>
            </a:extLst>
          </p:cNvPr>
          <p:cNvSpPr txBox="1">
            <a:spLocks/>
          </p:cNvSpPr>
          <p:nvPr/>
        </p:nvSpPr>
        <p:spPr>
          <a:xfrm>
            <a:off x="2097361" y="106291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a:t>Assessments: “Make consistent judgements about pupils’ progress and attainment, within a subject, across year groups and between year groups” (Ofsted, 2016)</a:t>
            </a:r>
            <a:endParaRPr lang="en-US" sz="2400" dirty="0"/>
          </a:p>
        </p:txBody>
      </p:sp>
      <p:sp>
        <p:nvSpPr>
          <p:cNvPr id="5" name="Text Placeholder 2">
            <a:extLst>
              <a:ext uri="{FF2B5EF4-FFF2-40B4-BE49-F238E27FC236}">
                <a16:creationId xmlns:a16="http://schemas.microsoft.com/office/drawing/2014/main" id="{CFC2B585-6A8B-4EF8-873F-CF2060D945C4}"/>
              </a:ext>
            </a:extLst>
          </p:cNvPr>
          <p:cNvSpPr txBox="1">
            <a:spLocks/>
          </p:cNvSpPr>
          <p:nvPr/>
        </p:nvSpPr>
        <p:spPr>
          <a:xfrm>
            <a:off x="2097361" y="2323389"/>
            <a:ext cx="4040188"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Summative</a:t>
            </a:r>
            <a:endParaRPr lang="en-US" dirty="0"/>
          </a:p>
        </p:txBody>
      </p:sp>
      <p:sp>
        <p:nvSpPr>
          <p:cNvPr id="6" name="Content Placeholder 3">
            <a:extLst>
              <a:ext uri="{FF2B5EF4-FFF2-40B4-BE49-F238E27FC236}">
                <a16:creationId xmlns:a16="http://schemas.microsoft.com/office/drawing/2014/main" id="{F23ECF43-6130-493E-9C25-F67A79226EAD}"/>
              </a:ext>
            </a:extLst>
          </p:cNvPr>
          <p:cNvSpPr txBox="1">
            <a:spLocks/>
          </p:cNvSpPr>
          <p:nvPr/>
        </p:nvSpPr>
        <p:spPr>
          <a:xfrm>
            <a:off x="2097361" y="2963151"/>
            <a:ext cx="4040188"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7" name="Text Placeholder 4">
            <a:extLst>
              <a:ext uri="{FF2B5EF4-FFF2-40B4-BE49-F238E27FC236}">
                <a16:creationId xmlns:a16="http://schemas.microsoft.com/office/drawing/2014/main" id="{1C9F8CC4-362C-4E8C-ABFC-AEBEE9D9FBBD}"/>
              </a:ext>
            </a:extLst>
          </p:cNvPr>
          <p:cNvSpPr txBox="1">
            <a:spLocks/>
          </p:cNvSpPr>
          <p:nvPr/>
        </p:nvSpPr>
        <p:spPr>
          <a:xfrm>
            <a:off x="6285186" y="2323389"/>
            <a:ext cx="4041775"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Formative</a:t>
            </a:r>
            <a:endParaRPr lang="en-US" dirty="0"/>
          </a:p>
        </p:txBody>
      </p:sp>
      <p:sp>
        <p:nvSpPr>
          <p:cNvPr id="8" name="Content Placeholder 5">
            <a:extLst>
              <a:ext uri="{FF2B5EF4-FFF2-40B4-BE49-F238E27FC236}">
                <a16:creationId xmlns:a16="http://schemas.microsoft.com/office/drawing/2014/main" id="{03DD9C05-7FF3-4128-9DBE-8C84607A1380}"/>
              </a:ext>
            </a:extLst>
          </p:cNvPr>
          <p:cNvSpPr txBox="1">
            <a:spLocks/>
          </p:cNvSpPr>
          <p:nvPr/>
        </p:nvSpPr>
        <p:spPr>
          <a:xfrm>
            <a:off x="6285186" y="2963151"/>
            <a:ext cx="4041775"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9" name="Rounded Rectangle 6">
            <a:extLst>
              <a:ext uri="{FF2B5EF4-FFF2-40B4-BE49-F238E27FC236}">
                <a16:creationId xmlns:a16="http://schemas.microsoft.com/office/drawing/2014/main" id="{9FF98BFC-F257-4190-A92D-FC9E0F45B867}"/>
              </a:ext>
            </a:extLst>
          </p:cNvPr>
          <p:cNvSpPr/>
          <p:nvPr/>
        </p:nvSpPr>
        <p:spPr>
          <a:xfrm rot="2547659">
            <a:off x="2074371" y="3438324"/>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OF Learning</a:t>
            </a:r>
          </a:p>
        </p:txBody>
      </p:sp>
      <p:sp>
        <p:nvSpPr>
          <p:cNvPr id="10" name="Rounded Rectangle 7">
            <a:extLst>
              <a:ext uri="{FF2B5EF4-FFF2-40B4-BE49-F238E27FC236}">
                <a16:creationId xmlns:a16="http://schemas.microsoft.com/office/drawing/2014/main" id="{6A727780-7F71-45BB-845F-5A423C75E193}"/>
              </a:ext>
            </a:extLst>
          </p:cNvPr>
          <p:cNvSpPr/>
          <p:nvPr/>
        </p:nvSpPr>
        <p:spPr>
          <a:xfrm rot="2547659">
            <a:off x="6114559" y="3545122"/>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FOR Learning</a:t>
            </a:r>
          </a:p>
        </p:txBody>
      </p:sp>
    </p:spTree>
    <p:extLst>
      <p:ext uri="{BB962C8B-B14F-4D97-AF65-F5344CB8AC3E}">
        <p14:creationId xmlns:p14="http://schemas.microsoft.com/office/powerpoint/2010/main" val="118416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6F0E54D0-13EA-FD78-D6F5-C055EA65C0CE}"/>
              </a:ext>
            </a:extLst>
          </p:cNvPr>
          <p:cNvPicPr>
            <a:picLocks noChangeAspect="1"/>
          </p:cNvPicPr>
          <p:nvPr/>
        </p:nvPicPr>
        <p:blipFill>
          <a:blip r:embed="rId3"/>
          <a:srcRect l="22333" t="27442" r="22167" b="14263"/>
          <a:stretch>
            <a:fillRect/>
          </a:stretch>
        </p:blipFill>
        <p:spPr>
          <a:xfrm>
            <a:off x="477520" y="193040"/>
            <a:ext cx="11236973" cy="6309369"/>
          </a:xfrm>
          <a:prstGeom prst="rect">
            <a:avLst/>
          </a:prstGeom>
        </p:spPr>
      </p:pic>
      <p:sp>
        <p:nvSpPr>
          <p:cNvPr id="6" name="Oval 5">
            <a:extLst>
              <a:ext uri="{FF2B5EF4-FFF2-40B4-BE49-F238E27FC236}">
                <a16:creationId xmlns:a16="http://schemas.microsoft.com/office/drawing/2014/main" id="{7ABD660A-41C2-4988-91F1-8EE14820CD40}"/>
              </a:ext>
            </a:extLst>
          </p:cNvPr>
          <p:cNvSpPr/>
          <p:nvPr/>
        </p:nvSpPr>
        <p:spPr>
          <a:xfrm>
            <a:off x="4929210" y="189472"/>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54784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500+ Steps Pictures [HQ] | Download Free Images on Unsplash">
            <a:extLst>
              <a:ext uri="{FF2B5EF4-FFF2-40B4-BE49-F238E27FC236}">
                <a16:creationId xmlns:a16="http://schemas.microsoft.com/office/drawing/2014/main" id="{C965177F-E29A-475E-95EC-184583E7A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280" y="553673"/>
            <a:ext cx="9922408" cy="558023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AAFF6-03F4-4B17-BACE-BACD2ACF2E87}"/>
              </a:ext>
            </a:extLst>
          </p:cNvPr>
          <p:cNvSpPr txBox="1"/>
          <p:nvPr/>
        </p:nvSpPr>
        <p:spPr>
          <a:xfrm>
            <a:off x="9244668" y="2508309"/>
            <a:ext cx="2516697" cy="369332"/>
          </a:xfrm>
          <a:prstGeom prst="rect">
            <a:avLst/>
          </a:prstGeom>
          <a:solidFill>
            <a:schemeClr val="bg1"/>
          </a:solidFill>
        </p:spPr>
        <p:txBody>
          <a:bodyPr wrap="square" rtlCol="0">
            <a:spAutoFit/>
          </a:bodyPr>
          <a:lstStyle/>
          <a:p>
            <a:r>
              <a:rPr lang="en-GB" dirty="0"/>
              <a:t>Overall Objective</a:t>
            </a:r>
          </a:p>
        </p:txBody>
      </p:sp>
      <p:sp>
        <p:nvSpPr>
          <p:cNvPr id="4" name="TextBox 3">
            <a:extLst>
              <a:ext uri="{FF2B5EF4-FFF2-40B4-BE49-F238E27FC236}">
                <a16:creationId xmlns:a16="http://schemas.microsoft.com/office/drawing/2014/main" id="{8E50F354-08FC-4E63-A03D-5BECF56FB293}"/>
              </a:ext>
            </a:extLst>
          </p:cNvPr>
          <p:cNvSpPr txBox="1"/>
          <p:nvPr/>
        </p:nvSpPr>
        <p:spPr>
          <a:xfrm>
            <a:off x="7199153" y="3524775"/>
            <a:ext cx="1215006" cy="376106"/>
          </a:xfrm>
          <a:prstGeom prst="rect">
            <a:avLst/>
          </a:prstGeom>
          <a:solidFill>
            <a:schemeClr val="bg1"/>
          </a:solidFill>
        </p:spPr>
        <p:txBody>
          <a:bodyPr wrap="square" rtlCol="0">
            <a:spAutoFit/>
          </a:bodyPr>
          <a:lstStyle/>
          <a:p>
            <a:r>
              <a:rPr lang="en-GB" dirty="0"/>
              <a:t>Lesson 5…</a:t>
            </a:r>
          </a:p>
        </p:txBody>
      </p:sp>
      <p:sp>
        <p:nvSpPr>
          <p:cNvPr id="5" name="TextBox 4">
            <a:extLst>
              <a:ext uri="{FF2B5EF4-FFF2-40B4-BE49-F238E27FC236}">
                <a16:creationId xmlns:a16="http://schemas.microsoft.com/office/drawing/2014/main" id="{1FE36828-28C4-4764-8820-FFC0167DE0B1}"/>
              </a:ext>
            </a:extLst>
          </p:cNvPr>
          <p:cNvSpPr txBox="1"/>
          <p:nvPr/>
        </p:nvSpPr>
        <p:spPr>
          <a:xfrm>
            <a:off x="6096000" y="4029512"/>
            <a:ext cx="1215006" cy="376106"/>
          </a:xfrm>
          <a:prstGeom prst="rect">
            <a:avLst/>
          </a:prstGeom>
          <a:solidFill>
            <a:schemeClr val="bg1"/>
          </a:solidFill>
        </p:spPr>
        <p:txBody>
          <a:bodyPr wrap="square" rtlCol="0">
            <a:spAutoFit/>
          </a:bodyPr>
          <a:lstStyle/>
          <a:p>
            <a:r>
              <a:rPr lang="en-GB" dirty="0"/>
              <a:t>Lesson 4</a:t>
            </a:r>
          </a:p>
        </p:txBody>
      </p:sp>
      <p:sp>
        <p:nvSpPr>
          <p:cNvPr id="6" name="TextBox 5">
            <a:extLst>
              <a:ext uri="{FF2B5EF4-FFF2-40B4-BE49-F238E27FC236}">
                <a16:creationId xmlns:a16="http://schemas.microsoft.com/office/drawing/2014/main" id="{E1DD3690-B8C9-4A2D-AC9B-3BF8A8703CF0}"/>
              </a:ext>
            </a:extLst>
          </p:cNvPr>
          <p:cNvSpPr txBox="1"/>
          <p:nvPr/>
        </p:nvSpPr>
        <p:spPr>
          <a:xfrm>
            <a:off x="4742762" y="4416803"/>
            <a:ext cx="1215006" cy="376106"/>
          </a:xfrm>
          <a:prstGeom prst="rect">
            <a:avLst/>
          </a:prstGeom>
          <a:solidFill>
            <a:schemeClr val="bg1"/>
          </a:solidFill>
        </p:spPr>
        <p:txBody>
          <a:bodyPr wrap="square" rtlCol="0">
            <a:spAutoFit/>
          </a:bodyPr>
          <a:lstStyle/>
          <a:p>
            <a:r>
              <a:rPr lang="en-GB" dirty="0"/>
              <a:t>Lesson 3</a:t>
            </a:r>
          </a:p>
        </p:txBody>
      </p:sp>
      <p:sp>
        <p:nvSpPr>
          <p:cNvPr id="7" name="TextBox 6">
            <a:extLst>
              <a:ext uri="{FF2B5EF4-FFF2-40B4-BE49-F238E27FC236}">
                <a16:creationId xmlns:a16="http://schemas.microsoft.com/office/drawing/2014/main" id="{9062295A-258A-44C4-8C42-F8A39998CC13}"/>
              </a:ext>
            </a:extLst>
          </p:cNvPr>
          <p:cNvSpPr txBox="1"/>
          <p:nvPr/>
        </p:nvSpPr>
        <p:spPr>
          <a:xfrm>
            <a:off x="3527756" y="4899248"/>
            <a:ext cx="1215006" cy="376106"/>
          </a:xfrm>
          <a:prstGeom prst="rect">
            <a:avLst/>
          </a:prstGeom>
          <a:solidFill>
            <a:schemeClr val="bg1"/>
          </a:solidFill>
        </p:spPr>
        <p:txBody>
          <a:bodyPr wrap="square" rtlCol="0">
            <a:spAutoFit/>
          </a:bodyPr>
          <a:lstStyle/>
          <a:p>
            <a:r>
              <a:rPr lang="en-GB" dirty="0"/>
              <a:t>Lesson 2</a:t>
            </a:r>
          </a:p>
        </p:txBody>
      </p:sp>
      <p:sp>
        <p:nvSpPr>
          <p:cNvPr id="8" name="TextBox 7">
            <a:extLst>
              <a:ext uri="{FF2B5EF4-FFF2-40B4-BE49-F238E27FC236}">
                <a16:creationId xmlns:a16="http://schemas.microsoft.com/office/drawing/2014/main" id="{73BFD525-D997-4426-8A4F-1F0FC72BBAF2}"/>
              </a:ext>
            </a:extLst>
          </p:cNvPr>
          <p:cNvSpPr txBox="1"/>
          <p:nvPr/>
        </p:nvSpPr>
        <p:spPr>
          <a:xfrm>
            <a:off x="1546371" y="5275354"/>
            <a:ext cx="1215006" cy="376106"/>
          </a:xfrm>
          <a:prstGeom prst="rect">
            <a:avLst/>
          </a:prstGeom>
          <a:solidFill>
            <a:schemeClr val="bg1"/>
          </a:solidFill>
        </p:spPr>
        <p:txBody>
          <a:bodyPr wrap="square" rtlCol="0">
            <a:spAutoFit/>
          </a:bodyPr>
          <a:lstStyle/>
          <a:p>
            <a:r>
              <a:rPr lang="en-GB" dirty="0"/>
              <a:t>Lesson 1</a:t>
            </a:r>
          </a:p>
        </p:txBody>
      </p:sp>
    </p:spTree>
    <p:extLst>
      <p:ext uri="{BB962C8B-B14F-4D97-AF65-F5344CB8AC3E}">
        <p14:creationId xmlns:p14="http://schemas.microsoft.com/office/powerpoint/2010/main" val="24324064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6574A-6192-B623-A00C-BC4C9890B976}"/>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D532BBC-B693-B99D-B210-470953CC5A03}"/>
              </a:ext>
            </a:extLst>
          </p:cNvPr>
          <p:cNvSpPr/>
          <p:nvPr/>
        </p:nvSpPr>
        <p:spPr>
          <a:xfrm>
            <a:off x="260465"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Physical Health</a:t>
            </a:r>
          </a:p>
        </p:txBody>
      </p:sp>
      <p:sp>
        <p:nvSpPr>
          <p:cNvPr id="4" name="Rectangle: Rounded Corners 3">
            <a:extLst>
              <a:ext uri="{FF2B5EF4-FFF2-40B4-BE49-F238E27FC236}">
                <a16:creationId xmlns:a16="http://schemas.microsoft.com/office/drawing/2014/main" id="{38050849-2C56-E404-DA18-5631CFD5081B}"/>
              </a:ext>
            </a:extLst>
          </p:cNvPr>
          <p:cNvSpPr/>
          <p:nvPr/>
        </p:nvSpPr>
        <p:spPr>
          <a:xfrm>
            <a:off x="4229792"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Mental Health</a:t>
            </a:r>
          </a:p>
        </p:txBody>
      </p:sp>
      <p:sp>
        <p:nvSpPr>
          <p:cNvPr id="6" name="Rectangle: Rounded Corners 5">
            <a:extLst>
              <a:ext uri="{FF2B5EF4-FFF2-40B4-BE49-F238E27FC236}">
                <a16:creationId xmlns:a16="http://schemas.microsoft.com/office/drawing/2014/main" id="{A9A93532-F12E-8E50-67AC-39F5F1B96753}"/>
              </a:ext>
            </a:extLst>
          </p:cNvPr>
          <p:cNvSpPr/>
          <p:nvPr/>
        </p:nvSpPr>
        <p:spPr>
          <a:xfrm>
            <a:off x="8199120" y="382386"/>
            <a:ext cx="3879273" cy="20338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a:t>Nutrition</a:t>
            </a:r>
          </a:p>
        </p:txBody>
      </p:sp>
    </p:spTree>
    <p:extLst>
      <p:ext uri="{BB962C8B-B14F-4D97-AF65-F5344CB8AC3E}">
        <p14:creationId xmlns:p14="http://schemas.microsoft.com/office/powerpoint/2010/main" val="13879990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1917</Words>
  <Application>Microsoft Office PowerPoint</Application>
  <PresentationFormat>Widescreen</PresentationFormat>
  <Paragraphs>340</Paragraphs>
  <Slides>37</Slides>
  <Notes>13</Notes>
  <HiddenSlides>0</HiddenSlides>
  <MMClips>0</MMClips>
  <ScaleCrop>false</ScaleCrop>
  <HeadingPairs>
    <vt:vector size="4" baseType="variant">
      <vt:variant>
        <vt:lpstr>Theme</vt:lpstr>
      </vt:variant>
      <vt:variant>
        <vt:i4>5</vt:i4>
      </vt:variant>
      <vt:variant>
        <vt:lpstr>Slide Titles</vt:lpstr>
      </vt:variant>
      <vt:variant>
        <vt:i4>37</vt:i4>
      </vt:variant>
    </vt:vector>
  </HeadingPairs>
  <TitlesOfParts>
    <vt:vector size="42" baseType="lpstr">
      <vt:lpstr>UWTSD 200_Title Page</vt:lpstr>
      <vt:lpstr>UWTSD 200_Title Page 2</vt:lpstr>
      <vt:lpstr>UWTSD 200_Subtitle 2</vt:lpstr>
      <vt:lpstr>UWTSD 200_Text 1</vt:lpstr>
      <vt:lpstr>UWTSD Logo Full Colour_Bottom Left</vt:lpstr>
      <vt:lpstr>PowerPoint Presentation</vt:lpstr>
      <vt:lpstr>PowerPoint Presentation</vt:lpstr>
      <vt:lpstr>Medical Models of Health</vt:lpstr>
      <vt:lpstr>PowerPoint Presentation</vt:lpstr>
      <vt:lpstr>PowerPoint Presentation</vt:lpstr>
      <vt:lpstr>PowerPoint Presentation</vt:lpstr>
      <vt:lpstr>Defining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280</cp:revision>
  <dcterms:created xsi:type="dcterms:W3CDTF">2021-03-09T15:35:42Z</dcterms:created>
  <dcterms:modified xsi:type="dcterms:W3CDTF">2026-10-16T07:49:57Z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