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267" r:id="rId6"/>
    <p:sldId id="269" r:id="rId7"/>
    <p:sldId id="356" r:id="rId8"/>
    <p:sldId id="357" r:id="rId9"/>
    <p:sldId id="353" r:id="rId10"/>
    <p:sldId id="274" r:id="rId11"/>
    <p:sldId id="350" r:id="rId12"/>
    <p:sldId id="358" r:id="rId13"/>
    <p:sldId id="351" r:id="rId14"/>
    <p:sldId id="354" r:id="rId15"/>
    <p:sldId id="272" r:id="rId16"/>
    <p:sldId id="359" r:id="rId17"/>
    <p:sldId id="355" r:id="rId18"/>
    <p:sldId id="28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7AACC4-9736-4958-86E7-8CE523321ED0}" v="176" dt="2019-05-12T00:35:03.2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391" autoAdjust="0"/>
  </p:normalViewPr>
  <p:slideViewPr>
    <p:cSldViewPr>
      <p:cViewPr varScale="1">
        <p:scale>
          <a:sx n="66" d="100"/>
          <a:sy n="66" d="100"/>
        </p:scale>
        <p:origin x="1930" y="58"/>
      </p:cViewPr>
      <p:guideLst>
        <p:guide orient="horz" pos="2160"/>
        <p:guide pos="2880"/>
      </p:guideLst>
    </p:cSldViewPr>
  </p:slideViewPr>
  <p:notesTextViewPr>
    <p:cViewPr>
      <p:scale>
        <a:sx n="1" d="1"/>
        <a:sy n="1" d="1"/>
      </p:scale>
      <p:origin x="0" y="0"/>
    </p:cViewPr>
  </p:notesTextViewPr>
  <p:notesViewPr>
    <p:cSldViewPr>
      <p:cViewPr varScale="1">
        <p:scale>
          <a:sx n="65" d="100"/>
          <a:sy n="65" d="100"/>
        </p:scale>
        <p:origin x="3154" y="4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rar Ahmed (1810159)" userId="0dd92845-5aaf-4ae6-a569-1297c54c5d99" providerId="ADAL" clId="{D47AACC4-9736-4958-86E7-8CE523321ED0}"/>
    <pc:docChg chg="undo custSel addSld delSld modSld sldOrd">
      <pc:chgData name="Abrar Ahmed (1810159)" userId="0dd92845-5aaf-4ae6-a569-1297c54c5d99" providerId="ADAL" clId="{D47AACC4-9736-4958-86E7-8CE523321ED0}" dt="2019-05-12T00:48:25.356" v="627" actId="20577"/>
      <pc:docMkLst>
        <pc:docMk/>
      </pc:docMkLst>
      <pc:sldChg chg="modSp">
        <pc:chgData name="Abrar Ahmed (1810159)" userId="0dd92845-5aaf-4ae6-a569-1297c54c5d99" providerId="ADAL" clId="{D47AACC4-9736-4958-86E7-8CE523321ED0}" dt="2019-05-12T00:48:25.356" v="627" actId="20577"/>
        <pc:sldMkLst>
          <pc:docMk/>
          <pc:sldMk cId="3408955283" sldId="256"/>
        </pc:sldMkLst>
        <pc:spChg chg="mod">
          <ac:chgData name="Abrar Ahmed (1810159)" userId="0dd92845-5aaf-4ae6-a569-1297c54c5d99" providerId="ADAL" clId="{D47AACC4-9736-4958-86E7-8CE523321ED0}" dt="2019-05-12T00:48:25.356" v="627" actId="20577"/>
          <ac:spMkLst>
            <pc:docMk/>
            <pc:sldMk cId="3408955283" sldId="256"/>
            <ac:spMk id="5" creationId="{554A25AD-2C21-4637-890B-1CA4F9950DAB}"/>
          </ac:spMkLst>
        </pc:spChg>
      </pc:sldChg>
      <pc:sldChg chg="addSp delSp modSp modAnim">
        <pc:chgData name="Abrar Ahmed (1810159)" userId="0dd92845-5aaf-4ae6-a569-1297c54c5d99" providerId="ADAL" clId="{D47AACC4-9736-4958-86E7-8CE523321ED0}" dt="2019-05-11T23:58:00.811" v="556" actId="1076"/>
        <pc:sldMkLst>
          <pc:docMk/>
          <pc:sldMk cId="3008446373" sldId="272"/>
        </pc:sldMkLst>
        <pc:spChg chg="del">
          <ac:chgData name="Abrar Ahmed (1810159)" userId="0dd92845-5aaf-4ae6-a569-1297c54c5d99" providerId="ADAL" clId="{D47AACC4-9736-4958-86E7-8CE523321ED0}" dt="2019-05-11T23:56:17.989" v="509"/>
          <ac:spMkLst>
            <pc:docMk/>
            <pc:sldMk cId="3008446373" sldId="272"/>
            <ac:spMk id="3" creationId="{83C1E4ED-291D-423C-9D6E-DC2AE864559A}"/>
          </ac:spMkLst>
        </pc:spChg>
        <pc:spChg chg="add mod">
          <ac:chgData name="Abrar Ahmed (1810159)" userId="0dd92845-5aaf-4ae6-a569-1297c54c5d99" providerId="ADAL" clId="{D47AACC4-9736-4958-86E7-8CE523321ED0}" dt="2019-05-11T23:58:00.811" v="556" actId="1076"/>
          <ac:spMkLst>
            <pc:docMk/>
            <pc:sldMk cId="3008446373" sldId="272"/>
            <ac:spMk id="6" creationId="{24E22E18-D95F-4087-A6A4-B905598C9863}"/>
          </ac:spMkLst>
        </pc:spChg>
        <pc:picChg chg="add mod">
          <ac:chgData name="Abrar Ahmed (1810159)" userId="0dd92845-5aaf-4ae6-a569-1297c54c5d99" providerId="ADAL" clId="{D47AACC4-9736-4958-86E7-8CE523321ED0}" dt="2019-05-11T23:56:55.780" v="511" actId="14100"/>
          <ac:picMkLst>
            <pc:docMk/>
            <pc:sldMk cId="3008446373" sldId="272"/>
            <ac:picMk id="5" creationId="{CD040637-8D67-45FA-943C-CF666CEE86B9}"/>
          </ac:picMkLst>
        </pc:picChg>
      </pc:sldChg>
      <pc:sldChg chg="modSp">
        <pc:chgData name="Abrar Ahmed (1810159)" userId="0dd92845-5aaf-4ae6-a569-1297c54c5d99" providerId="ADAL" clId="{D47AACC4-9736-4958-86E7-8CE523321ED0}" dt="2019-05-11T23:07:34.282" v="379" actId="2711"/>
        <pc:sldMkLst>
          <pc:docMk/>
          <pc:sldMk cId="2977106989" sldId="274"/>
        </pc:sldMkLst>
        <pc:spChg chg="mod">
          <ac:chgData name="Abrar Ahmed (1810159)" userId="0dd92845-5aaf-4ae6-a569-1297c54c5d99" providerId="ADAL" clId="{D47AACC4-9736-4958-86E7-8CE523321ED0}" dt="2019-05-11T23:07:34.282" v="379" actId="2711"/>
          <ac:spMkLst>
            <pc:docMk/>
            <pc:sldMk cId="2977106989" sldId="274"/>
            <ac:spMk id="6" creationId="{15A46CA9-47A0-4312-9E2B-9742CF012669}"/>
          </ac:spMkLst>
        </pc:spChg>
      </pc:sldChg>
      <pc:sldChg chg="modSp modAnim">
        <pc:chgData name="Abrar Ahmed (1810159)" userId="0dd92845-5aaf-4ae6-a569-1297c54c5d99" providerId="ADAL" clId="{D47AACC4-9736-4958-86E7-8CE523321ED0}" dt="2019-05-12T00:35:03.280" v="625" actId="20577"/>
        <pc:sldMkLst>
          <pc:docMk/>
          <pc:sldMk cId="3419146656" sldId="282"/>
        </pc:sldMkLst>
        <pc:spChg chg="mod">
          <ac:chgData name="Abrar Ahmed (1810159)" userId="0dd92845-5aaf-4ae6-a569-1297c54c5d99" providerId="ADAL" clId="{D47AACC4-9736-4958-86E7-8CE523321ED0}" dt="2019-05-11T23:11:36.539" v="431" actId="20577"/>
          <ac:spMkLst>
            <pc:docMk/>
            <pc:sldMk cId="3419146656" sldId="282"/>
            <ac:spMk id="2" creationId="{2CB99B94-09A7-4029-82AC-F47523AE842E}"/>
          </ac:spMkLst>
        </pc:spChg>
        <pc:spChg chg="mod">
          <ac:chgData name="Abrar Ahmed (1810159)" userId="0dd92845-5aaf-4ae6-a569-1297c54c5d99" providerId="ADAL" clId="{D47AACC4-9736-4958-86E7-8CE523321ED0}" dt="2019-05-12T00:35:03.280" v="625" actId="20577"/>
          <ac:spMkLst>
            <pc:docMk/>
            <pc:sldMk cId="3419146656" sldId="282"/>
            <ac:spMk id="3" creationId="{CB03A5DC-3C4A-4F43-A437-D3FA8C620006}"/>
          </ac:spMkLst>
        </pc:spChg>
      </pc:sldChg>
      <pc:sldChg chg="addSp modSp">
        <pc:chgData name="Abrar Ahmed (1810159)" userId="0dd92845-5aaf-4ae6-a569-1297c54c5d99" providerId="ADAL" clId="{D47AACC4-9736-4958-86E7-8CE523321ED0}" dt="2019-05-11T23:08:04.924" v="407" actId="1036"/>
        <pc:sldMkLst>
          <pc:docMk/>
          <pc:sldMk cId="0" sldId="350"/>
        </pc:sldMkLst>
        <pc:spChg chg="add mod">
          <ac:chgData name="Abrar Ahmed (1810159)" userId="0dd92845-5aaf-4ae6-a569-1297c54c5d99" providerId="ADAL" clId="{D47AACC4-9736-4958-86E7-8CE523321ED0}" dt="2019-05-11T23:08:04.924" v="407" actId="1036"/>
          <ac:spMkLst>
            <pc:docMk/>
            <pc:sldMk cId="0" sldId="350"/>
            <ac:spMk id="3" creationId="{41972EF8-6676-4334-A788-F96A403DCFD9}"/>
          </ac:spMkLst>
        </pc:spChg>
        <pc:picChg chg="mod">
          <ac:chgData name="Abrar Ahmed (1810159)" userId="0dd92845-5aaf-4ae6-a569-1297c54c5d99" providerId="ADAL" clId="{D47AACC4-9736-4958-86E7-8CE523321ED0}" dt="2019-05-11T23:07:49.054" v="381" actId="1076"/>
          <ac:picMkLst>
            <pc:docMk/>
            <pc:sldMk cId="0" sldId="350"/>
            <ac:picMk id="7" creationId="{02166855-8379-4E21-BCF8-C4AC21729527}"/>
          </ac:picMkLst>
        </pc:picChg>
      </pc:sldChg>
      <pc:sldChg chg="addSp modSp ord">
        <pc:chgData name="Abrar Ahmed (1810159)" userId="0dd92845-5aaf-4ae6-a569-1297c54c5d99" providerId="ADAL" clId="{D47AACC4-9736-4958-86E7-8CE523321ED0}" dt="2019-05-11T23:42:56.680" v="505" actId="20577"/>
        <pc:sldMkLst>
          <pc:docMk/>
          <pc:sldMk cId="0" sldId="351"/>
        </pc:sldMkLst>
        <pc:spChg chg="mod">
          <ac:chgData name="Abrar Ahmed (1810159)" userId="0dd92845-5aaf-4ae6-a569-1297c54c5d99" providerId="ADAL" clId="{D47AACC4-9736-4958-86E7-8CE523321ED0}" dt="2019-05-11T23:42:56.680" v="505" actId="20577"/>
          <ac:spMkLst>
            <pc:docMk/>
            <pc:sldMk cId="0" sldId="351"/>
            <ac:spMk id="4" creationId="{00000000-0000-0000-0000-000000000000}"/>
          </ac:spMkLst>
        </pc:spChg>
        <pc:spChg chg="add">
          <ac:chgData name="Abrar Ahmed (1810159)" userId="0dd92845-5aaf-4ae6-a569-1297c54c5d99" providerId="ADAL" clId="{D47AACC4-9736-4958-86E7-8CE523321ED0}" dt="2019-05-11T23:08:20.477" v="408"/>
          <ac:spMkLst>
            <pc:docMk/>
            <pc:sldMk cId="0" sldId="351"/>
            <ac:spMk id="6" creationId="{63A334A8-5B22-4B64-9503-80F2F4D89211}"/>
          </ac:spMkLst>
        </pc:spChg>
      </pc:sldChg>
      <pc:sldChg chg="addSp del">
        <pc:chgData name="Abrar Ahmed (1810159)" userId="0dd92845-5aaf-4ae6-a569-1297c54c5d99" providerId="ADAL" clId="{D47AACC4-9736-4958-86E7-8CE523321ED0}" dt="2019-05-11T23:42:26.820" v="478" actId="2696"/>
        <pc:sldMkLst>
          <pc:docMk/>
          <pc:sldMk cId="0" sldId="352"/>
        </pc:sldMkLst>
        <pc:spChg chg="add">
          <ac:chgData name="Abrar Ahmed (1810159)" userId="0dd92845-5aaf-4ae6-a569-1297c54c5d99" providerId="ADAL" clId="{D47AACC4-9736-4958-86E7-8CE523321ED0}" dt="2019-05-11T23:08:24.663" v="409"/>
          <ac:spMkLst>
            <pc:docMk/>
            <pc:sldMk cId="0" sldId="352"/>
            <ac:spMk id="4" creationId="{589E9128-6BB3-45D0-89E7-35E224C2229B}"/>
          </ac:spMkLst>
        </pc:spChg>
      </pc:sldChg>
      <pc:sldChg chg="addSp delSp modSp">
        <pc:chgData name="Abrar Ahmed (1810159)" userId="0dd92845-5aaf-4ae6-a569-1297c54c5d99" providerId="ADAL" clId="{D47AACC4-9736-4958-86E7-8CE523321ED0}" dt="2019-05-11T23:31:21.715" v="458" actId="255"/>
        <pc:sldMkLst>
          <pc:docMk/>
          <pc:sldMk cId="0" sldId="353"/>
        </pc:sldMkLst>
        <pc:spChg chg="add mod">
          <ac:chgData name="Abrar Ahmed (1810159)" userId="0dd92845-5aaf-4ae6-a569-1297c54c5d99" providerId="ADAL" clId="{D47AACC4-9736-4958-86E7-8CE523321ED0}" dt="2019-05-11T21:50:35.966" v="5" actId="14100"/>
          <ac:spMkLst>
            <pc:docMk/>
            <pc:sldMk cId="0" sldId="353"/>
            <ac:spMk id="3" creationId="{2322F949-65CB-4728-B38D-200F3F08778B}"/>
          </ac:spMkLst>
        </pc:spChg>
        <pc:spChg chg="add mod">
          <ac:chgData name="Abrar Ahmed (1810159)" userId="0dd92845-5aaf-4ae6-a569-1297c54c5d99" providerId="ADAL" clId="{D47AACC4-9736-4958-86E7-8CE523321ED0}" dt="2019-05-11T23:31:21.715" v="458" actId="255"/>
          <ac:spMkLst>
            <pc:docMk/>
            <pc:sldMk cId="0" sldId="353"/>
            <ac:spMk id="4" creationId="{AA12A1D1-6681-449C-8767-9199FE2D4227}"/>
          </ac:spMkLst>
        </pc:spChg>
        <pc:picChg chg="add del mod">
          <ac:chgData name="Abrar Ahmed (1810159)" userId="0dd92845-5aaf-4ae6-a569-1297c54c5d99" providerId="ADAL" clId="{D47AACC4-9736-4958-86E7-8CE523321ED0}" dt="2019-05-11T21:53:30.825" v="19" actId="208"/>
          <ac:picMkLst>
            <pc:docMk/>
            <pc:sldMk cId="0" sldId="353"/>
            <ac:picMk id="10" creationId="{9F120C9D-5EE4-419A-A6AC-2E7F5E52AF50}"/>
          </ac:picMkLst>
        </pc:picChg>
        <pc:picChg chg="add mod">
          <ac:chgData name="Abrar Ahmed (1810159)" userId="0dd92845-5aaf-4ae6-a569-1297c54c5d99" providerId="ADAL" clId="{D47AACC4-9736-4958-86E7-8CE523321ED0}" dt="2019-05-11T21:53:20.854" v="17" actId="208"/>
          <ac:picMkLst>
            <pc:docMk/>
            <pc:sldMk cId="0" sldId="353"/>
            <ac:picMk id="11" creationId="{B1DBC021-E762-4B1C-8152-F78646C69D1E}"/>
          </ac:picMkLst>
        </pc:picChg>
        <pc:picChg chg="mod">
          <ac:chgData name="Abrar Ahmed (1810159)" userId="0dd92845-5aaf-4ae6-a569-1297c54c5d99" providerId="ADAL" clId="{D47AACC4-9736-4958-86E7-8CE523321ED0}" dt="2019-05-11T21:53:14.613" v="16" actId="208"/>
          <ac:picMkLst>
            <pc:docMk/>
            <pc:sldMk cId="0" sldId="353"/>
            <ac:picMk id="14" creationId="{592F4371-349A-430D-ABDD-FD1375385275}"/>
          </ac:picMkLst>
        </pc:picChg>
      </pc:sldChg>
      <pc:sldChg chg="modSp modTransition">
        <pc:chgData name="Abrar Ahmed (1810159)" userId="0dd92845-5aaf-4ae6-a569-1297c54c5d99" providerId="ADAL" clId="{D47AACC4-9736-4958-86E7-8CE523321ED0}" dt="2019-05-12T00:19:00.604" v="603"/>
        <pc:sldMkLst>
          <pc:docMk/>
          <pc:sldMk cId="531838315" sldId="354"/>
        </pc:sldMkLst>
        <pc:spChg chg="mod">
          <ac:chgData name="Abrar Ahmed (1810159)" userId="0dd92845-5aaf-4ae6-a569-1297c54c5d99" providerId="ADAL" clId="{D47AACC4-9736-4958-86E7-8CE523321ED0}" dt="2019-05-11T23:06:22.147" v="358" actId="14100"/>
          <ac:spMkLst>
            <pc:docMk/>
            <pc:sldMk cId="531838315" sldId="354"/>
            <ac:spMk id="9" creationId="{F90C4F1C-9906-4A0F-89FC-66B43DBD7B12}"/>
          </ac:spMkLst>
        </pc:spChg>
        <pc:picChg chg="mod">
          <ac:chgData name="Abrar Ahmed (1810159)" userId="0dd92845-5aaf-4ae6-a569-1297c54c5d99" providerId="ADAL" clId="{D47AACC4-9736-4958-86E7-8CE523321ED0}" dt="2019-05-11T23:06:32.609" v="376" actId="1038"/>
          <ac:picMkLst>
            <pc:docMk/>
            <pc:sldMk cId="531838315" sldId="354"/>
            <ac:picMk id="4" creationId="{B8296375-31E5-496F-B636-627FE6CA8CA4}"/>
          </ac:picMkLst>
        </pc:picChg>
      </pc:sldChg>
      <pc:sldChg chg="addSp delSp modSp modTransition delAnim">
        <pc:chgData name="Abrar Ahmed (1810159)" userId="0dd92845-5aaf-4ae6-a569-1297c54c5d99" providerId="ADAL" clId="{D47AACC4-9736-4958-86E7-8CE523321ED0}" dt="2019-05-12T00:16:27.706" v="589"/>
        <pc:sldMkLst>
          <pc:docMk/>
          <pc:sldMk cId="471522067" sldId="355"/>
        </pc:sldMkLst>
        <pc:spChg chg="del">
          <ac:chgData name="Abrar Ahmed (1810159)" userId="0dd92845-5aaf-4ae6-a569-1297c54c5d99" providerId="ADAL" clId="{D47AACC4-9736-4958-86E7-8CE523321ED0}" dt="2019-05-11T21:59:51.927" v="20" actId="478"/>
          <ac:spMkLst>
            <pc:docMk/>
            <pc:sldMk cId="471522067" sldId="355"/>
            <ac:spMk id="2" creationId="{90739DEE-B520-4EC8-A86E-CD70E8CDA653}"/>
          </ac:spMkLst>
        </pc:spChg>
        <pc:spChg chg="del mod">
          <ac:chgData name="Abrar Ahmed (1810159)" userId="0dd92845-5aaf-4ae6-a569-1297c54c5d99" providerId="ADAL" clId="{D47AACC4-9736-4958-86E7-8CE523321ED0}" dt="2019-05-11T22:00:14.001" v="23" actId="478"/>
          <ac:spMkLst>
            <pc:docMk/>
            <pc:sldMk cId="471522067" sldId="355"/>
            <ac:spMk id="3" creationId="{83C1E4ED-291D-423C-9D6E-DC2AE864559A}"/>
          </ac:spMkLst>
        </pc:spChg>
        <pc:spChg chg="add del mod">
          <ac:chgData name="Abrar Ahmed (1810159)" userId="0dd92845-5aaf-4ae6-a569-1297c54c5d99" providerId="ADAL" clId="{D47AACC4-9736-4958-86E7-8CE523321ED0}" dt="2019-05-11T21:59:55.951" v="21" actId="478"/>
          <ac:spMkLst>
            <pc:docMk/>
            <pc:sldMk cId="471522067" sldId="355"/>
            <ac:spMk id="5" creationId="{7E8E7414-0E8F-439D-B37A-0BBE6C418945}"/>
          </ac:spMkLst>
        </pc:spChg>
        <pc:spChg chg="add del mod">
          <ac:chgData name="Abrar Ahmed (1810159)" userId="0dd92845-5aaf-4ae6-a569-1297c54c5d99" providerId="ADAL" clId="{D47AACC4-9736-4958-86E7-8CE523321ED0}" dt="2019-05-11T22:01:53.110" v="28"/>
          <ac:spMkLst>
            <pc:docMk/>
            <pc:sldMk cId="471522067" sldId="355"/>
            <ac:spMk id="6" creationId="{37B9C87E-9556-460D-A043-A664C29698CE}"/>
          </ac:spMkLst>
        </pc:spChg>
        <pc:spChg chg="add mod">
          <ac:chgData name="Abrar Ahmed (1810159)" userId="0dd92845-5aaf-4ae6-a569-1297c54c5d99" providerId="ADAL" clId="{D47AACC4-9736-4958-86E7-8CE523321ED0}" dt="2019-05-11T22:24:45.430" v="304" actId="1035"/>
          <ac:spMkLst>
            <pc:docMk/>
            <pc:sldMk cId="471522067" sldId="355"/>
            <ac:spMk id="7" creationId="{B40073C9-691F-46BC-B1CA-C0AD5327FCF7}"/>
          </ac:spMkLst>
        </pc:spChg>
        <pc:spChg chg="add mod">
          <ac:chgData name="Abrar Ahmed (1810159)" userId="0dd92845-5aaf-4ae6-a569-1297c54c5d99" providerId="ADAL" clId="{D47AACC4-9736-4958-86E7-8CE523321ED0}" dt="2019-05-11T22:24:31.721" v="302" actId="1038"/>
          <ac:spMkLst>
            <pc:docMk/>
            <pc:sldMk cId="471522067" sldId="355"/>
            <ac:spMk id="8" creationId="{8246DF5B-D820-423B-8CDC-5EF8391C5BC4}"/>
          </ac:spMkLst>
        </pc:spChg>
        <pc:spChg chg="add mod">
          <ac:chgData name="Abrar Ahmed (1810159)" userId="0dd92845-5aaf-4ae6-a569-1297c54c5d99" providerId="ADAL" clId="{D47AACC4-9736-4958-86E7-8CE523321ED0}" dt="2019-05-11T22:19:36.970" v="216" actId="1036"/>
          <ac:spMkLst>
            <pc:docMk/>
            <pc:sldMk cId="471522067" sldId="355"/>
            <ac:spMk id="9" creationId="{FC5084C2-AF45-425C-B944-9AA593EA6E2D}"/>
          </ac:spMkLst>
        </pc:spChg>
        <pc:spChg chg="add mod">
          <ac:chgData name="Abrar Ahmed (1810159)" userId="0dd92845-5aaf-4ae6-a569-1297c54c5d99" providerId="ADAL" clId="{D47AACC4-9736-4958-86E7-8CE523321ED0}" dt="2019-05-11T22:13:16.039" v="162" actId="1076"/>
          <ac:spMkLst>
            <pc:docMk/>
            <pc:sldMk cId="471522067" sldId="355"/>
            <ac:spMk id="10" creationId="{AFBA9B02-21FB-4348-8F9E-5986FDDB35FE}"/>
          </ac:spMkLst>
        </pc:spChg>
        <pc:spChg chg="add mod">
          <ac:chgData name="Abrar Ahmed (1810159)" userId="0dd92845-5aaf-4ae6-a569-1297c54c5d99" providerId="ADAL" clId="{D47AACC4-9736-4958-86E7-8CE523321ED0}" dt="2019-05-11T22:26:16.348" v="305" actId="207"/>
          <ac:spMkLst>
            <pc:docMk/>
            <pc:sldMk cId="471522067" sldId="355"/>
            <ac:spMk id="11" creationId="{86B7F1B5-A2E6-4FA5-AC9E-7B29C7EF2A24}"/>
          </ac:spMkLst>
        </pc:spChg>
        <pc:spChg chg="add mod">
          <ac:chgData name="Abrar Ahmed (1810159)" userId="0dd92845-5aaf-4ae6-a569-1297c54c5d99" providerId="ADAL" clId="{D47AACC4-9736-4958-86E7-8CE523321ED0}" dt="2019-05-11T22:16:33.680" v="179" actId="1076"/>
          <ac:spMkLst>
            <pc:docMk/>
            <pc:sldMk cId="471522067" sldId="355"/>
            <ac:spMk id="12" creationId="{37F013C8-5C31-467A-AB4F-816494D42308}"/>
          </ac:spMkLst>
        </pc:spChg>
        <pc:spChg chg="add del mod">
          <ac:chgData name="Abrar Ahmed (1810159)" userId="0dd92845-5aaf-4ae6-a569-1297c54c5d99" providerId="ADAL" clId="{D47AACC4-9736-4958-86E7-8CE523321ED0}" dt="2019-05-11T22:20:53.509" v="223" actId="11529"/>
          <ac:spMkLst>
            <pc:docMk/>
            <pc:sldMk cId="471522067" sldId="355"/>
            <ac:spMk id="13" creationId="{3287CC86-97FB-4140-9B3E-2063CDF4F5C0}"/>
          </ac:spMkLst>
        </pc:spChg>
      </pc:sldChg>
      <pc:sldChg chg="addSp modSp modTransition">
        <pc:chgData name="Abrar Ahmed (1810159)" userId="0dd92845-5aaf-4ae6-a569-1297c54c5d99" providerId="ADAL" clId="{D47AACC4-9736-4958-86E7-8CE523321ED0}" dt="2019-05-11T23:36:25.849" v="470"/>
        <pc:sldMkLst>
          <pc:docMk/>
          <pc:sldMk cId="327499104" sldId="357"/>
        </pc:sldMkLst>
        <pc:spChg chg="add mod">
          <ac:chgData name="Abrar Ahmed (1810159)" userId="0dd92845-5aaf-4ae6-a569-1297c54c5d99" providerId="ADAL" clId="{D47AACC4-9736-4958-86E7-8CE523321ED0}" dt="2019-05-11T23:07:08.544" v="378" actId="14100"/>
          <ac:spMkLst>
            <pc:docMk/>
            <pc:sldMk cId="327499104" sldId="357"/>
            <ac:spMk id="3" creationId="{5CA38807-1869-4BBA-90B1-975CF58E5161}"/>
          </ac:spMkLst>
        </pc:spChg>
      </pc:sldChg>
      <pc:sldChg chg="addSp delSp modSp add delAnim modAnim">
        <pc:chgData name="Abrar Ahmed (1810159)" userId="0dd92845-5aaf-4ae6-a569-1297c54c5d99" providerId="ADAL" clId="{D47AACC4-9736-4958-86E7-8CE523321ED0}" dt="2019-05-11T23:43:37.610" v="507" actId="1036"/>
        <pc:sldMkLst>
          <pc:docMk/>
          <pc:sldMk cId="2132868964" sldId="358"/>
        </pc:sldMkLst>
        <pc:spChg chg="add del mod">
          <ac:chgData name="Abrar Ahmed (1810159)" userId="0dd92845-5aaf-4ae6-a569-1297c54c5d99" providerId="ADAL" clId="{D47AACC4-9736-4958-86E7-8CE523321ED0}" dt="2019-05-11T23:42:14.250" v="477"/>
          <ac:spMkLst>
            <pc:docMk/>
            <pc:sldMk cId="2132868964" sldId="358"/>
            <ac:spMk id="3" creationId="{72996F3A-9B8A-4387-B7F4-CB44C10A4F8C}"/>
          </ac:spMkLst>
        </pc:spChg>
        <pc:picChg chg="del">
          <ac:chgData name="Abrar Ahmed (1810159)" userId="0dd92845-5aaf-4ae6-a569-1297c54c5d99" providerId="ADAL" clId="{D47AACC4-9736-4958-86E7-8CE523321ED0}" dt="2019-05-11T23:41:02.889" v="472" actId="478"/>
          <ac:picMkLst>
            <pc:docMk/>
            <pc:sldMk cId="2132868964" sldId="358"/>
            <ac:picMk id="5" creationId="{9CC3112B-7A99-4BAC-8425-ED750810677B}"/>
          </ac:picMkLst>
        </pc:picChg>
        <pc:picChg chg="add mod">
          <ac:chgData name="Abrar Ahmed (1810159)" userId="0dd92845-5aaf-4ae6-a569-1297c54c5d99" providerId="ADAL" clId="{D47AACC4-9736-4958-86E7-8CE523321ED0}" dt="2019-05-11T23:43:37.610" v="507" actId="1036"/>
          <ac:picMkLst>
            <pc:docMk/>
            <pc:sldMk cId="2132868964" sldId="358"/>
            <ac:picMk id="7" creationId="{3FBB50E8-C576-4C0B-B13A-EEA8603CD5C4}"/>
          </ac:picMkLst>
        </pc:picChg>
      </pc:sldChg>
      <pc:sldChg chg="addSp delSp modSp add modTransition modAnim">
        <pc:chgData name="Abrar Ahmed (1810159)" userId="0dd92845-5aaf-4ae6-a569-1297c54c5d99" providerId="ADAL" clId="{D47AACC4-9736-4958-86E7-8CE523321ED0}" dt="2019-05-12T00:16:08.052" v="587"/>
        <pc:sldMkLst>
          <pc:docMk/>
          <pc:sldMk cId="475621480" sldId="359"/>
        </pc:sldMkLst>
        <pc:spChg chg="del">
          <ac:chgData name="Abrar Ahmed (1810159)" userId="0dd92845-5aaf-4ae6-a569-1297c54c5d99" providerId="ADAL" clId="{D47AACC4-9736-4958-86E7-8CE523321ED0}" dt="2019-05-11T23:59:06.454" v="557"/>
          <ac:spMkLst>
            <pc:docMk/>
            <pc:sldMk cId="475621480" sldId="359"/>
            <ac:spMk id="3" creationId="{83C1E4ED-291D-423C-9D6E-DC2AE864559A}"/>
          </ac:spMkLst>
        </pc:spChg>
        <pc:spChg chg="add mod">
          <ac:chgData name="Abrar Ahmed (1810159)" userId="0dd92845-5aaf-4ae6-a569-1297c54c5d99" providerId="ADAL" clId="{D47AACC4-9736-4958-86E7-8CE523321ED0}" dt="2019-05-12T00:06:46.205" v="580" actId="14100"/>
          <ac:spMkLst>
            <pc:docMk/>
            <pc:sldMk cId="475621480" sldId="359"/>
            <ac:spMk id="6" creationId="{D4C47E0F-CAC1-452C-832F-8DE113B2040F}"/>
          </ac:spMkLst>
        </pc:spChg>
        <pc:spChg chg="add del">
          <ac:chgData name="Abrar Ahmed (1810159)" userId="0dd92845-5aaf-4ae6-a569-1297c54c5d99" providerId="ADAL" clId="{D47AACC4-9736-4958-86E7-8CE523321ED0}" dt="2019-05-12T00:06:44.566" v="578"/>
          <ac:spMkLst>
            <pc:docMk/>
            <pc:sldMk cId="475621480" sldId="359"/>
            <ac:spMk id="7" creationId="{C56C2319-3C28-4DA6-9D0B-5112ADDC6D01}"/>
          </ac:spMkLst>
        </pc:spChg>
        <pc:picChg chg="add mod">
          <ac:chgData name="Abrar Ahmed (1810159)" userId="0dd92845-5aaf-4ae6-a569-1297c54c5d99" providerId="ADAL" clId="{D47AACC4-9736-4958-86E7-8CE523321ED0}" dt="2019-05-11T23:59:51.063" v="566" actId="14100"/>
          <ac:picMkLst>
            <pc:docMk/>
            <pc:sldMk cId="475621480" sldId="359"/>
            <ac:picMk id="5" creationId="{E3045175-294E-4B36-B83E-9EF99C8477CE}"/>
          </ac:picMkLst>
        </pc:picChg>
      </pc:sldChg>
      <pc:sldChg chg="add del">
        <pc:chgData name="Abrar Ahmed (1810159)" userId="0dd92845-5aaf-4ae6-a569-1297c54c5d99" providerId="ADAL" clId="{D47AACC4-9736-4958-86E7-8CE523321ED0}" dt="2019-05-11T23:42:04.160" v="476"/>
        <pc:sldMkLst>
          <pc:docMk/>
          <pc:sldMk cId="1727491725" sldId="359"/>
        </pc:sldMkLst>
      </pc:sldChg>
      <pc:sldChg chg="add del">
        <pc:chgData name="Abrar Ahmed (1810159)" userId="0dd92845-5aaf-4ae6-a569-1297c54c5d99" providerId="ADAL" clId="{D47AACC4-9736-4958-86E7-8CE523321ED0}" dt="2019-05-11T23:41:42.321" v="474"/>
        <pc:sldMkLst>
          <pc:docMk/>
          <pc:sldMk cId="3125571432" sldId="35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12/05/2019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12/05/2019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1</a:t>
            </a:fld>
            <a:endParaRPr lang="en-GB"/>
          </a:p>
        </p:txBody>
      </p:sp>
    </p:spTree>
    <p:extLst>
      <p:ext uri="{BB962C8B-B14F-4D97-AF65-F5344CB8AC3E}">
        <p14:creationId xmlns:p14="http://schemas.microsoft.com/office/powerpoint/2010/main" val="1453463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3381502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4</a:t>
            </a:fld>
            <a:endParaRPr lang="en-GB"/>
          </a:p>
        </p:txBody>
      </p:sp>
    </p:spTree>
    <p:extLst>
      <p:ext uri="{BB962C8B-B14F-4D97-AF65-F5344CB8AC3E}">
        <p14:creationId xmlns:p14="http://schemas.microsoft.com/office/powerpoint/2010/main" val="1094939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5</a:t>
            </a:fld>
            <a:endParaRPr lang="en-GB"/>
          </a:p>
        </p:txBody>
      </p:sp>
    </p:spTree>
    <p:extLst>
      <p:ext uri="{BB962C8B-B14F-4D97-AF65-F5344CB8AC3E}">
        <p14:creationId xmlns:p14="http://schemas.microsoft.com/office/powerpoint/2010/main" val="2463321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7</a:t>
            </a:fld>
            <a:endParaRPr lang="en-GB"/>
          </a:p>
        </p:txBody>
      </p:sp>
    </p:spTree>
    <p:extLst>
      <p:ext uri="{BB962C8B-B14F-4D97-AF65-F5344CB8AC3E}">
        <p14:creationId xmlns:p14="http://schemas.microsoft.com/office/powerpoint/2010/main" val="1022066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256527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12</a:t>
            </a:fld>
            <a:endParaRPr lang="en-GB"/>
          </a:p>
        </p:txBody>
      </p:sp>
    </p:spTree>
    <p:extLst>
      <p:ext uri="{BB962C8B-B14F-4D97-AF65-F5344CB8AC3E}">
        <p14:creationId xmlns:p14="http://schemas.microsoft.com/office/powerpoint/2010/main" val="25960102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13</a:t>
            </a:fld>
            <a:endParaRPr lang="en-GB"/>
          </a:p>
        </p:txBody>
      </p:sp>
    </p:spTree>
    <p:extLst>
      <p:ext uri="{BB962C8B-B14F-4D97-AF65-F5344CB8AC3E}">
        <p14:creationId xmlns:p14="http://schemas.microsoft.com/office/powerpoint/2010/main" val="13147311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14</a:t>
            </a:fld>
            <a:endParaRPr lang="en-GB"/>
          </a:p>
        </p:txBody>
      </p:sp>
    </p:spTree>
    <p:extLst>
      <p:ext uri="{BB962C8B-B14F-4D97-AF65-F5344CB8AC3E}">
        <p14:creationId xmlns:p14="http://schemas.microsoft.com/office/powerpoint/2010/main" val="6403772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12/05/2019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12/05/2019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 Id="rId9"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76318" y="548680"/>
            <a:ext cx="6368752" cy="2471938"/>
          </a:xfrm>
        </p:spPr>
        <p:txBody>
          <a:bodyPr>
            <a:normAutofit/>
          </a:bodyPr>
          <a:lstStyle/>
          <a:p>
            <a:r>
              <a:rPr lang="en-GB" sz="2400" b="1" u="sng" dirty="0">
                <a:solidFill>
                  <a:schemeClr val="tx1"/>
                </a:solidFill>
                <a:highlight>
                  <a:srgbClr val="FFFF00"/>
                </a:highlight>
              </a:rPr>
              <a:t>Student Name:		Student ID:</a:t>
            </a:r>
          </a:p>
          <a:p>
            <a:r>
              <a:rPr lang="en-GB" sz="2400" b="1" dirty="0">
                <a:solidFill>
                  <a:schemeClr val="bg1"/>
                </a:solidFill>
              </a:rPr>
              <a:t> Abrar Ahmed			1810159</a:t>
            </a:r>
          </a:p>
          <a:p>
            <a:r>
              <a:rPr lang="en-GB" sz="2400" b="1" dirty="0">
                <a:solidFill>
                  <a:schemeClr val="bg1"/>
                </a:solidFill>
              </a:rPr>
              <a:t> </a:t>
            </a:r>
            <a:r>
              <a:rPr lang="en-GB" sz="2400" b="1" dirty="0" err="1">
                <a:solidFill>
                  <a:schemeClr val="bg1"/>
                </a:solidFill>
              </a:rPr>
              <a:t>Akesh</a:t>
            </a:r>
            <a:r>
              <a:rPr lang="en-GB" sz="2400" b="1" dirty="0">
                <a:solidFill>
                  <a:schemeClr val="bg1"/>
                </a:solidFill>
              </a:rPr>
              <a:t> </a:t>
            </a:r>
            <a:r>
              <a:rPr lang="en-GB" sz="2400" b="1" dirty="0" err="1">
                <a:solidFill>
                  <a:schemeClr val="bg1"/>
                </a:solidFill>
              </a:rPr>
              <a:t>Chonkria</a:t>
            </a:r>
            <a:r>
              <a:rPr lang="en-GB" sz="2400" b="1" dirty="0">
                <a:solidFill>
                  <a:schemeClr val="bg1"/>
                </a:solidFill>
              </a:rPr>
              <a:t>			1810571</a:t>
            </a:r>
          </a:p>
          <a:p>
            <a:r>
              <a:rPr lang="en-GB" sz="2400" b="1" dirty="0">
                <a:solidFill>
                  <a:schemeClr val="bg1"/>
                </a:solidFill>
              </a:rPr>
              <a:t> </a:t>
            </a:r>
            <a:r>
              <a:rPr lang="en-GB" sz="2400" b="1" dirty="0" err="1">
                <a:solidFill>
                  <a:schemeClr val="bg1"/>
                </a:solidFill>
              </a:rPr>
              <a:t>Firzana</a:t>
            </a:r>
            <a:r>
              <a:rPr lang="en-GB" sz="2400" b="1" dirty="0">
                <a:solidFill>
                  <a:schemeClr val="bg1"/>
                </a:solidFill>
              </a:rPr>
              <a:t> Akhtar			1808829</a:t>
            </a:r>
          </a:p>
          <a:p>
            <a:r>
              <a:rPr lang="en-GB" sz="2400" b="1" dirty="0">
                <a:solidFill>
                  <a:schemeClr val="bg1"/>
                </a:solidFill>
              </a:rPr>
              <a:t> </a:t>
            </a:r>
            <a:r>
              <a:rPr lang="en-GB" sz="2400" b="1" dirty="0" err="1">
                <a:solidFill>
                  <a:schemeClr val="bg1"/>
                </a:solidFill>
              </a:rPr>
              <a:t>Saima</a:t>
            </a:r>
            <a:r>
              <a:rPr lang="en-GB" sz="2400" b="1" dirty="0">
                <a:solidFill>
                  <a:schemeClr val="bg1"/>
                </a:solidFill>
              </a:rPr>
              <a:t> Hussain			1809067</a:t>
            </a:r>
          </a:p>
        </p:txBody>
      </p:sp>
      <p:sp>
        <p:nvSpPr>
          <p:cNvPr id="5" name="Title 4">
            <a:extLst>
              <a:ext uri="{FF2B5EF4-FFF2-40B4-BE49-F238E27FC236}">
                <a16:creationId xmlns:a16="http://schemas.microsoft.com/office/drawing/2014/main" id="{554A25AD-2C21-4637-890B-1CA4F9950DAB}"/>
              </a:ext>
            </a:extLst>
          </p:cNvPr>
          <p:cNvSpPr>
            <a:spLocks noGrp="1"/>
          </p:cNvSpPr>
          <p:nvPr>
            <p:ph type="ctrTitle"/>
          </p:nvPr>
        </p:nvSpPr>
        <p:spPr>
          <a:xfrm>
            <a:off x="685800" y="3130320"/>
            <a:ext cx="7772400" cy="2471938"/>
          </a:xfrm>
        </p:spPr>
        <p:txBody>
          <a:bodyPr>
            <a:normAutofit fontScale="90000"/>
          </a:bodyPr>
          <a:lstStyle/>
          <a:p>
            <a:pPr>
              <a:lnSpc>
                <a:spcPct val="107000"/>
              </a:lnSpc>
              <a:spcAft>
                <a:spcPts val="800"/>
              </a:spcAft>
            </a:pPr>
            <a:r>
              <a:rPr lang="en-GB" sz="3200" b="1" dirty="0">
                <a:solidFill>
                  <a:prstClr val="white"/>
                </a:solidFill>
              </a:rPr>
              <a:t>	Group 6 Presentation</a:t>
            </a:r>
            <a:br>
              <a:rPr lang="en-GB" sz="3200" b="1" dirty="0">
                <a:solidFill>
                  <a:prstClr val="white"/>
                </a:solidFill>
              </a:rPr>
            </a:br>
            <a:r>
              <a:rPr lang="en-GB" sz="3100" dirty="0">
                <a:highlight>
                  <a:srgbClr val="FFFF00"/>
                </a:highlight>
                <a:latin typeface="Calibri" panose="020F0502020204030204" pitchFamily="34" charset="0"/>
                <a:ea typeface="Calibri" panose="020F0502020204030204" pitchFamily="34" charset="0"/>
                <a:cs typeface="Times New Roman" panose="02020603050405020304" pitchFamily="18" charset="0"/>
              </a:rPr>
              <a:t>Considerations that need to be made in order to introduce effective team working</a:t>
            </a:r>
            <a:r>
              <a:rPr lang="en-GB" sz="2000" dirty="0">
                <a:highlight>
                  <a:srgbClr val="FFFF00"/>
                </a:highlight>
                <a:latin typeface="Calibri" panose="020F0502020204030204" pitchFamily="34" charset="0"/>
                <a:ea typeface="Calibri" panose="020F0502020204030204" pitchFamily="34" charset="0"/>
                <a:cs typeface="Times New Roman" panose="02020603050405020304" pitchFamily="18" charset="0"/>
              </a:rPr>
              <a:t>.</a:t>
            </a:r>
            <a:br>
              <a:rPr lang="en-GB" sz="1600" dirty="0">
                <a:latin typeface="Calibri" panose="020F0502020204030204" pitchFamily="34" charset="0"/>
                <a:ea typeface="Calibri" panose="020F0502020204030204" pitchFamily="34" charset="0"/>
                <a:cs typeface="Times New Roman" panose="02020603050405020304" pitchFamily="18" charset="0"/>
              </a:rPr>
            </a:br>
            <a:br>
              <a:rPr lang="en-GB" sz="2000" b="1" dirty="0">
                <a:solidFill>
                  <a:schemeClr val="bg1"/>
                </a:solidFill>
              </a:rPr>
            </a:br>
            <a:br>
              <a:rPr lang="en-GB" sz="1100" b="1" dirty="0">
                <a:solidFill>
                  <a:schemeClr val="bg1"/>
                </a:solidFill>
              </a:rPr>
            </a:br>
            <a:r>
              <a:rPr lang="en-GB" sz="2000" b="1" dirty="0">
                <a:solidFill>
                  <a:schemeClr val="bg1"/>
                </a:solidFill>
              </a:rPr>
              <a:t>Module Code: 		BMSK4002_BIRM</a:t>
            </a:r>
            <a:br>
              <a:rPr lang="en-GB" sz="2000" b="1" dirty="0">
                <a:solidFill>
                  <a:schemeClr val="bg1"/>
                </a:solidFill>
              </a:rPr>
            </a:br>
            <a:br>
              <a:rPr lang="en-GB" sz="2000" b="1" dirty="0">
                <a:solidFill>
                  <a:schemeClr val="bg1"/>
                </a:solidFill>
              </a:rPr>
            </a:br>
            <a:r>
              <a:rPr lang="en-GB" sz="2000" b="1" dirty="0">
                <a:solidFill>
                  <a:schemeClr val="bg1"/>
                </a:solidFill>
              </a:rPr>
              <a:t>Lectures Name: 	Eric Osei</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57200" y="116632"/>
            <a:ext cx="8229600" cy="850106"/>
          </a:xfrm>
        </p:spPr>
        <p:txBody>
          <a:bodyPr>
            <a:normAutofit fontScale="90000"/>
          </a:bodyPr>
          <a:lstStyle/>
          <a:p>
            <a:r>
              <a:rPr lang="en-GB" sz="2200" b="1" dirty="0">
                <a:solidFill>
                  <a:srgbClr val="002060"/>
                </a:solidFill>
              </a:rPr>
              <a:t>About Us</a:t>
            </a:r>
            <a:br>
              <a:rPr lang="en-GB" sz="3600" b="1" dirty="0">
                <a:solidFill>
                  <a:srgbClr val="002060"/>
                </a:solidFill>
              </a:rPr>
            </a:br>
            <a:r>
              <a:rPr lang="en-GB" sz="3600" b="1" i="1" u="sng" dirty="0">
                <a:solidFill>
                  <a:srgbClr val="0070C0"/>
                </a:solidFill>
              </a:rPr>
              <a:t>F.A.S.K Consultancy</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a:xfrm>
            <a:off x="323528" y="966738"/>
            <a:ext cx="8712968" cy="4406478"/>
          </a:xfrm>
        </p:spPr>
        <p:txBody>
          <a:bodyPr>
            <a:normAutofit/>
          </a:bodyPr>
          <a:lstStyle/>
          <a:p>
            <a:pPr algn="just"/>
            <a:r>
              <a:rPr lang="en-US" sz="2800" dirty="0"/>
              <a:t>We are a global leader in developing effective teams in organizations at all levels.</a:t>
            </a:r>
          </a:p>
          <a:p>
            <a:pPr algn="just"/>
            <a:r>
              <a:rPr lang="en-US" sz="2800" dirty="0"/>
              <a:t>Our unique methods for developing teams has created significant operational and financial results for many organizations.</a:t>
            </a:r>
          </a:p>
          <a:p>
            <a:pPr algn="just"/>
            <a:r>
              <a:rPr lang="en-US" sz="2800" dirty="0"/>
              <a:t>Our services are designed with a central philosophy in mind: to actively engage your employees in personal/professional growth and infuse them with tools to realize their potential.</a:t>
            </a:r>
          </a:p>
          <a:p>
            <a:endParaRPr lang="en-GB" sz="2800" dirty="0"/>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a:xfrm>
            <a:off x="683568" y="3140969"/>
            <a:ext cx="3610744" cy="2520279"/>
          </a:xfrm>
        </p:spPr>
        <p:txBody>
          <a:bodyPr>
            <a:noAutofit/>
          </a:bodyPr>
          <a:lstStyle/>
          <a:p>
            <a:endParaRPr lang="en-US" sz="2000" dirty="0">
              <a:solidFill>
                <a:prstClr val="black"/>
              </a:solidFill>
              <a:latin typeface="Calibri" panose="020F0502020204030204"/>
              <a:cs typeface="Calibri"/>
            </a:endParaRPr>
          </a:p>
          <a:p>
            <a:r>
              <a:rPr lang="en-US" sz="2400" dirty="0">
                <a:solidFill>
                  <a:prstClr val="black"/>
                </a:solidFill>
                <a:latin typeface="Calibri" panose="020F0502020204030204"/>
                <a:cs typeface="Calibri"/>
              </a:rPr>
              <a:t>Working together</a:t>
            </a:r>
          </a:p>
          <a:p>
            <a:pPr marL="0" indent="0">
              <a:buNone/>
            </a:pPr>
            <a:endParaRPr lang="en-GB" sz="2400" dirty="0">
              <a:solidFill>
                <a:prstClr val="black"/>
              </a:solidFill>
              <a:latin typeface="Calibri" panose="020F0502020204030204"/>
            </a:endParaRPr>
          </a:p>
          <a:p>
            <a:pPr marL="0" indent="0">
              <a:buNone/>
            </a:pPr>
            <a:endParaRPr lang="en-US" sz="2400" dirty="0">
              <a:solidFill>
                <a:prstClr val="black"/>
              </a:solidFill>
              <a:latin typeface="Calibri" panose="020F0502020204030204"/>
              <a:cs typeface="Calibri"/>
            </a:endParaRPr>
          </a:p>
          <a:p>
            <a:r>
              <a:rPr lang="en-US" sz="2400" dirty="0">
                <a:solidFill>
                  <a:prstClr val="black"/>
                </a:solidFill>
                <a:latin typeface="Calibri" panose="020F0502020204030204"/>
                <a:cs typeface="Calibri"/>
              </a:rPr>
              <a:t>Build Trust</a:t>
            </a:r>
          </a:p>
          <a:p>
            <a:endParaRPr lang="en-US" sz="2000" dirty="0">
              <a:solidFill>
                <a:prstClr val="black"/>
              </a:solidFill>
              <a:latin typeface="Calibri" panose="020F0502020204030204"/>
              <a:cs typeface="Calibri"/>
            </a:endParaRPr>
          </a:p>
          <a:p>
            <a:endParaRPr lang="en-GB" sz="2000" dirty="0"/>
          </a:p>
        </p:txBody>
      </p:sp>
      <p:sp>
        <p:nvSpPr>
          <p:cNvPr id="5" name="Title 4">
            <a:extLst>
              <a:ext uri="{FF2B5EF4-FFF2-40B4-BE49-F238E27FC236}">
                <a16:creationId xmlns:a16="http://schemas.microsoft.com/office/drawing/2014/main" id="{E8C3628D-30B9-439E-839F-603B50AECDB5}"/>
              </a:ext>
            </a:extLst>
          </p:cNvPr>
          <p:cNvSpPr>
            <a:spLocks noGrp="1"/>
          </p:cNvSpPr>
          <p:nvPr>
            <p:ph type="title"/>
          </p:nvPr>
        </p:nvSpPr>
        <p:spPr>
          <a:xfrm>
            <a:off x="457200" y="420462"/>
            <a:ext cx="8229600" cy="587710"/>
          </a:xfrm>
        </p:spPr>
        <p:txBody>
          <a:bodyPr>
            <a:noAutofit/>
          </a:bodyPr>
          <a:lstStyle/>
          <a:p>
            <a:pPr lvl="0">
              <a:defRPr/>
            </a:pPr>
            <a:r>
              <a:rPr lang="en-GB" sz="2400" b="1" dirty="0">
                <a:solidFill>
                  <a:srgbClr val="1F497D">
                    <a:lumMod val="60000"/>
                    <a:lumOff val="40000"/>
                  </a:srgbClr>
                </a:solidFill>
                <a:ea typeface="+mn-ea"/>
                <a:cs typeface="+mn-cs"/>
              </a:rPr>
              <a:t>Benefits of Team Work </a:t>
            </a:r>
            <a:br>
              <a:rPr lang="en-GB" sz="2400" b="1" dirty="0">
                <a:solidFill>
                  <a:srgbClr val="1F497D">
                    <a:lumMod val="60000"/>
                    <a:lumOff val="40000"/>
                  </a:srgbClr>
                </a:solidFill>
                <a:ea typeface="+mn-ea"/>
                <a:cs typeface="+mn-cs"/>
              </a:rPr>
            </a:br>
            <a:endParaRPr lang="en-GB" sz="2400" dirty="0"/>
          </a:p>
        </p:txBody>
      </p:sp>
      <p:pic>
        <p:nvPicPr>
          <p:cNvPr id="6" name="Picture 5">
            <a:extLst>
              <a:ext uri="{FF2B5EF4-FFF2-40B4-BE49-F238E27FC236}">
                <a16:creationId xmlns:a16="http://schemas.microsoft.com/office/drawing/2014/main" id="{99BA534F-63BB-4FCB-B6F4-FB7ECCF83953}"/>
              </a:ext>
            </a:extLst>
          </p:cNvPr>
          <p:cNvPicPr>
            <a:picLocks noChangeAspect="1"/>
          </p:cNvPicPr>
          <p:nvPr/>
        </p:nvPicPr>
        <p:blipFill>
          <a:blip r:embed="rId3"/>
          <a:stretch>
            <a:fillRect/>
          </a:stretch>
        </p:blipFill>
        <p:spPr>
          <a:xfrm>
            <a:off x="2068483" y="862348"/>
            <a:ext cx="4782727" cy="1947841"/>
          </a:xfrm>
          <a:prstGeom prst="rect">
            <a:avLst/>
          </a:prstGeom>
        </p:spPr>
      </p:pic>
      <p:sp>
        <p:nvSpPr>
          <p:cNvPr id="7" name="Rectangle 6">
            <a:extLst>
              <a:ext uri="{FF2B5EF4-FFF2-40B4-BE49-F238E27FC236}">
                <a16:creationId xmlns:a16="http://schemas.microsoft.com/office/drawing/2014/main" id="{BBC09A0C-F3F9-4416-A152-D472DD145D69}"/>
              </a:ext>
            </a:extLst>
          </p:cNvPr>
          <p:cNvSpPr/>
          <p:nvPr/>
        </p:nvSpPr>
        <p:spPr>
          <a:xfrm>
            <a:off x="1510968" y="2414354"/>
            <a:ext cx="5945075" cy="438582"/>
          </a:xfrm>
          <a:prstGeom prst="rect">
            <a:avLst/>
          </a:prstGeom>
          <a:noFill/>
        </p:spPr>
        <p:txBody>
          <a:bodyPr wrap="square" lIns="68580" tIns="34290" rIns="68580" bIns="34290">
            <a:spAutoFit/>
          </a:bodyPr>
          <a:lstStyle/>
          <a:p>
            <a:pPr algn="ctr" defTabSz="685800"/>
            <a:r>
              <a:rPr lang="en-US" sz="2400" b="1" dirty="0">
                <a:ln w="22225">
                  <a:solidFill>
                    <a:srgbClr val="ED7D31"/>
                  </a:solidFill>
                  <a:prstDash val="solid"/>
                </a:ln>
                <a:solidFill>
                  <a:srgbClr val="FF0000"/>
                </a:solidFill>
                <a:latin typeface="Calibri" panose="020F0502020204030204"/>
              </a:rPr>
              <a:t>More heads are better than a single head</a:t>
            </a:r>
          </a:p>
        </p:txBody>
      </p:sp>
      <p:sp>
        <p:nvSpPr>
          <p:cNvPr id="9" name="Content Placeholder 2">
            <a:extLst>
              <a:ext uri="{FF2B5EF4-FFF2-40B4-BE49-F238E27FC236}">
                <a16:creationId xmlns:a16="http://schemas.microsoft.com/office/drawing/2014/main" id="{DE09DB82-11BF-4950-842C-14DF1DF824A7}"/>
              </a:ext>
            </a:extLst>
          </p:cNvPr>
          <p:cNvSpPr txBox="1">
            <a:spLocks/>
          </p:cNvSpPr>
          <p:nvPr/>
        </p:nvSpPr>
        <p:spPr>
          <a:xfrm>
            <a:off x="4456695" y="3068961"/>
            <a:ext cx="3610744" cy="252027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sz="2400" dirty="0">
              <a:solidFill>
                <a:prstClr val="black"/>
              </a:solidFill>
              <a:latin typeface="Calibri" panose="020F0502020204030204"/>
              <a:cs typeface="Calibri"/>
            </a:endParaRPr>
          </a:p>
          <a:p>
            <a:r>
              <a:rPr lang="en-US" sz="2400" dirty="0">
                <a:solidFill>
                  <a:prstClr val="black"/>
                </a:solidFill>
                <a:latin typeface="Calibri" panose="020F0502020204030204"/>
                <a:cs typeface="Calibri"/>
              </a:rPr>
              <a:t>Communicating openly</a:t>
            </a:r>
          </a:p>
          <a:p>
            <a:pPr marL="0" indent="0">
              <a:buFont typeface="Arial" pitchFamily="34" charset="0"/>
              <a:buNone/>
            </a:pPr>
            <a:endParaRPr lang="en-GB" sz="2400" dirty="0">
              <a:solidFill>
                <a:prstClr val="black"/>
              </a:solidFill>
              <a:latin typeface="Calibri" panose="020F0502020204030204"/>
            </a:endParaRPr>
          </a:p>
          <a:p>
            <a:pPr marL="0" indent="0">
              <a:buFont typeface="Arial" pitchFamily="34" charset="0"/>
              <a:buNone/>
            </a:pPr>
            <a:endParaRPr lang="en-US" sz="2400" dirty="0">
              <a:solidFill>
                <a:prstClr val="black"/>
              </a:solidFill>
              <a:latin typeface="Calibri" panose="020F0502020204030204"/>
              <a:cs typeface="Calibri"/>
            </a:endParaRPr>
          </a:p>
          <a:p>
            <a:r>
              <a:rPr lang="en-US" sz="2400" dirty="0">
                <a:solidFill>
                  <a:prstClr val="black"/>
                </a:solidFill>
                <a:latin typeface="Calibri" panose="020F0502020204030204"/>
                <a:cs typeface="Calibri"/>
              </a:rPr>
              <a:t>Sharing knowledge</a:t>
            </a:r>
          </a:p>
          <a:p>
            <a:endParaRPr lang="en-US" sz="2000" dirty="0">
              <a:solidFill>
                <a:prstClr val="black"/>
              </a:solidFill>
              <a:latin typeface="Calibri" panose="020F0502020204030204"/>
              <a:cs typeface="Calibri"/>
            </a:endParaRPr>
          </a:p>
          <a:p>
            <a:endParaRPr lang="en-GB" sz="2000" dirty="0"/>
          </a:p>
        </p:txBody>
      </p:sp>
      <p:sp>
        <p:nvSpPr>
          <p:cNvPr id="8" name="TextBox 7">
            <a:extLst>
              <a:ext uri="{FF2B5EF4-FFF2-40B4-BE49-F238E27FC236}">
                <a16:creationId xmlns:a16="http://schemas.microsoft.com/office/drawing/2014/main" id="{7392E60D-65AB-4058-A99C-A2264497B01A}"/>
              </a:ext>
            </a:extLst>
          </p:cNvPr>
          <p:cNvSpPr txBox="1"/>
          <p:nvPr/>
        </p:nvSpPr>
        <p:spPr>
          <a:xfrm flipH="1">
            <a:off x="1058592" y="2915472"/>
            <a:ext cx="7401839" cy="369512"/>
          </a:xfrm>
          <a:prstGeom prst="rect">
            <a:avLst/>
          </a:prstGeom>
          <a:noFill/>
        </p:spPr>
        <p:txBody>
          <a:bodyPr wrap="square" rtlCol="0">
            <a:spAutoFit/>
          </a:bodyPr>
          <a:lstStyle/>
          <a:p>
            <a:r>
              <a:rPr lang="en-GB" dirty="0"/>
              <a:t>“If you can laugh together, you can work together” – Robert </a:t>
            </a:r>
            <a:r>
              <a:rPr lang="en-GB" dirty="0" err="1"/>
              <a:t>Orben</a:t>
            </a:r>
            <a:endParaRPr lang="en-GB" dirty="0"/>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a:xfrm>
            <a:off x="313184" y="908720"/>
            <a:ext cx="4114800" cy="3528392"/>
          </a:xfrm>
        </p:spPr>
        <p:txBody>
          <a:bodyPr>
            <a:noAutofit/>
          </a:bodyPr>
          <a:lstStyle/>
          <a:p>
            <a:r>
              <a:rPr lang="en-GB" sz="2000" dirty="0"/>
              <a:t>Feeling of connection within the company</a:t>
            </a:r>
          </a:p>
          <a:p>
            <a:endParaRPr lang="en-GB" sz="2000" dirty="0"/>
          </a:p>
          <a:p>
            <a:endParaRPr lang="en-GB" sz="2000" dirty="0"/>
          </a:p>
          <a:p>
            <a:r>
              <a:rPr lang="en-GB" sz="2000" dirty="0"/>
              <a:t>Feeling proud of achievements</a:t>
            </a:r>
          </a:p>
          <a:p>
            <a:endParaRPr lang="en-GB" sz="2000" dirty="0"/>
          </a:p>
          <a:p>
            <a:endParaRPr lang="en-GB" sz="2000" dirty="0"/>
          </a:p>
          <a:p>
            <a:r>
              <a:rPr lang="en-GB" sz="2000" dirty="0"/>
              <a:t>Outstanding success</a:t>
            </a:r>
          </a:p>
        </p:txBody>
      </p:sp>
      <p:sp>
        <p:nvSpPr>
          <p:cNvPr id="4" name="Rectangle 3">
            <a:extLst>
              <a:ext uri="{FF2B5EF4-FFF2-40B4-BE49-F238E27FC236}">
                <a16:creationId xmlns:a16="http://schemas.microsoft.com/office/drawing/2014/main" id="{8A76072D-275F-45B2-A24A-00CF89DA435F}"/>
              </a:ext>
            </a:extLst>
          </p:cNvPr>
          <p:cNvSpPr/>
          <p:nvPr/>
        </p:nvSpPr>
        <p:spPr>
          <a:xfrm>
            <a:off x="4427984" y="918590"/>
            <a:ext cx="4402832" cy="1754326"/>
          </a:xfrm>
          <a:prstGeom prst="rect">
            <a:avLst/>
          </a:prstGeom>
        </p:spPr>
        <p:txBody>
          <a:bodyPr wrap="square">
            <a:spAutoFit/>
          </a:bodyPr>
          <a:lstStyle/>
          <a:p>
            <a:pPr defTabSz="685800"/>
            <a:r>
              <a:rPr lang="en-GB" dirty="0">
                <a:solidFill>
                  <a:srgbClr val="0070C0"/>
                </a:solidFill>
                <a:latin typeface="Calibri" panose="020F0502020204030204"/>
              </a:rPr>
              <a:t>Benefits of teamworking is vital for any type of organisation! Productivity will improve to be more efficient therefore, sales will increase meaning more growth.  Which  will make YOUR organisation stand out above the crowd of competitors.  (Freeman et al 2002)</a:t>
            </a:r>
          </a:p>
        </p:txBody>
      </p:sp>
      <p:pic>
        <p:nvPicPr>
          <p:cNvPr id="5" name="Graphic 4" descr="Trophy">
            <a:extLst>
              <a:ext uri="{FF2B5EF4-FFF2-40B4-BE49-F238E27FC236}">
                <a16:creationId xmlns:a16="http://schemas.microsoft.com/office/drawing/2014/main" id="{F693BB1D-0ADB-460B-B3BE-8FA67D5F66B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28184" y="2852936"/>
            <a:ext cx="987878" cy="910435"/>
          </a:xfrm>
          <a:prstGeom prst="rect">
            <a:avLst/>
          </a:prstGeom>
        </p:spPr>
      </p:pic>
      <p:pic>
        <p:nvPicPr>
          <p:cNvPr id="6" name="Graphic 5" descr="Trophy">
            <a:extLst>
              <a:ext uri="{FF2B5EF4-FFF2-40B4-BE49-F238E27FC236}">
                <a16:creationId xmlns:a16="http://schemas.microsoft.com/office/drawing/2014/main" id="{FC25D2FB-29F8-45BD-97A6-71362617342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436096" y="2852935"/>
            <a:ext cx="987878" cy="910435"/>
          </a:xfrm>
          <a:prstGeom prst="rect">
            <a:avLst/>
          </a:prstGeom>
        </p:spPr>
      </p:pic>
      <p:pic>
        <p:nvPicPr>
          <p:cNvPr id="7" name="Graphic 6" descr="Trophy">
            <a:extLst>
              <a:ext uri="{FF2B5EF4-FFF2-40B4-BE49-F238E27FC236}">
                <a16:creationId xmlns:a16="http://schemas.microsoft.com/office/drawing/2014/main" id="{1D64193B-78D6-462A-9B19-3B57BDDF25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20272" y="2852935"/>
            <a:ext cx="987878" cy="910435"/>
          </a:xfrm>
          <a:prstGeom prst="rect">
            <a:avLst/>
          </a:prstGeom>
        </p:spPr>
      </p:pic>
    </p:spTree>
    <p:extLst>
      <p:ext uri="{BB962C8B-B14F-4D97-AF65-F5344CB8AC3E}">
        <p14:creationId xmlns:p14="http://schemas.microsoft.com/office/powerpoint/2010/main" val="2806862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a:xfrm>
            <a:off x="459482" y="260648"/>
            <a:ext cx="8229600" cy="576064"/>
          </a:xfrm>
        </p:spPr>
        <p:txBody>
          <a:bodyPr>
            <a:noAutofit/>
          </a:bodyPr>
          <a:lstStyle/>
          <a:p>
            <a:r>
              <a:rPr lang="en-GB" sz="2800" b="1" dirty="0"/>
              <a:t>Stages of Team Development -</a:t>
            </a:r>
          </a:p>
        </p:txBody>
      </p:sp>
      <p:pic>
        <p:nvPicPr>
          <p:cNvPr id="7" name="Content Placeholder 6">
            <a:extLst>
              <a:ext uri="{FF2B5EF4-FFF2-40B4-BE49-F238E27FC236}">
                <a16:creationId xmlns:a16="http://schemas.microsoft.com/office/drawing/2014/main" id="{4619275F-C465-4A75-BF60-FD48A04C6C9F}"/>
              </a:ext>
            </a:extLst>
          </p:cNvPr>
          <p:cNvPicPr>
            <a:picLocks noGrp="1" noChangeAspect="1"/>
          </p:cNvPicPr>
          <p:nvPr>
            <p:ph idx="1"/>
          </p:nvPr>
        </p:nvPicPr>
        <p:blipFill>
          <a:blip r:embed="rId3"/>
          <a:stretch>
            <a:fillRect/>
          </a:stretch>
        </p:blipFill>
        <p:spPr>
          <a:xfrm>
            <a:off x="1153526" y="1196752"/>
            <a:ext cx="6836948" cy="576263"/>
          </a:xfrm>
          <a:prstGeom prst="rect">
            <a:avLst/>
          </a:prstGeom>
        </p:spPr>
      </p:pic>
      <p:pic>
        <p:nvPicPr>
          <p:cNvPr id="6" name="Picture 4">
            <a:extLst>
              <a:ext uri="{FF2B5EF4-FFF2-40B4-BE49-F238E27FC236}">
                <a16:creationId xmlns:a16="http://schemas.microsoft.com/office/drawing/2014/main" id="{469ED2B4-B2EC-45CF-8A2F-8A6BBC521F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2191" y="1700808"/>
            <a:ext cx="7800249" cy="3429335"/>
          </a:xfrm>
          <a:prstGeom prst="rect">
            <a:avLst/>
          </a:prstGeom>
        </p:spPr>
      </p:pic>
      <p:sp>
        <p:nvSpPr>
          <p:cNvPr id="8" name="Rectangle 7">
            <a:extLst>
              <a:ext uri="{FF2B5EF4-FFF2-40B4-BE49-F238E27FC236}">
                <a16:creationId xmlns:a16="http://schemas.microsoft.com/office/drawing/2014/main" id="{B0ED8A70-5ADD-499B-80B0-B837C93AC2D0}"/>
              </a:ext>
            </a:extLst>
          </p:cNvPr>
          <p:cNvSpPr/>
          <p:nvPr/>
        </p:nvSpPr>
        <p:spPr>
          <a:xfrm>
            <a:off x="2754237" y="5367518"/>
            <a:ext cx="3756156" cy="261610"/>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100" b="0" i="0" u="none" strike="noStrike" kern="0" cap="none" spc="0" normalizeH="0" baseline="0" noProof="0" dirty="0">
                <a:ln>
                  <a:noFill/>
                </a:ln>
                <a:solidFill>
                  <a:prstClr val="black"/>
                </a:solidFill>
                <a:effectLst/>
                <a:uLnTx/>
                <a:uFillTx/>
                <a:latin typeface="Calibri" panose="020F0502020204030204"/>
              </a:rPr>
              <a:t> </a:t>
            </a:r>
            <a:r>
              <a:rPr kumimoji="0" lang="en-GB" sz="1100" b="0" i="0" u="none" strike="noStrike" kern="0" cap="none" spc="0" normalizeH="0" baseline="0" noProof="0" dirty="0">
                <a:ln>
                  <a:noFill/>
                </a:ln>
                <a:solidFill>
                  <a:srgbClr val="2D2D2D"/>
                </a:solidFill>
                <a:effectLst/>
                <a:uLnTx/>
                <a:uFillTx/>
                <a:latin typeface="Arial" panose="020B0604020202020204" pitchFamily="34" charset="0"/>
              </a:rPr>
              <a:t>Source: </a:t>
            </a:r>
            <a:r>
              <a:rPr kumimoji="0" lang="en-GB" sz="1100" b="0" i="0" u="none" strike="noStrike" kern="0" cap="none" spc="0" normalizeH="0" baseline="0" noProof="0" dirty="0" err="1">
                <a:ln>
                  <a:noFill/>
                </a:ln>
                <a:solidFill>
                  <a:srgbClr val="2D2D2D"/>
                </a:solidFill>
                <a:effectLst/>
                <a:uLnTx/>
                <a:uFillTx/>
                <a:latin typeface="Arial" panose="020B0604020202020204" pitchFamily="34" charset="0"/>
              </a:rPr>
              <a:t>Okpalad</a:t>
            </a:r>
            <a:r>
              <a:rPr kumimoji="0" lang="en-GB" sz="1100" b="0" i="0" u="none" strike="noStrike" kern="0" cap="none" spc="0" normalizeH="0" baseline="0" noProof="0" dirty="0">
                <a:ln>
                  <a:noFill/>
                </a:ln>
                <a:solidFill>
                  <a:srgbClr val="2D2D2D"/>
                </a:solidFill>
                <a:effectLst/>
                <a:uLnTx/>
                <a:uFillTx/>
                <a:latin typeface="Arial" panose="020B0604020202020204" pitchFamily="34" charset="0"/>
              </a:rPr>
              <a:t>, based on Tuckman and Jensen (1977)</a:t>
            </a:r>
            <a:endParaRPr kumimoji="0" lang="en-GB" sz="1800" b="0" i="0" u="none" strike="noStrike" kern="0" cap="none" spc="0" normalizeH="0" baseline="0" noProof="0" dirty="0">
              <a:ln>
                <a:noFill/>
              </a:ln>
              <a:solidFill>
                <a:sysClr val="windowText" lastClr="000000"/>
              </a:solidFill>
              <a:effectLst/>
              <a:uLnTx/>
              <a:uFillTx/>
            </a:endParaRPr>
          </a:p>
        </p:txBody>
      </p:sp>
      <p:sp>
        <p:nvSpPr>
          <p:cNvPr id="3" name="Rectangle 2">
            <a:extLst>
              <a:ext uri="{FF2B5EF4-FFF2-40B4-BE49-F238E27FC236}">
                <a16:creationId xmlns:a16="http://schemas.microsoft.com/office/drawing/2014/main" id="{5CA38807-1869-4BBA-90B1-975CF58E5161}"/>
              </a:ext>
            </a:extLst>
          </p:cNvPr>
          <p:cNvSpPr/>
          <p:nvPr/>
        </p:nvSpPr>
        <p:spPr>
          <a:xfrm>
            <a:off x="5553236" y="5084986"/>
            <a:ext cx="3339244" cy="261610"/>
          </a:xfrm>
          <a:prstGeom prst="rect">
            <a:avLst/>
          </a:prstGeom>
        </p:spPr>
        <p:txBody>
          <a:bodyPr wrap="square">
            <a:spAutoFit/>
          </a:bodyPr>
          <a:lstStyle/>
          <a:p>
            <a:r>
              <a:rPr lang="en-US" sz="1100" dirty="0">
                <a:solidFill>
                  <a:srgbClr val="000000"/>
                </a:solidFill>
                <a:latin typeface="Arial" panose="020B0604020202020204" pitchFamily="34" charset="0"/>
                <a:cs typeface="Arial" panose="020B0604020202020204" pitchFamily="34" charset="0"/>
              </a:rPr>
              <a:t>(Tuckman, Team Development Stages, 2019)</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499104"/>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Graphic 17" descr="Customer review">
            <a:extLst>
              <a:ext uri="{FF2B5EF4-FFF2-40B4-BE49-F238E27FC236}">
                <a16:creationId xmlns:a16="http://schemas.microsoft.com/office/drawing/2014/main" id="{9A3C0FAA-4484-446C-B95D-5045C441D7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96013" y="1556255"/>
            <a:ext cx="1641508" cy="1641508"/>
          </a:xfrm>
          <a:prstGeom prst="rect">
            <a:avLst/>
          </a:prstGeom>
        </p:spPr>
      </p:pic>
      <p:sp>
        <p:nvSpPr>
          <p:cNvPr id="2" name="Title 1"/>
          <p:cNvSpPr>
            <a:spLocks noGrp="1"/>
          </p:cNvSpPr>
          <p:nvPr>
            <p:ph type="title"/>
          </p:nvPr>
        </p:nvSpPr>
        <p:spPr>
          <a:xfrm>
            <a:off x="457200" y="188640"/>
            <a:ext cx="8229600" cy="648072"/>
          </a:xfrm>
        </p:spPr>
        <p:txBody>
          <a:bodyPr>
            <a:normAutofit/>
          </a:bodyPr>
          <a:lstStyle/>
          <a:p>
            <a:r>
              <a:rPr lang="en-GB" sz="2400" b="1" dirty="0">
                <a:solidFill>
                  <a:schemeClr val="tx2">
                    <a:lumMod val="60000"/>
                    <a:lumOff val="40000"/>
                  </a:schemeClr>
                </a:solidFill>
              </a:rPr>
              <a:t>The Belbin Team role model </a:t>
            </a:r>
            <a:endParaRPr lang="en-GB" sz="2400" b="1" u="sng" dirty="0">
              <a:solidFill>
                <a:schemeClr val="tx2">
                  <a:lumMod val="60000"/>
                  <a:lumOff val="40000"/>
                </a:schemeClr>
              </a:solidFill>
            </a:endParaRPr>
          </a:p>
        </p:txBody>
      </p:sp>
      <p:sp>
        <p:nvSpPr>
          <p:cNvPr id="5" name="Content Placeholder 4">
            <a:extLst>
              <a:ext uri="{FF2B5EF4-FFF2-40B4-BE49-F238E27FC236}">
                <a16:creationId xmlns:a16="http://schemas.microsoft.com/office/drawing/2014/main" id="{FD7CAF22-550D-425F-89EE-90140036ECBB}"/>
              </a:ext>
            </a:extLst>
          </p:cNvPr>
          <p:cNvSpPr>
            <a:spLocks noGrp="1"/>
          </p:cNvSpPr>
          <p:nvPr>
            <p:ph idx="1"/>
          </p:nvPr>
        </p:nvSpPr>
        <p:spPr>
          <a:xfrm>
            <a:off x="971600" y="1052737"/>
            <a:ext cx="2059565" cy="401948"/>
          </a:xfrm>
        </p:spPr>
        <p:txBody>
          <a:bodyPr>
            <a:normAutofit/>
          </a:bodyPr>
          <a:lstStyle/>
          <a:p>
            <a:pPr marL="0" indent="0">
              <a:buNone/>
            </a:pPr>
            <a:r>
              <a:rPr lang="en-GB" sz="2000" dirty="0"/>
              <a:t>	</a:t>
            </a:r>
            <a:r>
              <a:rPr lang="en-GB" sz="2000" b="1" dirty="0">
                <a:highlight>
                  <a:srgbClr val="00FFFF"/>
                </a:highlight>
              </a:rPr>
              <a:t>SOCIAL</a:t>
            </a:r>
          </a:p>
          <a:p>
            <a:pPr marL="0" indent="0">
              <a:buNone/>
            </a:pPr>
            <a:endParaRPr lang="en-GB" sz="2000" dirty="0">
              <a:solidFill>
                <a:schemeClr val="bg1"/>
              </a:solidFill>
              <a:highlight>
                <a:srgbClr val="FF0000"/>
              </a:highlight>
            </a:endParaRPr>
          </a:p>
          <a:p>
            <a:endParaRPr lang="en-GB" sz="2000" dirty="0"/>
          </a:p>
          <a:p>
            <a:endParaRPr lang="en-GB" dirty="0"/>
          </a:p>
        </p:txBody>
      </p:sp>
      <p:sp>
        <p:nvSpPr>
          <p:cNvPr id="7" name="Content Placeholder 4">
            <a:extLst>
              <a:ext uri="{FF2B5EF4-FFF2-40B4-BE49-F238E27FC236}">
                <a16:creationId xmlns:a16="http://schemas.microsoft.com/office/drawing/2014/main" id="{4E5DEEB6-F837-4C10-AE46-FFC2E193832E}"/>
              </a:ext>
            </a:extLst>
          </p:cNvPr>
          <p:cNvSpPr txBox="1">
            <a:spLocks/>
          </p:cNvSpPr>
          <p:nvPr/>
        </p:nvSpPr>
        <p:spPr>
          <a:xfrm>
            <a:off x="5806480" y="1064545"/>
            <a:ext cx="2509936" cy="5002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000" dirty="0"/>
              <a:t>	</a:t>
            </a:r>
            <a:r>
              <a:rPr lang="en-GB" sz="2000" b="1" dirty="0">
                <a:highlight>
                  <a:srgbClr val="FFFF00"/>
                </a:highlight>
              </a:rPr>
              <a:t>THINKING</a:t>
            </a:r>
            <a:endParaRPr lang="en-GB" sz="2000" dirty="0"/>
          </a:p>
          <a:p>
            <a:endParaRPr lang="en-GB" dirty="0"/>
          </a:p>
        </p:txBody>
      </p:sp>
      <p:sp>
        <p:nvSpPr>
          <p:cNvPr id="9" name="Content Placeholder 4">
            <a:extLst>
              <a:ext uri="{FF2B5EF4-FFF2-40B4-BE49-F238E27FC236}">
                <a16:creationId xmlns:a16="http://schemas.microsoft.com/office/drawing/2014/main" id="{7483CC6C-8130-4DE6-890E-E118EA568889}"/>
              </a:ext>
            </a:extLst>
          </p:cNvPr>
          <p:cNvSpPr txBox="1">
            <a:spLocks/>
          </p:cNvSpPr>
          <p:nvPr/>
        </p:nvSpPr>
        <p:spPr>
          <a:xfrm>
            <a:off x="3031165" y="3642374"/>
            <a:ext cx="2509936" cy="40194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000" dirty="0"/>
              <a:t>	</a:t>
            </a:r>
            <a:r>
              <a:rPr lang="en-GB" sz="2000" b="1" dirty="0">
                <a:solidFill>
                  <a:schemeClr val="bg1"/>
                </a:solidFill>
                <a:highlight>
                  <a:srgbClr val="FF0000"/>
                </a:highlight>
              </a:rPr>
              <a:t>ACTION</a:t>
            </a:r>
            <a:endParaRPr lang="en-GB" sz="2000" dirty="0"/>
          </a:p>
          <a:p>
            <a:endParaRPr lang="en-GB" dirty="0"/>
          </a:p>
        </p:txBody>
      </p:sp>
      <p:pic>
        <p:nvPicPr>
          <p:cNvPr id="14" name="Graphic 13" descr="Head with gears">
            <a:extLst>
              <a:ext uri="{FF2B5EF4-FFF2-40B4-BE49-F238E27FC236}">
                <a16:creationId xmlns:a16="http://schemas.microsoft.com/office/drawing/2014/main" id="{592F4371-349A-430D-ABDD-FD137538527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85315" y="4360552"/>
            <a:ext cx="1042669" cy="1042669"/>
          </a:xfrm>
          <a:prstGeom prst="rect">
            <a:avLst/>
          </a:prstGeom>
        </p:spPr>
      </p:pic>
      <p:pic>
        <p:nvPicPr>
          <p:cNvPr id="16" name="Graphic 15" descr="Group brainstorm">
            <a:extLst>
              <a:ext uri="{FF2B5EF4-FFF2-40B4-BE49-F238E27FC236}">
                <a16:creationId xmlns:a16="http://schemas.microsoft.com/office/drawing/2014/main" id="{D1AB76C7-1777-4A50-BA9B-00ABB7FC05F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679327" y="1509196"/>
            <a:ext cx="1537320" cy="1537320"/>
          </a:xfrm>
          <a:prstGeom prst="rect">
            <a:avLst/>
          </a:prstGeom>
        </p:spPr>
      </p:pic>
      <p:pic>
        <p:nvPicPr>
          <p:cNvPr id="10" name="Graphic 9" descr="Head with gears">
            <a:extLst>
              <a:ext uri="{FF2B5EF4-FFF2-40B4-BE49-F238E27FC236}">
                <a16:creationId xmlns:a16="http://schemas.microsoft.com/office/drawing/2014/main" id="{9F120C9D-5EE4-419A-A6AC-2E7F5E52AF5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672672" y="3920221"/>
            <a:ext cx="1042669" cy="1042669"/>
          </a:xfrm>
          <a:prstGeom prst="rect">
            <a:avLst/>
          </a:prstGeom>
        </p:spPr>
      </p:pic>
      <p:sp>
        <p:nvSpPr>
          <p:cNvPr id="3" name="Rectangle 2">
            <a:extLst>
              <a:ext uri="{FF2B5EF4-FFF2-40B4-BE49-F238E27FC236}">
                <a16:creationId xmlns:a16="http://schemas.microsoft.com/office/drawing/2014/main" id="{2322F949-65CB-4728-B38D-200F3F08778B}"/>
              </a:ext>
            </a:extLst>
          </p:cNvPr>
          <p:cNvSpPr/>
          <p:nvPr/>
        </p:nvSpPr>
        <p:spPr>
          <a:xfrm>
            <a:off x="3419872" y="1556255"/>
            <a:ext cx="3438128" cy="923330"/>
          </a:xfrm>
          <a:prstGeom prst="rect">
            <a:avLst/>
          </a:prstGeom>
        </p:spPr>
        <p:txBody>
          <a:bodyPr wrap="square">
            <a:spAutoFit/>
          </a:bodyPr>
          <a:lstStyle/>
          <a:p>
            <a:r>
              <a:rPr lang="en-US" dirty="0"/>
              <a:t>"a tendency to behave, contribute and interrelate with others in a particular way."</a:t>
            </a:r>
            <a:endParaRPr lang="en-GB" dirty="0"/>
          </a:p>
        </p:txBody>
      </p:sp>
      <p:pic>
        <p:nvPicPr>
          <p:cNvPr id="11" name="Graphic 10" descr="Head with gears">
            <a:extLst>
              <a:ext uri="{FF2B5EF4-FFF2-40B4-BE49-F238E27FC236}">
                <a16:creationId xmlns:a16="http://schemas.microsoft.com/office/drawing/2014/main" id="{B1DBC021-E762-4B1C-8152-F78646C69D1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050665" y="4164442"/>
            <a:ext cx="1042669" cy="1042669"/>
          </a:xfrm>
          <a:prstGeom prst="rect">
            <a:avLst/>
          </a:prstGeom>
        </p:spPr>
      </p:pic>
      <p:sp>
        <p:nvSpPr>
          <p:cNvPr id="4" name="Rectangle 3">
            <a:extLst>
              <a:ext uri="{FF2B5EF4-FFF2-40B4-BE49-F238E27FC236}">
                <a16:creationId xmlns:a16="http://schemas.microsoft.com/office/drawing/2014/main" id="{AA12A1D1-6681-449C-8767-9199FE2D4227}"/>
              </a:ext>
            </a:extLst>
          </p:cNvPr>
          <p:cNvSpPr/>
          <p:nvPr/>
        </p:nvSpPr>
        <p:spPr>
          <a:xfrm>
            <a:off x="3790266" y="2555612"/>
            <a:ext cx="1342034" cy="261610"/>
          </a:xfrm>
          <a:prstGeom prst="rect">
            <a:avLst/>
          </a:prstGeom>
        </p:spPr>
        <p:txBody>
          <a:bodyPr wrap="none">
            <a:spAutoFit/>
          </a:bodyPr>
          <a:lstStyle/>
          <a:p>
            <a:r>
              <a:rPr lang="en-GB" sz="1100" dirty="0">
                <a:solidFill>
                  <a:srgbClr val="000000"/>
                </a:solidFill>
                <a:latin typeface="Arial" panose="020B0604020202020204" pitchFamily="34" charset="0"/>
                <a:cs typeface="Arial" panose="020B0604020202020204" pitchFamily="34" charset="0"/>
              </a:rPr>
              <a:t>(</a:t>
            </a:r>
            <a:r>
              <a:rPr lang="en-GB" sz="1100" dirty="0" err="1">
                <a:solidFill>
                  <a:srgbClr val="000000"/>
                </a:solidFill>
                <a:latin typeface="Arial" panose="020B0604020202020204" pitchFamily="34" charset="0"/>
                <a:cs typeface="Arial" panose="020B0604020202020204" pitchFamily="34" charset="0"/>
              </a:rPr>
              <a:t>Mackechnie</a:t>
            </a:r>
            <a:r>
              <a:rPr lang="en-GB" sz="1100" dirty="0">
                <a:solidFill>
                  <a:srgbClr val="000000"/>
                </a:solidFill>
                <a:latin typeface="Arial" panose="020B0604020202020204" pitchFamily="34" charset="0"/>
                <a:cs typeface="Arial" panose="020B0604020202020204" pitchFamily="34" charset="0"/>
              </a:rPr>
              <a:t>, n.d.)</a:t>
            </a:r>
            <a:endParaRPr lang="en-GB" sz="11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382EB84F-801A-4BFC-BC13-BBE511C0ED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0198" y="873224"/>
            <a:ext cx="5943600" cy="4572000"/>
          </a:xfrm>
          <a:prstGeom prst="rect">
            <a:avLst/>
          </a:prstGeom>
        </p:spPr>
      </p:pic>
      <p:sp>
        <p:nvSpPr>
          <p:cNvPr id="2" name="Title 1">
            <a:extLst>
              <a:ext uri="{FF2B5EF4-FFF2-40B4-BE49-F238E27FC236}">
                <a16:creationId xmlns:a16="http://schemas.microsoft.com/office/drawing/2014/main" id="{276B6BFF-6D9D-4B39-AC47-213D04C63046}"/>
              </a:ext>
            </a:extLst>
          </p:cNvPr>
          <p:cNvSpPr>
            <a:spLocks noGrp="1"/>
          </p:cNvSpPr>
          <p:nvPr>
            <p:ph type="title"/>
          </p:nvPr>
        </p:nvSpPr>
        <p:spPr>
          <a:xfrm>
            <a:off x="473933" y="260648"/>
            <a:ext cx="8196131" cy="504056"/>
          </a:xfrm>
        </p:spPr>
        <p:txBody>
          <a:bodyPr>
            <a:noAutofit/>
          </a:bodyPr>
          <a:lstStyle/>
          <a:p>
            <a:r>
              <a:rPr lang="en-GB" sz="2400" b="1" dirty="0">
                <a:solidFill>
                  <a:schemeClr val="tx2">
                    <a:lumMod val="60000"/>
                    <a:lumOff val="40000"/>
                  </a:schemeClr>
                </a:solidFill>
              </a:rPr>
              <a:t>The Belbin Team role model </a:t>
            </a:r>
          </a:p>
        </p:txBody>
      </p:sp>
      <p:sp>
        <p:nvSpPr>
          <p:cNvPr id="3" name="Content Placeholder 2">
            <a:extLst>
              <a:ext uri="{FF2B5EF4-FFF2-40B4-BE49-F238E27FC236}">
                <a16:creationId xmlns:a16="http://schemas.microsoft.com/office/drawing/2014/main" id="{601B0D00-7987-4D1A-B35A-AA32C2343D5B}"/>
              </a:ext>
            </a:extLst>
          </p:cNvPr>
          <p:cNvSpPr>
            <a:spLocks noGrp="1"/>
          </p:cNvSpPr>
          <p:nvPr>
            <p:ph idx="1"/>
          </p:nvPr>
        </p:nvSpPr>
        <p:spPr>
          <a:xfrm>
            <a:off x="1691681" y="908720"/>
            <a:ext cx="5544616" cy="4061047"/>
          </a:xfrm>
        </p:spPr>
        <p:txBody>
          <a:bodyPr/>
          <a:lstStyle/>
          <a:p>
            <a:pPr marL="0" lvl="0" indent="0">
              <a:buNone/>
            </a:pPr>
            <a:endParaRPr lang="en-GB" sz="1900" dirty="0">
              <a:solidFill>
                <a:prstClr val="white"/>
              </a:solidFill>
              <a:highlight>
                <a:srgbClr val="FF0000"/>
              </a:highlight>
            </a:endParaRPr>
          </a:p>
          <a:p>
            <a:pPr marL="0" indent="0">
              <a:buNone/>
            </a:pPr>
            <a:endParaRPr lang="en-GB" dirty="0"/>
          </a:p>
        </p:txBody>
      </p:sp>
      <p:sp>
        <p:nvSpPr>
          <p:cNvPr id="6" name="Rectangle 5">
            <a:extLst>
              <a:ext uri="{FF2B5EF4-FFF2-40B4-BE49-F238E27FC236}">
                <a16:creationId xmlns:a16="http://schemas.microsoft.com/office/drawing/2014/main" id="{15A46CA9-47A0-4312-9E2B-9742CF012669}"/>
              </a:ext>
            </a:extLst>
          </p:cNvPr>
          <p:cNvSpPr/>
          <p:nvPr/>
        </p:nvSpPr>
        <p:spPr>
          <a:xfrm>
            <a:off x="3923928" y="5420742"/>
            <a:ext cx="1431860" cy="261610"/>
          </a:xfrm>
          <a:prstGeom prst="rect">
            <a:avLst/>
          </a:prstGeom>
        </p:spPr>
        <p:txBody>
          <a:bodyPr wrap="square">
            <a:spAutoFit/>
          </a:bodyPr>
          <a:lstStyle/>
          <a:p>
            <a:r>
              <a:rPr lang="en-GB" sz="1100" dirty="0">
                <a:solidFill>
                  <a:srgbClr val="000000"/>
                </a:solidFill>
                <a:latin typeface="Arial" panose="020B0604020202020204" pitchFamily="34" charset="0"/>
                <a:cs typeface="Arial" panose="020B0604020202020204" pitchFamily="34" charset="0"/>
              </a:rPr>
              <a:t>(Nguyen, 2019)</a:t>
            </a:r>
            <a:endParaRPr lang="en-GB" sz="11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0032BC01-8015-48D4-A38D-375466981C1A}"/>
              </a:ext>
            </a:extLst>
          </p:cNvPr>
          <p:cNvSpPr/>
          <p:nvPr/>
        </p:nvSpPr>
        <p:spPr>
          <a:xfrm>
            <a:off x="530032" y="1094104"/>
            <a:ext cx="891591" cy="400110"/>
          </a:xfrm>
          <a:prstGeom prst="rect">
            <a:avLst/>
          </a:prstGeom>
        </p:spPr>
        <p:txBody>
          <a:bodyPr wrap="none">
            <a:spAutoFit/>
          </a:bodyPr>
          <a:lstStyle/>
          <a:p>
            <a:pPr lvl="0">
              <a:spcBef>
                <a:spcPct val="20000"/>
              </a:spcBef>
            </a:pPr>
            <a:r>
              <a:rPr lang="en-GB" sz="2000" b="1" dirty="0">
                <a:solidFill>
                  <a:schemeClr val="bg1"/>
                </a:solidFill>
                <a:highlight>
                  <a:srgbClr val="008000"/>
                </a:highlight>
              </a:rPr>
              <a:t>Social</a:t>
            </a:r>
          </a:p>
        </p:txBody>
      </p:sp>
      <p:pic>
        <p:nvPicPr>
          <p:cNvPr id="7" name="Graphic 6" descr="Customer review">
            <a:extLst>
              <a:ext uri="{FF2B5EF4-FFF2-40B4-BE49-F238E27FC236}">
                <a16:creationId xmlns:a16="http://schemas.microsoft.com/office/drawing/2014/main" id="{263AAEA2-7DDE-402A-A5AC-D71DF2ED3C5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55483" y="1556071"/>
            <a:ext cx="1155428" cy="1155428"/>
          </a:xfrm>
          <a:prstGeom prst="rect">
            <a:avLst/>
          </a:prstGeom>
        </p:spPr>
      </p:pic>
      <p:sp>
        <p:nvSpPr>
          <p:cNvPr id="8" name="Rectangle 7">
            <a:extLst>
              <a:ext uri="{FF2B5EF4-FFF2-40B4-BE49-F238E27FC236}">
                <a16:creationId xmlns:a16="http://schemas.microsoft.com/office/drawing/2014/main" id="{3356EC83-28EE-4ECA-9463-BB815461CC2C}"/>
              </a:ext>
            </a:extLst>
          </p:cNvPr>
          <p:cNvSpPr/>
          <p:nvPr/>
        </p:nvSpPr>
        <p:spPr>
          <a:xfrm>
            <a:off x="7511289" y="1043444"/>
            <a:ext cx="1132125" cy="369332"/>
          </a:xfrm>
          <a:prstGeom prst="rect">
            <a:avLst/>
          </a:prstGeom>
        </p:spPr>
        <p:txBody>
          <a:bodyPr wrap="square">
            <a:spAutoFit/>
          </a:bodyPr>
          <a:lstStyle/>
          <a:p>
            <a:r>
              <a:rPr lang="en-GB" b="1" dirty="0">
                <a:solidFill>
                  <a:schemeClr val="bg1"/>
                </a:solidFill>
                <a:highlight>
                  <a:srgbClr val="800080"/>
                </a:highlight>
              </a:rPr>
              <a:t>Thinking</a:t>
            </a:r>
            <a:endParaRPr lang="en-GB" dirty="0">
              <a:solidFill>
                <a:schemeClr val="bg1"/>
              </a:solidFill>
              <a:highlight>
                <a:srgbClr val="800080"/>
              </a:highlight>
            </a:endParaRPr>
          </a:p>
        </p:txBody>
      </p:sp>
      <p:pic>
        <p:nvPicPr>
          <p:cNvPr id="9" name="Graphic 8" descr="Group brainstorm">
            <a:extLst>
              <a:ext uri="{FF2B5EF4-FFF2-40B4-BE49-F238E27FC236}">
                <a16:creationId xmlns:a16="http://schemas.microsoft.com/office/drawing/2014/main" id="{4A24C1C9-DE9C-49F6-B81B-1D5926D7480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471247" y="1294159"/>
            <a:ext cx="1244719" cy="1244719"/>
          </a:xfrm>
          <a:prstGeom prst="rect">
            <a:avLst/>
          </a:prstGeom>
        </p:spPr>
      </p:pic>
      <p:pic>
        <p:nvPicPr>
          <p:cNvPr id="10" name="Graphic 9" descr="Head with gears">
            <a:extLst>
              <a:ext uri="{FF2B5EF4-FFF2-40B4-BE49-F238E27FC236}">
                <a16:creationId xmlns:a16="http://schemas.microsoft.com/office/drawing/2014/main" id="{A2141AC9-FC67-44EC-A02B-CA12DFA9D4C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080872" y="4389235"/>
            <a:ext cx="682628" cy="682628"/>
          </a:xfrm>
          <a:prstGeom prst="rect">
            <a:avLst/>
          </a:prstGeom>
        </p:spPr>
      </p:pic>
      <p:sp>
        <p:nvSpPr>
          <p:cNvPr id="11" name="Rectangle 10">
            <a:extLst>
              <a:ext uri="{FF2B5EF4-FFF2-40B4-BE49-F238E27FC236}">
                <a16:creationId xmlns:a16="http://schemas.microsoft.com/office/drawing/2014/main" id="{0FB3716B-62C4-41E9-A1AB-988F5B40CB86}"/>
              </a:ext>
            </a:extLst>
          </p:cNvPr>
          <p:cNvSpPr/>
          <p:nvPr/>
        </p:nvSpPr>
        <p:spPr>
          <a:xfrm>
            <a:off x="2080872" y="4019903"/>
            <a:ext cx="937213" cy="369332"/>
          </a:xfrm>
          <a:prstGeom prst="rect">
            <a:avLst/>
          </a:prstGeom>
        </p:spPr>
        <p:txBody>
          <a:bodyPr wrap="square">
            <a:spAutoFit/>
          </a:bodyPr>
          <a:lstStyle/>
          <a:p>
            <a:r>
              <a:rPr lang="en-GB" b="1" dirty="0">
                <a:solidFill>
                  <a:schemeClr val="bg1"/>
                </a:solidFill>
                <a:highlight>
                  <a:srgbClr val="FF0000"/>
                </a:highlight>
              </a:rPr>
              <a:t>Action</a:t>
            </a:r>
          </a:p>
        </p:txBody>
      </p:sp>
    </p:spTree>
    <p:extLst>
      <p:ext uri="{BB962C8B-B14F-4D97-AF65-F5344CB8AC3E}">
        <p14:creationId xmlns:p14="http://schemas.microsoft.com/office/powerpoint/2010/main" val="2977106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noAutofit/>
          </a:bodyPr>
          <a:lstStyle/>
          <a:p>
            <a:r>
              <a:rPr lang="en-GB" sz="3200" dirty="0">
                <a:solidFill>
                  <a:srgbClr val="0070C0"/>
                </a:solidFill>
              </a:rPr>
              <a:t>Social Roles</a:t>
            </a:r>
          </a:p>
        </p:txBody>
      </p:sp>
      <p:pic>
        <p:nvPicPr>
          <p:cNvPr id="7" name="Content Placeholder 6" descr="A screenshot of a cell phone&#10;&#10;Description automatically generated">
            <a:extLst>
              <a:ext uri="{FF2B5EF4-FFF2-40B4-BE49-F238E27FC236}">
                <a16:creationId xmlns:a16="http://schemas.microsoft.com/office/drawing/2014/main" id="{02166855-8379-4E21-BCF8-C4AC2172952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2236" y="620688"/>
            <a:ext cx="8229600" cy="3579122"/>
          </a:xfrm>
        </p:spPr>
      </p:pic>
      <p:sp>
        <p:nvSpPr>
          <p:cNvPr id="3" name="Rectangle 2">
            <a:extLst>
              <a:ext uri="{FF2B5EF4-FFF2-40B4-BE49-F238E27FC236}">
                <a16:creationId xmlns:a16="http://schemas.microsoft.com/office/drawing/2014/main" id="{41972EF8-6676-4334-A788-F96A403DCFD9}"/>
              </a:ext>
            </a:extLst>
          </p:cNvPr>
          <p:cNvSpPr/>
          <p:nvPr/>
        </p:nvSpPr>
        <p:spPr>
          <a:xfrm>
            <a:off x="2915816" y="5327630"/>
            <a:ext cx="3672408" cy="261610"/>
          </a:xfrm>
          <a:prstGeom prst="rect">
            <a:avLst/>
          </a:prstGeom>
        </p:spPr>
        <p:txBody>
          <a:bodyPr wrap="square">
            <a:spAutoFit/>
          </a:bodyPr>
          <a:lstStyle/>
          <a:p>
            <a:r>
              <a:rPr lang="en-US" sz="1100" dirty="0">
                <a:solidFill>
                  <a:srgbClr val="000000"/>
                </a:solidFill>
                <a:latin typeface="Arial" panose="020B0604020202020204" pitchFamily="34" charset="0"/>
                <a:cs typeface="Arial" panose="020B0604020202020204" pitchFamily="34" charset="0"/>
              </a:rPr>
              <a:t>(Handout: </a:t>
            </a:r>
            <a:r>
              <a:rPr lang="en-US" sz="1100" dirty="0" err="1">
                <a:solidFill>
                  <a:srgbClr val="000000"/>
                </a:solidFill>
                <a:latin typeface="Arial" panose="020B0604020202020204" pitchFamily="34" charset="0"/>
                <a:cs typeface="Arial" panose="020B0604020202020204" pitchFamily="34" charset="0"/>
              </a:rPr>
              <a:t>Belbin®Things</a:t>
            </a:r>
            <a:r>
              <a:rPr lang="en-US" sz="1100" dirty="0">
                <a:solidFill>
                  <a:srgbClr val="000000"/>
                </a:solidFill>
                <a:latin typeface="Arial" panose="020B0604020202020204" pitchFamily="34" charset="0"/>
                <a:cs typeface="Arial" panose="020B0604020202020204" pitchFamily="34" charset="0"/>
              </a:rPr>
              <a:t> 'To do' and 'Not to do', 2016)</a:t>
            </a:r>
            <a:endParaRPr lang="en-GB" sz="11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76622" y="260648"/>
            <a:ext cx="8229600" cy="576064"/>
          </a:xfrm>
        </p:spPr>
        <p:txBody>
          <a:bodyPr>
            <a:noAutofit/>
          </a:bodyPr>
          <a:lstStyle/>
          <a:p>
            <a:r>
              <a:rPr lang="en-GB" sz="3200" dirty="0">
                <a:solidFill>
                  <a:srgbClr val="0070C0"/>
                </a:solidFill>
              </a:rPr>
              <a:t>Thinking Roles</a:t>
            </a:r>
          </a:p>
        </p:txBody>
      </p:sp>
      <p:sp>
        <p:nvSpPr>
          <p:cNvPr id="6" name="Rectangle 5">
            <a:extLst>
              <a:ext uri="{FF2B5EF4-FFF2-40B4-BE49-F238E27FC236}">
                <a16:creationId xmlns:a16="http://schemas.microsoft.com/office/drawing/2014/main" id="{63A334A8-5B22-4B64-9503-80F2F4D89211}"/>
              </a:ext>
            </a:extLst>
          </p:cNvPr>
          <p:cNvSpPr/>
          <p:nvPr/>
        </p:nvSpPr>
        <p:spPr>
          <a:xfrm>
            <a:off x="2915816" y="5327630"/>
            <a:ext cx="3672408" cy="261610"/>
          </a:xfrm>
          <a:prstGeom prst="rect">
            <a:avLst/>
          </a:prstGeom>
        </p:spPr>
        <p:txBody>
          <a:bodyPr wrap="square">
            <a:spAutoFit/>
          </a:bodyPr>
          <a:lstStyle/>
          <a:p>
            <a:r>
              <a:rPr lang="en-US" sz="1100" dirty="0">
                <a:solidFill>
                  <a:srgbClr val="000000"/>
                </a:solidFill>
                <a:latin typeface="Arial" panose="020B0604020202020204" pitchFamily="34" charset="0"/>
                <a:cs typeface="Arial" panose="020B0604020202020204" pitchFamily="34" charset="0"/>
              </a:rPr>
              <a:t>(Handout: </a:t>
            </a:r>
            <a:r>
              <a:rPr lang="en-US" sz="1100" dirty="0" err="1">
                <a:solidFill>
                  <a:srgbClr val="000000"/>
                </a:solidFill>
                <a:latin typeface="Arial" panose="020B0604020202020204" pitchFamily="34" charset="0"/>
                <a:cs typeface="Arial" panose="020B0604020202020204" pitchFamily="34" charset="0"/>
              </a:rPr>
              <a:t>Belbin®Things</a:t>
            </a:r>
            <a:r>
              <a:rPr lang="en-US" sz="1100" dirty="0">
                <a:solidFill>
                  <a:srgbClr val="000000"/>
                </a:solidFill>
                <a:latin typeface="Arial" panose="020B0604020202020204" pitchFamily="34" charset="0"/>
                <a:cs typeface="Arial" panose="020B0604020202020204" pitchFamily="34" charset="0"/>
              </a:rPr>
              <a:t> 'To do' and 'Not to do', 2016)</a:t>
            </a:r>
            <a:endParaRPr lang="en-GB" sz="1100" dirty="0">
              <a:latin typeface="Arial" panose="020B0604020202020204" pitchFamily="34" charset="0"/>
              <a:cs typeface="Arial" panose="020B0604020202020204" pitchFamily="34" charset="0"/>
            </a:endParaRPr>
          </a:p>
        </p:txBody>
      </p:sp>
      <p:pic>
        <p:nvPicPr>
          <p:cNvPr id="7" name="Content Placeholder 4" descr="A screenshot of a cell phone&#10;&#10;Description automatically generated">
            <a:extLst>
              <a:ext uri="{FF2B5EF4-FFF2-40B4-BE49-F238E27FC236}">
                <a16:creationId xmlns:a16="http://schemas.microsoft.com/office/drawing/2014/main" id="{3FBB50E8-C576-4C0B-B13A-EEA8603CD5C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6622" y="876050"/>
            <a:ext cx="8229600" cy="3345038"/>
          </a:xfrm>
        </p:spPr>
      </p:pic>
    </p:spTree>
    <p:extLst>
      <p:ext uri="{BB962C8B-B14F-4D97-AF65-F5344CB8AC3E}">
        <p14:creationId xmlns:p14="http://schemas.microsoft.com/office/powerpoint/2010/main" val="213286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76622" y="260648"/>
            <a:ext cx="8229600" cy="576064"/>
          </a:xfrm>
        </p:spPr>
        <p:txBody>
          <a:bodyPr>
            <a:noAutofit/>
          </a:bodyPr>
          <a:lstStyle/>
          <a:p>
            <a:r>
              <a:rPr lang="en-GB" sz="3200" dirty="0">
                <a:solidFill>
                  <a:srgbClr val="0070C0"/>
                </a:solidFill>
              </a:rPr>
              <a:t>Action Roles</a:t>
            </a:r>
          </a:p>
        </p:txBody>
      </p:sp>
      <p:pic>
        <p:nvPicPr>
          <p:cNvPr id="5" name="Content Placeholder 4" descr="A screenshot of a cell phone&#10;&#10;Description automatically generated">
            <a:extLst>
              <a:ext uri="{FF2B5EF4-FFF2-40B4-BE49-F238E27FC236}">
                <a16:creationId xmlns:a16="http://schemas.microsoft.com/office/drawing/2014/main" id="{9CC3112B-7A99-4BAC-8425-ED750810677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6622" y="825361"/>
            <a:ext cx="8229600" cy="3228229"/>
          </a:xfrm>
        </p:spPr>
      </p:pic>
      <p:sp>
        <p:nvSpPr>
          <p:cNvPr id="6" name="Rectangle 5">
            <a:extLst>
              <a:ext uri="{FF2B5EF4-FFF2-40B4-BE49-F238E27FC236}">
                <a16:creationId xmlns:a16="http://schemas.microsoft.com/office/drawing/2014/main" id="{63A334A8-5B22-4B64-9503-80F2F4D89211}"/>
              </a:ext>
            </a:extLst>
          </p:cNvPr>
          <p:cNvSpPr/>
          <p:nvPr/>
        </p:nvSpPr>
        <p:spPr>
          <a:xfrm>
            <a:off x="2915816" y="5327630"/>
            <a:ext cx="3672408" cy="261610"/>
          </a:xfrm>
          <a:prstGeom prst="rect">
            <a:avLst/>
          </a:prstGeom>
        </p:spPr>
        <p:txBody>
          <a:bodyPr wrap="square">
            <a:spAutoFit/>
          </a:bodyPr>
          <a:lstStyle/>
          <a:p>
            <a:r>
              <a:rPr lang="en-US" sz="1100" dirty="0">
                <a:solidFill>
                  <a:srgbClr val="000000"/>
                </a:solidFill>
                <a:latin typeface="Arial" panose="020B0604020202020204" pitchFamily="34" charset="0"/>
                <a:cs typeface="Arial" panose="020B0604020202020204" pitchFamily="34" charset="0"/>
              </a:rPr>
              <a:t>(Handout: </a:t>
            </a:r>
            <a:r>
              <a:rPr lang="en-US" sz="1100" dirty="0" err="1">
                <a:solidFill>
                  <a:srgbClr val="000000"/>
                </a:solidFill>
                <a:latin typeface="Arial" panose="020B0604020202020204" pitchFamily="34" charset="0"/>
                <a:cs typeface="Arial" panose="020B0604020202020204" pitchFamily="34" charset="0"/>
              </a:rPr>
              <a:t>Belbin®Things</a:t>
            </a:r>
            <a:r>
              <a:rPr lang="en-US" sz="1100" dirty="0">
                <a:solidFill>
                  <a:srgbClr val="000000"/>
                </a:solidFill>
                <a:latin typeface="Arial" panose="020B0604020202020204" pitchFamily="34" charset="0"/>
                <a:cs typeface="Arial" panose="020B0604020202020204" pitchFamily="34" charset="0"/>
              </a:rPr>
              <a:t> 'To do' and 'Not to do', 2016)</a:t>
            </a:r>
            <a:endParaRPr lang="en-GB" sz="11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extLst/>
          </a:blip>
          <a:srcRect/>
          <a:stretch>
            <a:fillRect/>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8296375-31E5-496F-B636-627FE6CA8CA4}"/>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822536" y="1340768"/>
            <a:ext cx="5917816" cy="3989040"/>
          </a:xfrm>
          <a:prstGeom prst="rect">
            <a:avLst/>
          </a:prstGeom>
          <a:noFill/>
        </p:spPr>
      </p:pic>
      <p:sp>
        <p:nvSpPr>
          <p:cNvPr id="9" name="Content Placeholder 3">
            <a:extLst>
              <a:ext uri="{FF2B5EF4-FFF2-40B4-BE49-F238E27FC236}">
                <a16:creationId xmlns:a16="http://schemas.microsoft.com/office/drawing/2014/main" id="{F90C4F1C-9906-4A0F-89FC-66B43DBD7B12}"/>
              </a:ext>
            </a:extLst>
          </p:cNvPr>
          <p:cNvSpPr>
            <a:spLocks noGrp="1"/>
          </p:cNvSpPr>
          <p:nvPr>
            <p:ph sz="half" idx="2"/>
          </p:nvPr>
        </p:nvSpPr>
        <p:spPr>
          <a:xfrm>
            <a:off x="526392" y="5409219"/>
            <a:ext cx="2965488" cy="324037"/>
          </a:xfrm>
        </p:spPr>
        <p:txBody>
          <a:bodyPr>
            <a:noAutofit/>
          </a:bodyPr>
          <a:lstStyle/>
          <a:p>
            <a:pPr marL="0" indent="0">
              <a:buNone/>
            </a:pPr>
            <a:r>
              <a:rPr lang="en-GB" sz="1100" dirty="0">
                <a:latin typeface="Arial" panose="020B0604020202020204" pitchFamily="34" charset="0"/>
                <a:cs typeface="Arial" panose="020B0604020202020204" pitchFamily="34" charset="0"/>
              </a:rPr>
              <a:t>(Team Model, 2019) Effectiveness</a:t>
            </a:r>
            <a:endParaRPr lang="en-US" sz="11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F61A9763-85BA-4730-A2FE-9246B02FBD1E}"/>
              </a:ext>
            </a:extLst>
          </p:cNvPr>
          <p:cNvSpPr>
            <a:spLocks noGrp="1"/>
          </p:cNvSpPr>
          <p:nvPr>
            <p:ph type="title"/>
          </p:nvPr>
        </p:nvSpPr>
        <p:spPr>
          <a:xfrm>
            <a:off x="457200" y="274638"/>
            <a:ext cx="8229600" cy="1143000"/>
          </a:xfrm>
          <a:prstGeom prst="rect">
            <a:avLst/>
          </a:prstGeom>
        </p:spPr>
        <p:txBody>
          <a:bodyPr anchor="ctr">
            <a:normAutofit/>
          </a:bodyPr>
          <a:lstStyle/>
          <a:p>
            <a:r>
              <a:rPr lang="en-GB" b="1"/>
              <a:t>Successful team development </a:t>
            </a:r>
          </a:p>
        </p:txBody>
      </p:sp>
    </p:spTree>
    <p:extLst>
      <p:ext uri="{BB962C8B-B14F-4D97-AF65-F5344CB8AC3E}">
        <p14:creationId xmlns:p14="http://schemas.microsoft.com/office/powerpoint/2010/main" val="53183831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a:xfrm>
            <a:off x="457200" y="188640"/>
            <a:ext cx="8229600" cy="1143000"/>
          </a:xfrm>
        </p:spPr>
        <p:txBody>
          <a:bodyPr>
            <a:noAutofit/>
          </a:bodyPr>
          <a:lstStyle/>
          <a:p>
            <a:r>
              <a:rPr lang="en-GB" sz="2400" b="1" dirty="0">
                <a:solidFill>
                  <a:schemeClr val="tx2">
                    <a:lumMod val="60000"/>
                    <a:lumOff val="40000"/>
                  </a:schemeClr>
                </a:solidFill>
              </a:rPr>
              <a:t>Managing conflict </a:t>
            </a:r>
          </a:p>
        </p:txBody>
      </p:sp>
      <p:pic>
        <p:nvPicPr>
          <p:cNvPr id="5" name="Content Placeholder 4">
            <a:extLst>
              <a:ext uri="{FF2B5EF4-FFF2-40B4-BE49-F238E27FC236}">
                <a16:creationId xmlns:a16="http://schemas.microsoft.com/office/drawing/2014/main" id="{CD040637-8D67-45FA-943C-CF666CEE86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91680" y="1646338"/>
            <a:ext cx="5760640" cy="3565325"/>
          </a:xfrm>
        </p:spPr>
      </p:pic>
      <p:sp>
        <p:nvSpPr>
          <p:cNvPr id="6" name="Rectangle 5">
            <a:extLst>
              <a:ext uri="{FF2B5EF4-FFF2-40B4-BE49-F238E27FC236}">
                <a16:creationId xmlns:a16="http://schemas.microsoft.com/office/drawing/2014/main" id="{24E22E18-D95F-4087-A6A4-B905598C9863}"/>
              </a:ext>
            </a:extLst>
          </p:cNvPr>
          <p:cNvSpPr/>
          <p:nvPr/>
        </p:nvSpPr>
        <p:spPr>
          <a:xfrm>
            <a:off x="4005178" y="5395556"/>
            <a:ext cx="1133644" cy="261610"/>
          </a:xfrm>
          <a:prstGeom prst="rect">
            <a:avLst/>
          </a:prstGeom>
        </p:spPr>
        <p:txBody>
          <a:bodyPr wrap="none">
            <a:spAutoFit/>
          </a:bodyPr>
          <a:lstStyle/>
          <a:p>
            <a:pPr lvl="0">
              <a:spcBef>
                <a:spcPct val="20000"/>
              </a:spcBef>
            </a:pPr>
            <a:r>
              <a:rPr lang="en-GB" sz="1100" dirty="0">
                <a:solidFill>
                  <a:prstClr val="black"/>
                </a:solidFill>
                <a:latin typeface="Arial" panose="020B0604020202020204" pitchFamily="34" charset="0"/>
                <a:cs typeface="Arial" panose="020B0604020202020204" pitchFamily="34" charset="0"/>
              </a:rPr>
              <a:t>Google images</a:t>
            </a:r>
            <a:endParaRPr lang="en-US" sz="11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8446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a:xfrm>
            <a:off x="457200" y="188640"/>
            <a:ext cx="8229600" cy="1143000"/>
          </a:xfrm>
        </p:spPr>
        <p:txBody>
          <a:bodyPr>
            <a:noAutofit/>
          </a:bodyPr>
          <a:lstStyle/>
          <a:p>
            <a:r>
              <a:rPr lang="en-GB" sz="2400" b="1" dirty="0">
                <a:solidFill>
                  <a:schemeClr val="tx2">
                    <a:lumMod val="60000"/>
                    <a:lumOff val="40000"/>
                  </a:schemeClr>
                </a:solidFill>
              </a:rPr>
              <a:t>Managing conflict </a:t>
            </a:r>
          </a:p>
        </p:txBody>
      </p:sp>
      <p:pic>
        <p:nvPicPr>
          <p:cNvPr id="5" name="Content Placeholder 4" descr="A screenshot of a cell phone&#10;&#10;Description automatically generated">
            <a:extLst>
              <a:ext uri="{FF2B5EF4-FFF2-40B4-BE49-F238E27FC236}">
                <a16:creationId xmlns:a16="http://schemas.microsoft.com/office/drawing/2014/main" id="{E3045175-294E-4B36-B83E-9EF99C8477C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3568" y="980728"/>
            <a:ext cx="7859216" cy="4414828"/>
          </a:xfrm>
        </p:spPr>
      </p:pic>
      <p:sp>
        <p:nvSpPr>
          <p:cNvPr id="6" name="Rectangle 5">
            <a:extLst>
              <a:ext uri="{FF2B5EF4-FFF2-40B4-BE49-F238E27FC236}">
                <a16:creationId xmlns:a16="http://schemas.microsoft.com/office/drawing/2014/main" id="{D4C47E0F-CAC1-452C-832F-8DE113B2040F}"/>
              </a:ext>
            </a:extLst>
          </p:cNvPr>
          <p:cNvSpPr/>
          <p:nvPr/>
        </p:nvSpPr>
        <p:spPr>
          <a:xfrm>
            <a:off x="4005178" y="5395556"/>
            <a:ext cx="1133644" cy="261610"/>
          </a:xfrm>
          <a:prstGeom prst="rect">
            <a:avLst/>
          </a:prstGeom>
        </p:spPr>
        <p:txBody>
          <a:bodyPr wrap="square">
            <a:spAutoFit/>
          </a:bodyPr>
          <a:lstStyle/>
          <a:p>
            <a:pPr lvl="0">
              <a:spcBef>
                <a:spcPct val="20000"/>
              </a:spcBef>
            </a:pPr>
            <a:r>
              <a:rPr lang="en-GB" sz="1100" dirty="0">
                <a:solidFill>
                  <a:prstClr val="black"/>
                </a:solidFill>
                <a:latin typeface="Arial" panose="020B0604020202020204" pitchFamily="34" charset="0"/>
                <a:cs typeface="Arial" panose="020B0604020202020204" pitchFamily="34" charset="0"/>
              </a:rPr>
              <a:t>Google images</a:t>
            </a:r>
            <a:endParaRPr lang="en-US" sz="11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56214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40073C9-691F-46BC-B1CA-C0AD5327FCF7}"/>
              </a:ext>
            </a:extLst>
          </p:cNvPr>
          <p:cNvSpPr/>
          <p:nvPr/>
        </p:nvSpPr>
        <p:spPr>
          <a:xfrm>
            <a:off x="1331640" y="1628800"/>
            <a:ext cx="4796305" cy="523220"/>
          </a:xfrm>
          <a:prstGeom prst="rect">
            <a:avLst/>
          </a:prstGeom>
        </p:spPr>
        <p:txBody>
          <a:bodyPr wrap="square">
            <a:spAutoFit/>
          </a:bodyPr>
          <a:lstStyle/>
          <a:p>
            <a:pPr algn="ctr"/>
            <a:r>
              <a:rPr lang="en-US" sz="2800" b="1" dirty="0">
                <a:ln w="12700">
                  <a:solidFill>
                    <a:schemeClr val="accent5"/>
                  </a:solidFill>
                  <a:prstDash val="solid"/>
                </a:ln>
                <a:solidFill>
                  <a:srgbClr val="FF0000"/>
                </a:solidFill>
              </a:rPr>
              <a:t>Benefits of team working</a:t>
            </a:r>
          </a:p>
        </p:txBody>
      </p:sp>
      <p:sp>
        <p:nvSpPr>
          <p:cNvPr id="8" name="Rectangle 7">
            <a:extLst>
              <a:ext uri="{FF2B5EF4-FFF2-40B4-BE49-F238E27FC236}">
                <a16:creationId xmlns:a16="http://schemas.microsoft.com/office/drawing/2014/main" id="{8246DF5B-D820-423B-8CDC-5EF8391C5BC4}"/>
              </a:ext>
            </a:extLst>
          </p:cNvPr>
          <p:cNvSpPr/>
          <p:nvPr/>
        </p:nvSpPr>
        <p:spPr>
          <a:xfrm>
            <a:off x="4106812" y="1287899"/>
            <a:ext cx="3705548"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solidFill>
                  <a:schemeClr val="accent6">
                    <a:lumMod val="20000"/>
                    <a:lumOff val="80000"/>
                  </a:schemeClr>
                </a:solidFill>
                <a:effectLst>
                  <a:innerShdw blurRad="177800">
                    <a:schemeClr val="accent3">
                      <a:lumMod val="50000"/>
                    </a:schemeClr>
                  </a:innerShdw>
                </a:effectLst>
              </a:rPr>
              <a:t>Stages of team development</a:t>
            </a:r>
            <a:endParaRPr lang="en-US" sz="2000" b="1" cap="none" spc="0" dirty="0">
              <a:ln w="12700">
                <a:solidFill>
                  <a:schemeClr val="accent3">
                    <a:lumMod val="50000"/>
                  </a:schemeClr>
                </a:solidFill>
                <a:prstDash val="solid"/>
              </a:ln>
              <a:solidFill>
                <a:schemeClr val="accent6">
                  <a:lumMod val="20000"/>
                  <a:lumOff val="80000"/>
                </a:schemeClr>
              </a:solidFill>
              <a:effectLst>
                <a:innerShdw blurRad="177800">
                  <a:schemeClr val="accent3">
                    <a:lumMod val="50000"/>
                  </a:schemeClr>
                </a:innerShdw>
              </a:effectLst>
            </a:endParaRPr>
          </a:p>
        </p:txBody>
      </p:sp>
      <p:sp>
        <p:nvSpPr>
          <p:cNvPr id="9" name="Rectangle 8">
            <a:extLst>
              <a:ext uri="{FF2B5EF4-FFF2-40B4-BE49-F238E27FC236}">
                <a16:creationId xmlns:a16="http://schemas.microsoft.com/office/drawing/2014/main" id="{FC5084C2-AF45-425C-B944-9AA593EA6E2D}"/>
              </a:ext>
            </a:extLst>
          </p:cNvPr>
          <p:cNvSpPr/>
          <p:nvPr/>
        </p:nvSpPr>
        <p:spPr>
          <a:xfrm rot="16200000">
            <a:off x="115314" y="2668559"/>
            <a:ext cx="2520282" cy="584775"/>
          </a:xfrm>
          <a:prstGeom prst="rect">
            <a:avLst/>
          </a:prstGeom>
          <a:noFill/>
        </p:spPr>
        <p:txBody>
          <a:bodyPr wrap="square" lIns="91440" tIns="45720" rIns="91440" bIns="45720">
            <a:spAutoFit/>
          </a:bodyPr>
          <a:lstStyle/>
          <a:p>
            <a:pPr algn="ctr"/>
            <a:r>
              <a:rPr lang="en-US" sz="32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Team roles</a:t>
            </a:r>
            <a:endParaRPr lang="en-US" sz="32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0" name="Rectangle 9">
            <a:extLst>
              <a:ext uri="{FF2B5EF4-FFF2-40B4-BE49-F238E27FC236}">
                <a16:creationId xmlns:a16="http://schemas.microsoft.com/office/drawing/2014/main" id="{AFBA9B02-21FB-4348-8F9E-5986FDDB35FE}"/>
              </a:ext>
            </a:extLst>
          </p:cNvPr>
          <p:cNvSpPr/>
          <p:nvPr/>
        </p:nvSpPr>
        <p:spPr>
          <a:xfrm>
            <a:off x="1618066" y="3488502"/>
            <a:ext cx="6264696" cy="584775"/>
          </a:xfrm>
          <a:prstGeom prst="rect">
            <a:avLst/>
          </a:prstGeom>
          <a:noFill/>
        </p:spPr>
        <p:txBody>
          <a:bodyPr wrap="square" lIns="91440" tIns="45720" rIns="91440" bIns="45720">
            <a:spAutoFit/>
          </a:bodyPr>
          <a:lstStyle/>
          <a:p>
            <a:pPr algn="ctr"/>
            <a:r>
              <a:rPr lang="en-US" sz="3200" b="1" spc="50" dirty="0">
                <a:ln w="0"/>
                <a:solidFill>
                  <a:schemeClr val="bg2"/>
                </a:solidFill>
                <a:effectLst>
                  <a:innerShdw blurRad="63500" dist="50800" dir="13500000">
                    <a:srgbClr val="000000">
                      <a:alpha val="50000"/>
                    </a:srgbClr>
                  </a:innerShdw>
                </a:effectLst>
              </a:rPr>
              <a:t>Successful team development</a:t>
            </a:r>
            <a:endParaRPr lang="en-GB" sz="3200" b="1" cap="none" spc="50" dirty="0">
              <a:ln w="0"/>
              <a:solidFill>
                <a:schemeClr val="bg2"/>
              </a:solidFill>
              <a:effectLst>
                <a:innerShdw blurRad="63500" dist="50800" dir="13500000">
                  <a:srgbClr val="000000">
                    <a:alpha val="50000"/>
                  </a:srgbClr>
                </a:innerShdw>
              </a:effectLst>
            </a:endParaRPr>
          </a:p>
        </p:txBody>
      </p:sp>
      <p:sp>
        <p:nvSpPr>
          <p:cNvPr id="11" name="Rectangle 10">
            <a:extLst>
              <a:ext uri="{FF2B5EF4-FFF2-40B4-BE49-F238E27FC236}">
                <a16:creationId xmlns:a16="http://schemas.microsoft.com/office/drawing/2014/main" id="{86B7F1B5-A2E6-4FA5-AC9E-7B29C7EF2A24}"/>
              </a:ext>
            </a:extLst>
          </p:cNvPr>
          <p:cNvSpPr/>
          <p:nvPr/>
        </p:nvSpPr>
        <p:spPr>
          <a:xfrm rot="5400000">
            <a:off x="6530828" y="2376659"/>
            <a:ext cx="2821478" cy="461665"/>
          </a:xfrm>
          <a:prstGeom prst="rect">
            <a:avLst/>
          </a:prstGeom>
          <a:noFill/>
        </p:spPr>
        <p:txBody>
          <a:bodyPr wrap="none" lIns="91440" tIns="45720" rIns="91440" bIns="45720">
            <a:spAutoFit/>
          </a:bodyPr>
          <a:lstStyle/>
          <a:p>
            <a:pPr algn="ctr"/>
            <a:r>
              <a:rPr lang="en-US" sz="2400" b="1" dirty="0">
                <a:ln/>
                <a:solidFill>
                  <a:schemeClr val="accent6">
                    <a:lumMod val="60000"/>
                    <a:lumOff val="40000"/>
                  </a:schemeClr>
                </a:solidFill>
                <a:effectLst>
                  <a:outerShdw blurRad="38100" dist="19050" dir="2700000" algn="tl" rotWithShape="0">
                    <a:schemeClr val="dk1">
                      <a:lumMod val="50000"/>
                      <a:alpha val="40000"/>
                    </a:schemeClr>
                  </a:outerShdw>
                </a:effectLst>
              </a:rPr>
              <a:t>Managing conflict</a:t>
            </a:r>
            <a:endParaRPr lang="en-US" sz="2400" b="1" cap="none" spc="0" dirty="0">
              <a:ln/>
              <a:solidFill>
                <a:schemeClr val="accent6">
                  <a:lumMod val="60000"/>
                  <a:lumOff val="40000"/>
                </a:schemeClr>
              </a:solidFill>
              <a:effectLst>
                <a:outerShdw blurRad="38100" dist="19050" dir="2700000" algn="tl" rotWithShape="0">
                  <a:schemeClr val="dk1">
                    <a:lumMod val="50000"/>
                    <a:alpha val="40000"/>
                  </a:schemeClr>
                </a:outerShdw>
              </a:effectLst>
            </a:endParaRPr>
          </a:p>
        </p:txBody>
      </p:sp>
      <p:sp>
        <p:nvSpPr>
          <p:cNvPr id="12" name="Rectangle 11">
            <a:extLst>
              <a:ext uri="{FF2B5EF4-FFF2-40B4-BE49-F238E27FC236}">
                <a16:creationId xmlns:a16="http://schemas.microsoft.com/office/drawing/2014/main" id="{37F013C8-5C31-467A-AB4F-816494D42308}"/>
              </a:ext>
            </a:extLst>
          </p:cNvPr>
          <p:cNvSpPr/>
          <p:nvPr/>
        </p:nvSpPr>
        <p:spPr>
          <a:xfrm>
            <a:off x="1501077" y="2288173"/>
            <a:ext cx="6172734" cy="1200329"/>
          </a:xfrm>
          <a:prstGeom prst="rect">
            <a:avLst/>
          </a:prstGeom>
          <a:noFill/>
        </p:spPr>
        <p:txBody>
          <a:bodyPr wrap="square" lIns="91440" tIns="45720" rIns="91440" bIns="45720">
            <a:spAutoFit/>
          </a:bodyPr>
          <a:lstStyle/>
          <a:p>
            <a:pPr algn="ctr"/>
            <a:r>
              <a:rPr lang="en-US" sz="7200" b="1" cap="none" spc="0" dirty="0">
                <a:ln w="9525">
                  <a:solidFill>
                    <a:schemeClr val="bg1"/>
                  </a:solidFill>
                  <a:prstDash val="solid"/>
                </a:ln>
                <a:solidFill>
                  <a:schemeClr val="accent1"/>
                </a:solidFill>
                <a:effectLst>
                  <a:outerShdw blurRad="12700" dist="38100" dir="2700000" algn="tl" rotWithShape="0">
                    <a:schemeClr val="bg1">
                      <a:lumMod val="50000"/>
                    </a:schemeClr>
                  </a:outerShdw>
                </a:effectLst>
                <a:highlight>
                  <a:srgbClr val="000000"/>
                </a:highlight>
              </a:rPr>
              <a:t>CONCLUSION</a:t>
            </a:r>
          </a:p>
        </p:txBody>
      </p:sp>
    </p:spTree>
    <p:extLst>
      <p:ext uri="{BB962C8B-B14F-4D97-AF65-F5344CB8AC3E}">
        <p14:creationId xmlns:p14="http://schemas.microsoft.com/office/powerpoint/2010/main" val="4715220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99B94-09A7-4029-82AC-F47523AE842E}"/>
              </a:ext>
            </a:extLst>
          </p:cNvPr>
          <p:cNvSpPr>
            <a:spLocks noGrp="1"/>
          </p:cNvSpPr>
          <p:nvPr>
            <p:ph type="title"/>
          </p:nvPr>
        </p:nvSpPr>
        <p:spPr>
          <a:xfrm>
            <a:off x="457200" y="188640"/>
            <a:ext cx="8229600" cy="706090"/>
          </a:xfrm>
        </p:spPr>
        <p:txBody>
          <a:bodyPr>
            <a:normAutofit/>
          </a:bodyPr>
          <a:lstStyle/>
          <a:p>
            <a:r>
              <a:rPr lang="en-GB" sz="1800" b="1" dirty="0">
                <a:solidFill>
                  <a:srgbClr val="0070C0"/>
                </a:solidFill>
              </a:rPr>
              <a:t>References</a:t>
            </a:r>
          </a:p>
        </p:txBody>
      </p:sp>
      <p:sp>
        <p:nvSpPr>
          <p:cNvPr id="3" name="Content Placeholder 2">
            <a:extLst>
              <a:ext uri="{FF2B5EF4-FFF2-40B4-BE49-F238E27FC236}">
                <a16:creationId xmlns:a16="http://schemas.microsoft.com/office/drawing/2014/main" id="{CB03A5DC-3C4A-4F43-A437-D3FA8C620006}"/>
              </a:ext>
            </a:extLst>
          </p:cNvPr>
          <p:cNvSpPr>
            <a:spLocks noGrp="1"/>
          </p:cNvSpPr>
          <p:nvPr>
            <p:ph idx="1"/>
          </p:nvPr>
        </p:nvSpPr>
        <p:spPr>
          <a:xfrm>
            <a:off x="457200" y="548680"/>
            <a:ext cx="8229600" cy="5004556"/>
          </a:xfrm>
        </p:spPr>
        <p:txBody>
          <a:bodyPr>
            <a:noAutofit/>
          </a:bodyPr>
          <a:lstStyle/>
          <a:p>
            <a:pPr marL="0" indent="0" algn="just">
              <a:buNone/>
            </a:pPr>
            <a:endParaRPr lang="en-GB" sz="1100" dirty="0">
              <a:latin typeface="Arial" panose="020B0604020202020204" pitchFamily="34" charset="0"/>
              <a:cs typeface="Arial" panose="020B0604020202020204" pitchFamily="34" charset="0"/>
            </a:endParaRPr>
          </a:p>
          <a:p>
            <a:pPr marL="0" indent="0" algn="just">
              <a:buNone/>
            </a:pPr>
            <a:r>
              <a:rPr lang="en-GB" sz="1100" dirty="0">
                <a:latin typeface="Arial" panose="020B0604020202020204" pitchFamily="34" charset="0"/>
                <a:cs typeface="Arial" panose="020B0604020202020204" pitchFamily="34" charset="0"/>
              </a:rPr>
              <a:t>Freeman, M and </a:t>
            </a:r>
            <a:r>
              <a:rPr lang="en-GB" sz="1100" dirty="0" err="1">
                <a:latin typeface="Arial" panose="020B0604020202020204" pitchFamily="34" charset="0"/>
                <a:cs typeface="Arial" panose="020B0604020202020204" pitchFamily="34" charset="0"/>
              </a:rPr>
              <a:t>Mckenzie</a:t>
            </a:r>
            <a:r>
              <a:rPr lang="en-GB" sz="1100" dirty="0">
                <a:latin typeface="Arial" panose="020B0604020202020204" pitchFamily="34" charset="0"/>
                <a:cs typeface="Arial" panose="020B0604020202020204" pitchFamily="34" charset="0"/>
              </a:rPr>
              <a:t>, J  2002, </a:t>
            </a:r>
            <a:r>
              <a:rPr lang="en-GB" sz="1100" i="1" dirty="0">
                <a:latin typeface="Arial" panose="020B0604020202020204" pitchFamily="34" charset="0"/>
                <a:cs typeface="Arial" panose="020B0604020202020204" pitchFamily="34" charset="0"/>
              </a:rPr>
              <a:t>benefits of teamwork</a:t>
            </a:r>
            <a:r>
              <a:rPr lang="en-GB" sz="1100" dirty="0">
                <a:latin typeface="Arial" panose="020B0604020202020204" pitchFamily="34" charset="0"/>
                <a:cs typeface="Arial" panose="020B0604020202020204" pitchFamily="34" charset="0"/>
              </a:rPr>
              <a:t>, [Journal] Available at: https://pes.Concordia.ca (Accessed 10 May 2019)</a:t>
            </a:r>
          </a:p>
          <a:p>
            <a:pPr marL="0" lvl="0" indent="0" algn="just">
              <a:buNone/>
            </a:pPr>
            <a:r>
              <a:rPr lang="en-US" sz="1100" dirty="0">
                <a:solidFill>
                  <a:srgbClr val="000000"/>
                </a:solidFill>
                <a:latin typeface="Arial" panose="020B0604020202020204" pitchFamily="34" charset="0"/>
                <a:cs typeface="Arial" panose="020B0604020202020204" pitchFamily="34" charset="0"/>
              </a:rPr>
              <a:t>Handout: </a:t>
            </a:r>
            <a:r>
              <a:rPr lang="en-US" sz="1100" dirty="0" err="1">
                <a:solidFill>
                  <a:srgbClr val="000000"/>
                </a:solidFill>
                <a:latin typeface="Arial" panose="020B0604020202020204" pitchFamily="34" charset="0"/>
                <a:cs typeface="Arial" panose="020B0604020202020204" pitchFamily="34" charset="0"/>
              </a:rPr>
              <a:t>Belbin®Things</a:t>
            </a:r>
            <a:r>
              <a:rPr lang="en-US" sz="1100" dirty="0">
                <a:solidFill>
                  <a:srgbClr val="000000"/>
                </a:solidFill>
                <a:latin typeface="Arial" panose="020B0604020202020204" pitchFamily="34" charset="0"/>
                <a:cs typeface="Arial" panose="020B0604020202020204" pitchFamily="34" charset="0"/>
              </a:rPr>
              <a:t> 'To do' and 'Not to do'. (2016). [</a:t>
            </a:r>
            <a:r>
              <a:rPr lang="en-US" sz="1100" dirty="0" err="1">
                <a:solidFill>
                  <a:srgbClr val="000000"/>
                </a:solidFill>
                <a:latin typeface="Arial" panose="020B0604020202020204" pitchFamily="34" charset="0"/>
                <a:cs typeface="Arial" panose="020B0604020202020204" pitchFamily="34" charset="0"/>
              </a:rPr>
              <a:t>ebook</a:t>
            </a:r>
            <a:r>
              <a:rPr lang="en-US" sz="1100" dirty="0">
                <a:solidFill>
                  <a:srgbClr val="000000"/>
                </a:solidFill>
                <a:latin typeface="Arial" panose="020B0604020202020204" pitchFamily="34" charset="0"/>
                <a:cs typeface="Arial" panose="020B0604020202020204" pitchFamily="34" charset="0"/>
              </a:rPr>
              <a:t>] BELBIN ASSOCIATES, UK. Available at: https://www.belbin.com/media/1489/things-to-do-and-not-to-do.pdf [Accessed 2 May 2019].</a:t>
            </a:r>
          </a:p>
          <a:p>
            <a:pPr marL="0" indent="0" algn="just">
              <a:buNone/>
            </a:pPr>
            <a:r>
              <a:rPr lang="fr-FR" sz="1100" dirty="0">
                <a:solidFill>
                  <a:srgbClr val="000000"/>
                </a:solidFill>
                <a:latin typeface="Arial" panose="020B0604020202020204" pitchFamily="34" charset="0"/>
                <a:cs typeface="Arial" panose="020B0604020202020204" pitchFamily="34" charset="0"/>
              </a:rPr>
              <a:t>Lincoln, J (2016), 17 Quotes to </a:t>
            </a:r>
            <a:r>
              <a:rPr lang="fr-FR" sz="1100" dirty="0" err="1">
                <a:solidFill>
                  <a:srgbClr val="000000"/>
                </a:solidFill>
                <a:latin typeface="Arial" panose="020B0604020202020204" pitchFamily="34" charset="0"/>
                <a:cs typeface="Arial" panose="020B0604020202020204" pitchFamily="34" charset="0"/>
              </a:rPr>
              <a:t>instantly</a:t>
            </a:r>
            <a:r>
              <a:rPr lang="fr-FR" sz="1100" dirty="0">
                <a:solidFill>
                  <a:srgbClr val="000000"/>
                </a:solidFill>
                <a:latin typeface="Arial" panose="020B0604020202020204" pitchFamily="34" charset="0"/>
                <a:cs typeface="Arial" panose="020B0604020202020204" pitchFamily="34" charset="0"/>
              </a:rPr>
              <a:t> inspire </a:t>
            </a:r>
            <a:r>
              <a:rPr lang="fr-FR" sz="1100" dirty="0" err="1">
                <a:solidFill>
                  <a:srgbClr val="000000"/>
                </a:solidFill>
                <a:latin typeface="Arial" panose="020B0604020202020204" pitchFamily="34" charset="0"/>
                <a:cs typeface="Arial" panose="020B0604020202020204" pitchFamily="34" charset="0"/>
              </a:rPr>
              <a:t>teamwork</a:t>
            </a:r>
            <a:r>
              <a:rPr lang="fr-FR" sz="1100" dirty="0">
                <a:solidFill>
                  <a:srgbClr val="000000"/>
                </a:solidFill>
                <a:latin typeface="Arial" panose="020B0604020202020204" pitchFamily="34" charset="0"/>
                <a:cs typeface="Arial" panose="020B0604020202020204" pitchFamily="34" charset="0"/>
              </a:rPr>
              <a:t>.  (ONLINE) </a:t>
            </a:r>
            <a:r>
              <a:rPr lang="fr-FR" sz="1100" dirty="0" err="1">
                <a:solidFill>
                  <a:srgbClr val="000000"/>
                </a:solidFill>
                <a:latin typeface="Arial" panose="020B0604020202020204" pitchFamily="34" charset="0"/>
                <a:cs typeface="Arial" panose="020B0604020202020204" pitchFamily="34" charset="0"/>
              </a:rPr>
              <a:t>Available</a:t>
            </a:r>
            <a:r>
              <a:rPr lang="fr-FR" sz="1100" dirty="0">
                <a:solidFill>
                  <a:srgbClr val="000000"/>
                </a:solidFill>
                <a:latin typeface="Arial" panose="020B0604020202020204" pitchFamily="34" charset="0"/>
                <a:cs typeface="Arial" panose="020B0604020202020204" pitchFamily="34" charset="0"/>
              </a:rPr>
              <a:t> at; https://www. Entrepreneur. Com/article/269941(</a:t>
            </a:r>
            <a:r>
              <a:rPr lang="fr-FR" sz="1100" dirty="0" err="1">
                <a:solidFill>
                  <a:srgbClr val="000000"/>
                </a:solidFill>
                <a:latin typeface="Arial" panose="020B0604020202020204" pitchFamily="34" charset="0"/>
                <a:cs typeface="Arial" panose="020B0604020202020204" pitchFamily="34" charset="0"/>
              </a:rPr>
              <a:t>Accessed</a:t>
            </a:r>
            <a:r>
              <a:rPr lang="fr-FR" sz="1100" dirty="0">
                <a:solidFill>
                  <a:srgbClr val="000000"/>
                </a:solidFill>
                <a:latin typeface="Arial" panose="020B0604020202020204" pitchFamily="34" charset="0"/>
                <a:cs typeface="Arial" panose="020B0604020202020204" pitchFamily="34" charset="0"/>
              </a:rPr>
              <a:t> 9 May 2019)</a:t>
            </a:r>
          </a:p>
          <a:p>
            <a:pPr marL="0" indent="0" algn="just">
              <a:buNone/>
            </a:pPr>
            <a:r>
              <a:rPr lang="en-US" sz="1100" dirty="0">
                <a:solidFill>
                  <a:srgbClr val="000000"/>
                </a:solidFill>
                <a:latin typeface="Arial" panose="020B0604020202020204" pitchFamily="34" charset="0"/>
                <a:cs typeface="Arial" panose="020B0604020202020204" pitchFamily="34" charset="0"/>
              </a:rPr>
              <a:t>Mackechnie, P. (n.d.). </a:t>
            </a:r>
            <a:r>
              <a:rPr lang="en-US" sz="1100" i="1" dirty="0">
                <a:solidFill>
                  <a:srgbClr val="000000"/>
                </a:solidFill>
                <a:latin typeface="Arial" panose="020B0604020202020204" pitchFamily="34" charset="0"/>
                <a:cs typeface="Arial" panose="020B0604020202020204" pitchFamily="34" charset="0"/>
              </a:rPr>
              <a:t>Belbin Team Role Theories</a:t>
            </a:r>
            <a:r>
              <a:rPr lang="en-US" sz="1100" dirty="0">
                <a:solidFill>
                  <a:srgbClr val="000000"/>
                </a:solidFill>
                <a:latin typeface="Arial" panose="020B0604020202020204" pitchFamily="34" charset="0"/>
                <a:cs typeface="Arial" panose="020B0604020202020204" pitchFamily="34" charset="0"/>
              </a:rPr>
              <a:t>. [</a:t>
            </a:r>
            <a:r>
              <a:rPr lang="en-US" sz="1100" dirty="0" err="1">
                <a:solidFill>
                  <a:srgbClr val="000000"/>
                </a:solidFill>
                <a:latin typeface="Arial" panose="020B0604020202020204" pitchFamily="34" charset="0"/>
                <a:cs typeface="Arial" panose="020B0604020202020204" pitchFamily="34" charset="0"/>
              </a:rPr>
              <a:t>ebook</a:t>
            </a:r>
            <a:r>
              <a:rPr lang="en-US" sz="1100" dirty="0">
                <a:solidFill>
                  <a:srgbClr val="000000"/>
                </a:solidFill>
                <a:latin typeface="Arial" panose="020B0604020202020204" pitchFamily="34" charset="0"/>
                <a:cs typeface="Arial" panose="020B0604020202020204" pitchFamily="34" charset="0"/>
              </a:rPr>
              <a:t>] notion limited. Available at: https://www.businesscoaching.co.uk/files/belbin_team_role_theories.pdf [Accessed 3 May 2019].</a:t>
            </a:r>
            <a:endParaRPr lang="fr-FR" sz="1100" dirty="0">
              <a:solidFill>
                <a:srgbClr val="000000"/>
              </a:solidFill>
              <a:latin typeface="Arial" panose="020B0604020202020204" pitchFamily="34" charset="0"/>
              <a:cs typeface="Arial" panose="020B0604020202020204" pitchFamily="34" charset="0"/>
            </a:endParaRPr>
          </a:p>
          <a:p>
            <a:pPr marL="0" indent="0" algn="just">
              <a:buNone/>
            </a:pPr>
            <a:r>
              <a:rPr lang="en-US" sz="1100" dirty="0">
                <a:solidFill>
                  <a:srgbClr val="000000"/>
                </a:solidFill>
                <a:latin typeface="Arial" panose="020B0604020202020204" pitchFamily="34" charset="0"/>
                <a:cs typeface="Arial" panose="020B0604020202020204" pitchFamily="34" charset="0"/>
              </a:rPr>
              <a:t>Managetrainlearn.com. (2019). </a:t>
            </a:r>
            <a:r>
              <a:rPr lang="en-US" sz="1100" i="1" dirty="0">
                <a:solidFill>
                  <a:srgbClr val="000000"/>
                </a:solidFill>
                <a:latin typeface="Arial" panose="020B0604020202020204" pitchFamily="34" charset="0"/>
                <a:cs typeface="Arial" panose="020B0604020202020204" pitchFamily="34" charset="0"/>
              </a:rPr>
              <a:t>The Thomas-Kilmann Model - Conflict Resolution</a:t>
            </a:r>
            <a:r>
              <a:rPr lang="en-US" sz="1100" dirty="0">
                <a:solidFill>
                  <a:srgbClr val="000000"/>
                </a:solidFill>
                <a:latin typeface="Arial" panose="020B0604020202020204" pitchFamily="34" charset="0"/>
                <a:cs typeface="Arial" panose="020B0604020202020204" pitchFamily="34" charset="0"/>
              </a:rPr>
              <a:t>. [online] Available at: http://www.managetrainlearn.com/page/conflict-resolution-model [Accessed 11 May 2019].</a:t>
            </a:r>
          </a:p>
          <a:p>
            <a:pPr marL="0" indent="0" algn="just">
              <a:buNone/>
            </a:pPr>
            <a:r>
              <a:rPr lang="en-GB" sz="1100" dirty="0">
                <a:solidFill>
                  <a:srgbClr val="000000"/>
                </a:solidFill>
                <a:latin typeface="Arial" panose="020B0604020202020204" pitchFamily="34" charset="0"/>
                <a:cs typeface="Arial" panose="020B0604020202020204" pitchFamily="34" charset="0"/>
              </a:rPr>
              <a:t>Mspguide.org. (2019). </a:t>
            </a:r>
            <a:r>
              <a:rPr lang="en-GB" sz="1100" i="1" dirty="0">
                <a:solidFill>
                  <a:srgbClr val="000000"/>
                </a:solidFill>
                <a:latin typeface="Arial" panose="020B0604020202020204" pitchFamily="34" charset="0"/>
                <a:cs typeface="Arial" panose="020B0604020202020204" pitchFamily="34" charset="0"/>
              </a:rPr>
              <a:t>Tuckman (forming, norming, storming, performing) | Multi-Stakeholder Partnerships</a:t>
            </a:r>
            <a:r>
              <a:rPr lang="en-GB" sz="1100" dirty="0">
                <a:solidFill>
                  <a:srgbClr val="000000"/>
                </a:solidFill>
                <a:latin typeface="Arial" panose="020B0604020202020204" pitchFamily="34" charset="0"/>
                <a:cs typeface="Arial" panose="020B0604020202020204" pitchFamily="34" charset="0"/>
              </a:rPr>
              <a:t>. [online] Available at: http://www.mspguide.org/tool/Tuckman-forming-norming-storming-performing [Accessed 10 May 2019].</a:t>
            </a:r>
            <a:endParaRPr lang="en-US" sz="1100" dirty="0">
              <a:solidFill>
                <a:srgbClr val="000000"/>
              </a:solidFill>
              <a:latin typeface="Arial" panose="020B0604020202020204" pitchFamily="34" charset="0"/>
              <a:cs typeface="Arial" panose="020B0604020202020204" pitchFamily="34" charset="0"/>
            </a:endParaRPr>
          </a:p>
          <a:p>
            <a:pPr marL="0" indent="0" algn="just">
              <a:buNone/>
            </a:pPr>
            <a:r>
              <a:rPr lang="en-US" sz="1100" dirty="0">
                <a:solidFill>
                  <a:srgbClr val="000000"/>
                </a:solidFill>
                <a:latin typeface="Arial" panose="020B0604020202020204" pitchFamily="34" charset="0"/>
                <a:cs typeface="Arial" panose="020B0604020202020204" pitchFamily="34" charset="0"/>
              </a:rPr>
              <a:t>Nguyen, M. (2019). </a:t>
            </a:r>
            <a:r>
              <a:rPr lang="en-US" sz="1100" i="1" dirty="0">
                <a:solidFill>
                  <a:srgbClr val="000000"/>
                </a:solidFill>
                <a:latin typeface="Arial" panose="020B0604020202020204" pitchFamily="34" charset="0"/>
                <a:cs typeface="Arial" panose="020B0604020202020204" pitchFamily="34" charset="0"/>
              </a:rPr>
              <a:t>Belbin Team Roles</a:t>
            </a:r>
            <a:r>
              <a:rPr lang="en-US" sz="1100" dirty="0">
                <a:solidFill>
                  <a:srgbClr val="000000"/>
                </a:solidFill>
                <a:latin typeface="Arial" panose="020B0604020202020204" pitchFamily="34" charset="0"/>
                <a:cs typeface="Arial" panose="020B0604020202020204" pitchFamily="34" charset="0"/>
              </a:rPr>
              <a:t>. [image] Available at: https://dotnetsharing.files.wordpress.com/2017/09/team-roles.png [Accessed 2 May 2019].</a:t>
            </a:r>
          </a:p>
          <a:p>
            <a:pPr marL="0" indent="0" algn="just">
              <a:buNone/>
            </a:pPr>
            <a:r>
              <a:rPr lang="en-US" sz="1100" dirty="0">
                <a:solidFill>
                  <a:srgbClr val="000000"/>
                </a:solidFill>
                <a:latin typeface="Arial" panose="020B0604020202020204" pitchFamily="34" charset="0"/>
                <a:cs typeface="Arial" panose="020B0604020202020204" pitchFamily="34" charset="0"/>
              </a:rPr>
              <a:t>Team Effectiveness Model. (2019). [image] Available at: https://d2vlcm61l7u1fs.cloudfront.net/media%2Fb47%2Fb4769b0f-79d0-4a20-b641-a694653ee57c%2FphpS366yu.png [Accessed 9 May 2019].</a:t>
            </a:r>
          </a:p>
          <a:p>
            <a:pPr marL="0" indent="0" algn="just">
              <a:buNone/>
            </a:pPr>
            <a:r>
              <a:rPr lang="en-US" sz="1100" dirty="0">
                <a:solidFill>
                  <a:srgbClr val="000000"/>
                </a:solidFill>
                <a:latin typeface="Arial" panose="020B0604020202020204" pitchFamily="34" charset="0"/>
                <a:cs typeface="Arial" panose="020B0604020202020204" pitchFamily="34" charset="0"/>
              </a:rPr>
              <a:t>The Balance Careers. (2019). The Balance Careers. [online] Available at: https://www.thebalancecareers.com/ [Accessed 10 May 2019].</a:t>
            </a:r>
          </a:p>
          <a:p>
            <a:pPr marL="0" indent="0" algn="just">
              <a:buNone/>
            </a:pPr>
            <a:r>
              <a:rPr lang="en-US" sz="1100" dirty="0">
                <a:solidFill>
                  <a:srgbClr val="000000"/>
                </a:solidFill>
                <a:latin typeface="Arial" panose="020B0604020202020204" pitchFamily="34" charset="0"/>
                <a:cs typeface="Arial" panose="020B0604020202020204" pitchFamily="34" charset="0"/>
              </a:rPr>
              <a:t>Tuckman, Team Development Stages. (2019). [image] Available at: http://www.mspguide.org/sites/default/files/images/tuckman_okpalad.png [Accessed 9 May 2019].</a:t>
            </a:r>
          </a:p>
          <a:p>
            <a:pPr marL="0" indent="0" algn="just">
              <a:buNone/>
            </a:pPr>
            <a:r>
              <a:rPr lang="en-US" sz="1100" dirty="0">
                <a:solidFill>
                  <a:srgbClr val="000000"/>
                </a:solidFill>
                <a:latin typeface="Arial" panose="020B0604020202020204" pitchFamily="34" charset="0"/>
                <a:cs typeface="Arial" panose="020B0604020202020204" pitchFamily="34" charset="0"/>
              </a:rPr>
              <a:t>Weinstein, L. (2018). </a:t>
            </a:r>
            <a:r>
              <a:rPr lang="en-US" sz="1100" i="1" dirty="0">
                <a:solidFill>
                  <a:srgbClr val="000000"/>
                </a:solidFill>
                <a:latin typeface="Arial" panose="020B0604020202020204" pitchFamily="34" charset="0"/>
                <a:cs typeface="Arial" panose="020B0604020202020204" pitchFamily="34" charset="0"/>
              </a:rPr>
              <a:t>The 7 principles of conflict resolution</a:t>
            </a:r>
            <a:r>
              <a:rPr lang="en-US" sz="1100" dirty="0">
                <a:solidFill>
                  <a:srgbClr val="000000"/>
                </a:solidFill>
                <a:latin typeface="Arial" panose="020B0604020202020204" pitchFamily="34" charset="0"/>
                <a:cs typeface="Arial" panose="020B0604020202020204" pitchFamily="34" charset="0"/>
              </a:rPr>
              <a:t>. FT Publishing International.</a:t>
            </a:r>
          </a:p>
        </p:txBody>
      </p:sp>
    </p:spTree>
    <p:extLst>
      <p:ext uri="{BB962C8B-B14F-4D97-AF65-F5344CB8AC3E}">
        <p14:creationId xmlns:p14="http://schemas.microsoft.com/office/powerpoint/2010/main" val="341914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www.w3.org/XML/1998/namespace"/>
    <ds:schemaRef ds:uri="http://purl.org/dc/terms/"/>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196</TotalTime>
  <Words>742</Words>
  <Application>Microsoft Office PowerPoint</Application>
  <PresentationFormat>On-screen Show (4:3)</PresentationFormat>
  <Paragraphs>91</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20140311PresentationUWTSDTemplate</vt:lpstr>
      <vt:lpstr> Group 6 Presentation Considerations that need to be made in order to introduce effective team working.   Module Code:   BMSK4002_BIRM  Lectures Name:  Eric Osei</vt:lpstr>
      <vt:lpstr>About Us F.A.S.K Consultancy</vt:lpstr>
      <vt:lpstr>Benefits of Team Work  </vt:lpstr>
      <vt:lpstr>PowerPoint Presentation</vt:lpstr>
      <vt:lpstr>Stages of Team Development -</vt:lpstr>
      <vt:lpstr>The Belbin Team role model </vt:lpstr>
      <vt:lpstr>The Belbin Team role model </vt:lpstr>
      <vt:lpstr>Social Roles</vt:lpstr>
      <vt:lpstr>Thinking Roles</vt:lpstr>
      <vt:lpstr>Action Roles</vt:lpstr>
      <vt:lpstr>Successful team development </vt:lpstr>
      <vt:lpstr>Managing conflict </vt:lpstr>
      <vt:lpstr>Managing conflict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Group Presentation Considerations that need to be made in order to introduce effective team working.   Module Code:   BMSK4002_BIRM  Lectures Name:  Eric Osei</dc:title>
  <dc:creator>Abrar Ahmed (1810159)</dc:creator>
  <cp:lastModifiedBy>Abrar Ahmed (1810159)</cp:lastModifiedBy>
  <cp:revision>2</cp:revision>
  <dcterms:created xsi:type="dcterms:W3CDTF">2019-05-10T09:54:08Z</dcterms:created>
  <dcterms:modified xsi:type="dcterms:W3CDTF">2019-05-12T00:48:35Z</dcterms:modified>
</cp:coreProperties>
</file>