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76"/>
  </p:notesMasterIdLst>
  <p:handoutMasterIdLst>
    <p:handoutMasterId r:id="rId77"/>
  </p:handoutMasterIdLst>
  <p:sldIdLst>
    <p:sldId id="260" r:id="rId5"/>
    <p:sldId id="450" r:id="rId6"/>
    <p:sldId id="445" r:id="rId7"/>
    <p:sldId id="656" r:id="rId8"/>
    <p:sldId id="451" r:id="rId9"/>
    <p:sldId id="257" r:id="rId10"/>
    <p:sldId id="261" r:id="rId11"/>
    <p:sldId id="588" r:id="rId12"/>
    <p:sldId id="587" r:id="rId13"/>
    <p:sldId id="589" r:id="rId14"/>
    <p:sldId id="597" r:id="rId15"/>
    <p:sldId id="595" r:id="rId16"/>
    <p:sldId id="264" r:id="rId17"/>
    <p:sldId id="598" r:id="rId18"/>
    <p:sldId id="610" r:id="rId19"/>
    <p:sldId id="586" r:id="rId20"/>
    <p:sldId id="590" r:id="rId21"/>
    <p:sldId id="591" r:id="rId22"/>
    <p:sldId id="600" r:id="rId23"/>
    <p:sldId id="614" r:id="rId24"/>
    <p:sldId id="615" r:id="rId25"/>
    <p:sldId id="612" r:id="rId26"/>
    <p:sldId id="272" r:id="rId27"/>
    <p:sldId id="277" r:id="rId28"/>
    <p:sldId id="280" r:id="rId29"/>
    <p:sldId id="613" r:id="rId30"/>
    <p:sldId id="278" r:id="rId31"/>
    <p:sldId id="279" r:id="rId32"/>
    <p:sldId id="275" r:id="rId33"/>
    <p:sldId id="276" r:id="rId34"/>
    <p:sldId id="282" r:id="rId35"/>
    <p:sldId id="281" r:id="rId36"/>
    <p:sldId id="616" r:id="rId37"/>
    <p:sldId id="602" r:id="rId38"/>
    <p:sldId id="603" r:id="rId39"/>
    <p:sldId id="617" r:id="rId40"/>
    <p:sldId id="626" r:id="rId41"/>
    <p:sldId id="618" r:id="rId42"/>
    <p:sldId id="623" r:id="rId43"/>
    <p:sldId id="625" r:id="rId44"/>
    <p:sldId id="621" r:id="rId45"/>
    <p:sldId id="622" r:id="rId46"/>
    <p:sldId id="606" r:id="rId47"/>
    <p:sldId id="604" r:id="rId48"/>
    <p:sldId id="605" r:id="rId49"/>
    <p:sldId id="607" r:id="rId50"/>
    <p:sldId id="608" r:id="rId51"/>
    <p:sldId id="619" r:id="rId52"/>
    <p:sldId id="620" r:id="rId53"/>
    <p:sldId id="627" r:id="rId54"/>
    <p:sldId id="628" r:id="rId55"/>
    <p:sldId id="629" r:id="rId56"/>
    <p:sldId id="630" r:id="rId57"/>
    <p:sldId id="291" r:id="rId58"/>
    <p:sldId id="290" r:id="rId59"/>
    <p:sldId id="292" r:id="rId60"/>
    <p:sldId id="657" r:id="rId61"/>
    <p:sldId id="594" r:id="rId62"/>
    <p:sldId id="593" r:id="rId63"/>
    <p:sldId id="313" r:id="rId64"/>
    <p:sldId id="632" r:id="rId65"/>
    <p:sldId id="634" r:id="rId66"/>
    <p:sldId id="633" r:id="rId67"/>
    <p:sldId id="635" r:id="rId68"/>
    <p:sldId id="596" r:id="rId69"/>
    <p:sldId id="631" r:id="rId70"/>
    <p:sldId id="609" r:id="rId71"/>
    <p:sldId id="592" r:id="rId72"/>
    <p:sldId id="262" r:id="rId73"/>
    <p:sldId id="599" r:id="rId74"/>
    <p:sldId id="624" r:id="rId75"/>
  </p:sldIdLst>
  <p:sldSz cx="9144000" cy="6858000" type="screen4x3"/>
  <p:notesSz cx="6858000" cy="9144000"/>
  <p:embeddedFontLst>
    <p:embeddedFont>
      <p:font typeface="Source Sans Pro" panose="020B0503030403020204" pitchFamily="34" charset="0"/>
      <p:regular r:id="rId78"/>
      <p:bold r:id="rId79"/>
      <p:italic r:id="rId80"/>
      <p:boldItalic r:id="rId8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6C4C43-0D21-4C4F-854D-D57416ECC249}" v="10" dt="2025-09-22T11:51:19.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18" autoAdjust="0"/>
  </p:normalViewPr>
  <p:slideViewPr>
    <p:cSldViewPr snapToGrid="0">
      <p:cViewPr varScale="1">
        <p:scale>
          <a:sx n="91" d="100"/>
          <a:sy n="91" d="100"/>
        </p:scale>
        <p:origin x="1212" y="9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font" Target="fonts/font2.fntdata"/><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font" Target="fonts/font3.fntdata"/><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font" Target="fonts/font1.fntdata"/><Relationship Id="rId81" Type="http://schemas.openxmlformats.org/officeDocument/2006/relationships/font" Target="fonts/font4.fntdata"/><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microsoft.com/office/2015/10/relationships/revisionInfo" Target="revisionInfo.xml"/><Relationship Id="rId61" Type="http://schemas.openxmlformats.org/officeDocument/2006/relationships/slide" Target="slides/slide57.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6A6C4C43-0D21-4C4F-854D-D57416ECC249}"/>
    <pc:docChg chg="undo custSel addSld delSld modSld">
      <pc:chgData name="Aishat Bakre" userId="839b68a6-4a2b-45ef-9a5a-14f954bfea5f" providerId="ADAL" clId="{6A6C4C43-0D21-4C4F-854D-D57416ECC249}" dt="2025-09-22T12:11:16.880" v="44" actId="20577"/>
      <pc:docMkLst>
        <pc:docMk/>
      </pc:docMkLst>
      <pc:sldChg chg="modSp mod">
        <pc:chgData name="Aishat Bakre" userId="839b68a6-4a2b-45ef-9a5a-14f954bfea5f" providerId="ADAL" clId="{6A6C4C43-0D21-4C4F-854D-D57416ECC249}" dt="2025-09-22T11:53:13.554" v="18" actId="20577"/>
        <pc:sldMkLst>
          <pc:docMk/>
          <pc:sldMk cId="1395684286" sldId="260"/>
        </pc:sldMkLst>
        <pc:spChg chg="mod">
          <ac:chgData name="Aishat Bakre" userId="839b68a6-4a2b-45ef-9a5a-14f954bfea5f" providerId="ADAL" clId="{6A6C4C43-0D21-4C4F-854D-D57416ECC249}" dt="2025-09-22T11:53:13.554" v="18" actId="20577"/>
          <ac:spMkLst>
            <pc:docMk/>
            <pc:sldMk cId="1395684286" sldId="260"/>
            <ac:spMk id="5" creationId="{ADFE276F-6869-41C6-B887-3EC4A210430D}"/>
          </ac:spMkLst>
        </pc:spChg>
      </pc:sldChg>
      <pc:sldChg chg="modNotesTx">
        <pc:chgData name="Aishat Bakre" userId="839b68a6-4a2b-45ef-9a5a-14f954bfea5f" providerId="ADAL" clId="{6A6C4C43-0D21-4C4F-854D-D57416ECC249}" dt="2025-09-22T12:10:13.101" v="39" actId="20577"/>
        <pc:sldMkLst>
          <pc:docMk/>
          <pc:sldMk cId="3909304818" sldId="262"/>
        </pc:sldMkLst>
      </pc:sldChg>
      <pc:sldChg chg="modNotesTx">
        <pc:chgData name="Aishat Bakre" userId="839b68a6-4a2b-45ef-9a5a-14f954bfea5f" providerId="ADAL" clId="{6A6C4C43-0D21-4C4F-854D-D57416ECC249}" dt="2025-09-22T12:09:25.949" v="37" actId="20577"/>
        <pc:sldMkLst>
          <pc:docMk/>
          <pc:sldMk cId="1919745460" sldId="290"/>
        </pc:sldMkLst>
      </pc:sldChg>
      <pc:sldChg chg="modNotesTx">
        <pc:chgData name="Aishat Bakre" userId="839b68a6-4a2b-45ef-9a5a-14f954bfea5f" providerId="ADAL" clId="{6A6C4C43-0D21-4C4F-854D-D57416ECC249}" dt="2025-09-22T12:11:00.739" v="43" actId="20577"/>
        <pc:sldMkLst>
          <pc:docMk/>
          <pc:sldMk cId="986738726" sldId="588"/>
        </pc:sldMkLst>
      </pc:sldChg>
      <pc:sldChg chg="modNotesTx">
        <pc:chgData name="Aishat Bakre" userId="839b68a6-4a2b-45ef-9a5a-14f954bfea5f" providerId="ADAL" clId="{6A6C4C43-0D21-4C4F-854D-D57416ECC249}" dt="2025-09-22T12:10:17.473" v="40" actId="20577"/>
        <pc:sldMkLst>
          <pc:docMk/>
          <pc:sldMk cId="3413358089" sldId="599"/>
        </pc:sldMkLst>
      </pc:sldChg>
      <pc:sldChg chg="modSp mod">
        <pc:chgData name="Aishat Bakre" userId="839b68a6-4a2b-45ef-9a5a-14f954bfea5f" providerId="ADAL" clId="{6A6C4C43-0D21-4C4F-854D-D57416ECC249}" dt="2025-09-22T11:59:39.624" v="22" actId="114"/>
        <pc:sldMkLst>
          <pc:docMk/>
          <pc:sldMk cId="3823950865" sldId="602"/>
        </pc:sldMkLst>
        <pc:spChg chg="mod">
          <ac:chgData name="Aishat Bakre" userId="839b68a6-4a2b-45ef-9a5a-14f954bfea5f" providerId="ADAL" clId="{6A6C4C43-0D21-4C4F-854D-D57416ECC249}" dt="2025-09-22T11:59:39.624" v="22" actId="114"/>
          <ac:spMkLst>
            <pc:docMk/>
            <pc:sldMk cId="3823950865" sldId="602"/>
            <ac:spMk id="3" creationId="{FC5B704F-B699-151D-95DF-81108743FAED}"/>
          </ac:spMkLst>
        </pc:spChg>
      </pc:sldChg>
      <pc:sldChg chg="modSp mod">
        <pc:chgData name="Aishat Bakre" userId="839b68a6-4a2b-45ef-9a5a-14f954bfea5f" providerId="ADAL" clId="{6A6C4C43-0D21-4C4F-854D-D57416ECC249}" dt="2025-09-22T12:00:04.267" v="24" actId="114"/>
        <pc:sldMkLst>
          <pc:docMk/>
          <pc:sldMk cId="4195882410" sldId="603"/>
        </pc:sldMkLst>
        <pc:spChg chg="mod">
          <ac:chgData name="Aishat Bakre" userId="839b68a6-4a2b-45ef-9a5a-14f954bfea5f" providerId="ADAL" clId="{6A6C4C43-0D21-4C4F-854D-D57416ECC249}" dt="2025-09-22T12:00:04.267" v="24" actId="114"/>
          <ac:spMkLst>
            <pc:docMk/>
            <pc:sldMk cId="4195882410" sldId="603"/>
            <ac:spMk id="3" creationId="{E0E8E38F-9482-DA36-9AE9-E2D70EB63E7F}"/>
          </ac:spMkLst>
        </pc:spChg>
      </pc:sldChg>
      <pc:sldChg chg="modNotesTx">
        <pc:chgData name="Aishat Bakre" userId="839b68a6-4a2b-45ef-9a5a-14f954bfea5f" providerId="ADAL" clId="{6A6C4C43-0D21-4C4F-854D-D57416ECC249}" dt="2025-09-22T12:09:58.241" v="38" actId="20577"/>
        <pc:sldMkLst>
          <pc:docMk/>
          <pc:sldMk cId="925326884" sldId="609"/>
        </pc:sldMkLst>
      </pc:sldChg>
      <pc:sldChg chg="modNotesTx">
        <pc:chgData name="Aishat Bakre" userId="839b68a6-4a2b-45ef-9a5a-14f954bfea5f" providerId="ADAL" clId="{6A6C4C43-0D21-4C4F-854D-D57416ECC249}" dt="2025-09-22T12:11:16.880" v="44" actId="20577"/>
        <pc:sldMkLst>
          <pc:docMk/>
          <pc:sldMk cId="1342587702" sldId="610"/>
        </pc:sldMkLst>
      </pc:sldChg>
      <pc:sldChg chg="modSp mod">
        <pc:chgData name="Aishat Bakre" userId="839b68a6-4a2b-45ef-9a5a-14f954bfea5f" providerId="ADAL" clId="{6A6C4C43-0D21-4C4F-854D-D57416ECC249}" dt="2025-09-22T11:58:25.461" v="21" actId="5793"/>
        <pc:sldMkLst>
          <pc:docMk/>
          <pc:sldMk cId="1314506059" sldId="612"/>
        </pc:sldMkLst>
        <pc:spChg chg="mod">
          <ac:chgData name="Aishat Bakre" userId="839b68a6-4a2b-45ef-9a5a-14f954bfea5f" providerId="ADAL" clId="{6A6C4C43-0D21-4C4F-854D-D57416ECC249}" dt="2025-09-22T11:58:25.461" v="21" actId="5793"/>
          <ac:spMkLst>
            <pc:docMk/>
            <pc:sldMk cId="1314506059" sldId="612"/>
            <ac:spMk id="3" creationId="{BFAE4AEF-983C-F89C-95DB-351CC4AFF43D}"/>
          </ac:spMkLst>
        </pc:spChg>
      </pc:sldChg>
      <pc:sldChg chg="modSp mod">
        <pc:chgData name="Aishat Bakre" userId="839b68a6-4a2b-45ef-9a5a-14f954bfea5f" providerId="ADAL" clId="{6A6C4C43-0D21-4C4F-854D-D57416ECC249}" dt="2025-09-22T12:02:13.210" v="25" actId="114"/>
        <pc:sldMkLst>
          <pc:docMk/>
          <pc:sldMk cId="1273807648" sldId="615"/>
        </pc:sldMkLst>
        <pc:spChg chg="mod">
          <ac:chgData name="Aishat Bakre" userId="839b68a6-4a2b-45ef-9a5a-14f954bfea5f" providerId="ADAL" clId="{6A6C4C43-0D21-4C4F-854D-D57416ECC249}" dt="2025-09-22T12:02:13.210" v="25" actId="114"/>
          <ac:spMkLst>
            <pc:docMk/>
            <pc:sldMk cId="1273807648" sldId="615"/>
            <ac:spMk id="3" creationId="{0EA3CF37-80AF-EC2C-335E-493DFDB60F71}"/>
          </ac:spMkLst>
        </pc:spChg>
      </pc:sldChg>
      <pc:sldChg chg="modNotesTx">
        <pc:chgData name="Aishat Bakre" userId="839b68a6-4a2b-45ef-9a5a-14f954bfea5f" providerId="ADAL" clId="{6A6C4C43-0D21-4C4F-854D-D57416ECC249}" dt="2025-09-22T12:09:02.804" v="34" actId="20577"/>
        <pc:sldMkLst>
          <pc:docMk/>
          <pc:sldMk cId="2148360809" sldId="619"/>
        </pc:sldMkLst>
      </pc:sldChg>
      <pc:sldChg chg="modNotesTx">
        <pc:chgData name="Aishat Bakre" userId="839b68a6-4a2b-45ef-9a5a-14f954bfea5f" providerId="ADAL" clId="{6A6C4C43-0D21-4C4F-854D-D57416ECC249}" dt="2025-09-22T12:10:36.518" v="42" actId="20577"/>
        <pc:sldMkLst>
          <pc:docMk/>
          <pc:sldMk cId="31208882" sldId="624"/>
        </pc:sldMkLst>
      </pc:sldChg>
      <pc:sldChg chg="modNotesTx">
        <pc:chgData name="Aishat Bakre" userId="839b68a6-4a2b-45ef-9a5a-14f954bfea5f" providerId="ADAL" clId="{6A6C4C43-0D21-4C4F-854D-D57416ECC249}" dt="2025-09-22T12:08:41.072" v="33" actId="20577"/>
        <pc:sldMkLst>
          <pc:docMk/>
          <pc:sldMk cId="1070247813" sldId="625"/>
        </pc:sldMkLst>
      </pc:sldChg>
      <pc:sldChg chg="modSp mod">
        <pc:chgData name="Aishat Bakre" userId="839b68a6-4a2b-45ef-9a5a-14f954bfea5f" providerId="ADAL" clId="{6A6C4C43-0D21-4C4F-854D-D57416ECC249}" dt="2025-09-22T12:06:18.923" v="32" actId="114"/>
        <pc:sldMkLst>
          <pc:docMk/>
          <pc:sldMk cId="1404990458" sldId="626"/>
        </pc:sldMkLst>
        <pc:spChg chg="mod">
          <ac:chgData name="Aishat Bakre" userId="839b68a6-4a2b-45ef-9a5a-14f954bfea5f" providerId="ADAL" clId="{6A6C4C43-0D21-4C4F-854D-D57416ECC249}" dt="2025-09-22T12:06:18.923" v="32" actId="114"/>
          <ac:spMkLst>
            <pc:docMk/>
            <pc:sldMk cId="1404990458" sldId="626"/>
            <ac:spMk id="3" creationId="{299C67A2-BBD6-AB98-4A46-B75DA2C882F3}"/>
          </ac:spMkLst>
        </pc:spChg>
      </pc:sldChg>
      <pc:sldChg chg="modNotesTx">
        <pc:chgData name="Aishat Bakre" userId="839b68a6-4a2b-45ef-9a5a-14f954bfea5f" providerId="ADAL" clId="{6A6C4C43-0D21-4C4F-854D-D57416ECC249}" dt="2025-09-22T12:09:12.990" v="35" actId="20577"/>
        <pc:sldMkLst>
          <pc:docMk/>
          <pc:sldMk cId="439441812" sldId="629"/>
        </pc:sldMkLst>
      </pc:sldChg>
      <pc:sldChg chg="modNotesTx">
        <pc:chgData name="Aishat Bakre" userId="839b68a6-4a2b-45ef-9a5a-14f954bfea5f" providerId="ADAL" clId="{6A6C4C43-0D21-4C4F-854D-D57416ECC249}" dt="2025-09-22T12:09:18.089" v="36" actId="20577"/>
        <pc:sldMkLst>
          <pc:docMk/>
          <pc:sldMk cId="4055721710" sldId="630"/>
        </pc:sldMkLst>
      </pc:sldChg>
      <pc:sldChg chg="del">
        <pc:chgData name="Aishat Bakre" userId="839b68a6-4a2b-45ef-9a5a-14f954bfea5f" providerId="ADAL" clId="{6A6C4C43-0D21-4C4F-854D-D57416ECC249}" dt="2025-09-22T11:49:20.680" v="15" actId="2696"/>
        <pc:sldMkLst>
          <pc:docMk/>
          <pc:sldMk cId="856362890" sldId="647"/>
        </pc:sldMkLst>
      </pc:sldChg>
      <pc:sldChg chg="del">
        <pc:chgData name="Aishat Bakre" userId="839b68a6-4a2b-45ef-9a5a-14f954bfea5f" providerId="ADAL" clId="{6A6C4C43-0D21-4C4F-854D-D57416ECC249}" dt="2025-09-22T11:49:24.310" v="16" actId="2696"/>
        <pc:sldMkLst>
          <pc:docMk/>
          <pc:sldMk cId="646932215" sldId="651"/>
        </pc:sldMkLst>
      </pc:sldChg>
      <pc:sldChg chg="del">
        <pc:chgData name="Aishat Bakre" userId="839b68a6-4a2b-45ef-9a5a-14f954bfea5f" providerId="ADAL" clId="{6A6C4C43-0D21-4C4F-854D-D57416ECC249}" dt="2025-09-22T11:15:23.616" v="0" actId="2696"/>
        <pc:sldMkLst>
          <pc:docMk/>
          <pc:sldMk cId="3114393744" sldId="653"/>
        </pc:sldMkLst>
      </pc:sldChg>
      <pc:sldChg chg="del">
        <pc:chgData name="Aishat Bakre" userId="839b68a6-4a2b-45ef-9a5a-14f954bfea5f" providerId="ADAL" clId="{6A6C4C43-0D21-4C4F-854D-D57416ECC249}" dt="2025-09-22T11:15:27.377" v="1" actId="2696"/>
        <pc:sldMkLst>
          <pc:docMk/>
          <pc:sldMk cId="1436043426" sldId="654"/>
        </pc:sldMkLst>
      </pc:sldChg>
      <pc:sldChg chg="del">
        <pc:chgData name="Aishat Bakre" userId="839b68a6-4a2b-45ef-9a5a-14f954bfea5f" providerId="ADAL" clId="{6A6C4C43-0D21-4C4F-854D-D57416ECC249}" dt="2025-09-22T12:10:28.410" v="41" actId="2696"/>
        <pc:sldMkLst>
          <pc:docMk/>
          <pc:sldMk cId="1606363839" sldId="655"/>
        </pc:sldMkLst>
      </pc:sldChg>
      <pc:sldChg chg="addSp new del">
        <pc:chgData name="Aishat Bakre" userId="839b68a6-4a2b-45ef-9a5a-14f954bfea5f" providerId="ADAL" clId="{6A6C4C43-0D21-4C4F-854D-D57416ECC249}" dt="2025-09-22T11:47:07.844" v="6" actId="680"/>
        <pc:sldMkLst>
          <pc:docMk/>
          <pc:sldMk cId="2250212456" sldId="656"/>
        </pc:sldMkLst>
        <pc:picChg chg="add">
          <ac:chgData name="Aishat Bakre" userId="839b68a6-4a2b-45ef-9a5a-14f954bfea5f" providerId="ADAL" clId="{6A6C4C43-0D21-4C4F-854D-D57416ECC249}" dt="2025-09-22T11:46:46.631" v="5"/>
          <ac:picMkLst>
            <pc:docMk/>
            <pc:sldMk cId="2250212456" sldId="656"/>
            <ac:picMk id="4" creationId="{78A0C1EB-01C1-9E38-961C-3E1F3006BE42}"/>
          </ac:picMkLst>
        </pc:picChg>
      </pc:sldChg>
      <pc:sldChg chg="new del">
        <pc:chgData name="Aishat Bakre" userId="839b68a6-4a2b-45ef-9a5a-14f954bfea5f" providerId="ADAL" clId="{6A6C4C43-0D21-4C4F-854D-D57416ECC249}" dt="2025-09-22T11:46:30.197" v="3" actId="680"/>
        <pc:sldMkLst>
          <pc:docMk/>
          <pc:sldMk cId="3295271276" sldId="656"/>
        </pc:sldMkLst>
      </pc:sldChg>
      <pc:sldChg chg="addSp modSp new">
        <pc:chgData name="Aishat Bakre" userId="839b68a6-4a2b-45ef-9a5a-14f954bfea5f" providerId="ADAL" clId="{6A6C4C43-0D21-4C4F-854D-D57416ECC249}" dt="2025-09-22T11:48:03.519" v="13" actId="14100"/>
        <pc:sldMkLst>
          <pc:docMk/>
          <pc:sldMk cId="4283949884" sldId="656"/>
        </pc:sldMkLst>
        <pc:picChg chg="add mod">
          <ac:chgData name="Aishat Bakre" userId="839b68a6-4a2b-45ef-9a5a-14f954bfea5f" providerId="ADAL" clId="{6A6C4C43-0D21-4C4F-854D-D57416ECC249}" dt="2025-09-22T11:48:03.519" v="13" actId="14100"/>
          <ac:picMkLst>
            <pc:docMk/>
            <pc:sldMk cId="4283949884" sldId="656"/>
            <ac:picMk id="1026" creationId="{EE0E1025-66C2-7168-7CA2-D577F6A023E3}"/>
          </ac:picMkLst>
        </pc:picChg>
      </pc:sldChg>
      <pc:sldChg chg="add">
        <pc:chgData name="Aishat Bakre" userId="839b68a6-4a2b-45ef-9a5a-14f954bfea5f" providerId="ADAL" clId="{6A6C4C43-0D21-4C4F-854D-D57416ECC249}" dt="2025-09-22T11:49:17.166" v="14"/>
        <pc:sldMkLst>
          <pc:docMk/>
          <pc:sldMk cId="1911222213" sldId="6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22/09/2025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22/09/2025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pj-AvTOdk2Q" TargetMode="External"/><Relationship Id="rId7" Type="http://schemas.openxmlformats.org/officeDocument/2006/relationships/hyperlink" Target="https://www.youtube.com/watch?v=RXOd-7rn6so" TargetMode="External"/><Relationship Id="rId2" Type="http://schemas.openxmlformats.org/officeDocument/2006/relationships/slide" Target="../slides/slide68.xml"/><Relationship Id="rId1" Type="http://schemas.openxmlformats.org/officeDocument/2006/relationships/notesMaster" Target="../notesMasters/notesMaster1.xml"/><Relationship Id="rId6" Type="http://schemas.openxmlformats.org/officeDocument/2006/relationships/hyperlink" Target="https://www.youtube.com/watch?v=6Dk3CV-Wt38" TargetMode="External"/><Relationship Id="rId5" Type="http://schemas.openxmlformats.org/officeDocument/2006/relationships/hyperlink" Target="https://www.youtube.com/watch?v=NTYRtRNsAko" TargetMode="External"/><Relationship Id="rId4" Type="http://schemas.openxmlformats.org/officeDocument/2006/relationships/hyperlink" Target="https://www.youtube.com/watch?v=rM9QAxFSBMU"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847330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644710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1069312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4067021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657298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2674936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488952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668726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1398483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52</a:t>
            </a:fld>
            <a:endParaRPr lang="en-GB"/>
          </a:p>
        </p:txBody>
      </p:sp>
    </p:spTree>
    <p:extLst>
      <p:ext uri="{BB962C8B-B14F-4D97-AF65-F5344CB8AC3E}">
        <p14:creationId xmlns:p14="http://schemas.microsoft.com/office/powerpoint/2010/main" val="3904350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1050274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55</a:t>
            </a:fld>
            <a:endParaRPr lang="en-GB"/>
          </a:p>
        </p:txBody>
      </p:sp>
    </p:spTree>
    <p:extLst>
      <p:ext uri="{BB962C8B-B14F-4D97-AF65-F5344CB8AC3E}">
        <p14:creationId xmlns:p14="http://schemas.microsoft.com/office/powerpoint/2010/main" val="2887514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58</a:t>
            </a:fld>
            <a:endParaRPr lang="en-GB"/>
          </a:p>
        </p:txBody>
      </p:sp>
    </p:spTree>
    <p:extLst>
      <p:ext uri="{BB962C8B-B14F-4D97-AF65-F5344CB8AC3E}">
        <p14:creationId xmlns:p14="http://schemas.microsoft.com/office/powerpoint/2010/main" val="39380111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62</a:t>
            </a:fld>
            <a:endParaRPr lang="en-GB"/>
          </a:p>
        </p:txBody>
      </p:sp>
    </p:spTree>
    <p:extLst>
      <p:ext uri="{BB962C8B-B14F-4D97-AF65-F5344CB8AC3E}">
        <p14:creationId xmlns:p14="http://schemas.microsoft.com/office/powerpoint/2010/main" val="2598990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66</a:t>
            </a:fld>
            <a:endParaRPr lang="en-GB"/>
          </a:p>
        </p:txBody>
      </p:sp>
    </p:spTree>
    <p:extLst>
      <p:ext uri="{BB962C8B-B14F-4D97-AF65-F5344CB8AC3E}">
        <p14:creationId xmlns:p14="http://schemas.microsoft.com/office/powerpoint/2010/main" val="4572647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67</a:t>
            </a:fld>
            <a:endParaRPr lang="en-GB"/>
          </a:p>
        </p:txBody>
      </p:sp>
    </p:spTree>
    <p:extLst>
      <p:ext uri="{BB962C8B-B14F-4D97-AF65-F5344CB8AC3E}">
        <p14:creationId xmlns:p14="http://schemas.microsoft.com/office/powerpoint/2010/main" val="3242580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WHO: What is people-centred care? – YouTube</a:t>
            </a:r>
            <a:endParaRPr lang="en-GB"/>
          </a:p>
          <a:p>
            <a:r>
              <a:rPr lang="en-GB">
                <a:hlinkClick r:id="rId4"/>
              </a:rPr>
              <a:t>Let's talk about person-centred care | Caring with Confidence: The Code in Action | NMC – YouTube</a:t>
            </a:r>
            <a:endParaRPr lang="en-GB"/>
          </a:p>
          <a:p>
            <a:r>
              <a:rPr lang="en-GB">
                <a:hlinkClick r:id="rId5"/>
              </a:rPr>
              <a:t>Person-Centred Care Guideline - YouTube</a:t>
            </a:r>
            <a:endParaRPr lang="en-GB"/>
          </a:p>
          <a:p>
            <a:r>
              <a:rPr lang="en-GB">
                <a:hlinkClick r:id="rId6"/>
              </a:rPr>
              <a:t>Person-centred care made simple – YouTube</a:t>
            </a:r>
            <a:r>
              <a:rPr lang="en-GB"/>
              <a:t>  </a:t>
            </a:r>
          </a:p>
          <a:p>
            <a:r>
              <a:rPr lang="en-GB">
                <a:hlinkClick r:id="rId7"/>
              </a:rPr>
              <a:t>Comprehensive Model of Personalised Care (short </a:t>
            </a:r>
            <a:r>
              <a:rPr lang="en-GB" err="1">
                <a:hlinkClick r:id="rId7"/>
              </a:rPr>
              <a:t>verison</a:t>
            </a:r>
            <a:r>
              <a:rPr lang="en-GB">
                <a:hlinkClick r:id="rId7"/>
              </a:rPr>
              <a:t>)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68</a:t>
            </a:fld>
            <a:endParaRPr lang="en-GB"/>
          </a:p>
        </p:txBody>
      </p:sp>
    </p:spTree>
    <p:extLst>
      <p:ext uri="{BB962C8B-B14F-4D97-AF65-F5344CB8AC3E}">
        <p14:creationId xmlns:p14="http://schemas.microsoft.com/office/powerpoint/2010/main" val="731417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69</a:t>
            </a:fld>
            <a:endParaRPr lang="en-GB"/>
          </a:p>
        </p:txBody>
      </p:sp>
    </p:spTree>
    <p:extLst>
      <p:ext uri="{BB962C8B-B14F-4D97-AF65-F5344CB8AC3E}">
        <p14:creationId xmlns:p14="http://schemas.microsoft.com/office/powerpoint/2010/main" val="5402855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70</a:t>
            </a:fld>
            <a:endParaRPr lang="en-GB"/>
          </a:p>
        </p:txBody>
      </p:sp>
    </p:spTree>
    <p:extLst>
      <p:ext uri="{BB962C8B-B14F-4D97-AF65-F5344CB8AC3E}">
        <p14:creationId xmlns:p14="http://schemas.microsoft.com/office/powerpoint/2010/main" val="21157510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71</a:t>
            </a:fld>
            <a:endParaRPr lang="en-GB"/>
          </a:p>
        </p:txBody>
      </p:sp>
    </p:spTree>
    <p:extLst>
      <p:ext uri="{BB962C8B-B14F-4D97-AF65-F5344CB8AC3E}">
        <p14:creationId xmlns:p14="http://schemas.microsoft.com/office/powerpoint/2010/main" val="1761691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22/09/2025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scie.org.uk/person-centred-care/what-i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ncbi.nlm.nih.gov/pmc/articles/PMC6465836/"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england.nhs.uk/ourwork/clinical-policy/ltc/"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health.org.uk/publications/person-centred-care-made-simple"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pj-AvTOdk2Q" TargetMode="External"/><Relationship Id="rId7" Type="http://schemas.openxmlformats.org/officeDocument/2006/relationships/hyperlink" Target="https://www.youtube.com/watch?v=RXOd-7rn6so"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youtube.com/watch?v=NTYRtRNsAko" TargetMode="External"/><Relationship Id="rId5" Type="http://schemas.openxmlformats.org/officeDocument/2006/relationships/hyperlink" Target="https://www.youtube.com/watch?v=6Dk3CV-Wt38" TargetMode="External"/><Relationship Id="rId4" Type="http://schemas.openxmlformats.org/officeDocument/2006/relationships/hyperlink" Target="https://www.youtube.com/watch?v=rM9QAxFSBMU" TargetMode="External"/></Relationships>
</file>

<file path=ppt/slides/_rels/slide69.xml.rels><?xml version="1.0" encoding="UTF-8" standalone="yes"?>
<Relationships xmlns="http://schemas.openxmlformats.org/package/2006/relationships"><Relationship Id="rId8" Type="http://schemas.openxmlformats.org/officeDocument/2006/relationships/hyperlink" Target="https://www.skillsforhealth.org.uk/wp-content/uploads/2021/01/Person-Centred-Approaches-Framework.pdf" TargetMode="External"/><Relationship Id="rId3" Type="http://schemas.openxmlformats.org/officeDocument/2006/relationships/hyperlink" Target="https://www.alzheimers.org.uk/about-dementia/treatments/person-centred-care" TargetMode="External"/><Relationship Id="rId7" Type="http://schemas.openxmlformats.org/officeDocument/2006/relationships/hyperlink" Target="https://www.hee.nhs.uk/our-work/person-centred-care" TargetMode="External"/><Relationship Id="rId12" Type="http://schemas.openxmlformats.org/officeDocument/2006/relationships/hyperlink" Target="https://www.skillsforcare.org.uk/document-library/standards/care-certificate/standard-5-2.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health.org.uk/topics/person-centred-care?gclid=EAIaIQobChMI-YnLoZOt-gIVicLtCh29UQEVEAAYAiAAEgJXR_D_BwE" TargetMode="External"/><Relationship Id="rId11" Type="http://schemas.openxmlformats.org/officeDocument/2006/relationships/hyperlink" Target="https://ccpdignity.co.uk/introduction/" TargetMode="External"/><Relationship Id="rId5" Type="http://schemas.openxmlformats.org/officeDocument/2006/relationships/hyperlink" Target="https://www.health.org.uk/publications/person-centred-care-made-simple" TargetMode="External"/><Relationship Id="rId10" Type="http://schemas.openxmlformats.org/officeDocument/2006/relationships/hyperlink" Target="https://www.scie.org.uk/person-centred-care/what-is" TargetMode="External"/><Relationship Id="rId4" Type="http://schemas.openxmlformats.org/officeDocument/2006/relationships/hyperlink" Target="https://www.england.nhs.uk/ourwork/clinical-policy/ltc/house-of-care/" TargetMode="External"/><Relationship Id="rId9" Type="http://schemas.openxmlformats.org/officeDocument/2006/relationships/hyperlink" Target="https://www.pointofcarefoundation.org.uk/resource/patient-family-centred-care-toolkit/?gclid=EAIaIQobChMIyK_Sj7at-gIVkmDmCh22IQBfEAAYASAAEgKGNvD_BwE"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www.health.org.uk/publications/evidence-helping-people-help-themselv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health.org.uk/publications/helping-measure-person-centred-care"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www.nyam.org/social-work-leadership-institute/docs/publications/N3C-ImplementingCare-Coordination.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kingsfund.org.uk/publications/co-ordinated-care-people-complex-chronic-conditions" TargetMode="External"/><Relationship Id="rId5" Type="http://schemas.openxmlformats.org/officeDocument/2006/relationships/hyperlink" Target="https://www.kingsfund.org.uk/projects/co-ordinated-care-people-complex-chronic-conditions" TargetMode="External"/><Relationship Id="rId4" Type="http://schemas.openxmlformats.org/officeDocument/2006/relationships/hyperlink" Target="http://www.kingsfund.org.uk/projects/co-ordinated-care-peoplecomplex-chronic-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latin typeface="Arial" panose="020B0604020202020204" pitchFamily="34" charset="0"/>
                <a:cs typeface="Arial" panose="020B0604020202020204" pitchFamily="34" charset="0"/>
              </a:rPr>
              <a:t>Community Care and Management of Longer-term Conditions</a:t>
            </a:r>
            <a:br>
              <a:rPr lang="en-GB" sz="3600" b="1" i="1">
                <a:solidFill>
                  <a:schemeClr val="bg1"/>
                </a:solidFill>
              </a:rPr>
            </a:br>
            <a:br>
              <a:rPr lang="en-GB" sz="3600" b="1" i="1">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 1</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a:solidFill>
                  <a:schemeClr val="bg1"/>
                </a:solidFill>
                <a:latin typeface="Arial" panose="020B0604020202020204" pitchFamily="34" charset="0"/>
                <a:cs typeface="Arial" panose="020B0604020202020204" pitchFamily="34" charset="0"/>
              </a:rPr>
              <a:t>Person Centred Care</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lvl="0" algn="ctr">
              <a:spcBef>
                <a:spcPct val="20000"/>
              </a:spcBef>
              <a:defRPr/>
            </a:pPr>
            <a:r>
              <a:rPr lang="en-GB" sz="2000" b="1" dirty="0">
                <a:solidFill>
                  <a:prstClr val="white"/>
                </a:solidFill>
                <a:latin typeface="Arial" panose="020B0604020202020204" pitchFamily="34" charset="0"/>
                <a:cs typeface="Arial" panose="020B0604020202020204" pitchFamily="34" charset="0"/>
              </a:rPr>
              <a:t>©</a:t>
            </a: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000+ Recap Stock Photos, Pictures &amp; Royalty-Free Images ...">
            <a:extLst>
              <a:ext uri="{FF2B5EF4-FFF2-40B4-BE49-F238E27FC236}">
                <a16:creationId xmlns:a16="http://schemas.microsoft.com/office/drawing/2014/main" id="{EE0E1025-66C2-7168-7CA2-D577F6A023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766" y="1108953"/>
            <a:ext cx="7188740" cy="396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94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term person centred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Four principles of person-centred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Common Terminology use for PCC</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The importance of person-centred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US" altLang="en-US" sz="2400">
                <a:latin typeface="Arial" panose="020B0604020202020204" pitchFamily="34" charset="0"/>
                <a:cs typeface="Arial" panose="020B0604020202020204" pitchFamily="34" charset="0"/>
              </a:rPr>
              <a:t>The term coordinated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US" altLang="en-US" sz="2400">
                <a:latin typeface="Arial" panose="020B0604020202020204" pitchFamily="34" charset="0"/>
                <a:cs typeface="Arial" panose="020B0604020202020204" pitchFamily="34" charset="0"/>
              </a:rPr>
              <a:t>The term self management</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US" altLang="en-US" sz="2400">
                <a:latin typeface="Arial" panose="020B0604020202020204" pitchFamily="34" charset="0"/>
                <a:cs typeface="Arial" panose="020B0604020202020204" pitchFamily="34" charset="0"/>
              </a:rPr>
              <a:t>Person-</a:t>
            </a:r>
            <a:r>
              <a:rPr lang="en-US" altLang="en-US" sz="2400" err="1">
                <a:latin typeface="Arial" panose="020B0604020202020204" pitchFamily="34" charset="0"/>
                <a:cs typeface="Arial" panose="020B0604020202020204" pitchFamily="34" charset="0"/>
              </a:rPr>
              <a:t>centred</a:t>
            </a:r>
            <a:r>
              <a:rPr lang="en-US" altLang="en-US" sz="2400">
                <a:latin typeface="Arial" panose="020B0604020202020204" pitchFamily="34" charset="0"/>
                <a:cs typeface="Arial" panose="020B0604020202020204" pitchFamily="34" charset="0"/>
              </a:rPr>
              <a:t> approach</a:t>
            </a:r>
          </a:p>
        </p:txBody>
      </p:sp>
    </p:spTree>
    <p:extLst>
      <p:ext uri="{BB962C8B-B14F-4D97-AF65-F5344CB8AC3E}">
        <p14:creationId xmlns:p14="http://schemas.microsoft.com/office/powerpoint/2010/main" val="146026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A029-7C61-3C8A-F5D9-9F1F7A2FD8BD}"/>
              </a:ext>
            </a:extLst>
          </p:cNvPr>
          <p:cNvSpPr>
            <a:spLocks noGrp="1"/>
          </p:cNvSpPr>
          <p:nvPr>
            <p:ph type="title"/>
          </p:nvPr>
        </p:nvSpPr>
        <p:spPr/>
        <p:txBody>
          <a:bodyPr/>
          <a:lstStyle/>
          <a:p>
            <a:r>
              <a:rPr lang="en-GB" b="1"/>
              <a:t>Ice breaker</a:t>
            </a:r>
          </a:p>
        </p:txBody>
      </p:sp>
      <p:sp>
        <p:nvSpPr>
          <p:cNvPr id="3" name="Content Placeholder 2">
            <a:extLst>
              <a:ext uri="{FF2B5EF4-FFF2-40B4-BE49-F238E27FC236}">
                <a16:creationId xmlns:a16="http://schemas.microsoft.com/office/drawing/2014/main" id="{39EDD881-CB6D-0F51-BF43-85BF266C758E}"/>
              </a:ext>
            </a:extLst>
          </p:cNvPr>
          <p:cNvSpPr>
            <a:spLocks noGrp="1"/>
          </p:cNvSpPr>
          <p:nvPr>
            <p:ph idx="1"/>
          </p:nvPr>
        </p:nvSpPr>
        <p:spPr/>
        <p:txBody>
          <a:bodyPr>
            <a:normAutofit fontScale="85000" lnSpcReduction="10000"/>
          </a:bodyPr>
          <a:lstStyle/>
          <a:p>
            <a:r>
              <a:rPr lang="en-GB" sz="3000" i="1"/>
              <a:t>“The increasing prevalence of long term conditions is the biggest challenge facing the NHS now and for the future. The NHS and their partners in social care and the voluntary sector have achieved so much already but there is still a lot to do. A huge culture change is needed to put people at the centre of decisions about their care together with a spirit of innovation that embraces new technologies”. </a:t>
            </a:r>
          </a:p>
          <a:p>
            <a:pPr marL="0" indent="0">
              <a:buNone/>
            </a:pPr>
            <a:r>
              <a:rPr lang="en-GB" i="1"/>
              <a:t>                                      (Department of Health, 2012)</a:t>
            </a:r>
          </a:p>
        </p:txBody>
      </p:sp>
    </p:spTree>
    <p:extLst>
      <p:ext uri="{BB962C8B-B14F-4D97-AF65-F5344CB8AC3E}">
        <p14:creationId xmlns:p14="http://schemas.microsoft.com/office/powerpoint/2010/main" val="2009674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02EC-8AF7-B30E-718C-8011A14AF339}"/>
              </a:ext>
            </a:extLst>
          </p:cNvPr>
          <p:cNvSpPr>
            <a:spLocks noGrp="1"/>
          </p:cNvSpPr>
          <p:nvPr>
            <p:ph type="title"/>
          </p:nvPr>
        </p:nvSpPr>
        <p:spPr/>
        <p:txBody>
          <a:bodyPr/>
          <a:lstStyle/>
          <a:p>
            <a:r>
              <a:rPr lang="en-GB" b="1"/>
              <a:t>Person-centred care</a:t>
            </a:r>
          </a:p>
        </p:txBody>
      </p:sp>
      <p:sp>
        <p:nvSpPr>
          <p:cNvPr id="3" name="Content Placeholder 2">
            <a:extLst>
              <a:ext uri="{FF2B5EF4-FFF2-40B4-BE49-F238E27FC236}">
                <a16:creationId xmlns:a16="http://schemas.microsoft.com/office/drawing/2014/main" id="{E8877BDE-494A-A73B-EA7E-C4297535FF08}"/>
              </a:ext>
            </a:extLst>
          </p:cNvPr>
          <p:cNvSpPr>
            <a:spLocks noGrp="1"/>
          </p:cNvSpPr>
          <p:nvPr>
            <p:ph idx="1"/>
          </p:nvPr>
        </p:nvSpPr>
        <p:spPr/>
        <p:txBody>
          <a:bodyPr>
            <a:normAutofit fontScale="85000" lnSpcReduction="20000"/>
          </a:bodyPr>
          <a:lstStyle/>
          <a:p>
            <a:r>
              <a:rPr lang="en-GB"/>
              <a:t>To achieve a “well integrated health system for people living with long term conditions, person centred coordinated care must be put into consideration”.</a:t>
            </a:r>
          </a:p>
          <a:p>
            <a:r>
              <a:rPr lang="en-GB"/>
              <a:t>Person-centred, coordinated care enables “people to make informed decisions that are right for them, and empowers them to self-care for their long term condition’s in partnership with health and care professionals”.</a:t>
            </a:r>
          </a:p>
          <a:p>
            <a:pPr marL="0" indent="0">
              <a:buNone/>
            </a:pPr>
            <a:r>
              <a:rPr lang="en-GB"/>
              <a:t>                                                          (NHS, 2022)</a:t>
            </a:r>
          </a:p>
        </p:txBody>
      </p:sp>
    </p:spTree>
    <p:extLst>
      <p:ext uri="{BB962C8B-B14F-4D97-AF65-F5344CB8AC3E}">
        <p14:creationId xmlns:p14="http://schemas.microsoft.com/office/powerpoint/2010/main" val="370819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628800"/>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pic>
        <p:nvPicPr>
          <p:cNvPr id="4" name="Picture 3">
            <a:extLst>
              <a:ext uri="{FF2B5EF4-FFF2-40B4-BE49-F238E27FC236}">
                <a16:creationId xmlns:a16="http://schemas.microsoft.com/office/drawing/2014/main" id="{3683D7E0-9720-17EF-6EAA-FF7BDE527DD9}"/>
              </a:ext>
            </a:extLst>
          </p:cNvPr>
          <p:cNvPicPr>
            <a:picLocks noChangeAspect="1"/>
          </p:cNvPicPr>
          <p:nvPr/>
        </p:nvPicPr>
        <p:blipFill>
          <a:blip r:embed="rId4"/>
          <a:stretch>
            <a:fillRect/>
          </a:stretch>
        </p:blipFill>
        <p:spPr>
          <a:xfrm>
            <a:off x="2195736" y="3284984"/>
            <a:ext cx="4378629" cy="2232248"/>
          </a:xfrm>
          <a:prstGeom prst="rect">
            <a:avLst/>
          </a:prstGeom>
        </p:spPr>
      </p:pic>
    </p:spTree>
    <p:extLst>
      <p:ext uri="{BB962C8B-B14F-4D97-AF65-F5344CB8AC3E}">
        <p14:creationId xmlns:p14="http://schemas.microsoft.com/office/powerpoint/2010/main" val="986738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59E7-09AC-973D-5447-DE6D79CCC031}"/>
              </a:ext>
            </a:extLst>
          </p:cNvPr>
          <p:cNvSpPr>
            <a:spLocks noGrp="1"/>
          </p:cNvSpPr>
          <p:nvPr>
            <p:ph type="title"/>
          </p:nvPr>
        </p:nvSpPr>
        <p:spPr/>
        <p:txBody>
          <a:bodyPr/>
          <a:lstStyle/>
          <a:p>
            <a:r>
              <a:rPr lang="en-GB" b="1"/>
              <a:t>Person-centred care</a:t>
            </a:r>
            <a:endParaRPr lang="en-GB"/>
          </a:p>
        </p:txBody>
      </p:sp>
      <p:sp>
        <p:nvSpPr>
          <p:cNvPr id="3" name="Content Placeholder 2">
            <a:extLst>
              <a:ext uri="{FF2B5EF4-FFF2-40B4-BE49-F238E27FC236}">
                <a16:creationId xmlns:a16="http://schemas.microsoft.com/office/drawing/2014/main" id="{976B4D34-F9BA-F911-F755-DFF59CA68E0E}"/>
              </a:ext>
            </a:extLst>
          </p:cNvPr>
          <p:cNvSpPr>
            <a:spLocks noGrp="1"/>
          </p:cNvSpPr>
          <p:nvPr>
            <p:ph idx="1"/>
          </p:nvPr>
        </p:nvSpPr>
        <p:spPr/>
        <p:txBody>
          <a:bodyPr>
            <a:normAutofit fontScale="92500" lnSpcReduction="10000"/>
          </a:bodyPr>
          <a:lstStyle/>
          <a:p>
            <a:r>
              <a:rPr lang="en-GB"/>
              <a:t>The term </a:t>
            </a:r>
            <a:r>
              <a:rPr lang="en-GB" b="1" i="1"/>
              <a:t>‘person-centred care’ </a:t>
            </a:r>
            <a:r>
              <a:rPr lang="en-GB"/>
              <a:t>is used to refer to many different principles and activities, and there is no single agreed definition of the concept. </a:t>
            </a:r>
          </a:p>
          <a:p>
            <a:r>
              <a:rPr lang="en-GB"/>
              <a:t>Person-centred care (PCC) is a standard of care that ensures that the patients are placed at the centre of healthcare delivery</a:t>
            </a:r>
          </a:p>
          <a:p>
            <a:pPr marL="0" indent="0">
              <a:buNone/>
            </a:pPr>
            <a:r>
              <a:rPr lang="en-GB"/>
              <a:t>                                 (McCance et al., 2011).</a:t>
            </a:r>
          </a:p>
          <a:p>
            <a:endParaRPr lang="en-GB"/>
          </a:p>
        </p:txBody>
      </p:sp>
    </p:spTree>
    <p:extLst>
      <p:ext uri="{BB962C8B-B14F-4D97-AF65-F5344CB8AC3E}">
        <p14:creationId xmlns:p14="http://schemas.microsoft.com/office/powerpoint/2010/main" val="3910018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D4B-3F99-5808-69C8-FF449A23460F}"/>
              </a:ext>
            </a:extLst>
          </p:cNvPr>
          <p:cNvSpPr>
            <a:spLocks noGrp="1"/>
          </p:cNvSpPr>
          <p:nvPr>
            <p:ph type="title"/>
          </p:nvPr>
        </p:nvSpPr>
        <p:spPr/>
        <p:txBody>
          <a:bodyPr/>
          <a:lstStyle/>
          <a:p>
            <a:r>
              <a:rPr lang="en-GB" b="1" i="0">
                <a:solidFill>
                  <a:srgbClr val="3B3835"/>
                </a:solidFill>
                <a:effectLst/>
              </a:rPr>
              <a:t>Person-Centred Care</a:t>
            </a:r>
            <a:endParaRPr lang="en-GB" b="1"/>
          </a:p>
        </p:txBody>
      </p:sp>
      <p:sp>
        <p:nvSpPr>
          <p:cNvPr id="3" name="Content Placeholder 2">
            <a:extLst>
              <a:ext uri="{FF2B5EF4-FFF2-40B4-BE49-F238E27FC236}">
                <a16:creationId xmlns:a16="http://schemas.microsoft.com/office/drawing/2014/main" id="{947E49D6-924E-67C4-7E93-838D7AE0ADBF}"/>
              </a:ext>
            </a:extLst>
          </p:cNvPr>
          <p:cNvSpPr>
            <a:spLocks noGrp="1"/>
          </p:cNvSpPr>
          <p:nvPr>
            <p:ph idx="1"/>
          </p:nvPr>
        </p:nvSpPr>
        <p:spPr/>
        <p:txBody>
          <a:bodyPr>
            <a:normAutofit fontScale="92500"/>
          </a:bodyPr>
          <a:lstStyle/>
          <a:p>
            <a:r>
              <a:rPr lang="en-GB" b="0" i="0">
                <a:solidFill>
                  <a:srgbClr val="3B3835"/>
                </a:solidFill>
                <a:effectLst/>
                <a:latin typeface="Source Sans Pro" panose="020B0503030403020204" pitchFamily="34" charset="0"/>
              </a:rPr>
              <a:t> </a:t>
            </a:r>
            <a:r>
              <a:rPr lang="en-GB" b="0" i="0">
                <a:effectLst/>
              </a:rPr>
              <a:t>“Person-Centred Care is an approach to care that </a:t>
            </a:r>
            <a:r>
              <a:rPr lang="en-GB" b="1" i="1">
                <a:effectLst/>
              </a:rPr>
              <a:t>respects</a:t>
            </a:r>
            <a:r>
              <a:rPr lang="en-GB" b="0" i="0">
                <a:effectLst/>
              </a:rPr>
              <a:t> and </a:t>
            </a:r>
            <a:r>
              <a:rPr lang="en-GB" b="1" i="1">
                <a:effectLst/>
              </a:rPr>
              <a:t>values</a:t>
            </a:r>
            <a:r>
              <a:rPr lang="en-GB" b="0" i="0">
                <a:effectLst/>
              </a:rPr>
              <a:t> the uniqueness of the individual, and seeks to maintain, even restore, the personhood of individuals. </a:t>
            </a:r>
          </a:p>
          <a:p>
            <a:r>
              <a:rPr lang="en-GB"/>
              <a:t>T</a:t>
            </a:r>
            <a:r>
              <a:rPr lang="en-GB" b="0" i="0">
                <a:effectLst/>
              </a:rPr>
              <a:t>his is done by creating an environment that promotes </a:t>
            </a:r>
            <a:r>
              <a:rPr lang="en-GB" b="1" i="1">
                <a:effectLst/>
              </a:rPr>
              <a:t>personal worth </a:t>
            </a:r>
            <a:r>
              <a:rPr lang="en-GB" b="0" i="0">
                <a:effectLst/>
              </a:rPr>
              <a:t>and </a:t>
            </a:r>
            <a:r>
              <a:rPr lang="en-GB" b="1" i="1">
                <a:effectLst/>
              </a:rPr>
              <a:t>uniqueness</a:t>
            </a:r>
            <a:r>
              <a:rPr lang="en-GB" b="0" i="0">
                <a:effectLst/>
              </a:rPr>
              <a:t>, </a:t>
            </a:r>
            <a:r>
              <a:rPr lang="en-GB" b="1" i="1">
                <a:effectLst/>
              </a:rPr>
              <a:t>social confidence, respect, truthfulness, independence, engagement </a:t>
            </a:r>
            <a:r>
              <a:rPr lang="en-GB">
                <a:effectLst/>
              </a:rPr>
              <a:t>and</a:t>
            </a:r>
            <a:r>
              <a:rPr lang="en-GB" b="1" i="1">
                <a:effectLst/>
              </a:rPr>
              <a:t> hope</a:t>
            </a:r>
            <a:r>
              <a:rPr lang="en-GB" b="0" i="0">
                <a:effectLst/>
              </a:rPr>
              <a:t>”.</a:t>
            </a:r>
            <a:endParaRPr lang="en-GB"/>
          </a:p>
        </p:txBody>
      </p:sp>
    </p:spTree>
    <p:extLst>
      <p:ext uri="{BB962C8B-B14F-4D97-AF65-F5344CB8AC3E}">
        <p14:creationId xmlns:p14="http://schemas.microsoft.com/office/powerpoint/2010/main" val="3018047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B81A-EF82-74D5-F239-EB853D381540}"/>
              </a:ext>
            </a:extLst>
          </p:cNvPr>
          <p:cNvSpPr>
            <a:spLocks noGrp="1"/>
          </p:cNvSpPr>
          <p:nvPr>
            <p:ph type="title"/>
          </p:nvPr>
        </p:nvSpPr>
        <p:spPr>
          <a:xfrm>
            <a:off x="539552" y="-18256"/>
            <a:ext cx="8229600" cy="1143000"/>
          </a:xfrm>
        </p:spPr>
        <p:txBody>
          <a:bodyPr/>
          <a:lstStyle/>
          <a:p>
            <a:r>
              <a:rPr lang="en-GB" b="1" i="0">
                <a:solidFill>
                  <a:srgbClr val="3B3835"/>
                </a:solidFill>
                <a:effectLst/>
              </a:rPr>
              <a:t>Person-Centred Care</a:t>
            </a:r>
            <a:endParaRPr lang="en-GB"/>
          </a:p>
        </p:txBody>
      </p:sp>
      <p:sp>
        <p:nvSpPr>
          <p:cNvPr id="3" name="Content Placeholder 2">
            <a:extLst>
              <a:ext uri="{FF2B5EF4-FFF2-40B4-BE49-F238E27FC236}">
                <a16:creationId xmlns:a16="http://schemas.microsoft.com/office/drawing/2014/main" id="{F3F73029-9707-CB4A-78A4-2212FCB789DD}"/>
              </a:ext>
            </a:extLst>
          </p:cNvPr>
          <p:cNvSpPr>
            <a:spLocks noGrp="1"/>
          </p:cNvSpPr>
          <p:nvPr>
            <p:ph idx="1"/>
          </p:nvPr>
        </p:nvSpPr>
        <p:spPr>
          <a:xfrm>
            <a:off x="541512" y="908720"/>
            <a:ext cx="8229600" cy="4243610"/>
          </a:xfrm>
        </p:spPr>
        <p:txBody>
          <a:bodyPr>
            <a:noAutofit/>
          </a:bodyPr>
          <a:lstStyle/>
          <a:p>
            <a:r>
              <a:rPr lang="en-GB" sz="2400"/>
              <a:t>In person-centred care, health and social care professionals work collaboratively with people who use services. </a:t>
            </a:r>
          </a:p>
          <a:p>
            <a:r>
              <a:rPr lang="en-GB" sz="2400"/>
              <a:t>Person-centred care “</a:t>
            </a:r>
            <a:r>
              <a:rPr lang="en-GB" sz="2400" i="1"/>
              <a:t>supports people to develop the knowledge, skills and confidence they need to more effectively manage and make informed decisions about their own health and health care</a:t>
            </a:r>
            <a:r>
              <a:rPr lang="en-GB" sz="2400"/>
              <a:t>”. </a:t>
            </a:r>
          </a:p>
          <a:p>
            <a:r>
              <a:rPr lang="en-GB" sz="2400"/>
              <a:t>The care is “</a:t>
            </a:r>
            <a:r>
              <a:rPr lang="en-GB" sz="2400" i="1"/>
              <a:t>coordinated and tailored to the needs of the individual</a:t>
            </a:r>
            <a:r>
              <a:rPr lang="en-GB" sz="2400"/>
              <a:t>”. </a:t>
            </a:r>
          </a:p>
          <a:p>
            <a:r>
              <a:rPr lang="en-GB" sz="2400"/>
              <a:t>It significantly ensures that “people are always treated with </a:t>
            </a:r>
            <a:r>
              <a:rPr lang="en-GB" sz="2400" b="1" i="1"/>
              <a:t>dignity, compassion and respect</a:t>
            </a:r>
            <a:r>
              <a:rPr lang="en-GB" sz="2400"/>
              <a:t>”.</a:t>
            </a:r>
          </a:p>
          <a:p>
            <a:pPr marL="0" indent="0">
              <a:buNone/>
            </a:pPr>
            <a:r>
              <a:rPr lang="en-GB" sz="2400"/>
              <a:t>                                                     (Health Foundation, 2014)</a:t>
            </a:r>
          </a:p>
        </p:txBody>
      </p:sp>
    </p:spTree>
    <p:extLst>
      <p:ext uri="{BB962C8B-B14F-4D97-AF65-F5344CB8AC3E}">
        <p14:creationId xmlns:p14="http://schemas.microsoft.com/office/powerpoint/2010/main" val="3238363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49B34-F98C-D147-F1C1-3F68A144E84B}"/>
              </a:ext>
            </a:extLst>
          </p:cNvPr>
          <p:cNvSpPr>
            <a:spLocks noGrp="1"/>
          </p:cNvSpPr>
          <p:nvPr>
            <p:ph type="title"/>
          </p:nvPr>
        </p:nvSpPr>
        <p:spPr>
          <a:xfrm>
            <a:off x="457200" y="274638"/>
            <a:ext cx="8229600" cy="1143000"/>
          </a:xfrm>
        </p:spPr>
        <p:txBody>
          <a:bodyPr anchor="ctr">
            <a:normAutofit/>
          </a:bodyPr>
          <a:lstStyle/>
          <a:p>
            <a:r>
              <a:rPr lang="en-GB" b="1" i="0">
                <a:effectLst/>
              </a:rPr>
              <a:t>Person-Centred Care</a:t>
            </a:r>
            <a:endParaRPr lang="en-GB"/>
          </a:p>
        </p:txBody>
      </p:sp>
      <p:sp>
        <p:nvSpPr>
          <p:cNvPr id="3" name="Content Placeholder 2">
            <a:extLst>
              <a:ext uri="{FF2B5EF4-FFF2-40B4-BE49-F238E27FC236}">
                <a16:creationId xmlns:a16="http://schemas.microsoft.com/office/drawing/2014/main" id="{0225D978-4029-586A-B37F-6343B130A92A}"/>
              </a:ext>
            </a:extLst>
          </p:cNvPr>
          <p:cNvSpPr>
            <a:spLocks noGrp="1"/>
          </p:cNvSpPr>
          <p:nvPr>
            <p:ph sz="half" idx="1"/>
          </p:nvPr>
        </p:nvSpPr>
        <p:spPr>
          <a:xfrm>
            <a:off x="457200" y="1600201"/>
            <a:ext cx="4038600" cy="3989040"/>
          </a:xfrm>
        </p:spPr>
        <p:txBody>
          <a:bodyPr>
            <a:normAutofit/>
          </a:bodyPr>
          <a:lstStyle/>
          <a:p>
            <a:r>
              <a:rPr lang="en-GB"/>
              <a:t>Person centred care allows people to be put at the centre of their care.</a:t>
            </a:r>
          </a:p>
          <a:p>
            <a:endParaRPr lang="en-GB"/>
          </a:p>
        </p:txBody>
      </p:sp>
      <p:pic>
        <p:nvPicPr>
          <p:cNvPr id="5" name="Picture 4" descr="A group of colorful plasticine people&#10;&#10;Description automatically generated">
            <a:extLst>
              <a:ext uri="{FF2B5EF4-FFF2-40B4-BE49-F238E27FC236}">
                <a16:creationId xmlns:a16="http://schemas.microsoft.com/office/drawing/2014/main" id="{5ADAD24E-4767-C043-0F0D-26AC78E8AC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700808"/>
            <a:ext cx="4038600" cy="3240360"/>
          </a:xfrm>
          <a:prstGeom prst="rect">
            <a:avLst/>
          </a:prstGeom>
          <a:noFill/>
        </p:spPr>
      </p:pic>
    </p:spTree>
    <p:extLst>
      <p:ext uri="{BB962C8B-B14F-4D97-AF65-F5344CB8AC3E}">
        <p14:creationId xmlns:p14="http://schemas.microsoft.com/office/powerpoint/2010/main" val="3645794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FF00D-E78D-B369-0272-975E5D1B62CC}"/>
              </a:ext>
            </a:extLst>
          </p:cNvPr>
          <p:cNvSpPr>
            <a:spLocks noGrp="1"/>
          </p:cNvSpPr>
          <p:nvPr>
            <p:ph type="title"/>
          </p:nvPr>
        </p:nvSpPr>
        <p:spPr/>
        <p:txBody>
          <a:bodyPr/>
          <a:lstStyle/>
          <a:p>
            <a:r>
              <a:rPr lang="en-GB" b="1"/>
              <a:t>Person-centred care</a:t>
            </a:r>
          </a:p>
        </p:txBody>
      </p:sp>
      <p:sp>
        <p:nvSpPr>
          <p:cNvPr id="3" name="Content Placeholder 2">
            <a:extLst>
              <a:ext uri="{FF2B5EF4-FFF2-40B4-BE49-F238E27FC236}">
                <a16:creationId xmlns:a16="http://schemas.microsoft.com/office/drawing/2014/main" id="{79DAB7BF-3E3D-59C8-9B03-755577AAD323}"/>
              </a:ext>
            </a:extLst>
          </p:cNvPr>
          <p:cNvSpPr>
            <a:spLocks noGrp="1"/>
          </p:cNvSpPr>
          <p:nvPr>
            <p:ph idx="1"/>
          </p:nvPr>
        </p:nvSpPr>
        <p:spPr/>
        <p:txBody>
          <a:bodyPr>
            <a:normAutofit fontScale="85000" lnSpcReduction="20000"/>
          </a:bodyPr>
          <a:lstStyle/>
          <a:p>
            <a:r>
              <a:rPr lang="en-GB"/>
              <a:t>People agreed that person centred services for people with long term conditions should be </a:t>
            </a:r>
          </a:p>
          <a:p>
            <a:r>
              <a:rPr lang="en-GB"/>
              <a:t>Coordinated; </a:t>
            </a:r>
          </a:p>
          <a:p>
            <a:r>
              <a:rPr lang="en-GB"/>
              <a:t>Support self management; </a:t>
            </a:r>
          </a:p>
          <a:p>
            <a:r>
              <a:rPr lang="en-GB"/>
              <a:t>Engage people in decisions; </a:t>
            </a:r>
          </a:p>
          <a:p>
            <a:r>
              <a:rPr lang="en-GB"/>
              <a:t>Provide effective prevention, </a:t>
            </a:r>
          </a:p>
          <a:p>
            <a:r>
              <a:rPr lang="en-GB"/>
              <a:t>Early diagnosis, and intervention; and offer emotional, psychological, and practical support.</a:t>
            </a:r>
          </a:p>
          <a:p>
            <a:pPr marL="0" indent="0">
              <a:buNone/>
            </a:pPr>
            <a:r>
              <a:rPr lang="en-GB"/>
              <a:t>                               (Eaton, Roberts, and Turner, 2015)</a:t>
            </a:r>
          </a:p>
        </p:txBody>
      </p:sp>
    </p:spTree>
    <p:extLst>
      <p:ext uri="{BB962C8B-B14F-4D97-AF65-F5344CB8AC3E}">
        <p14:creationId xmlns:p14="http://schemas.microsoft.com/office/powerpoint/2010/main" val="3508866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BCF7-5877-0484-9AFA-51CAB40318BA}"/>
              </a:ext>
            </a:extLst>
          </p:cNvPr>
          <p:cNvSpPr>
            <a:spLocks noGrp="1"/>
          </p:cNvSpPr>
          <p:nvPr>
            <p:ph type="title"/>
          </p:nvPr>
        </p:nvSpPr>
        <p:spPr/>
        <p:txBody>
          <a:bodyPr/>
          <a:lstStyle/>
          <a:p>
            <a:r>
              <a:rPr lang="en-GB" b="1"/>
              <a:t>Person-centred care</a:t>
            </a:r>
          </a:p>
        </p:txBody>
      </p:sp>
      <p:sp>
        <p:nvSpPr>
          <p:cNvPr id="3" name="Content Placeholder 2">
            <a:extLst>
              <a:ext uri="{FF2B5EF4-FFF2-40B4-BE49-F238E27FC236}">
                <a16:creationId xmlns:a16="http://schemas.microsoft.com/office/drawing/2014/main" id="{3A416F29-4405-DD76-F190-74FEF78933B8}"/>
              </a:ext>
            </a:extLst>
          </p:cNvPr>
          <p:cNvSpPr>
            <a:spLocks noGrp="1"/>
          </p:cNvSpPr>
          <p:nvPr>
            <p:ph idx="1"/>
          </p:nvPr>
        </p:nvSpPr>
        <p:spPr/>
        <p:txBody>
          <a:bodyPr>
            <a:normAutofit fontScale="92500" lnSpcReduction="10000"/>
          </a:bodyPr>
          <a:lstStyle/>
          <a:p>
            <a:r>
              <a:rPr lang="en-GB"/>
              <a:t>Studies have shown that people who are </a:t>
            </a:r>
            <a:r>
              <a:rPr lang="en-GB" b="1" i="1"/>
              <a:t>“activated” </a:t>
            </a:r>
            <a:r>
              <a:rPr lang="en-GB"/>
              <a:t>i.e., have the knowledge, skills, and confidence to manage their health effectively are more likely to adopt healthy behaviours and have better health outcomes and care experiences.</a:t>
            </a:r>
          </a:p>
          <a:p>
            <a:r>
              <a:rPr lang="en-GB"/>
              <a:t>This may result into better use of resources.</a:t>
            </a:r>
          </a:p>
          <a:p>
            <a:pPr marL="0" indent="0">
              <a:buNone/>
            </a:pPr>
            <a:r>
              <a:rPr lang="en-GB"/>
              <a:t>                                  </a:t>
            </a:r>
            <a:r>
              <a:rPr lang="en-GB" sz="3000"/>
              <a:t>(Hibbard and Greene, 2014)</a:t>
            </a:r>
          </a:p>
        </p:txBody>
      </p:sp>
    </p:spTree>
    <p:extLst>
      <p:ext uri="{BB962C8B-B14F-4D97-AF65-F5344CB8AC3E}">
        <p14:creationId xmlns:p14="http://schemas.microsoft.com/office/powerpoint/2010/main" val="1078389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1C5C5-7313-CB67-9C4E-4531F2F97E32}"/>
              </a:ext>
            </a:extLst>
          </p:cNvPr>
          <p:cNvSpPr>
            <a:spLocks noGrp="1"/>
          </p:cNvSpPr>
          <p:nvPr>
            <p:ph type="title"/>
          </p:nvPr>
        </p:nvSpPr>
        <p:spPr>
          <a:xfrm>
            <a:off x="457200" y="188640"/>
            <a:ext cx="8229600" cy="1143000"/>
          </a:xfrm>
        </p:spPr>
        <p:txBody>
          <a:bodyPr/>
          <a:lstStyle/>
          <a:p>
            <a:r>
              <a:rPr lang="en-GB" b="1"/>
              <a:t>Person-centred care</a:t>
            </a:r>
            <a:endParaRPr lang="en-GB"/>
          </a:p>
        </p:txBody>
      </p:sp>
      <p:sp>
        <p:nvSpPr>
          <p:cNvPr id="3" name="Content Placeholder 2">
            <a:extLst>
              <a:ext uri="{FF2B5EF4-FFF2-40B4-BE49-F238E27FC236}">
                <a16:creationId xmlns:a16="http://schemas.microsoft.com/office/drawing/2014/main" id="{F862A9CA-A93B-BB6F-5FC2-1E1A6AABADAA}"/>
              </a:ext>
            </a:extLst>
          </p:cNvPr>
          <p:cNvSpPr>
            <a:spLocks noGrp="1"/>
          </p:cNvSpPr>
          <p:nvPr>
            <p:ph idx="1"/>
          </p:nvPr>
        </p:nvSpPr>
        <p:spPr>
          <a:xfrm>
            <a:off x="457200" y="1331640"/>
            <a:ext cx="8229600" cy="4243610"/>
          </a:xfrm>
        </p:spPr>
        <p:txBody>
          <a:bodyPr>
            <a:normAutofit fontScale="85000" lnSpcReduction="10000"/>
          </a:bodyPr>
          <a:lstStyle/>
          <a:p>
            <a:r>
              <a:rPr lang="en-GB"/>
              <a:t>To be able to achieve this “health services need to provide a comprehensive and coordinated range of interventions for populations but organised to provide a tailored response for each person”.</a:t>
            </a:r>
          </a:p>
          <a:p>
            <a:r>
              <a:rPr lang="en-GB"/>
              <a:t>The health service need to realise and recognise  that whole system approach is required with support for self-management as the crucial component, as set out in the </a:t>
            </a:r>
            <a:r>
              <a:rPr lang="en-GB" b="1" i="1"/>
              <a:t>“chronic care model” </a:t>
            </a:r>
            <a:r>
              <a:rPr lang="en-GB"/>
              <a:t>and </a:t>
            </a:r>
            <a:r>
              <a:rPr lang="en-GB" b="1" i="1"/>
              <a:t>“house of care model”</a:t>
            </a:r>
            <a:r>
              <a:rPr lang="en-GB"/>
              <a:t>.</a:t>
            </a:r>
          </a:p>
          <a:p>
            <a:pPr marL="0" indent="0">
              <a:buNone/>
            </a:pPr>
            <a:r>
              <a:rPr lang="en-GB"/>
              <a:t>                      (</a:t>
            </a:r>
            <a:r>
              <a:rPr lang="de-DE"/>
              <a:t>Wagner, Austin, and Von Korff, 1996) </a:t>
            </a:r>
            <a:r>
              <a:rPr lang="en-GB"/>
              <a:t>            </a:t>
            </a:r>
          </a:p>
        </p:txBody>
      </p:sp>
    </p:spTree>
    <p:extLst>
      <p:ext uri="{BB962C8B-B14F-4D97-AF65-F5344CB8AC3E}">
        <p14:creationId xmlns:p14="http://schemas.microsoft.com/office/powerpoint/2010/main" val="1342587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are the four principles of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03660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C2526-B93E-A1BE-FE20-1C7D79331A66}"/>
              </a:ext>
            </a:extLst>
          </p:cNvPr>
          <p:cNvSpPr>
            <a:spLocks noGrp="1"/>
          </p:cNvSpPr>
          <p:nvPr>
            <p:ph type="title"/>
          </p:nvPr>
        </p:nvSpPr>
        <p:spPr/>
        <p:txBody>
          <a:bodyPr>
            <a:normAutofit fontScale="90000"/>
          </a:bodyPr>
          <a:lstStyle/>
          <a:p>
            <a:pPr algn="l"/>
            <a:r>
              <a:rPr lang="en-GB" b="1"/>
              <a:t>Principles of Person-centred care</a:t>
            </a:r>
          </a:p>
        </p:txBody>
      </p:sp>
      <p:sp>
        <p:nvSpPr>
          <p:cNvPr id="3" name="Content Placeholder 2">
            <a:extLst>
              <a:ext uri="{FF2B5EF4-FFF2-40B4-BE49-F238E27FC236}">
                <a16:creationId xmlns:a16="http://schemas.microsoft.com/office/drawing/2014/main" id="{9509694A-5E5C-F5DB-938D-E7E201BE8D99}"/>
              </a:ext>
            </a:extLst>
          </p:cNvPr>
          <p:cNvSpPr>
            <a:spLocks noGrp="1"/>
          </p:cNvSpPr>
          <p:nvPr>
            <p:ph idx="1"/>
          </p:nvPr>
        </p:nvSpPr>
        <p:spPr/>
        <p:txBody>
          <a:bodyPr>
            <a:normAutofit fontScale="92500" lnSpcReduction="10000"/>
          </a:bodyPr>
          <a:lstStyle/>
          <a:p>
            <a:r>
              <a:rPr lang="en-GB"/>
              <a:t>The Health Foundation (2014) identified a framework that comprises “four principles/components of person-centred care”. </a:t>
            </a:r>
          </a:p>
          <a:p>
            <a:r>
              <a:rPr lang="en-GB"/>
              <a:t>Therefore, any specific care or interventions a person receives, must follow/encompass all these  four principles.</a:t>
            </a:r>
          </a:p>
          <a:p>
            <a:r>
              <a:rPr lang="en-GB"/>
              <a:t>These principles include </a:t>
            </a:r>
          </a:p>
        </p:txBody>
      </p:sp>
    </p:spTree>
    <p:extLst>
      <p:ext uri="{BB962C8B-B14F-4D97-AF65-F5344CB8AC3E}">
        <p14:creationId xmlns:p14="http://schemas.microsoft.com/office/powerpoint/2010/main" val="2898999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9AAC6-FA21-BBB0-8A48-A15E7243BE8F}"/>
              </a:ext>
            </a:extLst>
          </p:cNvPr>
          <p:cNvSpPr>
            <a:spLocks noGrp="1"/>
          </p:cNvSpPr>
          <p:nvPr>
            <p:ph type="title"/>
          </p:nvPr>
        </p:nvSpPr>
        <p:spPr/>
        <p:txBody>
          <a:bodyPr/>
          <a:lstStyle/>
          <a:p>
            <a:r>
              <a:rPr kumimoji="0" lang="en-GB" sz="4000" b="1" i="0" u="none" strike="noStrike" kern="1200" cap="none" spc="0" normalizeH="0" baseline="0" noProof="0">
                <a:ln>
                  <a:noFill/>
                </a:ln>
                <a:solidFill>
                  <a:prstClr val="black"/>
                </a:solidFill>
                <a:effectLst/>
                <a:uLnTx/>
                <a:uFillTx/>
                <a:latin typeface="Myriad Pro"/>
                <a:ea typeface="+mj-ea"/>
                <a:cs typeface="+mj-cs"/>
              </a:rPr>
              <a:t>Principles of Person-centred care</a:t>
            </a:r>
            <a:endParaRPr lang="en-GB"/>
          </a:p>
        </p:txBody>
      </p:sp>
      <p:sp>
        <p:nvSpPr>
          <p:cNvPr id="3" name="Content Placeholder 2">
            <a:extLst>
              <a:ext uri="{FF2B5EF4-FFF2-40B4-BE49-F238E27FC236}">
                <a16:creationId xmlns:a16="http://schemas.microsoft.com/office/drawing/2014/main" id="{49F8C5BC-282C-75C7-B346-483DFF48F39A}"/>
              </a:ext>
            </a:extLst>
          </p:cNvPr>
          <p:cNvSpPr>
            <a:spLocks noGrp="1"/>
          </p:cNvSpPr>
          <p:nvPr>
            <p:ph idx="1"/>
          </p:nvPr>
        </p:nvSpPr>
        <p:spPr>
          <a:xfrm>
            <a:off x="457200" y="1417638"/>
            <a:ext cx="8229600" cy="4099595"/>
          </a:xfrm>
        </p:spPr>
        <p:txBody>
          <a:bodyPr>
            <a:normAutofit fontScale="92500" lnSpcReduction="20000"/>
          </a:bodyPr>
          <a:lstStyle/>
          <a:p>
            <a:r>
              <a:rPr lang="en-GB"/>
              <a:t>“Affording people </a:t>
            </a:r>
            <a:r>
              <a:rPr lang="en-GB" b="1" i="1"/>
              <a:t>dignity, compassion and respect. </a:t>
            </a:r>
          </a:p>
          <a:p>
            <a:r>
              <a:rPr lang="en-GB"/>
              <a:t>Offering </a:t>
            </a:r>
            <a:r>
              <a:rPr lang="en-GB" b="1" i="1"/>
              <a:t>coordinated care</a:t>
            </a:r>
            <a:r>
              <a:rPr lang="en-GB"/>
              <a:t>, support or treatment. </a:t>
            </a:r>
          </a:p>
          <a:p>
            <a:r>
              <a:rPr lang="en-GB"/>
              <a:t>Offering </a:t>
            </a:r>
            <a:r>
              <a:rPr lang="en-GB" b="1" i="1"/>
              <a:t>personalised care</a:t>
            </a:r>
            <a:r>
              <a:rPr lang="en-GB"/>
              <a:t>, support or treatment. </a:t>
            </a:r>
          </a:p>
          <a:p>
            <a:r>
              <a:rPr lang="en-GB"/>
              <a:t>Supporting people to recognise and develop their own strengths and abilities to enable them to live an independent and fulfilling life”.</a:t>
            </a:r>
          </a:p>
        </p:txBody>
      </p:sp>
    </p:spTree>
    <p:extLst>
      <p:ext uri="{BB962C8B-B14F-4D97-AF65-F5344CB8AC3E}">
        <p14:creationId xmlns:p14="http://schemas.microsoft.com/office/powerpoint/2010/main" val="624367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1DE5962-3CD4-7A08-E8DC-D4011B50A15A}"/>
              </a:ext>
            </a:extLst>
          </p:cNvPr>
          <p:cNvSpPr>
            <a:spLocks noGrp="1"/>
          </p:cNvSpPr>
          <p:nvPr>
            <p:ph type="title"/>
          </p:nvPr>
        </p:nvSpPr>
        <p:spPr>
          <a:xfrm>
            <a:off x="457200" y="274638"/>
            <a:ext cx="8229600" cy="1143000"/>
          </a:xfrm>
        </p:spPr>
        <p:txBody>
          <a:bodyPr/>
          <a:lstStyle/>
          <a:p>
            <a:r>
              <a:rPr lang="en-US" b="1"/>
              <a:t>Four principles of PCC</a:t>
            </a:r>
          </a:p>
        </p:txBody>
      </p:sp>
      <p:pic>
        <p:nvPicPr>
          <p:cNvPr id="5" name="Content Placeholder 4">
            <a:extLst>
              <a:ext uri="{FF2B5EF4-FFF2-40B4-BE49-F238E27FC236}">
                <a16:creationId xmlns:a16="http://schemas.microsoft.com/office/drawing/2014/main" id="{6F12D567-E7BC-3E51-3DCA-831D49D2FED0}"/>
              </a:ext>
            </a:extLst>
          </p:cNvPr>
          <p:cNvPicPr>
            <a:picLocks noGrp="1" noChangeAspect="1"/>
          </p:cNvPicPr>
          <p:nvPr>
            <p:ph idx="1"/>
          </p:nvPr>
        </p:nvPicPr>
        <p:blipFill>
          <a:blip r:embed="rId2"/>
          <a:stretch>
            <a:fillRect/>
          </a:stretch>
        </p:blipFill>
        <p:spPr>
          <a:xfrm>
            <a:off x="2051720" y="1230869"/>
            <a:ext cx="5112568" cy="4396262"/>
          </a:xfrm>
          <a:noFill/>
        </p:spPr>
      </p:pic>
      <p:sp>
        <p:nvSpPr>
          <p:cNvPr id="7" name="TextBox 6">
            <a:extLst>
              <a:ext uri="{FF2B5EF4-FFF2-40B4-BE49-F238E27FC236}">
                <a16:creationId xmlns:a16="http://schemas.microsoft.com/office/drawing/2014/main" id="{17E1600E-D68B-701D-4FEA-D270BDCC43D1}"/>
              </a:ext>
            </a:extLst>
          </p:cNvPr>
          <p:cNvSpPr txBox="1"/>
          <p:nvPr/>
        </p:nvSpPr>
        <p:spPr>
          <a:xfrm>
            <a:off x="5940152" y="5257799"/>
            <a:ext cx="2952328" cy="369332"/>
          </a:xfrm>
          <a:prstGeom prst="rect">
            <a:avLst/>
          </a:prstGeom>
          <a:noFill/>
        </p:spPr>
        <p:txBody>
          <a:bodyPr wrap="square">
            <a:spAutoFit/>
          </a:bodyPr>
          <a:lstStyle/>
          <a:p>
            <a:r>
              <a:rPr lang="en-US"/>
              <a:t>(Health Foundation, 2014)</a:t>
            </a:r>
            <a:endParaRPr lang="en-GB"/>
          </a:p>
        </p:txBody>
      </p:sp>
    </p:spTree>
    <p:extLst>
      <p:ext uri="{BB962C8B-B14F-4D97-AF65-F5344CB8AC3E}">
        <p14:creationId xmlns:p14="http://schemas.microsoft.com/office/powerpoint/2010/main" val="366826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4652-5269-280F-4CAD-292F834ACC9A}"/>
              </a:ext>
            </a:extLst>
          </p:cNvPr>
          <p:cNvSpPr>
            <a:spLocks noGrp="1"/>
          </p:cNvSpPr>
          <p:nvPr>
            <p:ph type="title"/>
          </p:nvPr>
        </p:nvSpPr>
        <p:spPr/>
        <p:txBody>
          <a:bodyPr>
            <a:normAutofit/>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Person-centred value</a:t>
            </a:r>
            <a:endParaRPr lang="en-GB"/>
          </a:p>
        </p:txBody>
      </p:sp>
      <p:sp>
        <p:nvSpPr>
          <p:cNvPr id="3" name="Content Placeholder 2">
            <a:extLst>
              <a:ext uri="{FF2B5EF4-FFF2-40B4-BE49-F238E27FC236}">
                <a16:creationId xmlns:a16="http://schemas.microsoft.com/office/drawing/2014/main" id="{DA865D08-D62E-AE85-AEF5-AC84FF9BB30F}"/>
              </a:ext>
            </a:extLst>
          </p:cNvPr>
          <p:cNvSpPr>
            <a:spLocks noGrp="1"/>
          </p:cNvSpPr>
          <p:nvPr>
            <p:ph idx="1"/>
          </p:nvPr>
        </p:nvSpPr>
        <p:spPr/>
        <p:txBody>
          <a:bodyPr>
            <a:normAutofit fontScale="92500" lnSpcReduction="20000"/>
          </a:bodyPr>
          <a:lstStyle/>
          <a:p>
            <a:r>
              <a:rPr lang="en-GB"/>
              <a:t>The first principle are part of the person-centred value of health and social care which are the guiding principles that help to put the interests of the individual receiving care or support at the centre of everything we do. </a:t>
            </a:r>
          </a:p>
          <a:p>
            <a:r>
              <a:rPr lang="en-GB"/>
              <a:t>It must fit the individual, rather than the individual being made to fit existing routines or ways of doing things. </a:t>
            </a:r>
          </a:p>
          <a:p>
            <a:pPr marL="0" indent="0">
              <a:buNone/>
            </a:pPr>
            <a:r>
              <a:rPr lang="en-GB" sz="3200"/>
              <a:t>                                             (</a:t>
            </a:r>
            <a:r>
              <a:rPr lang="en-GB" sz="3200" err="1"/>
              <a:t>Skillsforcare</a:t>
            </a:r>
            <a:r>
              <a:rPr lang="en-GB" sz="3200"/>
              <a:t>, 2021)</a:t>
            </a:r>
            <a:endParaRPr lang="en-GB"/>
          </a:p>
        </p:txBody>
      </p:sp>
    </p:spTree>
    <p:extLst>
      <p:ext uri="{BB962C8B-B14F-4D97-AF65-F5344CB8AC3E}">
        <p14:creationId xmlns:p14="http://schemas.microsoft.com/office/powerpoint/2010/main" val="3023846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F0C3B-ACBA-1BC2-8AD6-40F172449356}"/>
              </a:ext>
            </a:extLst>
          </p:cNvPr>
          <p:cNvSpPr>
            <a:spLocks noGrp="1"/>
          </p:cNvSpPr>
          <p:nvPr>
            <p:ph type="title"/>
          </p:nvPr>
        </p:nvSpPr>
        <p:spPr/>
        <p:txBody>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Person-centred value </a:t>
            </a:r>
            <a:endParaRPr lang="en-GB"/>
          </a:p>
        </p:txBody>
      </p:sp>
      <p:sp>
        <p:nvSpPr>
          <p:cNvPr id="3" name="Content Placeholder 2">
            <a:extLst>
              <a:ext uri="{FF2B5EF4-FFF2-40B4-BE49-F238E27FC236}">
                <a16:creationId xmlns:a16="http://schemas.microsoft.com/office/drawing/2014/main" id="{0EA3CF37-80AF-EC2C-335E-493DFDB60F71}"/>
              </a:ext>
            </a:extLst>
          </p:cNvPr>
          <p:cNvSpPr>
            <a:spLocks noGrp="1"/>
          </p:cNvSpPr>
          <p:nvPr>
            <p:ph idx="1"/>
          </p:nvPr>
        </p:nvSpPr>
        <p:spPr/>
        <p:txBody>
          <a:bodyPr>
            <a:normAutofit lnSpcReduction="10000"/>
          </a:bodyPr>
          <a:lstStyle/>
          <a:p>
            <a:r>
              <a:rPr lang="en-GB" dirty="0"/>
              <a:t>This is known as “person-centred working.</a:t>
            </a:r>
          </a:p>
          <a:p>
            <a:r>
              <a:rPr lang="en-GB" dirty="0"/>
              <a:t>Person-centred values allows health professionals to work in a person-centred way</a:t>
            </a:r>
          </a:p>
          <a:p>
            <a:r>
              <a:rPr lang="en-GB" dirty="0"/>
              <a:t>These values include </a:t>
            </a:r>
            <a:r>
              <a:rPr lang="en-GB" b="1" i="1" dirty="0"/>
              <a:t>individuality, independence, privacy, partnership, choice, dignity, respect and rights</a:t>
            </a:r>
            <a:r>
              <a:rPr lang="en-GB" b="1" dirty="0"/>
              <a:t>. </a:t>
            </a:r>
          </a:p>
          <a:p>
            <a:pPr marL="0" indent="0">
              <a:buNone/>
            </a:pPr>
            <a:r>
              <a:rPr lang="en-GB" dirty="0"/>
              <a:t>                                        </a:t>
            </a:r>
            <a:r>
              <a:rPr lang="en-GB" sz="3200" dirty="0"/>
              <a:t>(</a:t>
            </a:r>
            <a:r>
              <a:rPr lang="en-GB" sz="3200" dirty="0" err="1"/>
              <a:t>Skillsforcare</a:t>
            </a:r>
            <a:r>
              <a:rPr lang="en-GB" sz="3200" dirty="0"/>
              <a:t>, 2021)</a:t>
            </a:r>
            <a:endParaRPr lang="en-GB" dirty="0"/>
          </a:p>
        </p:txBody>
      </p:sp>
    </p:spTree>
    <p:extLst>
      <p:ext uri="{BB962C8B-B14F-4D97-AF65-F5344CB8AC3E}">
        <p14:creationId xmlns:p14="http://schemas.microsoft.com/office/powerpoint/2010/main" val="1273807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fontScale="92500" lnSpcReduction="10000"/>
          </a:bodyPr>
          <a:lstStyle/>
          <a:p>
            <a:pPr marL="0" indent="0">
              <a:buNone/>
            </a:pPr>
            <a:r>
              <a:rPr lang="en-GB" dirty="0"/>
              <a:t>Working independently research the meaning of the words</a:t>
            </a:r>
          </a:p>
          <a:p>
            <a:r>
              <a:rPr lang="en-GB" sz="3200" b="1" i="1" dirty="0"/>
              <a:t>dignity, </a:t>
            </a:r>
            <a:r>
              <a:rPr lang="en-GB" b="1" i="1" dirty="0"/>
              <a:t>compassion, respect, individuality, independence, privacy, partnership, choice, and rights</a:t>
            </a:r>
          </a:p>
          <a:p>
            <a:pPr marL="0" indent="0">
              <a:buNone/>
            </a:pPr>
            <a:endParaRPr lang="en-GB" dirty="0"/>
          </a:p>
          <a:p>
            <a:pPr marL="0" indent="0">
              <a:buNone/>
            </a:pPr>
            <a:endParaRPr lang="en-GB" dirty="0"/>
          </a:p>
          <a:p>
            <a:pPr marL="0" indent="0" algn="ctr">
              <a:buNone/>
            </a:pPr>
            <a:r>
              <a:rPr lang="en-GB" b="1" dirty="0"/>
              <a:t>Feedback the findings to the whole class</a:t>
            </a:r>
          </a:p>
          <a:p>
            <a:endParaRPr lang="en-GB" dirty="0"/>
          </a:p>
        </p:txBody>
      </p:sp>
    </p:spTree>
    <p:extLst>
      <p:ext uri="{BB962C8B-B14F-4D97-AF65-F5344CB8AC3E}">
        <p14:creationId xmlns:p14="http://schemas.microsoft.com/office/powerpoint/2010/main" val="1314506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D9BD-61C7-735C-8EBE-B545B4AA0612}"/>
              </a:ext>
            </a:extLst>
          </p:cNvPr>
          <p:cNvSpPr>
            <a:spLocks noGrp="1"/>
          </p:cNvSpPr>
          <p:nvPr>
            <p:ph type="title"/>
          </p:nvPr>
        </p:nvSpPr>
        <p:spPr/>
        <p:txBody>
          <a:bodyPr>
            <a:normAutofit/>
          </a:bodyPr>
          <a:lstStyle/>
          <a:p>
            <a:r>
              <a:rPr lang="en-GB" b="1"/>
              <a:t>Dignity</a:t>
            </a:r>
          </a:p>
        </p:txBody>
      </p:sp>
      <p:sp>
        <p:nvSpPr>
          <p:cNvPr id="3" name="Content Placeholder 2">
            <a:extLst>
              <a:ext uri="{FF2B5EF4-FFF2-40B4-BE49-F238E27FC236}">
                <a16:creationId xmlns:a16="http://schemas.microsoft.com/office/drawing/2014/main" id="{7689A85E-5F5C-6A1A-FDA2-21464AB630AC}"/>
              </a:ext>
            </a:extLst>
          </p:cNvPr>
          <p:cNvSpPr>
            <a:spLocks noGrp="1"/>
          </p:cNvSpPr>
          <p:nvPr>
            <p:ph idx="1"/>
          </p:nvPr>
        </p:nvSpPr>
        <p:spPr>
          <a:xfrm>
            <a:off x="457200" y="1417638"/>
            <a:ext cx="8229600" cy="3917032"/>
          </a:xfrm>
        </p:spPr>
        <p:txBody>
          <a:bodyPr>
            <a:normAutofit fontScale="92500"/>
          </a:bodyPr>
          <a:lstStyle/>
          <a:p>
            <a:pPr>
              <a:buFont typeface="Wingdings" panose="05000000000000000000" pitchFamily="2" charset="2"/>
              <a:buChar char="§"/>
            </a:pPr>
            <a:r>
              <a:rPr lang="en-GB" sz="2800"/>
              <a:t>Dignity focuses on the significance and value of every person as a unique individual. </a:t>
            </a:r>
          </a:p>
          <a:p>
            <a:pPr>
              <a:buFont typeface="Wingdings" panose="05000000000000000000" pitchFamily="2" charset="2"/>
              <a:buChar char="§"/>
            </a:pPr>
            <a:r>
              <a:rPr lang="en-GB" sz="2800"/>
              <a:t>It involves being treated as an individual and with respect</a:t>
            </a:r>
          </a:p>
          <a:p>
            <a:pPr>
              <a:buFont typeface="Wingdings" panose="05000000000000000000" pitchFamily="2" charset="2"/>
              <a:buChar char="§"/>
            </a:pPr>
            <a:r>
              <a:rPr lang="en-GB" sz="2800"/>
              <a:t>Health and social care practitioners must show their commitment to upholding other people’s dignity by the ways in which they treat them; fairly, truthfully and with care and compassion. </a:t>
            </a:r>
          </a:p>
          <a:p>
            <a:pPr marL="0" indent="0">
              <a:buNone/>
            </a:pPr>
            <a:r>
              <a:rPr lang="en-GB" sz="2800"/>
              <a:t>                                                        (Skillsforcare, 2021)</a:t>
            </a:r>
          </a:p>
        </p:txBody>
      </p:sp>
    </p:spTree>
    <p:extLst>
      <p:ext uri="{BB962C8B-B14F-4D97-AF65-F5344CB8AC3E}">
        <p14:creationId xmlns:p14="http://schemas.microsoft.com/office/powerpoint/2010/main" val="27697646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73C08-F4D0-B8A2-A3C2-ED0DC6361A1A}"/>
              </a:ext>
            </a:extLst>
          </p:cNvPr>
          <p:cNvSpPr>
            <a:spLocks noGrp="1"/>
          </p:cNvSpPr>
          <p:nvPr>
            <p:ph type="title"/>
          </p:nvPr>
        </p:nvSpPr>
        <p:spPr>
          <a:xfrm>
            <a:off x="457200" y="197767"/>
            <a:ext cx="8229600" cy="1143000"/>
          </a:xfrm>
        </p:spPr>
        <p:txBody>
          <a:bodyPr/>
          <a:lstStyle/>
          <a:p>
            <a:r>
              <a:rPr lang="en-GB" b="1"/>
              <a:t>Dignity</a:t>
            </a:r>
            <a:endParaRPr lang="en-GB"/>
          </a:p>
        </p:txBody>
      </p:sp>
      <p:sp>
        <p:nvSpPr>
          <p:cNvPr id="3" name="Content Placeholder 2">
            <a:extLst>
              <a:ext uri="{FF2B5EF4-FFF2-40B4-BE49-F238E27FC236}">
                <a16:creationId xmlns:a16="http://schemas.microsoft.com/office/drawing/2014/main" id="{EBE29661-2C55-4580-C8EA-82E6C92A1BC4}"/>
              </a:ext>
            </a:extLst>
          </p:cNvPr>
          <p:cNvSpPr>
            <a:spLocks noGrp="1"/>
          </p:cNvSpPr>
          <p:nvPr>
            <p:ph idx="1"/>
          </p:nvPr>
        </p:nvSpPr>
        <p:spPr>
          <a:xfrm>
            <a:off x="446567" y="1340767"/>
            <a:ext cx="8229600" cy="3917032"/>
          </a:xfrm>
        </p:spPr>
        <p:txBody>
          <a:bodyPr>
            <a:normAutofit fontScale="85000" lnSpcReduction="20000"/>
          </a:bodyPr>
          <a:lstStyle/>
          <a:p>
            <a:pPr>
              <a:buFont typeface="Wingdings" panose="05000000000000000000" pitchFamily="2" charset="2"/>
              <a:buChar char="§"/>
            </a:pPr>
            <a:r>
              <a:rPr lang="en-GB" sz="3300"/>
              <a:t>They must respect other’s views, choices and decisions and do not make assumptions about what they want, like or how they want to be treated.</a:t>
            </a:r>
          </a:p>
          <a:p>
            <a:pPr>
              <a:buFont typeface="Wingdings" panose="05000000000000000000" pitchFamily="2" charset="2"/>
              <a:buChar char="§"/>
            </a:pPr>
            <a:endParaRPr lang="en-GB" sz="3300"/>
          </a:p>
          <a:p>
            <a:pPr>
              <a:buFont typeface="Wingdings" panose="05000000000000000000" pitchFamily="2" charset="2"/>
              <a:buChar char="§"/>
            </a:pPr>
            <a:r>
              <a:rPr lang="en-GB" sz="3300"/>
              <a:t>Respecting someone’s dignity involves asking for compliance (not giving orders) and observing an individual’s wishes.</a:t>
            </a:r>
          </a:p>
          <a:p>
            <a:pPr>
              <a:buFont typeface="Wingdings" panose="05000000000000000000" pitchFamily="2" charset="2"/>
              <a:buChar char="§"/>
            </a:pPr>
            <a:endParaRPr lang="en-GB"/>
          </a:p>
          <a:p>
            <a:pPr marL="0" indent="0">
              <a:buNone/>
            </a:pPr>
            <a:r>
              <a:rPr lang="en-GB"/>
              <a:t>                                                </a:t>
            </a:r>
            <a:r>
              <a:rPr lang="en-GB" sz="2800"/>
              <a:t>(Skillsforcare, 2021)</a:t>
            </a:r>
          </a:p>
        </p:txBody>
      </p:sp>
    </p:spTree>
    <p:extLst>
      <p:ext uri="{BB962C8B-B14F-4D97-AF65-F5344CB8AC3E}">
        <p14:creationId xmlns:p14="http://schemas.microsoft.com/office/powerpoint/2010/main" val="2173268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CC58-964F-D01F-B991-BC1C4D3C70E0}"/>
              </a:ext>
            </a:extLst>
          </p:cNvPr>
          <p:cNvSpPr>
            <a:spLocks noGrp="1"/>
          </p:cNvSpPr>
          <p:nvPr>
            <p:ph type="title"/>
          </p:nvPr>
        </p:nvSpPr>
        <p:spPr/>
        <p:txBody>
          <a:bodyPr/>
          <a:lstStyle/>
          <a:p>
            <a:r>
              <a:rPr lang="en-GB" b="1"/>
              <a:t>Respect</a:t>
            </a:r>
          </a:p>
        </p:txBody>
      </p:sp>
      <p:sp>
        <p:nvSpPr>
          <p:cNvPr id="3" name="Content Placeholder 2">
            <a:extLst>
              <a:ext uri="{FF2B5EF4-FFF2-40B4-BE49-F238E27FC236}">
                <a16:creationId xmlns:a16="http://schemas.microsoft.com/office/drawing/2014/main" id="{2C04FC8D-3739-11E4-4072-B57C083FDECA}"/>
              </a:ext>
            </a:extLst>
          </p:cNvPr>
          <p:cNvSpPr>
            <a:spLocks noGrp="1"/>
          </p:cNvSpPr>
          <p:nvPr>
            <p:ph idx="1"/>
          </p:nvPr>
        </p:nvSpPr>
        <p:spPr/>
        <p:txBody>
          <a:bodyPr/>
          <a:lstStyle/>
          <a:p>
            <a:pPr>
              <a:buFont typeface="Wingdings" panose="05000000000000000000" pitchFamily="2" charset="2"/>
              <a:buChar char="§"/>
            </a:pPr>
            <a:r>
              <a:rPr lang="en-GB" sz="2800"/>
              <a:t>Respecting someone means believing and showing that they have importance as an individual.</a:t>
            </a:r>
          </a:p>
          <a:p>
            <a:pPr>
              <a:buFont typeface="Wingdings" panose="05000000000000000000" pitchFamily="2" charset="2"/>
              <a:buChar char="§"/>
            </a:pPr>
            <a:r>
              <a:rPr lang="en-GB" sz="2800"/>
              <a:t> It means that they have their own opinions and feelings and that even though you may not agree with them, you do respect </a:t>
            </a:r>
            <a:r>
              <a:rPr lang="en-GB"/>
              <a:t>them.</a:t>
            </a:r>
          </a:p>
          <a:p>
            <a:pPr marL="0" indent="0">
              <a:buNone/>
            </a:pPr>
            <a:r>
              <a:rPr kumimoji="0" lang="en-GB" sz="2800" b="0" i="0" u="none" strike="noStrike" kern="1200" cap="none" spc="0" normalizeH="0" baseline="0" noProof="0">
                <a:ln>
                  <a:noFill/>
                </a:ln>
                <a:solidFill>
                  <a:prstClr val="black"/>
                </a:solidFill>
                <a:effectLst/>
                <a:uLnTx/>
                <a:uFillTx/>
                <a:latin typeface="Myriad Pro"/>
                <a:ea typeface="+mn-ea"/>
                <a:cs typeface="+mn-cs"/>
              </a:rPr>
              <a:t>                                                   (Skillsforcare, 2020)</a:t>
            </a:r>
            <a:endParaRPr lang="en-GB"/>
          </a:p>
        </p:txBody>
      </p:sp>
    </p:spTree>
    <p:extLst>
      <p:ext uri="{BB962C8B-B14F-4D97-AF65-F5344CB8AC3E}">
        <p14:creationId xmlns:p14="http://schemas.microsoft.com/office/powerpoint/2010/main" val="2014975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8ED8-371C-F46D-E81A-1ACE47DFE882}"/>
              </a:ext>
            </a:extLst>
          </p:cNvPr>
          <p:cNvSpPr>
            <a:spLocks noGrp="1"/>
          </p:cNvSpPr>
          <p:nvPr>
            <p:ph type="title"/>
          </p:nvPr>
        </p:nvSpPr>
        <p:spPr/>
        <p:txBody>
          <a:bodyPr/>
          <a:lstStyle/>
          <a:p>
            <a:r>
              <a:rPr lang="en-GB" b="1"/>
              <a:t>Compassion</a:t>
            </a:r>
          </a:p>
        </p:txBody>
      </p:sp>
      <p:sp>
        <p:nvSpPr>
          <p:cNvPr id="3" name="Content Placeholder 2">
            <a:extLst>
              <a:ext uri="{FF2B5EF4-FFF2-40B4-BE49-F238E27FC236}">
                <a16:creationId xmlns:a16="http://schemas.microsoft.com/office/drawing/2014/main" id="{E859002F-EF94-A747-AF39-664442EAEBF1}"/>
              </a:ext>
            </a:extLst>
          </p:cNvPr>
          <p:cNvSpPr>
            <a:spLocks noGrp="1"/>
          </p:cNvSpPr>
          <p:nvPr>
            <p:ph idx="1"/>
          </p:nvPr>
        </p:nvSpPr>
        <p:spPr/>
        <p:txBody>
          <a:bodyPr/>
          <a:lstStyle/>
          <a:p>
            <a:r>
              <a:rPr lang="en-GB"/>
              <a:t>Compassion is one of the core value of health and social care and it involve being able to feel for someone, to understand them and their situation</a:t>
            </a:r>
          </a:p>
        </p:txBody>
      </p:sp>
      <p:sp>
        <p:nvSpPr>
          <p:cNvPr id="5" name="TextBox 4">
            <a:extLst>
              <a:ext uri="{FF2B5EF4-FFF2-40B4-BE49-F238E27FC236}">
                <a16:creationId xmlns:a16="http://schemas.microsoft.com/office/drawing/2014/main" id="{EBB9C90F-A69A-80D2-298B-F17C0570BB56}"/>
              </a:ext>
            </a:extLst>
          </p:cNvPr>
          <p:cNvSpPr txBox="1"/>
          <p:nvPr/>
        </p:nvSpPr>
        <p:spPr>
          <a:xfrm>
            <a:off x="5364088" y="4653136"/>
            <a:ext cx="3322712" cy="461665"/>
          </a:xfrm>
          <a:prstGeom prst="rect">
            <a:avLst/>
          </a:prstGeom>
          <a:noFill/>
        </p:spPr>
        <p:txBody>
          <a:bodyPr wrap="square">
            <a:spAutoFit/>
          </a:bodyPr>
          <a:lstStyle/>
          <a:p>
            <a:r>
              <a:rPr kumimoji="0" lang="en-GB" sz="2400" b="0" i="0" u="none" strike="noStrike" kern="1200" cap="none" spc="0" normalizeH="0" baseline="0" noProof="0">
                <a:ln>
                  <a:noFill/>
                </a:ln>
                <a:solidFill>
                  <a:prstClr val="black"/>
                </a:solidFill>
                <a:effectLst/>
                <a:uLnTx/>
                <a:uFillTx/>
                <a:latin typeface="Myriad Pro"/>
                <a:ea typeface="+mn-ea"/>
                <a:cs typeface="+mn-cs"/>
              </a:rPr>
              <a:t>(</a:t>
            </a:r>
            <a:r>
              <a:rPr kumimoji="0" lang="en-GB" sz="2400" b="0" i="0" u="none" strike="noStrike" kern="1200" cap="none" spc="0" normalizeH="0" baseline="0" noProof="0" err="1">
                <a:ln>
                  <a:noFill/>
                </a:ln>
                <a:solidFill>
                  <a:prstClr val="black"/>
                </a:solidFill>
                <a:effectLst/>
                <a:uLnTx/>
                <a:uFillTx/>
                <a:latin typeface="Myriad Pro"/>
                <a:ea typeface="+mn-ea"/>
                <a:cs typeface="+mn-cs"/>
              </a:rPr>
              <a:t>Skillsforcare</a:t>
            </a:r>
            <a:r>
              <a:rPr kumimoji="0" lang="en-GB" sz="2400" b="0" i="0" u="none" strike="noStrike" kern="1200" cap="none" spc="0" normalizeH="0" baseline="0" noProof="0">
                <a:ln>
                  <a:noFill/>
                </a:ln>
                <a:solidFill>
                  <a:prstClr val="black"/>
                </a:solidFill>
                <a:effectLst/>
                <a:uLnTx/>
                <a:uFillTx/>
                <a:latin typeface="Myriad Pro"/>
                <a:ea typeface="+mn-ea"/>
                <a:cs typeface="+mn-cs"/>
              </a:rPr>
              <a:t>, 2020)</a:t>
            </a:r>
            <a:endParaRPr lang="en-GB" sz="2400"/>
          </a:p>
        </p:txBody>
      </p:sp>
    </p:spTree>
    <p:extLst>
      <p:ext uri="{BB962C8B-B14F-4D97-AF65-F5344CB8AC3E}">
        <p14:creationId xmlns:p14="http://schemas.microsoft.com/office/powerpoint/2010/main" val="16114770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3998F-1158-C76D-02D5-6491E57B6080}"/>
              </a:ext>
            </a:extLst>
          </p:cNvPr>
          <p:cNvSpPr>
            <a:spLocks noGrp="1"/>
          </p:cNvSpPr>
          <p:nvPr>
            <p:ph type="title"/>
          </p:nvPr>
        </p:nvSpPr>
        <p:spPr/>
        <p:txBody>
          <a:bodyPr>
            <a:normAutofit/>
          </a:bodyPr>
          <a:lstStyle/>
          <a:p>
            <a:r>
              <a:rPr lang="en-GB" b="1"/>
              <a:t>Independence</a:t>
            </a:r>
          </a:p>
        </p:txBody>
      </p:sp>
      <p:sp>
        <p:nvSpPr>
          <p:cNvPr id="3" name="Content Placeholder 2">
            <a:extLst>
              <a:ext uri="{FF2B5EF4-FFF2-40B4-BE49-F238E27FC236}">
                <a16:creationId xmlns:a16="http://schemas.microsoft.com/office/drawing/2014/main" id="{B785DAAB-2808-6F68-B5E8-DA41256524BA}"/>
              </a:ext>
            </a:extLst>
          </p:cNvPr>
          <p:cNvSpPr>
            <a:spLocks noGrp="1"/>
          </p:cNvSpPr>
          <p:nvPr>
            <p:ph idx="1"/>
          </p:nvPr>
        </p:nvSpPr>
        <p:spPr/>
        <p:txBody>
          <a:bodyPr>
            <a:normAutofit lnSpcReduction="10000"/>
          </a:bodyPr>
          <a:lstStyle/>
          <a:p>
            <a:pPr>
              <a:buFont typeface="Wingdings" panose="05000000000000000000" pitchFamily="2" charset="2"/>
              <a:buChar char="§"/>
            </a:pPr>
            <a:r>
              <a:rPr lang="en-GB"/>
              <a:t>Promoting an individual’s independence means to look at what they can do for themselves and empowering them to do as much as possible for themselves. </a:t>
            </a:r>
          </a:p>
          <a:p>
            <a:pPr>
              <a:buFont typeface="Wingdings" panose="05000000000000000000" pitchFamily="2" charset="2"/>
              <a:buChar char="§"/>
            </a:pPr>
            <a:r>
              <a:rPr lang="en-GB"/>
              <a:t>It does not mean leaving someone to cope alone but assisting them with the support they require. </a:t>
            </a:r>
          </a:p>
          <a:p>
            <a:pPr marL="0" indent="0">
              <a:buNone/>
            </a:pPr>
            <a:r>
              <a:rPr lang="en-GB"/>
              <a:t>                                       </a:t>
            </a:r>
            <a:r>
              <a:rPr lang="en-GB" sz="2800"/>
              <a:t>(Skillsforcare, 2021)</a:t>
            </a:r>
          </a:p>
        </p:txBody>
      </p:sp>
    </p:spTree>
    <p:extLst>
      <p:ext uri="{BB962C8B-B14F-4D97-AF65-F5344CB8AC3E}">
        <p14:creationId xmlns:p14="http://schemas.microsoft.com/office/powerpoint/2010/main" val="1079429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3E375-CE84-6A8F-3B66-7FC96F3DE058}"/>
              </a:ext>
            </a:extLst>
          </p:cNvPr>
          <p:cNvSpPr>
            <a:spLocks noGrp="1"/>
          </p:cNvSpPr>
          <p:nvPr>
            <p:ph type="title"/>
          </p:nvPr>
        </p:nvSpPr>
        <p:spPr>
          <a:xfrm>
            <a:off x="457200" y="116632"/>
            <a:ext cx="8229600" cy="1143000"/>
          </a:xfrm>
        </p:spPr>
        <p:txBody>
          <a:bodyPr/>
          <a:lstStyle/>
          <a:p>
            <a:r>
              <a:rPr lang="en-GB" b="1"/>
              <a:t>Privacy </a:t>
            </a:r>
          </a:p>
        </p:txBody>
      </p:sp>
      <p:sp>
        <p:nvSpPr>
          <p:cNvPr id="3" name="Content Placeholder 2">
            <a:extLst>
              <a:ext uri="{FF2B5EF4-FFF2-40B4-BE49-F238E27FC236}">
                <a16:creationId xmlns:a16="http://schemas.microsoft.com/office/drawing/2014/main" id="{2D013016-1A2D-D975-9DE6-037C8474A50C}"/>
              </a:ext>
            </a:extLst>
          </p:cNvPr>
          <p:cNvSpPr>
            <a:spLocks noGrp="1"/>
          </p:cNvSpPr>
          <p:nvPr>
            <p:ph idx="1"/>
          </p:nvPr>
        </p:nvSpPr>
        <p:spPr>
          <a:xfrm>
            <a:off x="457200" y="1259632"/>
            <a:ext cx="8229600" cy="4257600"/>
          </a:xfrm>
        </p:spPr>
        <p:txBody>
          <a:bodyPr>
            <a:normAutofit fontScale="85000" lnSpcReduction="10000"/>
          </a:bodyPr>
          <a:lstStyle/>
          <a:p>
            <a:pPr>
              <a:buFont typeface="Wingdings" panose="05000000000000000000" pitchFamily="2" charset="2"/>
              <a:buChar char="§"/>
            </a:pPr>
            <a:r>
              <a:rPr lang="en-GB"/>
              <a:t>Everyone has a right to privacy and time whenever needed. </a:t>
            </a:r>
          </a:p>
          <a:p>
            <a:pPr>
              <a:buFont typeface="Wingdings" panose="05000000000000000000" pitchFamily="2" charset="2"/>
              <a:buChar char="§"/>
            </a:pPr>
            <a:r>
              <a:rPr lang="en-GB"/>
              <a:t>Privacy affects how and where care and support is given, especially when it involves personal hygiene or intimate procedures.</a:t>
            </a:r>
          </a:p>
          <a:p>
            <a:pPr>
              <a:buFont typeface="Wingdings" panose="05000000000000000000" pitchFamily="2" charset="2"/>
              <a:buChar char="§"/>
            </a:pPr>
            <a:r>
              <a:rPr lang="en-GB"/>
              <a:t>Privacy includes not talking to anyone about the individual’s private information unless they give permission and it is on a need-to-know basis to improve their care and support.</a:t>
            </a:r>
          </a:p>
          <a:p>
            <a:pPr marL="0" indent="0">
              <a:buNone/>
            </a:pPr>
            <a:r>
              <a:rPr lang="en-GB"/>
              <a:t>                                                    (Skillsforcare, 2021)</a:t>
            </a:r>
          </a:p>
        </p:txBody>
      </p:sp>
    </p:spTree>
    <p:extLst>
      <p:ext uri="{BB962C8B-B14F-4D97-AF65-F5344CB8AC3E}">
        <p14:creationId xmlns:p14="http://schemas.microsoft.com/office/powerpoint/2010/main" val="24899023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EBDAA-2BDA-FB70-58EC-2A8A3A5D6D81}"/>
              </a:ext>
            </a:extLst>
          </p:cNvPr>
          <p:cNvSpPr>
            <a:spLocks noGrp="1"/>
          </p:cNvSpPr>
          <p:nvPr>
            <p:ph type="title"/>
          </p:nvPr>
        </p:nvSpPr>
        <p:spPr/>
        <p:txBody>
          <a:bodyPr/>
          <a:lstStyle/>
          <a:p>
            <a:r>
              <a:rPr lang="en-GB" b="1"/>
              <a:t>Individuality</a:t>
            </a:r>
          </a:p>
        </p:txBody>
      </p:sp>
      <p:sp>
        <p:nvSpPr>
          <p:cNvPr id="3" name="Content Placeholder 2">
            <a:extLst>
              <a:ext uri="{FF2B5EF4-FFF2-40B4-BE49-F238E27FC236}">
                <a16:creationId xmlns:a16="http://schemas.microsoft.com/office/drawing/2014/main" id="{FCB0D3E1-A160-FA57-18D1-506B1E2AEDB8}"/>
              </a:ext>
            </a:extLst>
          </p:cNvPr>
          <p:cNvSpPr>
            <a:spLocks noGrp="1"/>
          </p:cNvSpPr>
          <p:nvPr>
            <p:ph idx="1"/>
          </p:nvPr>
        </p:nvSpPr>
        <p:spPr/>
        <p:txBody>
          <a:bodyPr/>
          <a:lstStyle/>
          <a:p>
            <a:pPr>
              <a:buFont typeface="Wingdings" panose="05000000000000000000" pitchFamily="2" charset="2"/>
              <a:buChar char="§"/>
            </a:pPr>
            <a:r>
              <a:rPr lang="en-GB"/>
              <a:t>Each person has their own identity, needs, wishes, choices, beliefs and values. </a:t>
            </a:r>
          </a:p>
          <a:p>
            <a:pPr>
              <a:buFont typeface="Wingdings" panose="05000000000000000000" pitchFamily="2" charset="2"/>
              <a:buChar char="§"/>
            </a:pPr>
            <a:r>
              <a:rPr lang="en-GB"/>
              <a:t>‘One size fits all’ does not work when it comes to providing care and support</a:t>
            </a:r>
          </a:p>
          <a:p>
            <a:pPr>
              <a:buFont typeface="Wingdings" panose="05000000000000000000" pitchFamily="2" charset="2"/>
              <a:buChar char="§"/>
            </a:pPr>
            <a:endParaRPr lang="en-GB"/>
          </a:p>
          <a:p>
            <a:pPr marL="0" indent="0">
              <a:buNone/>
            </a:pPr>
            <a:r>
              <a:rPr lang="en-GB"/>
              <a:t>                                       </a:t>
            </a:r>
            <a:r>
              <a:rPr lang="en-GB" sz="2800"/>
              <a:t>(Skillsforcare, 2020)</a:t>
            </a:r>
            <a:r>
              <a:rPr lang="en-GB"/>
              <a:t>               </a:t>
            </a:r>
          </a:p>
        </p:txBody>
      </p:sp>
    </p:spTree>
    <p:extLst>
      <p:ext uri="{BB962C8B-B14F-4D97-AF65-F5344CB8AC3E}">
        <p14:creationId xmlns:p14="http://schemas.microsoft.com/office/powerpoint/2010/main" val="2062585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6513C-6E65-8683-684C-F446EE3CEE09}"/>
              </a:ext>
            </a:extLst>
          </p:cNvPr>
          <p:cNvSpPr>
            <a:spLocks noGrp="1"/>
          </p:cNvSpPr>
          <p:nvPr>
            <p:ph type="title"/>
          </p:nvPr>
        </p:nvSpPr>
        <p:spPr/>
        <p:txBody>
          <a:bodyPr/>
          <a:lstStyle/>
          <a:p>
            <a:r>
              <a:rPr lang="en-GB" b="1"/>
              <a:t>Choice</a:t>
            </a:r>
          </a:p>
        </p:txBody>
      </p:sp>
      <p:sp>
        <p:nvSpPr>
          <p:cNvPr id="3" name="Content Placeholder 2">
            <a:extLst>
              <a:ext uri="{FF2B5EF4-FFF2-40B4-BE49-F238E27FC236}">
                <a16:creationId xmlns:a16="http://schemas.microsoft.com/office/drawing/2014/main" id="{F1F48104-B626-20B0-76C5-B73FAD0E35BC}"/>
              </a:ext>
            </a:extLst>
          </p:cNvPr>
          <p:cNvSpPr>
            <a:spLocks noGrp="1"/>
          </p:cNvSpPr>
          <p:nvPr>
            <p:ph idx="1"/>
          </p:nvPr>
        </p:nvSpPr>
        <p:spPr>
          <a:xfrm>
            <a:off x="499730" y="1470484"/>
            <a:ext cx="8229600" cy="3917032"/>
          </a:xfrm>
        </p:spPr>
        <p:txBody>
          <a:bodyPr>
            <a:normAutofit fontScale="92500" lnSpcReduction="10000"/>
          </a:bodyPr>
          <a:lstStyle/>
          <a:p>
            <a:pPr>
              <a:buFont typeface="Wingdings" panose="05000000000000000000" pitchFamily="2" charset="2"/>
              <a:buChar char="§"/>
            </a:pPr>
            <a:r>
              <a:rPr lang="en-GB" sz="3000"/>
              <a:t>Each individual should be supported to make choices about their care and support. </a:t>
            </a:r>
          </a:p>
          <a:p>
            <a:pPr>
              <a:buFont typeface="Wingdings" panose="05000000000000000000" pitchFamily="2" charset="2"/>
              <a:buChar char="§"/>
            </a:pPr>
            <a:r>
              <a:rPr lang="en-GB" sz="3000"/>
              <a:t>They should be given information in a way that they can understand so they can make informed choices. </a:t>
            </a:r>
          </a:p>
          <a:p>
            <a:pPr>
              <a:buFont typeface="Wingdings" panose="05000000000000000000" pitchFamily="2" charset="2"/>
              <a:buChar char="§"/>
            </a:pPr>
            <a:r>
              <a:rPr lang="en-GB" sz="3000"/>
              <a:t>When working with individuals who cannot express their wants, needs and wishes in words, you must find other ways of communicating. </a:t>
            </a:r>
          </a:p>
          <a:p>
            <a:pPr marL="0" indent="0">
              <a:buNone/>
            </a:pPr>
            <a:r>
              <a:rPr kumimoji="0" lang="en-GB" sz="2800" b="0" i="0" u="none" strike="noStrike" kern="1200" cap="none" spc="0" normalizeH="0" baseline="0" noProof="0">
                <a:ln>
                  <a:noFill/>
                </a:ln>
                <a:solidFill>
                  <a:prstClr val="black"/>
                </a:solidFill>
                <a:effectLst/>
                <a:uLnTx/>
                <a:uFillTx/>
                <a:latin typeface="Myriad Pro"/>
                <a:ea typeface="+mn-ea"/>
                <a:cs typeface="+mn-cs"/>
              </a:rPr>
              <a:t>                                                         (Skillsforcare, 2020)</a:t>
            </a:r>
            <a:endParaRPr lang="en-GB"/>
          </a:p>
        </p:txBody>
      </p:sp>
    </p:spTree>
    <p:extLst>
      <p:ext uri="{BB962C8B-B14F-4D97-AF65-F5344CB8AC3E}">
        <p14:creationId xmlns:p14="http://schemas.microsoft.com/office/powerpoint/2010/main" val="2747246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0126-29B7-30A0-964C-4C9D3FD51939}"/>
              </a:ext>
            </a:extLst>
          </p:cNvPr>
          <p:cNvSpPr>
            <a:spLocks noGrp="1"/>
          </p:cNvSpPr>
          <p:nvPr>
            <p:ph type="title"/>
          </p:nvPr>
        </p:nvSpPr>
        <p:spPr/>
        <p:txBody>
          <a:bodyPr/>
          <a:lstStyle/>
          <a:p>
            <a:r>
              <a:rPr lang="en-GB" b="1"/>
              <a:t>Right</a:t>
            </a:r>
          </a:p>
        </p:txBody>
      </p:sp>
      <p:sp>
        <p:nvSpPr>
          <p:cNvPr id="3" name="Content Placeholder 2">
            <a:extLst>
              <a:ext uri="{FF2B5EF4-FFF2-40B4-BE49-F238E27FC236}">
                <a16:creationId xmlns:a16="http://schemas.microsoft.com/office/drawing/2014/main" id="{AE4F116C-0EE7-0319-589F-81A025857041}"/>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a:t>Individuals have the right to speak their mind and be kept safe from harm, as well as the right to respect, dignity and equality. </a:t>
            </a:r>
          </a:p>
          <a:p>
            <a:pPr>
              <a:buFont typeface="Wingdings" panose="05000000000000000000" pitchFamily="2" charset="2"/>
              <a:buChar char="§"/>
            </a:pPr>
            <a:r>
              <a:rPr lang="en-GB"/>
              <a:t>An individual’s rights must be respected, by people involved in their care.</a:t>
            </a:r>
          </a:p>
          <a:p>
            <a:pPr>
              <a:buFont typeface="Wingdings" panose="05000000000000000000" pitchFamily="2" charset="2"/>
              <a:buChar char="§"/>
            </a:pPr>
            <a:r>
              <a:rPr lang="en-GB"/>
              <a:t>The Human Rights Act 1998 is the main legislation that sets out the rights of people in the UK. </a:t>
            </a:r>
          </a:p>
          <a:p>
            <a:endParaRPr lang="en-GB"/>
          </a:p>
          <a:p>
            <a:pPr marL="0" indent="0">
              <a:buNone/>
            </a:pPr>
            <a:r>
              <a:rPr lang="en-GB"/>
              <a:t>                                        (Legislation.gov.uk, 1998)</a:t>
            </a:r>
          </a:p>
        </p:txBody>
      </p:sp>
    </p:spTree>
    <p:extLst>
      <p:ext uri="{BB962C8B-B14F-4D97-AF65-F5344CB8AC3E}">
        <p14:creationId xmlns:p14="http://schemas.microsoft.com/office/powerpoint/2010/main" val="39461327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26ED-A3D8-ADF0-4424-81DC52DCC9AC}"/>
              </a:ext>
            </a:extLst>
          </p:cNvPr>
          <p:cNvSpPr>
            <a:spLocks noGrp="1"/>
          </p:cNvSpPr>
          <p:nvPr>
            <p:ph type="title"/>
          </p:nvPr>
        </p:nvSpPr>
        <p:spPr/>
        <p:txBody>
          <a:bodyPr/>
          <a:lstStyle/>
          <a:p>
            <a:r>
              <a:rPr lang="en-GB" b="1"/>
              <a:t>Partnership </a:t>
            </a:r>
          </a:p>
        </p:txBody>
      </p:sp>
      <p:sp>
        <p:nvSpPr>
          <p:cNvPr id="3" name="Content Placeholder 2">
            <a:extLst>
              <a:ext uri="{FF2B5EF4-FFF2-40B4-BE49-F238E27FC236}">
                <a16:creationId xmlns:a16="http://schemas.microsoft.com/office/drawing/2014/main" id="{2D6B3605-C0B7-E13A-FED7-DC2529151D6E}"/>
              </a:ext>
            </a:extLst>
          </p:cNvPr>
          <p:cNvSpPr>
            <a:spLocks noGrp="1"/>
          </p:cNvSpPr>
          <p:nvPr>
            <p:ph idx="1"/>
          </p:nvPr>
        </p:nvSpPr>
        <p:spPr/>
        <p:txBody>
          <a:bodyPr/>
          <a:lstStyle/>
          <a:p>
            <a:pPr>
              <a:buFont typeface="Wingdings" panose="05000000000000000000" pitchFamily="2" charset="2"/>
              <a:buChar char="§"/>
            </a:pPr>
            <a:r>
              <a:rPr lang="en-GB"/>
              <a:t>You work in partnership when you involve the individual and their family and work alongside other workers. </a:t>
            </a:r>
          </a:p>
          <a:p>
            <a:pPr>
              <a:buFont typeface="Wingdings" panose="05000000000000000000" pitchFamily="2" charset="2"/>
              <a:buChar char="§"/>
            </a:pPr>
            <a:r>
              <a:rPr lang="en-GB"/>
              <a:t>The key to a successful partnership is good communication and trust; valuing and respecting other peoples’ opinion</a:t>
            </a:r>
          </a:p>
          <a:p>
            <a:pPr marL="0" indent="0">
              <a:buNone/>
            </a:pPr>
            <a:r>
              <a:rPr kumimoji="0" lang="en-GB" sz="2800" b="0" i="0" u="none" strike="noStrike" kern="1200" cap="none" spc="0" normalizeH="0" baseline="0" noProof="0">
                <a:ln>
                  <a:noFill/>
                </a:ln>
                <a:solidFill>
                  <a:prstClr val="black"/>
                </a:solidFill>
                <a:effectLst/>
                <a:uLnTx/>
                <a:uFillTx/>
                <a:latin typeface="Myriad Pro"/>
                <a:ea typeface="+mn-ea"/>
                <a:cs typeface="+mn-cs"/>
              </a:rPr>
              <a:t>                                                   (Skillsforcare, 2020)</a:t>
            </a:r>
            <a:endParaRPr lang="en-GB"/>
          </a:p>
        </p:txBody>
      </p:sp>
    </p:spTree>
    <p:extLst>
      <p:ext uri="{BB962C8B-B14F-4D97-AF65-F5344CB8AC3E}">
        <p14:creationId xmlns:p14="http://schemas.microsoft.com/office/powerpoint/2010/main" val="3143385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the common Terminology use for PCC?</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787426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5211-5F82-8B69-BF20-5D7EE1DCEC5A}"/>
              </a:ext>
            </a:extLst>
          </p:cNvPr>
          <p:cNvSpPr>
            <a:spLocks noGrp="1"/>
          </p:cNvSpPr>
          <p:nvPr>
            <p:ph type="title"/>
          </p:nvPr>
        </p:nvSpPr>
        <p:spPr/>
        <p:txBody>
          <a:bodyPr/>
          <a:lstStyle/>
          <a:p>
            <a:r>
              <a:rPr lang="en-GB" b="1"/>
              <a:t>Terminology</a:t>
            </a:r>
          </a:p>
        </p:txBody>
      </p:sp>
      <p:sp>
        <p:nvSpPr>
          <p:cNvPr id="3" name="Content Placeholder 2">
            <a:extLst>
              <a:ext uri="{FF2B5EF4-FFF2-40B4-BE49-F238E27FC236}">
                <a16:creationId xmlns:a16="http://schemas.microsoft.com/office/drawing/2014/main" id="{FC5B704F-B699-151D-95DF-81108743FAED}"/>
              </a:ext>
            </a:extLst>
          </p:cNvPr>
          <p:cNvSpPr>
            <a:spLocks noGrp="1"/>
          </p:cNvSpPr>
          <p:nvPr>
            <p:ph idx="1"/>
          </p:nvPr>
        </p:nvSpPr>
        <p:spPr/>
        <p:txBody>
          <a:bodyPr>
            <a:normAutofit fontScale="92500" lnSpcReduction="10000"/>
          </a:bodyPr>
          <a:lstStyle/>
          <a:p>
            <a:r>
              <a:rPr lang="en-GB" dirty="0"/>
              <a:t>Since the concept of person-centred care is new and still developing, there are range of other terms used to refer to similar principles and activities.</a:t>
            </a:r>
          </a:p>
          <a:p>
            <a:r>
              <a:rPr lang="en-GB" dirty="0"/>
              <a:t>These include </a:t>
            </a:r>
            <a:r>
              <a:rPr lang="en-GB" b="1" i="1" dirty="0"/>
              <a:t>patient-centred care, personalisation, relationship-centred care and, in Scotland, mutuality</a:t>
            </a:r>
            <a:r>
              <a:rPr lang="en-GB" dirty="0"/>
              <a:t>.</a:t>
            </a:r>
          </a:p>
          <a:p>
            <a:r>
              <a:rPr lang="en-GB" dirty="0"/>
              <a:t>                               (Health Foundation, 2014)</a:t>
            </a:r>
          </a:p>
        </p:txBody>
      </p:sp>
    </p:spTree>
    <p:extLst>
      <p:ext uri="{BB962C8B-B14F-4D97-AF65-F5344CB8AC3E}">
        <p14:creationId xmlns:p14="http://schemas.microsoft.com/office/powerpoint/2010/main" val="3823950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05A2-540B-2A2B-0367-6FFDBE7B3517}"/>
              </a:ext>
            </a:extLst>
          </p:cNvPr>
          <p:cNvSpPr>
            <a:spLocks noGrp="1"/>
          </p:cNvSpPr>
          <p:nvPr>
            <p:ph type="title"/>
          </p:nvPr>
        </p:nvSpPr>
        <p:spPr/>
        <p:txBody>
          <a:bodyPr/>
          <a:lstStyle/>
          <a:p>
            <a:r>
              <a:rPr lang="en-GB" b="1"/>
              <a:t>Terminology</a:t>
            </a:r>
            <a:endParaRPr lang="en-GB"/>
          </a:p>
        </p:txBody>
      </p:sp>
      <p:sp>
        <p:nvSpPr>
          <p:cNvPr id="3" name="Content Placeholder 2">
            <a:extLst>
              <a:ext uri="{FF2B5EF4-FFF2-40B4-BE49-F238E27FC236}">
                <a16:creationId xmlns:a16="http://schemas.microsoft.com/office/drawing/2014/main" id="{E0E8E38F-9482-DA36-9AE9-E2D70EB63E7F}"/>
              </a:ext>
            </a:extLst>
          </p:cNvPr>
          <p:cNvSpPr>
            <a:spLocks noGrp="1"/>
          </p:cNvSpPr>
          <p:nvPr>
            <p:ph idx="1"/>
          </p:nvPr>
        </p:nvSpPr>
        <p:spPr/>
        <p:txBody>
          <a:bodyPr>
            <a:normAutofit lnSpcReduction="10000"/>
          </a:bodyPr>
          <a:lstStyle/>
          <a:p>
            <a:r>
              <a:rPr lang="en-GB" dirty="0"/>
              <a:t>Unlike other names used the use of </a:t>
            </a:r>
            <a:r>
              <a:rPr lang="en-GB" b="1" i="1" dirty="0"/>
              <a:t>‘person’ </a:t>
            </a:r>
            <a:r>
              <a:rPr lang="en-GB" dirty="0"/>
              <a:t>allows emphasise to be place on </a:t>
            </a:r>
            <a:r>
              <a:rPr lang="en-GB" b="1" i="1" dirty="0"/>
              <a:t>holistic approach </a:t>
            </a:r>
            <a:r>
              <a:rPr lang="en-GB" dirty="0"/>
              <a:t>to care, that takes into account the whole person.</a:t>
            </a:r>
          </a:p>
          <a:p>
            <a:r>
              <a:rPr lang="en-GB" dirty="0"/>
              <a:t>That is not a narrow focus on their condition or symptoms but also their preferences, wellbeing and wider social and cultural background.</a:t>
            </a:r>
          </a:p>
        </p:txBody>
      </p:sp>
    </p:spTree>
    <p:extLst>
      <p:ext uri="{BB962C8B-B14F-4D97-AF65-F5344CB8AC3E}">
        <p14:creationId xmlns:p14="http://schemas.microsoft.com/office/powerpoint/2010/main" val="4195882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coordinated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94883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19994-D287-A93F-257B-EE75B92DAC28}"/>
              </a:ext>
            </a:extLst>
          </p:cNvPr>
          <p:cNvSpPr>
            <a:spLocks noGrp="1"/>
          </p:cNvSpPr>
          <p:nvPr>
            <p:ph type="title"/>
          </p:nvPr>
        </p:nvSpPr>
        <p:spPr/>
        <p:txBody>
          <a:bodyPr/>
          <a:lstStyle/>
          <a:p>
            <a:r>
              <a:rPr lang="en-GB" b="1"/>
              <a:t>Coordinated care</a:t>
            </a:r>
            <a:endParaRPr lang="en-GB"/>
          </a:p>
        </p:txBody>
      </p:sp>
      <p:sp>
        <p:nvSpPr>
          <p:cNvPr id="3" name="Content Placeholder 2">
            <a:extLst>
              <a:ext uri="{FF2B5EF4-FFF2-40B4-BE49-F238E27FC236}">
                <a16:creationId xmlns:a16="http://schemas.microsoft.com/office/drawing/2014/main" id="{299C67A2-BBD6-AB98-4A46-B75DA2C882F3}"/>
              </a:ext>
            </a:extLst>
          </p:cNvPr>
          <p:cNvSpPr>
            <a:spLocks noGrp="1"/>
          </p:cNvSpPr>
          <p:nvPr>
            <p:ph idx="1"/>
          </p:nvPr>
        </p:nvSpPr>
        <p:spPr/>
        <p:txBody>
          <a:bodyPr>
            <a:normAutofit fontScale="77500" lnSpcReduction="20000"/>
          </a:bodyPr>
          <a:lstStyle/>
          <a:p>
            <a:r>
              <a:rPr lang="en-GB" dirty="0"/>
              <a:t>McDonald et al. (2007), the term “‘care co-ordination’, like ‘integrated care’, does not have a universally recognised definition”. </a:t>
            </a:r>
          </a:p>
          <a:p>
            <a:r>
              <a:rPr lang="en-GB" dirty="0"/>
              <a:t>For example, it is often used synonymously with ‘</a:t>
            </a:r>
            <a:r>
              <a:rPr lang="en-GB" b="1" i="1" dirty="0"/>
              <a:t>case management’, ‘disease management’ or ‘multidisciplinary teams’</a:t>
            </a:r>
            <a:r>
              <a:rPr lang="en-GB" dirty="0"/>
              <a:t>.</a:t>
            </a:r>
          </a:p>
          <a:p>
            <a:r>
              <a:rPr lang="en-GB" dirty="0"/>
              <a:t>Kodner (2009) states that the terms “‘co-ordination’ and ‘integration’ are frequently used interchangeably, though the former tends to refer to </a:t>
            </a:r>
            <a:r>
              <a:rPr lang="en-GB" b="1" i="1" dirty="0"/>
              <a:t>patient-focused or clinical interventions </a:t>
            </a:r>
            <a:r>
              <a:rPr lang="en-GB" dirty="0"/>
              <a:t>while the latter focuses on </a:t>
            </a:r>
            <a:r>
              <a:rPr lang="en-GB" b="1" i="1" dirty="0"/>
              <a:t>organisational or managerial issues</a:t>
            </a:r>
            <a:r>
              <a:rPr lang="en-GB" dirty="0"/>
              <a:t>”</a:t>
            </a:r>
          </a:p>
        </p:txBody>
      </p:sp>
    </p:spTree>
    <p:extLst>
      <p:ext uri="{BB962C8B-B14F-4D97-AF65-F5344CB8AC3E}">
        <p14:creationId xmlns:p14="http://schemas.microsoft.com/office/powerpoint/2010/main" val="1404990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52C9-2265-FDF7-8570-68A0BB863283}"/>
              </a:ext>
            </a:extLst>
          </p:cNvPr>
          <p:cNvSpPr>
            <a:spLocks noGrp="1"/>
          </p:cNvSpPr>
          <p:nvPr>
            <p:ph type="title"/>
          </p:nvPr>
        </p:nvSpPr>
        <p:spPr/>
        <p:txBody>
          <a:bodyPr/>
          <a:lstStyle/>
          <a:p>
            <a:r>
              <a:rPr lang="en-GB" b="1"/>
              <a:t>Coordinated care</a:t>
            </a:r>
          </a:p>
        </p:txBody>
      </p:sp>
      <p:sp>
        <p:nvSpPr>
          <p:cNvPr id="3" name="Content Placeholder 2">
            <a:extLst>
              <a:ext uri="{FF2B5EF4-FFF2-40B4-BE49-F238E27FC236}">
                <a16:creationId xmlns:a16="http://schemas.microsoft.com/office/drawing/2014/main" id="{B3F2CE10-470D-F2F4-E8BE-D8DB2B0C2A7C}"/>
              </a:ext>
            </a:extLst>
          </p:cNvPr>
          <p:cNvSpPr>
            <a:spLocks noGrp="1"/>
          </p:cNvSpPr>
          <p:nvPr>
            <p:ph idx="1"/>
          </p:nvPr>
        </p:nvSpPr>
        <p:spPr/>
        <p:txBody>
          <a:bodyPr>
            <a:normAutofit fontScale="85000" lnSpcReduction="10000"/>
          </a:bodyPr>
          <a:lstStyle/>
          <a:p>
            <a:r>
              <a:rPr lang="en-GB"/>
              <a:t>According to National Coalition on Care Coordination (2011) “</a:t>
            </a:r>
            <a:r>
              <a:rPr lang="en-GB" i="1"/>
              <a:t>Care coordination’ is a person-centred, assessment-based, interdisciplinary approach to integrating health care and social support services in a cost-effective manner in which an individual’s needs and preferences are assessed, a comprehensive care plan is developed, and services are managed and monitored by an evidence-based process which typically involves a designated lead care coordinator</a:t>
            </a:r>
            <a:r>
              <a:rPr lang="en-GB"/>
              <a:t>”. </a:t>
            </a:r>
          </a:p>
        </p:txBody>
      </p:sp>
    </p:spTree>
    <p:extLst>
      <p:ext uri="{BB962C8B-B14F-4D97-AF65-F5344CB8AC3E}">
        <p14:creationId xmlns:p14="http://schemas.microsoft.com/office/powerpoint/2010/main" val="28722907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E372-FD36-DE47-23AA-C3AD4E1E2CDE}"/>
              </a:ext>
            </a:extLst>
          </p:cNvPr>
          <p:cNvSpPr>
            <a:spLocks noGrp="1"/>
          </p:cNvSpPr>
          <p:nvPr>
            <p:ph type="title"/>
          </p:nvPr>
        </p:nvSpPr>
        <p:spPr/>
        <p:txBody>
          <a:bodyPr/>
          <a:lstStyle/>
          <a:p>
            <a:r>
              <a:rPr lang="en-GB" b="1"/>
              <a:t>Coordinated care</a:t>
            </a:r>
            <a:endParaRPr lang="en-GB"/>
          </a:p>
        </p:txBody>
      </p:sp>
      <p:sp>
        <p:nvSpPr>
          <p:cNvPr id="3" name="Content Placeholder 2">
            <a:extLst>
              <a:ext uri="{FF2B5EF4-FFF2-40B4-BE49-F238E27FC236}">
                <a16:creationId xmlns:a16="http://schemas.microsoft.com/office/drawing/2014/main" id="{9CAF8B12-3567-0A37-97B9-023F30D70926}"/>
              </a:ext>
            </a:extLst>
          </p:cNvPr>
          <p:cNvSpPr>
            <a:spLocks noGrp="1"/>
          </p:cNvSpPr>
          <p:nvPr>
            <p:ph idx="1"/>
          </p:nvPr>
        </p:nvSpPr>
        <p:spPr/>
        <p:txBody>
          <a:bodyPr>
            <a:normAutofit fontScale="92500" lnSpcReduction="20000"/>
          </a:bodyPr>
          <a:lstStyle/>
          <a:p>
            <a:r>
              <a:rPr lang="nl-NL"/>
              <a:t>According </a:t>
            </a:r>
            <a:r>
              <a:rPr lang="nl-NL" err="1"/>
              <a:t>to</a:t>
            </a:r>
            <a:r>
              <a:rPr lang="nl-NL"/>
              <a:t> Van Houdt et al. (2013), “</a:t>
            </a:r>
            <a:r>
              <a:rPr lang="en-GB"/>
              <a:t>care co-ordination may be achieved in many different ways to deliver the common objective of facilitating a more proactive approach to bringing care services together around the needs of service users”.</a:t>
            </a:r>
          </a:p>
          <a:p>
            <a:r>
              <a:rPr lang="en-GB" err="1"/>
              <a:t>Hofmarcher</a:t>
            </a:r>
            <a:r>
              <a:rPr lang="en-GB"/>
              <a:t> et al. (2007), states that care co-ordination consists of a range of strategies that seek to create more integrated and person-centred care across various settings.</a:t>
            </a:r>
          </a:p>
        </p:txBody>
      </p:sp>
    </p:spTree>
    <p:extLst>
      <p:ext uri="{BB962C8B-B14F-4D97-AF65-F5344CB8AC3E}">
        <p14:creationId xmlns:p14="http://schemas.microsoft.com/office/powerpoint/2010/main" val="2591748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36A6F-5A64-98FB-AAA7-D6AFF691B5AA}"/>
              </a:ext>
            </a:extLst>
          </p:cNvPr>
          <p:cNvSpPr>
            <a:spLocks noGrp="1"/>
          </p:cNvSpPr>
          <p:nvPr>
            <p:ph type="title"/>
          </p:nvPr>
        </p:nvSpPr>
        <p:spPr/>
        <p:txBody>
          <a:bodyPr/>
          <a:lstStyle/>
          <a:p>
            <a:r>
              <a:rPr lang="en-GB" b="1"/>
              <a:t>Coordinated care</a:t>
            </a:r>
            <a:endParaRPr lang="en-GB"/>
          </a:p>
        </p:txBody>
      </p:sp>
      <p:sp>
        <p:nvSpPr>
          <p:cNvPr id="3" name="Content Placeholder 2">
            <a:extLst>
              <a:ext uri="{FF2B5EF4-FFF2-40B4-BE49-F238E27FC236}">
                <a16:creationId xmlns:a16="http://schemas.microsoft.com/office/drawing/2014/main" id="{C3E17720-605D-685C-3A59-8BB2E5E2BD94}"/>
              </a:ext>
            </a:extLst>
          </p:cNvPr>
          <p:cNvSpPr>
            <a:spLocks noGrp="1"/>
          </p:cNvSpPr>
          <p:nvPr>
            <p:ph idx="1"/>
          </p:nvPr>
        </p:nvSpPr>
        <p:spPr/>
        <p:txBody>
          <a:bodyPr>
            <a:normAutofit fontScale="85000" lnSpcReduction="20000"/>
          </a:bodyPr>
          <a:lstStyle/>
          <a:p>
            <a:r>
              <a:rPr lang="en-GB"/>
              <a:t>The care coordination approach entails making care systems more attentive to the needs of individual patients and ensuring that they get an appropriate package of care that seeks to stabilise their health over long periods and in less costly environments. </a:t>
            </a:r>
          </a:p>
          <a:p>
            <a:r>
              <a:rPr lang="en-GB"/>
              <a:t>Person-centred care co-ordination, therefore, is particularly relevant to patients with chronic and complex medical conditions who may find it difficult to navigate fragmented health care systems.</a:t>
            </a:r>
          </a:p>
        </p:txBody>
      </p:sp>
    </p:spTree>
    <p:extLst>
      <p:ext uri="{BB962C8B-B14F-4D97-AF65-F5344CB8AC3E}">
        <p14:creationId xmlns:p14="http://schemas.microsoft.com/office/powerpoint/2010/main" val="10702478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a:bodyPr>
          <a:lstStyle/>
          <a:p>
            <a:pPr marL="0" indent="0">
              <a:buNone/>
            </a:pPr>
            <a:r>
              <a:rPr lang="en-GB"/>
              <a:t>Working independently research the meaning of the words</a:t>
            </a:r>
          </a:p>
          <a:p>
            <a:r>
              <a:rPr lang="en-GB"/>
              <a:t>Care plan</a:t>
            </a:r>
          </a:p>
          <a:p>
            <a:pPr marL="0" indent="0">
              <a:buNone/>
            </a:pPr>
            <a:endParaRPr lang="en-GB"/>
          </a:p>
          <a:p>
            <a:pPr marL="0" indent="0" algn="ctr">
              <a:buNone/>
            </a:pPr>
            <a:r>
              <a:rPr lang="en-GB" b="1"/>
              <a:t>Feedback the findings to the whole class</a:t>
            </a:r>
          </a:p>
          <a:p>
            <a:endParaRPr lang="en-GB"/>
          </a:p>
        </p:txBody>
      </p:sp>
    </p:spTree>
    <p:extLst>
      <p:ext uri="{BB962C8B-B14F-4D97-AF65-F5344CB8AC3E}">
        <p14:creationId xmlns:p14="http://schemas.microsoft.com/office/powerpoint/2010/main" val="16263155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709A8-3BC4-33C3-1846-1BD064F8A804}"/>
              </a:ext>
            </a:extLst>
          </p:cNvPr>
          <p:cNvSpPr>
            <a:spLocks noGrp="1"/>
          </p:cNvSpPr>
          <p:nvPr>
            <p:ph type="title"/>
          </p:nvPr>
        </p:nvSpPr>
        <p:spPr>
          <a:xfrm>
            <a:off x="457200" y="33189"/>
            <a:ext cx="8229600" cy="1143000"/>
          </a:xfrm>
        </p:spPr>
        <p:txBody>
          <a:bodyPr>
            <a:normAutofit/>
          </a:bodyPr>
          <a:lstStyle/>
          <a:p>
            <a:r>
              <a:rPr lang="en-GB" b="1"/>
              <a:t>Care plan </a:t>
            </a:r>
          </a:p>
        </p:txBody>
      </p:sp>
      <p:sp>
        <p:nvSpPr>
          <p:cNvPr id="3" name="Content Placeholder 2">
            <a:extLst>
              <a:ext uri="{FF2B5EF4-FFF2-40B4-BE49-F238E27FC236}">
                <a16:creationId xmlns:a16="http://schemas.microsoft.com/office/drawing/2014/main" id="{E8192BD5-6BF0-B646-7C2E-5ECD96E35D1F}"/>
              </a:ext>
            </a:extLst>
          </p:cNvPr>
          <p:cNvSpPr>
            <a:spLocks noGrp="1"/>
          </p:cNvSpPr>
          <p:nvPr>
            <p:ph idx="1"/>
          </p:nvPr>
        </p:nvSpPr>
        <p:spPr>
          <a:xfrm>
            <a:off x="611560" y="1124744"/>
            <a:ext cx="8229600" cy="3917032"/>
          </a:xfrm>
        </p:spPr>
        <p:txBody>
          <a:bodyPr>
            <a:noAutofit/>
          </a:bodyPr>
          <a:lstStyle/>
          <a:p>
            <a:r>
              <a:rPr lang="en-GB" sz="2800"/>
              <a:t>A required document that sets out in detail the way daily care and support must be provided to an individual. </a:t>
            </a:r>
          </a:p>
          <a:p>
            <a:r>
              <a:rPr lang="en-GB" sz="2800"/>
              <a:t>A care plan is “a written document collaboratively designed by service users and professionals covering issues, interventions and review processes.</a:t>
            </a:r>
          </a:p>
          <a:p>
            <a:r>
              <a:rPr lang="en-GB" sz="2800"/>
              <a:t>Care plans may also be known as ‘plans of support’, ‘individual plans’.</a:t>
            </a:r>
          </a:p>
          <a:p>
            <a:pPr marL="0" indent="0">
              <a:buNone/>
            </a:pPr>
            <a:r>
              <a:rPr lang="en-GB" sz="2800"/>
              <a:t>                     (Robinson, 2010; </a:t>
            </a:r>
            <a:r>
              <a:rPr lang="en-GB" sz="2800" err="1"/>
              <a:t>Skillsforcare</a:t>
            </a:r>
            <a:r>
              <a:rPr lang="en-GB" sz="2800"/>
              <a:t>, 2021). </a:t>
            </a:r>
          </a:p>
        </p:txBody>
      </p:sp>
    </p:spTree>
    <p:extLst>
      <p:ext uri="{BB962C8B-B14F-4D97-AF65-F5344CB8AC3E}">
        <p14:creationId xmlns:p14="http://schemas.microsoft.com/office/powerpoint/2010/main" val="1547804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are the importance of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9673318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B85A0-C0AD-23C0-DD21-F9ED8F198D9D}"/>
              </a:ext>
            </a:extLst>
          </p:cNvPr>
          <p:cNvSpPr>
            <a:spLocks noGrp="1"/>
          </p:cNvSpPr>
          <p:nvPr>
            <p:ph type="title"/>
          </p:nvPr>
        </p:nvSpPr>
        <p:spPr/>
        <p:txBody>
          <a:bodyPr/>
          <a:lstStyle/>
          <a:p>
            <a:r>
              <a:rPr lang="en-GB" b="1"/>
              <a:t>Importance of PCC</a:t>
            </a:r>
          </a:p>
        </p:txBody>
      </p:sp>
      <p:sp>
        <p:nvSpPr>
          <p:cNvPr id="3" name="Content Placeholder 2">
            <a:extLst>
              <a:ext uri="{FF2B5EF4-FFF2-40B4-BE49-F238E27FC236}">
                <a16:creationId xmlns:a16="http://schemas.microsoft.com/office/drawing/2014/main" id="{F4BA2162-E454-36DB-05FE-8C2575D36061}"/>
              </a:ext>
            </a:extLst>
          </p:cNvPr>
          <p:cNvSpPr>
            <a:spLocks noGrp="1"/>
          </p:cNvSpPr>
          <p:nvPr>
            <p:ph idx="1"/>
          </p:nvPr>
        </p:nvSpPr>
        <p:spPr/>
        <p:txBody>
          <a:bodyPr>
            <a:normAutofit fontScale="92500" lnSpcReduction="10000"/>
          </a:bodyPr>
          <a:lstStyle/>
          <a:p>
            <a:r>
              <a:rPr lang="en-GB"/>
              <a:t>PCC is adopted because many people want to play a more active role in their health care,</a:t>
            </a:r>
          </a:p>
          <a:p>
            <a:r>
              <a:rPr lang="en-GB"/>
              <a:t>There is growing evidence that approaches to person-centred care such as shared decision making and self-management support can improve a range of factors, including patient experience, care quality and health outcomes.</a:t>
            </a:r>
          </a:p>
          <a:p>
            <a:r>
              <a:rPr lang="en-GB"/>
              <a:t>                                          (De Silva, 2012) </a:t>
            </a:r>
          </a:p>
        </p:txBody>
      </p:sp>
    </p:spTree>
    <p:extLst>
      <p:ext uri="{BB962C8B-B14F-4D97-AF65-F5344CB8AC3E}">
        <p14:creationId xmlns:p14="http://schemas.microsoft.com/office/powerpoint/2010/main" val="14303563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0AC1-341B-9997-6E46-30EA1F3D0992}"/>
              </a:ext>
            </a:extLst>
          </p:cNvPr>
          <p:cNvSpPr>
            <a:spLocks noGrp="1"/>
          </p:cNvSpPr>
          <p:nvPr>
            <p:ph type="title"/>
          </p:nvPr>
        </p:nvSpPr>
        <p:spPr/>
        <p:txBody>
          <a:bodyPr/>
          <a:lstStyle/>
          <a:p>
            <a:r>
              <a:rPr lang="en-GB" b="1"/>
              <a:t>Importance of PCC</a:t>
            </a:r>
            <a:endParaRPr lang="en-GB"/>
          </a:p>
        </p:txBody>
      </p:sp>
      <p:sp>
        <p:nvSpPr>
          <p:cNvPr id="3" name="Content Placeholder 2">
            <a:extLst>
              <a:ext uri="{FF2B5EF4-FFF2-40B4-BE49-F238E27FC236}">
                <a16:creationId xmlns:a16="http://schemas.microsoft.com/office/drawing/2014/main" id="{6CD4757C-08EC-2D1D-A467-EBAAAD15FDE1}"/>
              </a:ext>
            </a:extLst>
          </p:cNvPr>
          <p:cNvSpPr>
            <a:spLocks noGrp="1"/>
          </p:cNvSpPr>
          <p:nvPr>
            <p:ph idx="1"/>
          </p:nvPr>
        </p:nvSpPr>
        <p:spPr/>
        <p:txBody>
          <a:bodyPr>
            <a:normAutofit fontScale="85000" lnSpcReduction="10000"/>
          </a:bodyPr>
          <a:lstStyle/>
          <a:p>
            <a:r>
              <a:rPr lang="en-GB"/>
              <a:t>Supporting patients with long-term conditions to manage their health and care can improve clinical outcomes.</a:t>
            </a:r>
          </a:p>
          <a:p>
            <a:r>
              <a:rPr lang="en-GB"/>
              <a:t>When people play a more collaborative role in managing their health and care, they are less likely to use emergency hospital services.</a:t>
            </a:r>
          </a:p>
          <a:p>
            <a:r>
              <a:rPr lang="en-GB"/>
              <a:t>They are also more likely to stick to their treatment plans and take their medicine correctly</a:t>
            </a:r>
          </a:p>
          <a:p>
            <a:pPr marL="0" indent="0">
              <a:buNone/>
            </a:pPr>
            <a:r>
              <a:rPr lang="en-GB"/>
              <a:t>                                                        (De Silva, 2012) </a:t>
            </a:r>
          </a:p>
        </p:txBody>
      </p:sp>
    </p:spTree>
    <p:extLst>
      <p:ext uri="{BB962C8B-B14F-4D97-AF65-F5344CB8AC3E}">
        <p14:creationId xmlns:p14="http://schemas.microsoft.com/office/powerpoint/2010/main" val="15165643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DB2D-30D2-F511-53F2-B35E2CF20035}"/>
              </a:ext>
            </a:extLst>
          </p:cNvPr>
          <p:cNvSpPr>
            <a:spLocks noGrp="1"/>
          </p:cNvSpPr>
          <p:nvPr>
            <p:ph type="title"/>
          </p:nvPr>
        </p:nvSpPr>
        <p:spPr/>
        <p:txBody>
          <a:bodyPr/>
          <a:lstStyle/>
          <a:p>
            <a:r>
              <a:rPr lang="en-GB" b="1"/>
              <a:t>Importance of PCC</a:t>
            </a:r>
            <a:endParaRPr lang="en-GB"/>
          </a:p>
        </p:txBody>
      </p:sp>
      <p:sp>
        <p:nvSpPr>
          <p:cNvPr id="3" name="Content Placeholder 2">
            <a:extLst>
              <a:ext uri="{FF2B5EF4-FFF2-40B4-BE49-F238E27FC236}">
                <a16:creationId xmlns:a16="http://schemas.microsoft.com/office/drawing/2014/main" id="{D6DA7F1D-4B32-BB42-F5F6-FCC9F086A322}"/>
              </a:ext>
            </a:extLst>
          </p:cNvPr>
          <p:cNvSpPr>
            <a:spLocks noGrp="1"/>
          </p:cNvSpPr>
          <p:nvPr>
            <p:ph idx="1"/>
          </p:nvPr>
        </p:nvSpPr>
        <p:spPr/>
        <p:txBody>
          <a:bodyPr>
            <a:normAutofit fontScale="77500" lnSpcReduction="20000"/>
          </a:bodyPr>
          <a:lstStyle/>
          <a:p>
            <a:r>
              <a:rPr lang="en-GB"/>
              <a:t>Patients who have the opportunity and support to make decisions about their care and treatment in partnership with health professionals are more satisfied with their care, </a:t>
            </a:r>
          </a:p>
          <a:p>
            <a:r>
              <a:rPr lang="en-GB"/>
              <a:t>Are more likely to choose treatments based on their values and preferences rather than those of their clinician,</a:t>
            </a:r>
          </a:p>
          <a:p>
            <a:r>
              <a:rPr lang="en-GB"/>
              <a:t>And tend to choose less invasive and costly treatments.</a:t>
            </a:r>
          </a:p>
          <a:p>
            <a:pPr marL="0" indent="0">
              <a:buNone/>
            </a:pPr>
            <a:r>
              <a:rPr lang="en-GB"/>
              <a:t>                                    (O’Connor, 2004; De Silva, 2012)</a:t>
            </a:r>
          </a:p>
        </p:txBody>
      </p:sp>
    </p:spTree>
    <p:extLst>
      <p:ext uri="{BB962C8B-B14F-4D97-AF65-F5344CB8AC3E}">
        <p14:creationId xmlns:p14="http://schemas.microsoft.com/office/powerpoint/2010/main" val="40481013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92342-B3A2-5DCD-EF60-EC971E53D3C2}"/>
              </a:ext>
            </a:extLst>
          </p:cNvPr>
          <p:cNvSpPr>
            <a:spLocks noGrp="1"/>
          </p:cNvSpPr>
          <p:nvPr>
            <p:ph type="title"/>
          </p:nvPr>
        </p:nvSpPr>
        <p:spPr/>
        <p:txBody>
          <a:bodyPr/>
          <a:lstStyle/>
          <a:p>
            <a:r>
              <a:rPr lang="en-GB" b="1"/>
              <a:t>Importance of PCC</a:t>
            </a:r>
            <a:endParaRPr lang="en-GB"/>
          </a:p>
        </p:txBody>
      </p:sp>
      <p:sp>
        <p:nvSpPr>
          <p:cNvPr id="3" name="Content Placeholder 2">
            <a:extLst>
              <a:ext uri="{FF2B5EF4-FFF2-40B4-BE49-F238E27FC236}">
                <a16:creationId xmlns:a16="http://schemas.microsoft.com/office/drawing/2014/main" id="{AA84EF3A-AF76-0DB7-BEA6-2112F66775B4}"/>
              </a:ext>
            </a:extLst>
          </p:cNvPr>
          <p:cNvSpPr>
            <a:spLocks noGrp="1"/>
          </p:cNvSpPr>
          <p:nvPr>
            <p:ph idx="1"/>
          </p:nvPr>
        </p:nvSpPr>
        <p:spPr/>
        <p:txBody>
          <a:bodyPr>
            <a:normAutofit fontScale="85000" lnSpcReduction="10000"/>
          </a:bodyPr>
          <a:lstStyle/>
          <a:p>
            <a:r>
              <a:rPr lang="en-GB"/>
              <a:t>Individuals who have more knowledge, skills and confidence to manage their health and health care are more likely to engage in positive health behaviours and to have better health outcomes.</a:t>
            </a:r>
          </a:p>
          <a:p>
            <a:r>
              <a:rPr lang="en-GB"/>
              <a:t>Person-centred care is good for health care professionals too. As patient engagement increases, staff performance and morale also get a corresponding increase</a:t>
            </a:r>
          </a:p>
          <a:p>
            <a:pPr marL="0" indent="0">
              <a:buNone/>
            </a:pPr>
            <a:r>
              <a:rPr lang="en-GB"/>
              <a:t>                                         (Hibbard and </a:t>
            </a:r>
            <a:r>
              <a:rPr lang="en-GB" err="1"/>
              <a:t>Gilburt</a:t>
            </a:r>
            <a:r>
              <a:rPr lang="en-GB"/>
              <a:t>, 2014)                        </a:t>
            </a:r>
          </a:p>
        </p:txBody>
      </p:sp>
    </p:spTree>
    <p:extLst>
      <p:ext uri="{BB962C8B-B14F-4D97-AF65-F5344CB8AC3E}">
        <p14:creationId xmlns:p14="http://schemas.microsoft.com/office/powerpoint/2010/main" val="21176567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self management?</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1483608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576E-6B87-9C1B-55D4-5AD2390928D1}"/>
              </a:ext>
            </a:extLst>
          </p:cNvPr>
          <p:cNvSpPr>
            <a:spLocks noGrp="1"/>
          </p:cNvSpPr>
          <p:nvPr>
            <p:ph type="title"/>
          </p:nvPr>
        </p:nvSpPr>
        <p:spPr/>
        <p:txBody>
          <a:bodyPr/>
          <a:lstStyle/>
          <a:p>
            <a:r>
              <a:rPr lang="en-GB" b="1"/>
              <a:t>Self-management </a:t>
            </a:r>
          </a:p>
        </p:txBody>
      </p:sp>
      <p:sp>
        <p:nvSpPr>
          <p:cNvPr id="3" name="Content Placeholder 2">
            <a:extLst>
              <a:ext uri="{FF2B5EF4-FFF2-40B4-BE49-F238E27FC236}">
                <a16:creationId xmlns:a16="http://schemas.microsoft.com/office/drawing/2014/main" id="{77C1EAD6-FA40-FA3B-170D-1119CC0723BF}"/>
              </a:ext>
            </a:extLst>
          </p:cNvPr>
          <p:cNvSpPr>
            <a:spLocks noGrp="1"/>
          </p:cNvSpPr>
          <p:nvPr>
            <p:ph idx="1"/>
          </p:nvPr>
        </p:nvSpPr>
        <p:spPr/>
        <p:txBody>
          <a:bodyPr>
            <a:normAutofit fontScale="92500" lnSpcReduction="20000"/>
          </a:bodyPr>
          <a:lstStyle/>
          <a:p>
            <a:r>
              <a:rPr lang="en-GB"/>
              <a:t>The Department of Health (2005) defines self-management as “</a:t>
            </a:r>
            <a:r>
              <a:rPr lang="en-GB" i="1"/>
              <a:t>the actions individuals and carers take for themselves, their children, their families and others to stay fit and maintain good physical and mental health; meet social and psychological needs; prevent illness or accidents; care for minor ailments and long-term conditions; and maintain health and wellbeing after an acute illness or discharge from hospital</a:t>
            </a:r>
            <a:r>
              <a:rPr lang="en-GB"/>
              <a:t>”. </a:t>
            </a:r>
          </a:p>
        </p:txBody>
      </p:sp>
    </p:spTree>
    <p:extLst>
      <p:ext uri="{BB962C8B-B14F-4D97-AF65-F5344CB8AC3E}">
        <p14:creationId xmlns:p14="http://schemas.microsoft.com/office/powerpoint/2010/main" val="35920671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F6A8F-160D-D020-BD41-36D0837B8CF2}"/>
              </a:ext>
            </a:extLst>
          </p:cNvPr>
          <p:cNvSpPr>
            <a:spLocks noGrp="1"/>
          </p:cNvSpPr>
          <p:nvPr>
            <p:ph type="title"/>
          </p:nvPr>
        </p:nvSpPr>
        <p:spPr/>
        <p:txBody>
          <a:bodyPr/>
          <a:lstStyle/>
          <a:p>
            <a:r>
              <a:rPr lang="en-GB" b="1"/>
              <a:t>Self management </a:t>
            </a:r>
            <a:endParaRPr lang="en-GB"/>
          </a:p>
        </p:txBody>
      </p:sp>
      <p:sp>
        <p:nvSpPr>
          <p:cNvPr id="3" name="Content Placeholder 2">
            <a:extLst>
              <a:ext uri="{FF2B5EF4-FFF2-40B4-BE49-F238E27FC236}">
                <a16:creationId xmlns:a16="http://schemas.microsoft.com/office/drawing/2014/main" id="{98B73028-2E01-09A5-24F1-6AE76D1FDEBE}"/>
              </a:ext>
            </a:extLst>
          </p:cNvPr>
          <p:cNvSpPr>
            <a:spLocks noGrp="1"/>
          </p:cNvSpPr>
          <p:nvPr>
            <p:ph idx="1"/>
          </p:nvPr>
        </p:nvSpPr>
        <p:spPr/>
        <p:txBody>
          <a:bodyPr>
            <a:normAutofit/>
          </a:bodyPr>
          <a:lstStyle/>
          <a:p>
            <a:r>
              <a:rPr lang="en-GB"/>
              <a:t>Supporting self-management means “providing information and encouragement to help people maintain greater control by understanding their condition and being able to monitor and take appropriate action”.</a:t>
            </a:r>
          </a:p>
          <a:p>
            <a:pPr marL="0" indent="0">
              <a:buNone/>
            </a:pPr>
            <a:r>
              <a:rPr lang="en-GB" sz="2000"/>
              <a:t>          </a:t>
            </a:r>
          </a:p>
          <a:p>
            <a:pPr marL="0" indent="0">
              <a:buNone/>
            </a:pPr>
            <a:r>
              <a:rPr lang="en-GB" sz="2000"/>
              <a:t>                                                (De-silva, 2011; Health Foundation, 2011)</a:t>
            </a:r>
          </a:p>
        </p:txBody>
      </p:sp>
    </p:spTree>
    <p:extLst>
      <p:ext uri="{BB962C8B-B14F-4D97-AF65-F5344CB8AC3E}">
        <p14:creationId xmlns:p14="http://schemas.microsoft.com/office/powerpoint/2010/main" val="20699601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BF7A-52D7-EC00-E38F-957FD47D7096}"/>
              </a:ext>
            </a:extLst>
          </p:cNvPr>
          <p:cNvSpPr>
            <a:spLocks noGrp="1"/>
          </p:cNvSpPr>
          <p:nvPr>
            <p:ph type="title"/>
          </p:nvPr>
        </p:nvSpPr>
        <p:spPr/>
        <p:txBody>
          <a:bodyPr/>
          <a:lstStyle/>
          <a:p>
            <a:r>
              <a:rPr lang="en-GB" b="1"/>
              <a:t>Self management </a:t>
            </a:r>
            <a:endParaRPr lang="en-GB"/>
          </a:p>
        </p:txBody>
      </p:sp>
      <p:sp>
        <p:nvSpPr>
          <p:cNvPr id="3" name="Content Placeholder 2">
            <a:extLst>
              <a:ext uri="{FF2B5EF4-FFF2-40B4-BE49-F238E27FC236}">
                <a16:creationId xmlns:a16="http://schemas.microsoft.com/office/drawing/2014/main" id="{3D834342-77DE-8937-9A83-7BEA15925806}"/>
              </a:ext>
            </a:extLst>
          </p:cNvPr>
          <p:cNvSpPr>
            <a:spLocks noGrp="1"/>
          </p:cNvSpPr>
          <p:nvPr>
            <p:ph idx="1"/>
          </p:nvPr>
        </p:nvSpPr>
        <p:spPr/>
        <p:txBody>
          <a:bodyPr>
            <a:normAutofit lnSpcReduction="10000"/>
          </a:bodyPr>
          <a:lstStyle/>
          <a:p>
            <a:r>
              <a:rPr lang="en-GB"/>
              <a:t>Health and social care services can “support people to self-manage their conditions by encouraging engagement in decision making, educating people about their condition and care, motivating people to adopt healthy behaviours and helping them know when and how to seek help from professionals”</a:t>
            </a:r>
          </a:p>
        </p:txBody>
      </p:sp>
    </p:spTree>
    <p:extLst>
      <p:ext uri="{BB962C8B-B14F-4D97-AF65-F5344CB8AC3E}">
        <p14:creationId xmlns:p14="http://schemas.microsoft.com/office/powerpoint/2010/main" val="14293591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0635B-D04C-E508-B19D-1A7EFA9DD434}"/>
              </a:ext>
            </a:extLst>
          </p:cNvPr>
          <p:cNvSpPr>
            <a:spLocks noGrp="1"/>
          </p:cNvSpPr>
          <p:nvPr>
            <p:ph type="title"/>
          </p:nvPr>
        </p:nvSpPr>
        <p:spPr/>
        <p:txBody>
          <a:bodyPr/>
          <a:lstStyle/>
          <a:p>
            <a:r>
              <a:rPr lang="en-GB" b="1"/>
              <a:t>Self management support</a:t>
            </a:r>
            <a:endParaRPr lang="en-GB"/>
          </a:p>
        </p:txBody>
      </p:sp>
      <p:sp>
        <p:nvSpPr>
          <p:cNvPr id="3" name="Content Placeholder 2">
            <a:extLst>
              <a:ext uri="{FF2B5EF4-FFF2-40B4-BE49-F238E27FC236}">
                <a16:creationId xmlns:a16="http://schemas.microsoft.com/office/drawing/2014/main" id="{BA2C6493-18E2-81CC-D4DC-03CBD2D5777A}"/>
              </a:ext>
            </a:extLst>
          </p:cNvPr>
          <p:cNvSpPr>
            <a:spLocks noGrp="1"/>
          </p:cNvSpPr>
          <p:nvPr>
            <p:ph idx="1"/>
          </p:nvPr>
        </p:nvSpPr>
        <p:spPr/>
        <p:txBody>
          <a:bodyPr>
            <a:normAutofit fontScale="85000" lnSpcReduction="10000"/>
          </a:bodyPr>
          <a:lstStyle/>
          <a:p>
            <a:r>
              <a:rPr lang="en-GB"/>
              <a:t>Self-management support is “the assistance caregivers give patients with chronic disease in order to encourage daily decisions that improve health related behaviours and clinical outcomes.</a:t>
            </a:r>
          </a:p>
          <a:p>
            <a:r>
              <a:rPr lang="en-GB"/>
              <a:t> Self-management support can be viewed in two ways: as a portfolio of techniques and tools that help patients choose healthy behaviours; and a fundamental transformation of the patient–caregiver relationship into a collaborative partnership.</a:t>
            </a:r>
          </a:p>
        </p:txBody>
      </p:sp>
    </p:spTree>
    <p:extLst>
      <p:ext uri="{BB962C8B-B14F-4D97-AF65-F5344CB8AC3E}">
        <p14:creationId xmlns:p14="http://schemas.microsoft.com/office/powerpoint/2010/main" val="4394418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F6A8F-160D-D020-BD41-36D0837B8CF2}"/>
              </a:ext>
            </a:extLst>
          </p:cNvPr>
          <p:cNvSpPr>
            <a:spLocks noGrp="1"/>
          </p:cNvSpPr>
          <p:nvPr>
            <p:ph type="title"/>
          </p:nvPr>
        </p:nvSpPr>
        <p:spPr/>
        <p:txBody>
          <a:bodyPr/>
          <a:lstStyle/>
          <a:p>
            <a:r>
              <a:rPr lang="en-GB" b="1"/>
              <a:t>Self management support</a:t>
            </a:r>
            <a:endParaRPr lang="en-GB"/>
          </a:p>
        </p:txBody>
      </p:sp>
      <p:sp>
        <p:nvSpPr>
          <p:cNvPr id="3" name="Content Placeholder 2">
            <a:extLst>
              <a:ext uri="{FF2B5EF4-FFF2-40B4-BE49-F238E27FC236}">
                <a16:creationId xmlns:a16="http://schemas.microsoft.com/office/drawing/2014/main" id="{98B73028-2E01-09A5-24F1-6AE76D1FDEBE}"/>
              </a:ext>
            </a:extLst>
          </p:cNvPr>
          <p:cNvSpPr>
            <a:spLocks noGrp="1"/>
          </p:cNvSpPr>
          <p:nvPr>
            <p:ph idx="1"/>
          </p:nvPr>
        </p:nvSpPr>
        <p:spPr/>
        <p:txBody>
          <a:bodyPr>
            <a:normAutofit/>
          </a:bodyPr>
          <a:lstStyle/>
          <a:p>
            <a:r>
              <a:rPr lang="en-GB"/>
              <a:t>Supporting self-management means “providing information and encouragement to help people maintain greater control by understanding their condition and being able to monitor and take appropriate action”.</a:t>
            </a:r>
          </a:p>
          <a:p>
            <a:pPr marL="0" indent="0">
              <a:buNone/>
            </a:pPr>
            <a:r>
              <a:rPr lang="en-GB" sz="2000"/>
              <a:t>          </a:t>
            </a:r>
          </a:p>
          <a:p>
            <a:pPr marL="0" indent="0">
              <a:buNone/>
            </a:pPr>
            <a:r>
              <a:rPr lang="en-GB" sz="2000"/>
              <a:t>                                                (De-silva, 2011; Health Foundation, 2011)</a:t>
            </a:r>
          </a:p>
        </p:txBody>
      </p:sp>
    </p:spTree>
    <p:extLst>
      <p:ext uri="{BB962C8B-B14F-4D97-AF65-F5344CB8AC3E}">
        <p14:creationId xmlns:p14="http://schemas.microsoft.com/office/powerpoint/2010/main" val="40557217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84F74-4748-B33D-D933-9257C83E1F0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17425FFC-87A4-2229-CDDC-7842D17281FB}"/>
              </a:ext>
            </a:extLst>
          </p:cNvPr>
          <p:cNvSpPr>
            <a:spLocks noGrp="1"/>
          </p:cNvSpPr>
          <p:nvPr>
            <p:ph idx="1"/>
          </p:nvPr>
        </p:nvSpPr>
        <p:spPr>
          <a:xfrm>
            <a:off x="457200" y="1470484"/>
            <a:ext cx="8229600" cy="3917032"/>
          </a:xfrm>
        </p:spPr>
        <p:txBody>
          <a:bodyPr>
            <a:normAutofit lnSpcReduction="10000"/>
          </a:bodyPr>
          <a:lstStyle/>
          <a:p>
            <a:pPr marL="0" indent="0">
              <a:buNone/>
            </a:pPr>
            <a:r>
              <a:rPr lang="en-GB"/>
              <a:t>Think, pair, share</a:t>
            </a:r>
          </a:p>
          <a:p>
            <a:endParaRPr lang="en-GB"/>
          </a:p>
          <a:p>
            <a:r>
              <a:rPr lang="en-GB"/>
              <a:t>What does value mean in health and social care principle?</a:t>
            </a:r>
          </a:p>
          <a:p>
            <a:endParaRPr lang="en-GB"/>
          </a:p>
          <a:p>
            <a:pPr marL="0" indent="0">
              <a:buNone/>
            </a:pPr>
            <a:endParaRPr lang="en-GB"/>
          </a:p>
          <a:p>
            <a:pPr marL="0" indent="0">
              <a:buNone/>
            </a:pPr>
            <a:r>
              <a:rPr lang="en-GB" b="1"/>
              <a:t>Feedback your findings to the whole class</a:t>
            </a:r>
          </a:p>
          <a:p>
            <a:endParaRPr lang="en-GB"/>
          </a:p>
        </p:txBody>
      </p:sp>
    </p:spTree>
    <p:extLst>
      <p:ext uri="{BB962C8B-B14F-4D97-AF65-F5344CB8AC3E}">
        <p14:creationId xmlns:p14="http://schemas.microsoft.com/office/powerpoint/2010/main" val="16407807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12A53-8B3C-42B1-E6AC-6C1D14669B63}"/>
              </a:ext>
            </a:extLst>
          </p:cNvPr>
          <p:cNvSpPr>
            <a:spLocks noGrp="1"/>
          </p:cNvSpPr>
          <p:nvPr>
            <p:ph type="title"/>
          </p:nvPr>
        </p:nvSpPr>
        <p:spPr/>
        <p:txBody>
          <a:bodyPr/>
          <a:lstStyle/>
          <a:p>
            <a:r>
              <a:rPr lang="en-GB" b="1"/>
              <a:t>Values</a:t>
            </a:r>
          </a:p>
        </p:txBody>
      </p:sp>
      <p:sp>
        <p:nvSpPr>
          <p:cNvPr id="3" name="Content Placeholder 2">
            <a:extLst>
              <a:ext uri="{FF2B5EF4-FFF2-40B4-BE49-F238E27FC236}">
                <a16:creationId xmlns:a16="http://schemas.microsoft.com/office/drawing/2014/main" id="{44AE4836-0EF8-F634-0767-5F96642BDE35}"/>
              </a:ext>
            </a:extLst>
          </p:cNvPr>
          <p:cNvSpPr>
            <a:spLocks noGrp="1"/>
          </p:cNvSpPr>
          <p:nvPr>
            <p:ph idx="1"/>
          </p:nvPr>
        </p:nvSpPr>
        <p:spPr/>
        <p:txBody>
          <a:bodyPr>
            <a:normAutofit/>
          </a:bodyPr>
          <a:lstStyle/>
          <a:p>
            <a:pPr>
              <a:buFont typeface="Wingdings" panose="05000000000000000000" pitchFamily="2" charset="2"/>
              <a:buChar char="§"/>
            </a:pPr>
            <a:r>
              <a:rPr lang="en-GB" sz="2800"/>
              <a:t>Values is another principles of health and social care that guide workers to understand right from wrong and about what is important when caring and supporting individuals. </a:t>
            </a:r>
          </a:p>
          <a:p>
            <a:pPr>
              <a:buFont typeface="Wingdings" panose="05000000000000000000" pitchFamily="2" charset="2"/>
              <a:buChar char="§"/>
            </a:pPr>
            <a:r>
              <a:rPr lang="en-GB" sz="2800"/>
              <a:t>Values are beliefs and ideas about how people should behave which have been formed by our childhoods, families, backgrounds, cultures, religions, educations and relationships.</a:t>
            </a:r>
          </a:p>
        </p:txBody>
      </p:sp>
    </p:spTree>
    <p:extLst>
      <p:ext uri="{BB962C8B-B14F-4D97-AF65-F5344CB8AC3E}">
        <p14:creationId xmlns:p14="http://schemas.microsoft.com/office/powerpoint/2010/main" val="19197454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436D6-173E-55DA-9B1D-C25EA311CB8B}"/>
              </a:ext>
            </a:extLst>
          </p:cNvPr>
          <p:cNvSpPr>
            <a:spLocks noGrp="1"/>
          </p:cNvSpPr>
          <p:nvPr>
            <p:ph type="title"/>
          </p:nvPr>
        </p:nvSpPr>
        <p:spPr>
          <a:xfrm>
            <a:off x="489098" y="116632"/>
            <a:ext cx="8229600" cy="1143000"/>
          </a:xfrm>
        </p:spPr>
        <p:txBody>
          <a:bodyPr/>
          <a:lstStyle/>
          <a:p>
            <a:r>
              <a:rPr lang="en-GB" b="1"/>
              <a:t>6 Core values </a:t>
            </a:r>
          </a:p>
        </p:txBody>
      </p:sp>
      <p:sp>
        <p:nvSpPr>
          <p:cNvPr id="3" name="Content Placeholder 2">
            <a:extLst>
              <a:ext uri="{FF2B5EF4-FFF2-40B4-BE49-F238E27FC236}">
                <a16:creationId xmlns:a16="http://schemas.microsoft.com/office/drawing/2014/main" id="{F0BCFA71-F447-4A1B-7492-DB495657335C}"/>
              </a:ext>
            </a:extLst>
          </p:cNvPr>
          <p:cNvSpPr>
            <a:spLocks noGrp="1"/>
          </p:cNvSpPr>
          <p:nvPr>
            <p:ph idx="1"/>
          </p:nvPr>
        </p:nvSpPr>
        <p:spPr>
          <a:xfrm>
            <a:off x="520995" y="1196752"/>
            <a:ext cx="8229600" cy="4248471"/>
          </a:xfrm>
        </p:spPr>
        <p:txBody>
          <a:bodyPr>
            <a:noAutofit/>
          </a:bodyPr>
          <a:lstStyle/>
          <a:p>
            <a:pPr marL="0" indent="0">
              <a:buNone/>
            </a:pPr>
            <a:r>
              <a:rPr lang="en-GB" sz="2000"/>
              <a:t>In H&amp;S care there are 6 Core values called the 6C’s</a:t>
            </a:r>
          </a:p>
          <a:p>
            <a:pPr>
              <a:buFont typeface="Wingdings" panose="05000000000000000000" pitchFamily="2" charset="2"/>
              <a:buChar char="§"/>
            </a:pPr>
            <a:r>
              <a:rPr lang="en-GB" sz="2000" b="1"/>
              <a:t>Care</a:t>
            </a:r>
            <a:r>
              <a:rPr lang="en-GB" sz="2000"/>
              <a:t>: having someone’s best interests at heart and doing what you can to maintain or improve their wellbeing.</a:t>
            </a:r>
          </a:p>
          <a:p>
            <a:pPr>
              <a:buFont typeface="Wingdings" panose="05000000000000000000" pitchFamily="2" charset="2"/>
              <a:buChar char="§"/>
            </a:pPr>
            <a:r>
              <a:rPr lang="en-GB" sz="2000" b="1"/>
              <a:t>Compassion</a:t>
            </a:r>
            <a:r>
              <a:rPr lang="en-GB" sz="2000"/>
              <a:t>: being able to feel for someone, to understand them and their situation.</a:t>
            </a:r>
          </a:p>
          <a:p>
            <a:pPr>
              <a:buFont typeface="Wingdings" panose="05000000000000000000" pitchFamily="2" charset="2"/>
              <a:buChar char="§"/>
            </a:pPr>
            <a:r>
              <a:rPr lang="en-GB" sz="2000" b="1"/>
              <a:t>Competence</a:t>
            </a:r>
            <a:r>
              <a:rPr lang="en-GB" sz="2000"/>
              <a:t>: to understand what someone needs and have the knowledge and skills to provide it.</a:t>
            </a:r>
          </a:p>
          <a:p>
            <a:pPr>
              <a:buFont typeface="Wingdings" panose="05000000000000000000" pitchFamily="2" charset="2"/>
              <a:buChar char="§"/>
            </a:pPr>
            <a:r>
              <a:rPr lang="en-GB" sz="2000" b="1"/>
              <a:t>Communication</a:t>
            </a:r>
            <a:r>
              <a:rPr lang="en-GB" sz="2000"/>
              <a:t>: to listen carefully but also be able to speak and act in a way that the person can understand.</a:t>
            </a:r>
          </a:p>
          <a:p>
            <a:pPr>
              <a:buFont typeface="Wingdings" panose="05000000000000000000" pitchFamily="2" charset="2"/>
              <a:buChar char="§"/>
            </a:pPr>
            <a:r>
              <a:rPr lang="en-GB" sz="2000" b="1"/>
              <a:t>Courage:</a:t>
            </a:r>
            <a:r>
              <a:rPr lang="en-GB" sz="2000"/>
              <a:t> not to have fear to try out new things or to say if you are concerned about anything.</a:t>
            </a:r>
          </a:p>
          <a:p>
            <a:pPr>
              <a:buFont typeface="Wingdings" panose="05000000000000000000" pitchFamily="2" charset="2"/>
              <a:buChar char="§"/>
            </a:pPr>
            <a:r>
              <a:rPr lang="en-GB" sz="2000" b="1"/>
              <a:t>Commitment</a:t>
            </a:r>
            <a:r>
              <a:rPr lang="en-GB" sz="2000"/>
              <a:t>: dedication to providing care and support but also understanding the responsibility you have as a worker.</a:t>
            </a:r>
          </a:p>
        </p:txBody>
      </p:sp>
    </p:spTree>
    <p:extLst>
      <p:ext uri="{BB962C8B-B14F-4D97-AF65-F5344CB8AC3E}">
        <p14:creationId xmlns:p14="http://schemas.microsoft.com/office/powerpoint/2010/main" val="29157323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2ECEA-28EA-0B1E-15FC-1BF2BE8CBFEC}"/>
            </a:ext>
          </a:extLst>
        </p:cNvPr>
        <p:cNvGrpSpPr/>
        <p:nvPr/>
      </p:nvGrpSpPr>
      <p:grpSpPr>
        <a:xfrm>
          <a:off x="0" y="0"/>
          <a:ext cx="0" cy="0"/>
          <a:chOff x="0" y="0"/>
          <a:chExt cx="0" cy="0"/>
        </a:xfrm>
      </p:grpSpPr>
      <p:pic>
        <p:nvPicPr>
          <p:cNvPr id="1026" name="Picture 2" descr="4,000+ Recap Stock Photos, Pictures &amp; Royalty-Free Images ...">
            <a:extLst>
              <a:ext uri="{FF2B5EF4-FFF2-40B4-BE49-F238E27FC236}">
                <a16:creationId xmlns:a16="http://schemas.microsoft.com/office/drawing/2014/main" id="{35AF8414-31C0-DBC0-6AC4-9918EF9446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766" y="1108953"/>
            <a:ext cx="7188740" cy="396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12222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approach?</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367137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8E81A-8C55-66F2-187C-8FBF20548BE0}"/>
              </a:ext>
            </a:extLst>
          </p:cNvPr>
          <p:cNvSpPr>
            <a:spLocks noGrp="1"/>
          </p:cNvSpPr>
          <p:nvPr>
            <p:ph type="title"/>
          </p:nvPr>
        </p:nvSpPr>
        <p:spPr/>
        <p:txBody>
          <a:bodyPr/>
          <a:lstStyle/>
          <a:p>
            <a:r>
              <a:rPr lang="en-GB" b="1"/>
              <a:t>Person-centred approach</a:t>
            </a:r>
          </a:p>
        </p:txBody>
      </p:sp>
      <p:sp>
        <p:nvSpPr>
          <p:cNvPr id="3" name="Content Placeholder 2">
            <a:extLst>
              <a:ext uri="{FF2B5EF4-FFF2-40B4-BE49-F238E27FC236}">
                <a16:creationId xmlns:a16="http://schemas.microsoft.com/office/drawing/2014/main" id="{93C62E20-7DA9-BE50-C6D4-86C68EEFC137}"/>
              </a:ext>
            </a:extLst>
          </p:cNvPr>
          <p:cNvSpPr>
            <a:spLocks noGrp="1"/>
          </p:cNvSpPr>
          <p:nvPr>
            <p:ph idx="1"/>
          </p:nvPr>
        </p:nvSpPr>
        <p:spPr/>
        <p:txBody>
          <a:bodyPr>
            <a:normAutofit fontScale="85000" lnSpcReduction="20000"/>
          </a:bodyPr>
          <a:lstStyle/>
          <a:p>
            <a:r>
              <a:rPr lang="en-GB"/>
              <a:t>A person-centred approach puts people, families and communities at the heart of health, care and wellbeing. </a:t>
            </a:r>
          </a:p>
          <a:p>
            <a:r>
              <a:rPr lang="en-GB"/>
              <a:t>It means people feeling able to speak about what is important to them and the workforce </a:t>
            </a:r>
          </a:p>
          <a:p>
            <a:r>
              <a:rPr lang="en-GB"/>
              <a:t>Listening and developing an understanding of what matters to people. </a:t>
            </a:r>
          </a:p>
          <a:p>
            <a:r>
              <a:rPr lang="en-GB"/>
              <a:t>It means working in a system in which people and staff feel in control, valued, motivated and supported</a:t>
            </a:r>
          </a:p>
        </p:txBody>
      </p:sp>
    </p:spTree>
    <p:extLst>
      <p:ext uri="{BB962C8B-B14F-4D97-AF65-F5344CB8AC3E}">
        <p14:creationId xmlns:p14="http://schemas.microsoft.com/office/powerpoint/2010/main" val="15473672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8D76-A33E-403A-82D1-A35FC7ECDED4}"/>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8CBABE8C-0BE7-434E-8C65-54B5B91396AE}"/>
              </a:ext>
            </a:extLst>
          </p:cNvPr>
          <p:cNvSpPr>
            <a:spLocks noGrp="1"/>
          </p:cNvSpPr>
          <p:nvPr>
            <p:ph idx="1"/>
          </p:nvPr>
        </p:nvSpPr>
        <p:spPr>
          <a:xfrm>
            <a:off x="618022" y="1916832"/>
            <a:ext cx="4257673" cy="2887218"/>
          </a:xfrm>
        </p:spPr>
        <p:txBody>
          <a:bodyPr>
            <a:normAutofit/>
          </a:bodyPr>
          <a:lstStyle/>
          <a:p>
            <a:r>
              <a:rPr lang="en-GB" sz="1800"/>
              <a:t>Watch the video and create notes on the key points of person-centred care.</a:t>
            </a:r>
          </a:p>
          <a:p>
            <a:endParaRPr lang="en-GB" sz="1800"/>
          </a:p>
          <a:p>
            <a:endParaRPr lang="en-GB" sz="1800"/>
          </a:p>
          <a:p>
            <a:endParaRPr lang="en-GB" sz="1800"/>
          </a:p>
          <a:p>
            <a:endParaRPr lang="en-GB" sz="1800"/>
          </a:p>
          <a:p>
            <a:endParaRPr lang="en-GB" sz="1800"/>
          </a:p>
          <a:p>
            <a:endParaRPr lang="en-GB" sz="1800"/>
          </a:p>
        </p:txBody>
      </p:sp>
      <p:pic>
        <p:nvPicPr>
          <p:cNvPr id="4" name="Picture 3">
            <a:extLst>
              <a:ext uri="{FF2B5EF4-FFF2-40B4-BE49-F238E27FC236}">
                <a16:creationId xmlns:a16="http://schemas.microsoft.com/office/drawing/2014/main" id="{F6B9A557-A693-4663-90F1-D84A7B81E47A}"/>
              </a:ext>
            </a:extLst>
          </p:cNvPr>
          <p:cNvPicPr>
            <a:picLocks noChangeAspect="1"/>
          </p:cNvPicPr>
          <p:nvPr/>
        </p:nvPicPr>
        <p:blipFill rotWithShape="1">
          <a:blip r:embed="rId2"/>
          <a:srcRect l="30625" t="34861" r="32031" b="24028"/>
          <a:stretch/>
        </p:blipFill>
        <p:spPr>
          <a:xfrm>
            <a:off x="5050631" y="1763649"/>
            <a:ext cx="3414713" cy="2114551"/>
          </a:xfrm>
          <a:prstGeom prst="rect">
            <a:avLst/>
          </a:prstGeom>
        </p:spPr>
      </p:pic>
      <p:sp>
        <p:nvSpPr>
          <p:cNvPr id="5" name="Rectangle 4">
            <a:extLst>
              <a:ext uri="{FF2B5EF4-FFF2-40B4-BE49-F238E27FC236}">
                <a16:creationId xmlns:a16="http://schemas.microsoft.com/office/drawing/2014/main" id="{2627C966-8F42-4CC4-B55F-32F1ED8B68B0}"/>
              </a:ext>
            </a:extLst>
          </p:cNvPr>
          <p:cNvSpPr/>
          <p:nvPr/>
        </p:nvSpPr>
        <p:spPr>
          <a:xfrm>
            <a:off x="1547664" y="4183953"/>
            <a:ext cx="6224396" cy="400110"/>
          </a:xfrm>
          <a:prstGeom prst="rect">
            <a:avLst/>
          </a:prstGeom>
        </p:spPr>
        <p:txBody>
          <a:bodyPr wrap="none">
            <a:spAutoFit/>
          </a:bodyPr>
          <a:lstStyle/>
          <a:p>
            <a:r>
              <a:rPr lang="en-GB" sz="2000">
                <a:hlinkClick r:id="rId3"/>
              </a:rPr>
              <a:t>https://www.scie.org.uk/person-centred-care/what-is</a:t>
            </a:r>
            <a:r>
              <a:rPr lang="en-GB" sz="2000"/>
              <a:t> </a:t>
            </a:r>
          </a:p>
        </p:txBody>
      </p:sp>
    </p:spTree>
    <p:extLst>
      <p:ext uri="{BB962C8B-B14F-4D97-AF65-F5344CB8AC3E}">
        <p14:creationId xmlns:p14="http://schemas.microsoft.com/office/powerpoint/2010/main" val="24141287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2AA2-AF9B-95FF-D967-92848FA94F5C}"/>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90861C2C-09A5-F5BB-A19B-956E0EE7D033}"/>
              </a:ext>
            </a:extLst>
          </p:cNvPr>
          <p:cNvSpPr>
            <a:spLocks noGrp="1"/>
          </p:cNvSpPr>
          <p:nvPr>
            <p:ph idx="1"/>
          </p:nvPr>
        </p:nvSpPr>
        <p:spPr/>
        <p:txBody>
          <a:bodyPr>
            <a:normAutofit fontScale="92500" lnSpcReduction="20000"/>
          </a:bodyPr>
          <a:lstStyle/>
          <a:p>
            <a:r>
              <a:rPr lang="en-GB" sz="3200" i="1"/>
              <a:t>One of the patient in the Heart Rehabilitation exercise programme is refusing to engage in the exercise activity?</a:t>
            </a:r>
          </a:p>
          <a:p>
            <a:endParaRPr lang="en-GB" sz="3200"/>
          </a:p>
          <a:p>
            <a:pPr marL="0" indent="0">
              <a:buNone/>
            </a:pPr>
            <a:r>
              <a:rPr lang="en-GB"/>
              <a:t>Working in group a</a:t>
            </a:r>
            <a:r>
              <a:rPr lang="en-GB" sz="3200"/>
              <a:t>s a person-centred care Rehabilitation Assistant, how will you engage with the patient?</a:t>
            </a:r>
          </a:p>
          <a:p>
            <a:pPr marL="0" indent="0">
              <a:buNone/>
            </a:pPr>
            <a:endParaRPr lang="en-GB" sz="320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endParaRPr lang="en-GB"/>
          </a:p>
        </p:txBody>
      </p:sp>
    </p:spTree>
    <p:extLst>
      <p:ext uri="{BB962C8B-B14F-4D97-AF65-F5344CB8AC3E}">
        <p14:creationId xmlns:p14="http://schemas.microsoft.com/office/powerpoint/2010/main" val="8846185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Autofit/>
          </a:bodyPr>
          <a:lstStyle/>
          <a:p>
            <a:r>
              <a:rPr lang="en-GB" sz="3600" b="1" i="1">
                <a:solidFill>
                  <a:schemeClr val="bg1"/>
                </a:solidFill>
                <a:latin typeface="Arial" panose="020B0604020202020204" pitchFamily="34" charset="0"/>
                <a:cs typeface="Arial" panose="020B0604020202020204" pitchFamily="34" charset="0"/>
              </a:rPr>
              <a:t>What ways can be used to engage with people when using a</a:t>
            </a:r>
            <a:br>
              <a:rPr lang="en-GB" sz="3600" b="1" i="1">
                <a:solidFill>
                  <a:schemeClr val="bg1"/>
                </a:solidFill>
                <a:latin typeface="Arial" panose="020B0604020202020204" pitchFamily="34" charset="0"/>
                <a:cs typeface="Arial" panose="020B0604020202020204" pitchFamily="34" charset="0"/>
              </a:rPr>
            </a:br>
            <a:r>
              <a:rPr lang="en-GB" sz="3600" b="1" i="1">
                <a:solidFill>
                  <a:schemeClr val="bg1"/>
                </a:solidFill>
                <a:latin typeface="Arial" panose="020B0604020202020204" pitchFamily="34" charset="0"/>
                <a:cs typeface="Arial" panose="020B0604020202020204" pitchFamily="34" charset="0"/>
              </a:rPr>
              <a:t>person-centred approach?</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5542697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ED7B-B731-0D62-9946-2D596FE9E264}"/>
              </a:ext>
            </a:extLst>
          </p:cNvPr>
          <p:cNvSpPr>
            <a:spLocks noGrp="1"/>
          </p:cNvSpPr>
          <p:nvPr>
            <p:ph type="title"/>
          </p:nvPr>
        </p:nvSpPr>
        <p:spPr/>
        <p:txBody>
          <a:bodyPr>
            <a:normAutofit/>
          </a:bodyPr>
          <a:lstStyle/>
          <a:p>
            <a:r>
              <a:rPr lang="en-GB" sz="4000" b="1"/>
              <a:t>Ways to engage with people</a:t>
            </a:r>
          </a:p>
        </p:txBody>
      </p:sp>
      <p:sp>
        <p:nvSpPr>
          <p:cNvPr id="3" name="Content Placeholder 2">
            <a:extLst>
              <a:ext uri="{FF2B5EF4-FFF2-40B4-BE49-F238E27FC236}">
                <a16:creationId xmlns:a16="http://schemas.microsoft.com/office/drawing/2014/main" id="{61047746-BF36-2DA3-9281-E4CFB9DBA7D9}"/>
              </a:ext>
            </a:extLst>
          </p:cNvPr>
          <p:cNvSpPr>
            <a:spLocks noGrp="1"/>
          </p:cNvSpPr>
          <p:nvPr>
            <p:ph idx="1"/>
          </p:nvPr>
        </p:nvSpPr>
        <p:spPr>
          <a:xfrm>
            <a:off x="457200" y="1417638"/>
            <a:ext cx="8229600" cy="4099595"/>
          </a:xfrm>
        </p:spPr>
        <p:txBody>
          <a:bodyPr>
            <a:normAutofit fontScale="55000" lnSpcReduction="20000"/>
          </a:bodyPr>
          <a:lstStyle/>
          <a:p>
            <a:pPr eaLnBrk="1" fontAlgn="auto" hangingPunct="1">
              <a:spcBef>
                <a:spcPts val="0"/>
              </a:spcBef>
              <a:buFont typeface="Arial"/>
              <a:buChar char="•"/>
              <a:defRPr/>
            </a:pPr>
            <a:r>
              <a:rPr lang="en-GB" sz="3600"/>
              <a:t>Introduce yourself (Hello, my name is…….. Campaign)</a:t>
            </a:r>
          </a:p>
          <a:p>
            <a:pPr eaLnBrk="1" fontAlgn="auto" hangingPunct="1">
              <a:spcBef>
                <a:spcPts val="0"/>
              </a:spcBef>
              <a:buFont typeface="Arial"/>
              <a:buChar char="•"/>
              <a:defRPr/>
            </a:pPr>
            <a:r>
              <a:rPr lang="en-GB" sz="3600"/>
              <a:t> Being empathetic </a:t>
            </a:r>
          </a:p>
          <a:p>
            <a:pPr eaLnBrk="1" fontAlgn="auto" hangingPunct="1">
              <a:spcBef>
                <a:spcPts val="0"/>
              </a:spcBef>
              <a:buFont typeface="Arial"/>
              <a:buChar char="•"/>
              <a:defRPr/>
            </a:pPr>
            <a:r>
              <a:rPr lang="en-GB" sz="3600"/>
              <a:t> Being interested in patient’s  life and community, and what matters to them </a:t>
            </a:r>
          </a:p>
          <a:p>
            <a:pPr eaLnBrk="1" fontAlgn="auto" hangingPunct="1">
              <a:spcBef>
                <a:spcPts val="0"/>
              </a:spcBef>
              <a:buFont typeface="Arial"/>
              <a:buChar char="•"/>
              <a:defRPr/>
            </a:pPr>
            <a:r>
              <a:rPr lang="en-GB" sz="3600"/>
              <a:t>Seeing patients as resourceful and capable </a:t>
            </a:r>
          </a:p>
          <a:p>
            <a:pPr eaLnBrk="1" fontAlgn="auto" hangingPunct="1">
              <a:spcBef>
                <a:spcPts val="0"/>
              </a:spcBef>
              <a:buFont typeface="Arial"/>
              <a:buChar char="•"/>
              <a:defRPr/>
            </a:pPr>
            <a:r>
              <a:rPr lang="en-GB" sz="3600"/>
              <a:t>Explaining that you want to work together with them</a:t>
            </a:r>
          </a:p>
          <a:p>
            <a:pPr eaLnBrk="1" fontAlgn="auto" hangingPunct="1">
              <a:spcBef>
                <a:spcPts val="0"/>
              </a:spcBef>
              <a:buFont typeface="Arial"/>
              <a:buChar char="•"/>
              <a:defRPr/>
            </a:pPr>
            <a:r>
              <a:rPr lang="en-GB" sz="3600"/>
              <a:t>Showing respect and preserving dignity</a:t>
            </a:r>
          </a:p>
          <a:p>
            <a:pPr eaLnBrk="1" fontAlgn="auto" hangingPunct="1">
              <a:spcBef>
                <a:spcPts val="0"/>
              </a:spcBef>
              <a:buFont typeface="Arial"/>
              <a:buChar char="•"/>
              <a:defRPr/>
            </a:pPr>
            <a:r>
              <a:rPr lang="en-GB" sz="3600"/>
              <a:t>Allowing  patients to tell their story </a:t>
            </a:r>
          </a:p>
          <a:p>
            <a:pPr eaLnBrk="1" fontAlgn="auto" hangingPunct="1">
              <a:spcBef>
                <a:spcPts val="0"/>
              </a:spcBef>
              <a:buFont typeface="Arial"/>
              <a:buChar char="•"/>
              <a:defRPr/>
            </a:pPr>
            <a:r>
              <a:rPr lang="en-GB" sz="3600"/>
              <a:t>Providing carer/family the space to do the same </a:t>
            </a:r>
          </a:p>
          <a:p>
            <a:pPr eaLnBrk="1" fontAlgn="auto" hangingPunct="1">
              <a:spcBef>
                <a:spcPts val="0"/>
              </a:spcBef>
              <a:buFont typeface="Arial"/>
              <a:buChar char="•"/>
              <a:defRPr/>
            </a:pPr>
            <a:r>
              <a:rPr lang="en-GB" sz="3600"/>
              <a:t>Providing all information available and giving opportunity to ask questions </a:t>
            </a:r>
          </a:p>
          <a:p>
            <a:pPr eaLnBrk="1" fontAlgn="auto" hangingPunct="1">
              <a:spcBef>
                <a:spcPts val="0"/>
              </a:spcBef>
              <a:buFont typeface="Arial"/>
              <a:buChar char="•"/>
              <a:defRPr/>
            </a:pPr>
            <a:r>
              <a:rPr lang="en-GB" sz="3600"/>
              <a:t>Being encouraging, acknowledging and respecting of the positive things </a:t>
            </a:r>
          </a:p>
          <a:p>
            <a:pPr eaLnBrk="1" fontAlgn="auto" hangingPunct="1">
              <a:spcBef>
                <a:spcPts val="0"/>
              </a:spcBef>
              <a:buFont typeface="Arial"/>
              <a:buChar char="•"/>
              <a:defRPr/>
            </a:pPr>
            <a:r>
              <a:rPr lang="en-GB" sz="3600"/>
              <a:t>Helping them understand that some of their feelings are normal and they are not alone with them</a:t>
            </a:r>
          </a:p>
          <a:p>
            <a:pPr eaLnBrk="1" fontAlgn="auto" hangingPunct="1">
              <a:spcBef>
                <a:spcPts val="0"/>
              </a:spcBef>
              <a:buFont typeface="Arial"/>
              <a:buChar char="•"/>
              <a:defRPr/>
            </a:pPr>
            <a:r>
              <a:rPr lang="en-GB" sz="3600"/>
              <a:t>Helping them to make decisions and respecting their decisions</a:t>
            </a:r>
          </a:p>
          <a:p>
            <a:endParaRPr lang="en-GB"/>
          </a:p>
        </p:txBody>
      </p:sp>
    </p:spTree>
    <p:extLst>
      <p:ext uri="{BB962C8B-B14F-4D97-AF65-F5344CB8AC3E}">
        <p14:creationId xmlns:p14="http://schemas.microsoft.com/office/powerpoint/2010/main" val="198823155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D116-CFC5-F0BB-0BE1-7741F9CDBA42}"/>
              </a:ext>
            </a:extLst>
          </p:cNvPr>
          <p:cNvSpPr>
            <a:spLocks noGrp="1"/>
          </p:cNvSpPr>
          <p:nvPr>
            <p:ph type="title"/>
          </p:nvPr>
        </p:nvSpPr>
        <p:spPr/>
        <p:txBody>
          <a:bodyPr/>
          <a:lstStyle/>
          <a:p>
            <a:r>
              <a:rPr lang="en-GB" b="1"/>
              <a:t>What PCA is not? </a:t>
            </a:r>
          </a:p>
        </p:txBody>
      </p:sp>
      <p:sp>
        <p:nvSpPr>
          <p:cNvPr id="3" name="Content Placeholder 2">
            <a:extLst>
              <a:ext uri="{FF2B5EF4-FFF2-40B4-BE49-F238E27FC236}">
                <a16:creationId xmlns:a16="http://schemas.microsoft.com/office/drawing/2014/main" id="{FB85AAC6-5C60-EF65-3DA9-6E5E708FD39A}"/>
              </a:ext>
            </a:extLst>
          </p:cNvPr>
          <p:cNvSpPr>
            <a:spLocks noGrp="1"/>
          </p:cNvSpPr>
          <p:nvPr>
            <p:ph idx="1"/>
          </p:nvPr>
        </p:nvSpPr>
        <p:spPr/>
        <p:txBody>
          <a:bodyPr>
            <a:normAutofit fontScale="70000" lnSpcReduction="20000"/>
          </a:bodyPr>
          <a:lstStyle/>
          <a:p>
            <a:r>
              <a:rPr lang="en-GB"/>
              <a:t>Assuming that you know what patient might want or see as important without asking them</a:t>
            </a:r>
          </a:p>
          <a:p>
            <a:r>
              <a:rPr lang="en-GB"/>
              <a:t>Assuming the first thing that the patient mentioned is the most important or only thing that is important </a:t>
            </a:r>
          </a:p>
          <a:p>
            <a:r>
              <a:rPr lang="en-GB"/>
              <a:t>Professionals deciding what they need to talk about </a:t>
            </a:r>
          </a:p>
          <a:p>
            <a:r>
              <a:rPr lang="en-GB"/>
              <a:t>Seeing patients as just my problem/condition or just as a carer </a:t>
            </a:r>
          </a:p>
          <a:p>
            <a:r>
              <a:rPr lang="en-GB"/>
              <a:t>Seeing patients as incapable of making changes </a:t>
            </a:r>
          </a:p>
          <a:p>
            <a:r>
              <a:rPr lang="en-GB"/>
              <a:t>Judging patients and their choices </a:t>
            </a:r>
          </a:p>
          <a:p>
            <a:r>
              <a:rPr lang="en-GB"/>
              <a:t> Focussing only on the medical perspective of their story </a:t>
            </a:r>
          </a:p>
          <a:p>
            <a:r>
              <a:rPr lang="en-GB"/>
              <a:t>Not allowing patients to express their feelings, ideas and opinions</a:t>
            </a:r>
          </a:p>
          <a:p>
            <a:endParaRPr lang="en-GB"/>
          </a:p>
        </p:txBody>
      </p:sp>
    </p:spTree>
    <p:extLst>
      <p:ext uri="{BB962C8B-B14F-4D97-AF65-F5344CB8AC3E}">
        <p14:creationId xmlns:p14="http://schemas.microsoft.com/office/powerpoint/2010/main" val="41679452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a:bodyPr>
          <a:lstStyle/>
          <a:p>
            <a:pPr marL="0" indent="0">
              <a:buNone/>
            </a:pPr>
            <a:r>
              <a:rPr lang="en-GB"/>
              <a:t>Working independently</a:t>
            </a:r>
          </a:p>
          <a:p>
            <a:r>
              <a:rPr lang="en-GB" sz="3200"/>
              <a:t>Explain the consequences of not providing person-centred care to an individual.</a:t>
            </a:r>
          </a:p>
          <a:p>
            <a:endParaRPr lang="en-GB"/>
          </a:p>
          <a:p>
            <a:endParaRPr lang="en-GB"/>
          </a:p>
          <a:p>
            <a:pPr marL="0" indent="0" algn="ctr">
              <a:buNone/>
            </a:pPr>
            <a:r>
              <a:rPr lang="en-GB" b="1"/>
              <a:t>Feedback the findings to the whole class</a:t>
            </a:r>
          </a:p>
          <a:p>
            <a:endParaRPr lang="en-GB"/>
          </a:p>
        </p:txBody>
      </p:sp>
    </p:spTree>
    <p:extLst>
      <p:ext uri="{BB962C8B-B14F-4D97-AF65-F5344CB8AC3E}">
        <p14:creationId xmlns:p14="http://schemas.microsoft.com/office/powerpoint/2010/main" val="2224722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0124-50A4-9D7A-12D4-1BC13A17D03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42F1EF3D-9246-0BFE-AF82-FA4D413C3ED4}"/>
              </a:ext>
            </a:extLst>
          </p:cNvPr>
          <p:cNvSpPr>
            <a:spLocks noGrp="1"/>
          </p:cNvSpPr>
          <p:nvPr>
            <p:ph idx="1"/>
          </p:nvPr>
        </p:nvSpPr>
        <p:spPr/>
        <p:txBody>
          <a:bodyPr>
            <a:normAutofit fontScale="92500"/>
          </a:bodyPr>
          <a:lstStyle/>
          <a:p>
            <a:r>
              <a:rPr lang="en-GB"/>
              <a:t>Working in group read the article below on delivering person centred care in LTC</a:t>
            </a:r>
          </a:p>
          <a:p>
            <a:endParaRPr lang="en-GB"/>
          </a:p>
          <a:p>
            <a:r>
              <a:rPr lang="en-GB">
                <a:hlinkClick r:id="rId3"/>
              </a:rPr>
              <a:t>https://www.ncbi.nlm.nih.gov/pmc/articles/PMC6465836/</a:t>
            </a:r>
            <a:endParaRPr lang="en-GB"/>
          </a:p>
          <a:p>
            <a:endParaRPr lang="en-GB"/>
          </a:p>
          <a:p>
            <a:r>
              <a:rPr lang="en-GB"/>
              <a:t> </a:t>
            </a:r>
            <a:r>
              <a:rPr lang="en-GB" b="1"/>
              <a:t>Feedback your findings to the whole class</a:t>
            </a:r>
          </a:p>
          <a:p>
            <a:endParaRPr lang="en-GB"/>
          </a:p>
        </p:txBody>
      </p:sp>
    </p:spTree>
    <p:extLst>
      <p:ext uri="{BB962C8B-B14F-4D97-AF65-F5344CB8AC3E}">
        <p14:creationId xmlns:p14="http://schemas.microsoft.com/office/powerpoint/2010/main" val="11770978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0124-50A4-9D7A-12D4-1BC13A17D03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42F1EF3D-9246-0BFE-AF82-FA4D413C3ED4}"/>
              </a:ext>
            </a:extLst>
          </p:cNvPr>
          <p:cNvSpPr>
            <a:spLocks noGrp="1"/>
          </p:cNvSpPr>
          <p:nvPr>
            <p:ph idx="1"/>
          </p:nvPr>
        </p:nvSpPr>
        <p:spPr/>
        <p:txBody>
          <a:bodyPr>
            <a:normAutofit fontScale="85000" lnSpcReduction="20000"/>
          </a:bodyPr>
          <a:lstStyle/>
          <a:p>
            <a:r>
              <a:rPr lang="en-GB"/>
              <a:t>Working in group read the NHS declaration for person centred care</a:t>
            </a:r>
          </a:p>
          <a:p>
            <a:endParaRPr lang="en-GB"/>
          </a:p>
          <a:p>
            <a:r>
              <a:rPr lang="en-GB">
                <a:hlinkClick r:id="rId3"/>
              </a:rPr>
              <a:t>https://www.england.nhs.uk/ourwork/clinical-policy/ltc/</a:t>
            </a:r>
            <a:endParaRPr lang="en-GB"/>
          </a:p>
          <a:p>
            <a:endParaRPr lang="en-GB"/>
          </a:p>
          <a:p>
            <a:r>
              <a:rPr lang="en-GB">
                <a:hlinkClick r:id="rId4"/>
              </a:rPr>
              <a:t>https://www.health.org.uk/publications/person-centred-care-made-simple</a:t>
            </a:r>
            <a:endParaRPr lang="en-GB"/>
          </a:p>
          <a:p>
            <a:endParaRPr lang="en-GB"/>
          </a:p>
          <a:p>
            <a:r>
              <a:rPr lang="en-GB"/>
              <a:t> </a:t>
            </a:r>
            <a:r>
              <a:rPr lang="en-GB" b="1"/>
              <a:t>Feedback your findings to the whole class</a:t>
            </a:r>
          </a:p>
          <a:p>
            <a:endParaRPr lang="en-GB"/>
          </a:p>
        </p:txBody>
      </p:sp>
    </p:spTree>
    <p:extLst>
      <p:ext uri="{BB962C8B-B14F-4D97-AF65-F5344CB8AC3E}">
        <p14:creationId xmlns:p14="http://schemas.microsoft.com/office/powerpoint/2010/main" val="9253268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AC5AB-DDFF-7148-EAA6-64D0741F9221}"/>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9F2C045-04BC-0678-ECCC-9A4162455469}"/>
              </a:ext>
            </a:extLst>
          </p:cNvPr>
          <p:cNvSpPr>
            <a:spLocks noGrp="1"/>
          </p:cNvSpPr>
          <p:nvPr>
            <p:ph idx="1"/>
          </p:nvPr>
        </p:nvSpPr>
        <p:spPr/>
        <p:txBody>
          <a:bodyPr>
            <a:noAutofit/>
          </a:bodyPr>
          <a:lstStyle/>
          <a:p>
            <a:r>
              <a:rPr kumimoji="0" lang="en-GB" sz="2000" b="0" i="0" u="none" strike="noStrike" kern="1200" cap="none" spc="0" normalizeH="0" baseline="0" noProof="0">
                <a:ln>
                  <a:noFill/>
                </a:ln>
                <a:solidFill>
                  <a:prstClr val="black"/>
                </a:solidFill>
                <a:effectLst/>
                <a:uLnTx/>
                <a:uFillTx/>
                <a:ea typeface="+mj-ea"/>
                <a:cs typeface="+mj-cs"/>
              </a:rPr>
              <a:t>Watch the video below</a:t>
            </a:r>
          </a:p>
          <a:p>
            <a:endParaRPr lang="en-GB" sz="2000">
              <a:hlinkClick r:id="rId3"/>
            </a:endParaRPr>
          </a:p>
          <a:p>
            <a:r>
              <a:rPr lang="en-GB" sz="2000">
                <a:hlinkClick r:id="rId3"/>
              </a:rPr>
              <a:t>https://www.youtube.com/watch?v=pj-AvTOdk2Q</a:t>
            </a:r>
            <a:endParaRPr lang="en-GB" sz="2000"/>
          </a:p>
          <a:p>
            <a:r>
              <a:rPr lang="en-GB" sz="2000">
                <a:hlinkClick r:id="rId4"/>
              </a:rPr>
              <a:t>https://www.youtube.com/watch?v=rM9QAxFSBMU</a:t>
            </a:r>
            <a:endParaRPr lang="en-GB" sz="2000"/>
          </a:p>
          <a:p>
            <a:r>
              <a:rPr lang="en-GB" sz="2000">
                <a:hlinkClick r:id="rId5"/>
              </a:rPr>
              <a:t>https://www.youtube.com/watch?v=6Dk3CV-Wt38</a:t>
            </a:r>
            <a:endParaRPr lang="en-GB" sz="2000"/>
          </a:p>
          <a:p>
            <a:r>
              <a:rPr lang="en-GB" sz="2000">
                <a:hlinkClick r:id="rId6"/>
              </a:rPr>
              <a:t>https://www.youtube.com/watch?v=NTYRtRNsAko</a:t>
            </a:r>
            <a:endParaRPr lang="en-GB" sz="2000"/>
          </a:p>
          <a:p>
            <a:r>
              <a:rPr lang="en-GB" sz="2000">
                <a:hlinkClick r:id="rId7"/>
              </a:rPr>
              <a:t>https://www.youtube.com/watch?v=RXOd-7rn6so</a:t>
            </a:r>
            <a:endParaRPr lang="en-GB" sz="2000"/>
          </a:p>
          <a:p>
            <a:endParaRPr lang="en-GB" sz="2000"/>
          </a:p>
          <a:p>
            <a:endParaRPr lang="en-GB" sz="2000"/>
          </a:p>
          <a:p>
            <a:pPr algn="ctr"/>
            <a:r>
              <a:rPr lang="en-GB" sz="2000" b="1"/>
              <a:t>Feedback what you have learnt to the whole class</a:t>
            </a:r>
          </a:p>
        </p:txBody>
      </p:sp>
    </p:spTree>
    <p:extLst>
      <p:ext uri="{BB962C8B-B14F-4D97-AF65-F5344CB8AC3E}">
        <p14:creationId xmlns:p14="http://schemas.microsoft.com/office/powerpoint/2010/main" val="28465093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F603-5AC8-266C-759A-15349165D9C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2C094726-B749-C481-A4E9-ACEB2813CF8D}"/>
              </a:ext>
            </a:extLst>
          </p:cNvPr>
          <p:cNvSpPr>
            <a:spLocks noGrp="1"/>
          </p:cNvSpPr>
          <p:nvPr>
            <p:ph idx="1"/>
          </p:nvPr>
        </p:nvSpPr>
        <p:spPr>
          <a:xfrm>
            <a:off x="611560" y="1196752"/>
            <a:ext cx="8229600" cy="3917032"/>
          </a:xfrm>
        </p:spPr>
        <p:txBody>
          <a:bodyPr>
            <a:noAutofit/>
          </a:bodyPr>
          <a:lstStyle/>
          <a:p>
            <a:pPr>
              <a:defRPr/>
            </a:pPr>
            <a:r>
              <a:rPr lang="en-GB" sz="800">
                <a:latin typeface="Arial" panose="020B0604020202020204" pitchFamily="34" charset="0"/>
                <a:cs typeface="Arial" panose="020B0604020202020204" pitchFamily="34" charset="0"/>
              </a:rPr>
              <a:t>Alzheimer's Society. (2019). </a:t>
            </a:r>
            <a:r>
              <a:rPr lang="en-GB" sz="800" i="1">
                <a:latin typeface="Arial" panose="020B0604020202020204" pitchFamily="34" charset="0"/>
                <a:cs typeface="Arial" panose="020B0604020202020204" pitchFamily="34" charset="0"/>
              </a:rPr>
              <a:t>Person-centred care</a:t>
            </a:r>
            <a:r>
              <a:rPr lang="en-GB" sz="800">
                <a:latin typeface="Arial" panose="020B0604020202020204" pitchFamily="34" charset="0"/>
                <a:cs typeface="Arial" panose="020B0604020202020204" pitchFamily="34" charset="0"/>
              </a:rPr>
              <a:t>. Available: </a:t>
            </a:r>
            <a:r>
              <a:rPr lang="en-GB" sz="800" i="1">
                <a:latin typeface="Arial" panose="020B0604020202020204" pitchFamily="34" charset="0"/>
                <a:cs typeface="Arial" panose="020B0604020202020204" pitchFamily="34" charset="0"/>
                <a:hlinkClick r:id="rId3"/>
              </a:rPr>
              <a:t>https://www.alzheimers.org.uk/about-dementia/treatments/person-centred-care</a:t>
            </a:r>
            <a:r>
              <a:rPr lang="en-GB" sz="800" i="1">
                <a:latin typeface="Arial" panose="020B0604020202020204" pitchFamily="34" charset="0"/>
                <a:cs typeface="Arial" panose="020B0604020202020204" pitchFamily="34" charset="0"/>
              </a:rPr>
              <a:t>.    Last accessed 17th October 2019.</a:t>
            </a:r>
            <a:endParaRPr lang="en-GB" sz="800">
              <a:solidFill>
                <a:prstClr val="black"/>
              </a:solidFill>
              <a:latin typeface="Arial" panose="020B0604020202020204" pitchFamily="34" charset="0"/>
              <a:cs typeface="Arial" panose="020B0604020202020204" pitchFamily="34" charset="0"/>
            </a:endParaRPr>
          </a:p>
          <a:p>
            <a:pPr>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Eaton, Roberts, and Turner (2015) Delivering person centred care in long term conditions</a:t>
            </a:r>
            <a:endParaRPr lang="en-GB" sz="80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National Health Service (2022) House of Care model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4"/>
              </a:rPr>
              <a:t>https://www.england.nhs.uk/ourwork/clinical-policy/ltc/house-of-care/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15</a:t>
            </a:r>
            <a:r>
              <a:rPr kumimoji="0" lang="en-GB" sz="800" b="0" i="0" u="none" strike="noStrike" kern="1200" cap="none" spc="0" normalizeH="0" baseline="30000" noProof="0">
                <a:ln>
                  <a:noFill/>
                </a:ln>
                <a:solidFill>
                  <a:prstClr val="black"/>
                </a:solidFill>
                <a:effectLst/>
                <a:uLnTx/>
                <a:uFillTx/>
                <a:latin typeface="Arial" panose="020B0604020202020204" pitchFamily="34" charset="0"/>
                <a:cs typeface="Arial" panose="020B0604020202020204" pitchFamily="34" charset="0"/>
              </a:rPr>
              <a:t>th</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Health Foundation (2014) Person centred care. Made simple.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5"/>
              </a:rPr>
              <a:t>https://www.health.org.uk/publications/person-centred-care-made-simple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a:t>
            </a:r>
            <a:r>
              <a:rPr kumimoji="0" lang="en-GB" sz="800" b="0" i="0" u="none" strike="noStrike" kern="1200" cap="none" spc="0" normalizeH="0" baseline="30000" noProof="0">
                <a:ln>
                  <a:noFill/>
                </a:ln>
                <a:solidFill>
                  <a:prstClr val="black"/>
                </a:solidFill>
                <a:effectLst/>
                <a:uLnTx/>
                <a:uFillTx/>
                <a:latin typeface="Arial" panose="020B0604020202020204" pitchFamily="34" charset="0"/>
                <a:cs typeface="Arial" panose="020B0604020202020204" pitchFamily="34" charset="0"/>
              </a:rPr>
              <a:t>th</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Health Foundation (2014) Person centred care.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6"/>
              </a:rPr>
              <a:t>https://www.health.org.uk/topics/person-centred-care?gclid=EAIaIQobChMI-YnLoZOt-gIVicLtCh29UQEVEAAYAiAAEgJXR_D_BwE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Person centred care approaches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7"/>
              </a:rPr>
              <a:t>https://www.hee.nhs.uk/our-work/person-centred-care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Skills for health (2017) Person centred approach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8"/>
              </a:rPr>
              <a:t>https://www.skillsforhealth.org.uk/wp-content/uploads/2021/01/Person-Centred-Approaches-Framework.pdf</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Patient and family centre care tool; kit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9"/>
              </a:rPr>
              <a:t>https://www.pointofcarefoundation.org.uk/resource/patient-family-centred-care-toolkit/?gclid=EAIaIQobChMIyK_Sj7at-gIVkmDmCh22IQBfEAAYASAAEgKGNvD_BwE</a:t>
            </a: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McCance T., McCormack B. &amp; Dewing J. (2011) An exploration of person-centredness in practice. OJIN: The Online Journal of Issues in Nursing 16(2).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Social care Institute for excellence (2011)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10"/>
              </a:rPr>
              <a:t>https://www.scie.org.uk/person-centred-care/what-is</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7"/>
              </a:rPr>
              <a:t>https://www.hee.nhs.uk/our-work/person-centred-care</a:t>
            </a: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r>
              <a:rPr lang="en-GB" sz="800" err="1">
                <a:latin typeface="Arial" panose="020B0604020202020204" pitchFamily="34" charset="0"/>
                <a:cs typeface="Arial" panose="020B0604020202020204" pitchFamily="34" charset="0"/>
              </a:rPr>
              <a:t>Skillsforcare</a:t>
            </a:r>
            <a:r>
              <a:rPr lang="en-GB" sz="800">
                <a:latin typeface="Arial" panose="020B0604020202020204" pitchFamily="34" charset="0"/>
                <a:cs typeface="Arial" panose="020B0604020202020204" pitchFamily="34" charset="0"/>
              </a:rPr>
              <a:t> (2021) Introduction to the seven common core principles to support dignity in adult social care Available at </a:t>
            </a:r>
            <a:r>
              <a:rPr lang="en-GB" sz="800">
                <a:latin typeface="Arial" panose="020B0604020202020204" pitchFamily="34" charset="0"/>
                <a:cs typeface="Arial" panose="020B0604020202020204" pitchFamily="34" charset="0"/>
                <a:hlinkClick r:id="rId11"/>
              </a:rPr>
              <a:t>https://ccpdignity.co.uk/introduction/</a:t>
            </a:r>
            <a:r>
              <a:rPr lang="en-GB" sz="800">
                <a:latin typeface="Arial" panose="020B0604020202020204" pitchFamily="34" charset="0"/>
                <a:cs typeface="Arial" panose="020B0604020202020204" pitchFamily="34" charset="0"/>
              </a:rPr>
              <a:t> Accessed date 30 April 2022</a:t>
            </a:r>
          </a:p>
          <a:p>
            <a:r>
              <a:rPr lang="en-GB" sz="800" err="1">
                <a:latin typeface="Arial" panose="020B0604020202020204" pitchFamily="34" charset="0"/>
                <a:cs typeface="Arial" panose="020B0604020202020204" pitchFamily="34" charset="0"/>
              </a:rPr>
              <a:t>Skillsforcare</a:t>
            </a:r>
            <a:r>
              <a:rPr lang="en-GB" sz="800">
                <a:latin typeface="Arial" panose="020B0604020202020204" pitchFamily="34" charset="0"/>
                <a:cs typeface="Arial" panose="020B0604020202020204" pitchFamily="34" charset="0"/>
              </a:rPr>
              <a:t> (2020) The care certificate: Work in a Person-Centred way Available at: </a:t>
            </a:r>
            <a:r>
              <a:rPr lang="en-GB" sz="800">
                <a:latin typeface="Arial" panose="020B0604020202020204" pitchFamily="34" charset="0"/>
                <a:cs typeface="Arial" panose="020B0604020202020204" pitchFamily="34" charset="0"/>
                <a:hlinkClick r:id="rId12"/>
              </a:rPr>
              <a:t>https://www.skillsforcare.org.uk/document-library/standards/care-certificate/standard-5-2.pdf</a:t>
            </a:r>
            <a:r>
              <a:rPr lang="en-GB" sz="800">
                <a:latin typeface="Arial" panose="020B0604020202020204" pitchFamily="34" charset="0"/>
                <a:cs typeface="Arial" panose="020B0604020202020204" pitchFamily="34" charset="0"/>
              </a:rPr>
              <a:t> Accessed date 01st  May 2022.</a:t>
            </a:r>
          </a:p>
          <a:p>
            <a:endParaRPr lang="en-GB" sz="8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800"/>
              <a:t>Robinson T (2010). ‘Developing self management plans to help people with COP D to control their condition.’ </a:t>
            </a:r>
            <a:r>
              <a:rPr lang="en-GB" sz="800" err="1"/>
              <a:t>Nurs</a:t>
            </a:r>
            <a:r>
              <a:rPr lang="en-GB" sz="800"/>
              <a:t> Times 106(17): 14.</a:t>
            </a: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930481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DB84D-D3B0-D548-17E9-9BBFA0EA6B2F}"/>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873A27C8-6000-EE5B-6007-F877176851EC}"/>
              </a:ext>
            </a:extLst>
          </p:cNvPr>
          <p:cNvSpPr>
            <a:spLocks noGrp="1"/>
          </p:cNvSpPr>
          <p:nvPr>
            <p:ph idx="1"/>
          </p:nvPr>
        </p:nvSpPr>
        <p:spPr>
          <a:xfrm>
            <a:off x="457200" y="1418804"/>
            <a:ext cx="8229600" cy="3917032"/>
          </a:xfrm>
        </p:spPr>
        <p:txBody>
          <a:bodyPr>
            <a:normAutofit fontScale="92500" lnSpcReduction="10000"/>
          </a:bodyPr>
          <a:lstStyle/>
          <a:p>
            <a:r>
              <a:rPr lang="en-GB" sz="1200"/>
              <a:t>De Silva D. Helping people help themselves. London: The Health Foundation, May 2011, p6. www.health.org.uk/publications/ evidence-helping-people-help-themselves </a:t>
            </a:r>
          </a:p>
          <a:p>
            <a:r>
              <a:rPr lang="en-GB" sz="1200"/>
              <a:t>De Silva D. Helping people help themselves. London: The Health Foundation, May 2011. www.health.org.uk/publications/ evidence-helping-people-help-themselves </a:t>
            </a:r>
          </a:p>
          <a:p>
            <a:r>
              <a:rPr lang="en-GB" sz="1200"/>
              <a:t>De Silva D. Helping people share decision making. London: The Health Foundation, July 2012. www.health.org.uk/publications/ helping-people-share-decision-making</a:t>
            </a:r>
          </a:p>
          <a:p>
            <a:r>
              <a:rPr lang="en-GB" sz="1200"/>
              <a:t>Hibbard J, </a:t>
            </a:r>
            <a:r>
              <a:rPr lang="en-GB" sz="1200" err="1"/>
              <a:t>Gilburt</a:t>
            </a:r>
            <a:r>
              <a:rPr lang="en-GB" sz="1200"/>
              <a:t> H. (2014) Supporting people to manage their health: An introduction to patient activation. The King’s Fund, </a:t>
            </a:r>
          </a:p>
          <a:p>
            <a:r>
              <a:rPr lang="en-GB" sz="1200"/>
              <a:t>De Silva D. (2012) Helping people share decision making. London: The Health Foundation, July 2012, p.9. www.health.org.uk/ publications/helping-people-share-decision-making</a:t>
            </a:r>
          </a:p>
          <a:p>
            <a:r>
              <a:rPr lang="en-GB" sz="1200"/>
              <a:t>O’Connor AM, et al. (2004) Modifying unwarranted variations in health care: shared decision making using patient decision aids. Health Affairs, web exclusive. </a:t>
            </a:r>
          </a:p>
          <a:p>
            <a:r>
              <a:rPr lang="en-GB" sz="1200"/>
              <a:t>De Silva D. Helping people share decision making, The Health Foundation, June 2012, p.12. www.health.org.uk/publications/ evidence-helping-people-help-themselves. </a:t>
            </a:r>
          </a:p>
          <a:p>
            <a:r>
              <a:rPr lang="en-GB" sz="1200"/>
              <a:t>The King’s Fund (2012) Leadership and engagement for improvement in the NHS: Together we can. London: The King’s Fund,. </a:t>
            </a:r>
          </a:p>
          <a:p>
            <a:r>
              <a:rPr lang="en-GB" sz="1200"/>
              <a:t>Hibbard JH, Greene J. (2013) What the evidence shows about patient activation: better health outcomes and care experiences; fewer data on costs. Health </a:t>
            </a:r>
            <a:r>
              <a:rPr lang="en-GB" sz="1200" err="1"/>
              <a:t>Aff</a:t>
            </a:r>
            <a:r>
              <a:rPr lang="en-GB" sz="1200"/>
              <a:t>; 32, pp.207-214. </a:t>
            </a:r>
          </a:p>
          <a:p>
            <a:r>
              <a:rPr lang="en-GB" sz="1200"/>
              <a:t>Health Foundation (2011) Helping people help themselves. Available at: </a:t>
            </a:r>
            <a:r>
              <a:rPr lang="en-GB" sz="1200">
                <a:hlinkClick r:id="rId3"/>
              </a:rPr>
              <a:t>https://www.health.org.uk/publications/evidence-helping-people-help-themselves</a:t>
            </a:r>
            <a:r>
              <a:rPr lang="en-GB" sz="1200"/>
              <a:t> (Accessed date 25</a:t>
            </a:r>
            <a:r>
              <a:rPr lang="en-GB" sz="1200" baseline="30000"/>
              <a:t>th</a:t>
            </a:r>
            <a:r>
              <a:rPr lang="en-GB" sz="1200"/>
              <a:t> September 2022).</a:t>
            </a:r>
          </a:p>
          <a:p>
            <a:r>
              <a:rPr lang="en-GB" sz="1200"/>
              <a:t>Health Foundation (2014) Help measure person centred care. Available at: </a:t>
            </a:r>
            <a:r>
              <a:rPr lang="en-GB" sz="1200">
                <a:hlinkClick r:id="rId4"/>
              </a:rPr>
              <a:t>https://www.health.org.uk/publications/helping-measure-person-centred-care</a:t>
            </a:r>
            <a:r>
              <a:rPr lang="en-GB" sz="1200"/>
              <a:t> (Accessed date 25th September 2022).</a:t>
            </a:r>
          </a:p>
          <a:p>
            <a:r>
              <a:rPr lang="en-GB" sz="1200"/>
              <a:t>Wagner EH, Austin BT, Von </a:t>
            </a:r>
            <a:r>
              <a:rPr lang="en-GB" sz="1200" err="1"/>
              <a:t>Korff</a:t>
            </a:r>
            <a:r>
              <a:rPr lang="en-GB" sz="1200"/>
              <a:t> M. (1996) Organizing care for patients with chronic illness. Milbank Q ;74, pp. 511-544.</a:t>
            </a:r>
          </a:p>
          <a:p>
            <a:endParaRPr lang="en-GB" sz="1200"/>
          </a:p>
          <a:p>
            <a:endParaRPr lang="en-GB"/>
          </a:p>
          <a:p>
            <a:pPr marL="0" indent="0">
              <a:buNone/>
            </a:pPr>
            <a:endParaRPr lang="en-GB"/>
          </a:p>
        </p:txBody>
      </p:sp>
    </p:spTree>
    <p:extLst>
      <p:ext uri="{BB962C8B-B14F-4D97-AF65-F5344CB8AC3E}">
        <p14:creationId xmlns:p14="http://schemas.microsoft.com/office/powerpoint/2010/main" val="34133580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5067-56CE-23F3-1573-78ABB121EA7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A79AA54C-2575-8BAC-3007-259941642A7C}"/>
              </a:ext>
            </a:extLst>
          </p:cNvPr>
          <p:cNvSpPr>
            <a:spLocks noGrp="1"/>
          </p:cNvSpPr>
          <p:nvPr>
            <p:ph idx="1"/>
          </p:nvPr>
        </p:nvSpPr>
        <p:spPr>
          <a:xfrm>
            <a:off x="611560" y="1340768"/>
            <a:ext cx="8229600" cy="3917032"/>
          </a:xfrm>
        </p:spPr>
        <p:txBody>
          <a:bodyPr>
            <a:normAutofit fontScale="40000" lnSpcReduction="20000"/>
          </a:bodyPr>
          <a:lstStyle/>
          <a:p>
            <a:r>
              <a:rPr lang="en-GB"/>
              <a:t>McDonald K, Sundaram V, </a:t>
            </a:r>
            <a:r>
              <a:rPr lang="en-GB" err="1"/>
              <a:t>Bravata</a:t>
            </a:r>
            <a:r>
              <a:rPr lang="en-GB"/>
              <a:t> D, Lewis R, Lin N, Kraft S, McKinnon M, </a:t>
            </a:r>
            <a:r>
              <a:rPr lang="en-GB" err="1"/>
              <a:t>Paguntalan</a:t>
            </a:r>
            <a:r>
              <a:rPr lang="en-GB"/>
              <a:t> H, Owens D (2007). </a:t>
            </a:r>
            <a:r>
              <a:rPr lang="en-GB" i="1"/>
              <a:t>Closing the Quality Gap: A critical analysis of quality improvement strategies (Vol. 7: Care Coordination). </a:t>
            </a:r>
            <a:r>
              <a:rPr lang="en-GB"/>
              <a:t>Technical Review 9. AHRQ Publication No. 04(07)-0051-7. Rockville, MD: Agency for Healthcare Research and Quality. </a:t>
            </a:r>
          </a:p>
          <a:p>
            <a:r>
              <a:rPr lang="en-GB"/>
              <a:t>National Coalition on Care Coordination (2011). Implementing Care Coordination in the Patient Protection and Affordable Care Act [online]. Policy Brief. Available at: </a:t>
            </a:r>
            <a:r>
              <a:rPr lang="en-GB">
                <a:hlinkClick r:id="rId3"/>
              </a:rPr>
              <a:t>www.nyam.org/social-work-leadership-institute/docs/publications/N3C-ImplementingCare-Coordination.pdf</a:t>
            </a:r>
            <a:r>
              <a:rPr lang="en-GB"/>
              <a:t> (Accessed on 15 September 2022).</a:t>
            </a:r>
          </a:p>
          <a:p>
            <a:r>
              <a:rPr lang="en-GB"/>
              <a:t>The King’s Fund (2013). Co-ordinated Care for People with Complex Chronic Conditions [online]. Available at: </a:t>
            </a:r>
            <a:r>
              <a:rPr lang="en-GB">
                <a:hlinkClick r:id="rId4"/>
              </a:rPr>
              <a:t>www.kingsfund.org.uk/projects/co-ordinated-care-peoplecomplex-chronic-conditions</a:t>
            </a:r>
            <a:r>
              <a:rPr lang="en-GB"/>
              <a:t> (accessed on 27 August 2022).</a:t>
            </a:r>
          </a:p>
          <a:p>
            <a:r>
              <a:rPr lang="en-GB">
                <a:hlinkClick r:id="rId5"/>
              </a:rPr>
              <a:t>https://www.kingsfund.org.uk/projects/co-ordinated-care-people-complex-chronic-conditions</a:t>
            </a:r>
            <a:endParaRPr lang="en-GB"/>
          </a:p>
          <a:p>
            <a:r>
              <a:rPr lang="en-GB"/>
              <a:t>The King’s Fund (2013) Co-ordinated Care for People with Complex Chronic Conditions Available at: </a:t>
            </a:r>
            <a:r>
              <a:rPr lang="en-GB">
                <a:hlinkClick r:id="rId6"/>
              </a:rPr>
              <a:t>https://www.kingsfund.org.uk/publications/co-ordinated-care-people-complex-chronic-conditions</a:t>
            </a:r>
            <a:r>
              <a:rPr lang="en-GB"/>
              <a:t> (Accessed on 27th  August 2022).</a:t>
            </a:r>
          </a:p>
          <a:p>
            <a:r>
              <a:rPr lang="en-GB"/>
              <a:t>Department of Health (2005). Self care – a real choice. London: Department of Health.</a:t>
            </a:r>
          </a:p>
          <a:p>
            <a:r>
              <a:rPr lang="en-GB"/>
              <a:t>Heisler M (2010). ‘Different models to mobilize peer support to improve diabetes self-management and clinical outcomes: evidence, logistics, evaluation considerations and needs for future research.’ Fam </a:t>
            </a:r>
            <a:r>
              <a:rPr lang="en-GB" err="1"/>
              <a:t>Pract</a:t>
            </a:r>
            <a:r>
              <a:rPr lang="en-GB"/>
              <a:t> 27 (</a:t>
            </a:r>
            <a:r>
              <a:rPr lang="en-GB" err="1"/>
              <a:t>Suppl</a:t>
            </a:r>
            <a:r>
              <a:rPr lang="en-GB"/>
              <a:t> 1): i23–32. </a:t>
            </a:r>
          </a:p>
          <a:p>
            <a:r>
              <a:rPr lang="en-GB"/>
              <a:t>Dennis SM, </a:t>
            </a:r>
            <a:r>
              <a:rPr lang="en-GB" err="1"/>
              <a:t>Zwar</a:t>
            </a:r>
            <a:r>
              <a:rPr lang="en-GB"/>
              <a:t> N, Griffiths R, et al (2008). ‘Chronic disease management in primary care: from evidence to policy.’ Med J </a:t>
            </a:r>
            <a:r>
              <a:rPr lang="en-GB" err="1"/>
              <a:t>Aust</a:t>
            </a:r>
            <a:r>
              <a:rPr lang="en-GB"/>
              <a:t> 188 (</a:t>
            </a:r>
            <a:r>
              <a:rPr lang="en-GB" err="1"/>
              <a:t>Suppl</a:t>
            </a:r>
            <a:r>
              <a:rPr lang="en-GB"/>
              <a:t> 8): S53–S56</a:t>
            </a:r>
          </a:p>
          <a:p>
            <a:r>
              <a:rPr lang="en-GB"/>
              <a:t>Bodenheimer T, MacGregor K, </a:t>
            </a:r>
            <a:r>
              <a:rPr lang="en-GB" err="1"/>
              <a:t>Shafiri</a:t>
            </a:r>
            <a:r>
              <a:rPr lang="en-GB"/>
              <a:t> C (2005). Helping patients manage their chronic conditions. California: California Healthcare Foundation.</a:t>
            </a:r>
          </a:p>
        </p:txBody>
      </p:sp>
    </p:spTree>
    <p:extLst>
      <p:ext uri="{BB962C8B-B14F-4D97-AF65-F5344CB8AC3E}">
        <p14:creationId xmlns:p14="http://schemas.microsoft.com/office/powerpoint/2010/main" val="312088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4733</Words>
  <Application>Microsoft Office PowerPoint</Application>
  <PresentationFormat>On-screen Show (4:3)</PresentationFormat>
  <Paragraphs>359</Paragraphs>
  <Slides>71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Myriad Pro</vt:lpstr>
      <vt:lpstr>Source Sans Pro</vt:lpstr>
      <vt:lpstr>Calibri</vt:lpstr>
      <vt:lpstr>Arial</vt:lpstr>
      <vt:lpstr>Wingdings</vt:lpstr>
      <vt:lpstr>20140311PresentationUWTSDTemplate</vt:lpstr>
      <vt:lpstr>  Community Care and Management of Longer-term Conditions     Semester 1</vt:lpstr>
      <vt:lpstr>Learning outcomes</vt:lpstr>
      <vt:lpstr>Module Summary</vt:lpstr>
      <vt:lpstr>PowerPoint Presentation</vt:lpstr>
      <vt:lpstr>Aims of the Session</vt:lpstr>
      <vt:lpstr>Ice breaker</vt:lpstr>
      <vt:lpstr>Person-centred care</vt:lpstr>
      <vt:lpstr>What is  Person-centred care?</vt:lpstr>
      <vt:lpstr>Person-centred care</vt:lpstr>
      <vt:lpstr>Person-Centred Care</vt:lpstr>
      <vt:lpstr>Person-Centred Care</vt:lpstr>
      <vt:lpstr>Person-Centred Care</vt:lpstr>
      <vt:lpstr>Person-centred care</vt:lpstr>
      <vt:lpstr>Person-centred care</vt:lpstr>
      <vt:lpstr>Person-centred care</vt:lpstr>
      <vt:lpstr>What are the four principles of  person-centred care?</vt:lpstr>
      <vt:lpstr>Principles of Person-centred care</vt:lpstr>
      <vt:lpstr>Principles of Person-centred care</vt:lpstr>
      <vt:lpstr>Four principles of PCC</vt:lpstr>
      <vt:lpstr>Person-centred value</vt:lpstr>
      <vt:lpstr>Person-centred value </vt:lpstr>
      <vt:lpstr>Activity</vt:lpstr>
      <vt:lpstr>Dignity</vt:lpstr>
      <vt:lpstr>Dignity</vt:lpstr>
      <vt:lpstr>Respect</vt:lpstr>
      <vt:lpstr>Compassion</vt:lpstr>
      <vt:lpstr>Independence</vt:lpstr>
      <vt:lpstr>Privacy </vt:lpstr>
      <vt:lpstr>Individuality</vt:lpstr>
      <vt:lpstr>Choice</vt:lpstr>
      <vt:lpstr>Right</vt:lpstr>
      <vt:lpstr>Partnership </vt:lpstr>
      <vt:lpstr>What is the common Terminology use for PCC?</vt:lpstr>
      <vt:lpstr>Terminology</vt:lpstr>
      <vt:lpstr>Terminology</vt:lpstr>
      <vt:lpstr>What is coordinated care?</vt:lpstr>
      <vt:lpstr>Coordinated care</vt:lpstr>
      <vt:lpstr>Coordinated care</vt:lpstr>
      <vt:lpstr>Coordinated care</vt:lpstr>
      <vt:lpstr>Coordinated care</vt:lpstr>
      <vt:lpstr>Activity</vt:lpstr>
      <vt:lpstr>Care plan </vt:lpstr>
      <vt:lpstr>What are the importance of  person-centred care?</vt:lpstr>
      <vt:lpstr>Importance of PCC</vt:lpstr>
      <vt:lpstr>Importance of PCC</vt:lpstr>
      <vt:lpstr>Importance of PCC</vt:lpstr>
      <vt:lpstr>Importance of PCC</vt:lpstr>
      <vt:lpstr>What is self management?</vt:lpstr>
      <vt:lpstr>Self-management </vt:lpstr>
      <vt:lpstr>Self management </vt:lpstr>
      <vt:lpstr>Self management </vt:lpstr>
      <vt:lpstr>Self management support</vt:lpstr>
      <vt:lpstr>Self management support</vt:lpstr>
      <vt:lpstr>Activity</vt:lpstr>
      <vt:lpstr>Values</vt:lpstr>
      <vt:lpstr>6 Core values </vt:lpstr>
      <vt:lpstr>PowerPoint Presentation</vt:lpstr>
      <vt:lpstr>What is  person-centred approach?</vt:lpstr>
      <vt:lpstr>Person-centred approach</vt:lpstr>
      <vt:lpstr>Activity</vt:lpstr>
      <vt:lpstr>Activity</vt:lpstr>
      <vt:lpstr>What ways can be used to engage with people when using a person-centred approach?</vt:lpstr>
      <vt:lpstr>Ways to engage with people</vt:lpstr>
      <vt:lpstr>What PCA is not? </vt:lpstr>
      <vt:lpstr>Activity</vt:lpstr>
      <vt:lpstr>Activity</vt:lpstr>
      <vt:lpstr>Activity</vt:lpstr>
      <vt:lpstr>Activity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2</cp:revision>
  <dcterms:created xsi:type="dcterms:W3CDTF">2015-04-14T15:21:28Z</dcterms:created>
  <dcterms:modified xsi:type="dcterms:W3CDTF">2025-09-22T12:11:18Z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