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9"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589143-3C36-4E5F-8778-6CAD9913E7E2}" v="73" dt="2025-11-17T03:46:57.1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981" autoAdjust="0"/>
    <p:restoredTop sz="94660"/>
  </p:normalViewPr>
  <p:slideViewPr>
    <p:cSldViewPr snapToGrid="0">
      <p:cViewPr varScale="1">
        <p:scale>
          <a:sx n="78" d="100"/>
          <a:sy n="78" d="100"/>
        </p:scale>
        <p:origin x="46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niela Chaparral Gomez" userId="4e4c052240b65215" providerId="LiveId" clId="{A10E72C6-48D7-4B10-B610-6A1F73BF1DA7}"/>
    <pc:docChg chg="undo redo custSel addSld modSld">
      <pc:chgData name="Laura Daniela Chaparral Gomez" userId="4e4c052240b65215" providerId="LiveId" clId="{A10E72C6-48D7-4B10-B610-6A1F73BF1DA7}" dt="2025-11-17T03:48:40.230" v="2023" actId="113"/>
      <pc:docMkLst>
        <pc:docMk/>
      </pc:docMkLst>
      <pc:sldChg chg="modSp new mod">
        <pc:chgData name="Laura Daniela Chaparral Gomez" userId="4e4c052240b65215" providerId="LiveId" clId="{A10E72C6-48D7-4B10-B610-6A1F73BF1DA7}" dt="2025-11-17T02:53:54.504" v="828" actId="27636"/>
        <pc:sldMkLst>
          <pc:docMk/>
          <pc:sldMk cId="249577916" sldId="256"/>
        </pc:sldMkLst>
        <pc:spChg chg="mod">
          <ac:chgData name="Laura Daniela Chaparral Gomez" userId="4e4c052240b65215" providerId="LiveId" clId="{A10E72C6-48D7-4B10-B610-6A1F73BF1DA7}" dt="2025-11-17T02:19:55.949" v="205" actId="1076"/>
          <ac:spMkLst>
            <pc:docMk/>
            <pc:sldMk cId="249577916" sldId="256"/>
            <ac:spMk id="2" creationId="{0493916A-2251-BD50-38E1-CD8D85B9DDA9}"/>
          </ac:spMkLst>
        </pc:spChg>
        <pc:spChg chg="mod">
          <ac:chgData name="Laura Daniela Chaparral Gomez" userId="4e4c052240b65215" providerId="LiveId" clId="{A10E72C6-48D7-4B10-B610-6A1F73BF1DA7}" dt="2025-11-17T02:53:54.504" v="828" actId="27636"/>
          <ac:spMkLst>
            <pc:docMk/>
            <pc:sldMk cId="249577916" sldId="256"/>
            <ac:spMk id="3" creationId="{9F39316D-4702-8610-1F00-19EC5FA376DF}"/>
          </ac:spMkLst>
        </pc:spChg>
      </pc:sldChg>
      <pc:sldChg chg="delSp modSp new mod">
        <pc:chgData name="Laura Daniela Chaparral Gomez" userId="4e4c052240b65215" providerId="LiveId" clId="{A10E72C6-48D7-4B10-B610-6A1F73BF1DA7}" dt="2025-11-17T03:23:22.185" v="1502" actId="1076"/>
        <pc:sldMkLst>
          <pc:docMk/>
          <pc:sldMk cId="352453199" sldId="257"/>
        </pc:sldMkLst>
        <pc:spChg chg="del mod">
          <ac:chgData name="Laura Daniela Chaparral Gomez" userId="4e4c052240b65215" providerId="LiveId" clId="{A10E72C6-48D7-4B10-B610-6A1F73BF1DA7}" dt="2025-11-17T03:22:58.722" v="1496" actId="478"/>
          <ac:spMkLst>
            <pc:docMk/>
            <pc:sldMk cId="352453199" sldId="257"/>
            <ac:spMk id="2" creationId="{563D8FED-E169-8A32-2ED3-88A1D374FFA9}"/>
          </ac:spMkLst>
        </pc:spChg>
        <pc:spChg chg="mod">
          <ac:chgData name="Laura Daniela Chaparral Gomez" userId="4e4c052240b65215" providerId="LiveId" clId="{A10E72C6-48D7-4B10-B610-6A1F73BF1DA7}" dt="2025-11-17T03:23:22.185" v="1502" actId="1076"/>
          <ac:spMkLst>
            <pc:docMk/>
            <pc:sldMk cId="352453199" sldId="257"/>
            <ac:spMk id="3" creationId="{BAF577D6-9DAE-D665-EE68-DA85E13FBB00}"/>
          </ac:spMkLst>
        </pc:spChg>
      </pc:sldChg>
      <pc:sldChg chg="modSp new mod">
        <pc:chgData name="Laura Daniela Chaparral Gomez" userId="4e4c052240b65215" providerId="LiveId" clId="{A10E72C6-48D7-4B10-B610-6A1F73BF1DA7}" dt="2025-11-17T03:29:50.010" v="1719" actId="20577"/>
        <pc:sldMkLst>
          <pc:docMk/>
          <pc:sldMk cId="1644018822" sldId="258"/>
        </pc:sldMkLst>
        <pc:spChg chg="mod">
          <ac:chgData name="Laura Daniela Chaparral Gomez" userId="4e4c052240b65215" providerId="LiveId" clId="{A10E72C6-48D7-4B10-B610-6A1F73BF1DA7}" dt="2025-11-17T03:29:36.667" v="1715" actId="14100"/>
          <ac:spMkLst>
            <pc:docMk/>
            <pc:sldMk cId="1644018822" sldId="258"/>
            <ac:spMk id="2" creationId="{2979FE9F-29B4-44DF-F80A-40ABD30094EC}"/>
          </ac:spMkLst>
        </pc:spChg>
        <pc:spChg chg="mod">
          <ac:chgData name="Laura Daniela Chaparral Gomez" userId="4e4c052240b65215" providerId="LiveId" clId="{A10E72C6-48D7-4B10-B610-6A1F73BF1DA7}" dt="2025-11-17T03:29:50.010" v="1719" actId="20577"/>
          <ac:spMkLst>
            <pc:docMk/>
            <pc:sldMk cId="1644018822" sldId="258"/>
            <ac:spMk id="3" creationId="{56C3C944-553E-6C34-895F-0996161B0121}"/>
          </ac:spMkLst>
        </pc:spChg>
      </pc:sldChg>
      <pc:sldChg chg="modSp new mod">
        <pc:chgData name="Laura Daniela Chaparral Gomez" userId="4e4c052240b65215" providerId="LiveId" clId="{A10E72C6-48D7-4B10-B610-6A1F73BF1DA7}" dt="2025-11-17T02:54:09.350" v="830" actId="1076"/>
        <pc:sldMkLst>
          <pc:docMk/>
          <pc:sldMk cId="4140309171" sldId="259"/>
        </pc:sldMkLst>
        <pc:spChg chg="mod">
          <ac:chgData name="Laura Daniela Chaparral Gomez" userId="4e4c052240b65215" providerId="LiveId" clId="{A10E72C6-48D7-4B10-B610-6A1F73BF1DA7}" dt="2025-11-17T02:22:23.135" v="272" actId="403"/>
          <ac:spMkLst>
            <pc:docMk/>
            <pc:sldMk cId="4140309171" sldId="259"/>
            <ac:spMk id="2" creationId="{51DCE1BB-1DBF-23B4-CF87-BCF3780214BD}"/>
          </ac:spMkLst>
        </pc:spChg>
        <pc:spChg chg="mod">
          <ac:chgData name="Laura Daniela Chaparral Gomez" userId="4e4c052240b65215" providerId="LiveId" clId="{A10E72C6-48D7-4B10-B610-6A1F73BF1DA7}" dt="2025-11-17T02:54:09.350" v="830" actId="1076"/>
          <ac:spMkLst>
            <pc:docMk/>
            <pc:sldMk cId="4140309171" sldId="259"/>
            <ac:spMk id="3" creationId="{CCD2F2AD-0244-1F20-3EC4-62D2FBFC504D}"/>
          </ac:spMkLst>
        </pc:spChg>
      </pc:sldChg>
      <pc:sldChg chg="modSp new mod">
        <pc:chgData name="Laura Daniela Chaparral Gomez" userId="4e4c052240b65215" providerId="LiveId" clId="{A10E72C6-48D7-4B10-B610-6A1F73BF1DA7}" dt="2025-11-17T02:54:21.956" v="831" actId="33524"/>
        <pc:sldMkLst>
          <pc:docMk/>
          <pc:sldMk cId="2072848740" sldId="260"/>
        </pc:sldMkLst>
        <pc:spChg chg="mod">
          <ac:chgData name="Laura Daniela Chaparral Gomez" userId="4e4c052240b65215" providerId="LiveId" clId="{A10E72C6-48D7-4B10-B610-6A1F73BF1DA7}" dt="2025-11-17T02:24:08.471" v="303" actId="20577"/>
          <ac:spMkLst>
            <pc:docMk/>
            <pc:sldMk cId="2072848740" sldId="260"/>
            <ac:spMk id="2" creationId="{D3920F5C-947B-26E2-A07B-A36E41CE360F}"/>
          </ac:spMkLst>
        </pc:spChg>
        <pc:spChg chg="mod">
          <ac:chgData name="Laura Daniela Chaparral Gomez" userId="4e4c052240b65215" providerId="LiveId" clId="{A10E72C6-48D7-4B10-B610-6A1F73BF1DA7}" dt="2025-11-17T02:54:21.956" v="831" actId="33524"/>
          <ac:spMkLst>
            <pc:docMk/>
            <pc:sldMk cId="2072848740" sldId="260"/>
            <ac:spMk id="3" creationId="{B5FE7C0E-8BA6-6BC4-FEB8-31B2238685D2}"/>
          </ac:spMkLst>
        </pc:spChg>
      </pc:sldChg>
      <pc:sldChg chg="modSp new mod">
        <pc:chgData name="Laura Daniela Chaparral Gomez" userId="4e4c052240b65215" providerId="LiveId" clId="{A10E72C6-48D7-4B10-B610-6A1F73BF1DA7}" dt="2025-11-17T03:30:16.485" v="1720" actId="313"/>
        <pc:sldMkLst>
          <pc:docMk/>
          <pc:sldMk cId="2660505" sldId="261"/>
        </pc:sldMkLst>
        <pc:spChg chg="mod">
          <ac:chgData name="Laura Daniela Chaparral Gomez" userId="4e4c052240b65215" providerId="LiveId" clId="{A10E72C6-48D7-4B10-B610-6A1F73BF1DA7}" dt="2025-11-17T02:25:08.576" v="316" actId="403"/>
          <ac:spMkLst>
            <pc:docMk/>
            <pc:sldMk cId="2660505" sldId="261"/>
            <ac:spMk id="2" creationId="{5B866E9C-FC68-AE63-FF58-6A9D8003C7B1}"/>
          </ac:spMkLst>
        </pc:spChg>
        <pc:spChg chg="mod">
          <ac:chgData name="Laura Daniela Chaparral Gomez" userId="4e4c052240b65215" providerId="LiveId" clId="{A10E72C6-48D7-4B10-B610-6A1F73BF1DA7}" dt="2025-11-17T03:30:16.485" v="1720" actId="313"/>
          <ac:spMkLst>
            <pc:docMk/>
            <pc:sldMk cId="2660505" sldId="261"/>
            <ac:spMk id="3" creationId="{84C1BC5C-8194-5330-51AC-9D38C2008EA5}"/>
          </ac:spMkLst>
        </pc:spChg>
      </pc:sldChg>
      <pc:sldChg chg="modSp new mod">
        <pc:chgData name="Laura Daniela Chaparral Gomez" userId="4e4c052240b65215" providerId="LiveId" clId="{A10E72C6-48D7-4B10-B610-6A1F73BF1DA7}" dt="2025-11-17T03:12:39.579" v="1375" actId="20577"/>
        <pc:sldMkLst>
          <pc:docMk/>
          <pc:sldMk cId="1562212412" sldId="262"/>
        </pc:sldMkLst>
        <pc:spChg chg="mod">
          <ac:chgData name="Laura Daniela Chaparral Gomez" userId="4e4c052240b65215" providerId="LiveId" clId="{A10E72C6-48D7-4B10-B610-6A1F73BF1DA7}" dt="2025-11-17T02:30:49.734" v="431" actId="20577"/>
          <ac:spMkLst>
            <pc:docMk/>
            <pc:sldMk cId="1562212412" sldId="262"/>
            <ac:spMk id="2" creationId="{D920BF49-20E1-42B2-F13E-D09F05734D70}"/>
          </ac:spMkLst>
        </pc:spChg>
        <pc:spChg chg="mod">
          <ac:chgData name="Laura Daniela Chaparral Gomez" userId="4e4c052240b65215" providerId="LiveId" clId="{A10E72C6-48D7-4B10-B610-6A1F73BF1DA7}" dt="2025-11-17T03:12:39.579" v="1375" actId="20577"/>
          <ac:spMkLst>
            <pc:docMk/>
            <pc:sldMk cId="1562212412" sldId="262"/>
            <ac:spMk id="3" creationId="{26EA497E-1C67-7351-2CB4-03850AE1D206}"/>
          </ac:spMkLst>
        </pc:spChg>
      </pc:sldChg>
      <pc:sldChg chg="modSp new mod">
        <pc:chgData name="Laura Daniela Chaparral Gomez" userId="4e4c052240b65215" providerId="LiveId" clId="{A10E72C6-48D7-4B10-B610-6A1F73BF1DA7}" dt="2025-11-17T03:26:17.522" v="1637" actId="20577"/>
        <pc:sldMkLst>
          <pc:docMk/>
          <pc:sldMk cId="1257715614" sldId="263"/>
        </pc:sldMkLst>
        <pc:spChg chg="mod">
          <ac:chgData name="Laura Daniela Chaparral Gomez" userId="4e4c052240b65215" providerId="LiveId" clId="{A10E72C6-48D7-4B10-B610-6A1F73BF1DA7}" dt="2025-11-17T03:26:17.522" v="1637" actId="20577"/>
          <ac:spMkLst>
            <pc:docMk/>
            <pc:sldMk cId="1257715614" sldId="263"/>
            <ac:spMk id="2" creationId="{99EACDB9-8B35-9A60-E849-B4389A9E4DDC}"/>
          </ac:spMkLst>
        </pc:spChg>
        <pc:spChg chg="mod">
          <ac:chgData name="Laura Daniela Chaparral Gomez" userId="4e4c052240b65215" providerId="LiveId" clId="{A10E72C6-48D7-4B10-B610-6A1F73BF1DA7}" dt="2025-11-17T03:15:46.680" v="1388" actId="27636"/>
          <ac:spMkLst>
            <pc:docMk/>
            <pc:sldMk cId="1257715614" sldId="263"/>
            <ac:spMk id="3" creationId="{75D09F39-0AF6-89DE-5CFF-310146596436}"/>
          </ac:spMkLst>
        </pc:spChg>
      </pc:sldChg>
      <pc:sldChg chg="modSp new mod">
        <pc:chgData name="Laura Daniela Chaparral Gomez" userId="4e4c052240b65215" providerId="LiveId" clId="{A10E72C6-48D7-4B10-B610-6A1F73BF1DA7}" dt="2025-11-17T03:06:40.569" v="996" actId="27636"/>
        <pc:sldMkLst>
          <pc:docMk/>
          <pc:sldMk cId="2944277397" sldId="264"/>
        </pc:sldMkLst>
        <pc:spChg chg="mod">
          <ac:chgData name="Laura Daniela Chaparral Gomez" userId="4e4c052240b65215" providerId="LiveId" clId="{A10E72C6-48D7-4B10-B610-6A1F73BF1DA7}" dt="2025-11-17T02:43:07.540" v="668" actId="1076"/>
          <ac:spMkLst>
            <pc:docMk/>
            <pc:sldMk cId="2944277397" sldId="264"/>
            <ac:spMk id="2" creationId="{BC147BE2-22AC-7A57-6C6C-B0D95A537F17}"/>
          </ac:spMkLst>
        </pc:spChg>
        <pc:spChg chg="mod">
          <ac:chgData name="Laura Daniela Chaparral Gomez" userId="4e4c052240b65215" providerId="LiveId" clId="{A10E72C6-48D7-4B10-B610-6A1F73BF1DA7}" dt="2025-11-17T03:06:40.569" v="996" actId="27636"/>
          <ac:spMkLst>
            <pc:docMk/>
            <pc:sldMk cId="2944277397" sldId="264"/>
            <ac:spMk id="3" creationId="{99BF8E7B-BDF7-36F4-D284-8352D2B0899E}"/>
          </ac:spMkLst>
        </pc:spChg>
      </pc:sldChg>
      <pc:sldChg chg="modSp new mod">
        <pc:chgData name="Laura Daniela Chaparral Gomez" userId="4e4c052240b65215" providerId="LiveId" clId="{A10E72C6-48D7-4B10-B610-6A1F73BF1DA7}" dt="2025-11-17T02:53:13.134" v="821" actId="403"/>
        <pc:sldMkLst>
          <pc:docMk/>
          <pc:sldMk cId="4285976305" sldId="265"/>
        </pc:sldMkLst>
        <pc:spChg chg="mod">
          <ac:chgData name="Laura Daniela Chaparral Gomez" userId="4e4c052240b65215" providerId="LiveId" clId="{A10E72C6-48D7-4B10-B610-6A1F73BF1DA7}" dt="2025-11-17T02:53:13.134" v="821" actId="403"/>
          <ac:spMkLst>
            <pc:docMk/>
            <pc:sldMk cId="4285976305" sldId="265"/>
            <ac:spMk id="2" creationId="{529CC763-9ACF-35E3-8AD8-0418E905F35A}"/>
          </ac:spMkLst>
        </pc:spChg>
        <pc:spChg chg="mod">
          <ac:chgData name="Laura Daniela Chaparral Gomez" userId="4e4c052240b65215" providerId="LiveId" clId="{A10E72C6-48D7-4B10-B610-6A1F73BF1DA7}" dt="2025-11-17T02:53:08.920" v="820" actId="14100"/>
          <ac:spMkLst>
            <pc:docMk/>
            <pc:sldMk cId="4285976305" sldId="265"/>
            <ac:spMk id="3" creationId="{0D0DBB4A-E1E3-AFF1-F101-57C454B61996}"/>
          </ac:spMkLst>
        </pc:spChg>
      </pc:sldChg>
      <pc:sldChg chg="modSp new mod">
        <pc:chgData name="Laura Daniela Chaparral Gomez" userId="4e4c052240b65215" providerId="LiveId" clId="{A10E72C6-48D7-4B10-B610-6A1F73BF1DA7}" dt="2025-11-17T02:58:03.282" v="901" actId="14100"/>
        <pc:sldMkLst>
          <pc:docMk/>
          <pc:sldMk cId="602728839" sldId="266"/>
        </pc:sldMkLst>
        <pc:spChg chg="mod">
          <ac:chgData name="Laura Daniela Chaparral Gomez" userId="4e4c052240b65215" providerId="LiveId" clId="{A10E72C6-48D7-4B10-B610-6A1F73BF1DA7}" dt="2025-11-17T02:57:57.405" v="900" actId="14100"/>
          <ac:spMkLst>
            <pc:docMk/>
            <pc:sldMk cId="602728839" sldId="266"/>
            <ac:spMk id="2" creationId="{22EABE98-4A95-6262-BF51-A5436F45282F}"/>
          </ac:spMkLst>
        </pc:spChg>
        <pc:spChg chg="mod">
          <ac:chgData name="Laura Daniela Chaparral Gomez" userId="4e4c052240b65215" providerId="LiveId" clId="{A10E72C6-48D7-4B10-B610-6A1F73BF1DA7}" dt="2025-11-17T02:58:03.282" v="901" actId="14100"/>
          <ac:spMkLst>
            <pc:docMk/>
            <pc:sldMk cId="602728839" sldId="266"/>
            <ac:spMk id="3" creationId="{3A9AE3E0-DB34-5945-9D5D-870EC072E5AC}"/>
          </ac:spMkLst>
        </pc:spChg>
      </pc:sldChg>
      <pc:sldChg chg="modSp new mod">
        <pc:chgData name="Laura Daniela Chaparral Gomez" userId="4e4c052240b65215" providerId="LiveId" clId="{A10E72C6-48D7-4B10-B610-6A1F73BF1DA7}" dt="2025-11-17T03:00:29.798" v="945" actId="27636"/>
        <pc:sldMkLst>
          <pc:docMk/>
          <pc:sldMk cId="1220385159" sldId="267"/>
        </pc:sldMkLst>
        <pc:spChg chg="mod">
          <ac:chgData name="Laura Daniela Chaparral Gomez" userId="4e4c052240b65215" providerId="LiveId" clId="{A10E72C6-48D7-4B10-B610-6A1F73BF1DA7}" dt="2025-11-17T02:59:27.080" v="936" actId="403"/>
          <ac:spMkLst>
            <pc:docMk/>
            <pc:sldMk cId="1220385159" sldId="267"/>
            <ac:spMk id="2" creationId="{1D2549D2-2B01-B05F-460B-CE2F056373C5}"/>
          </ac:spMkLst>
        </pc:spChg>
        <pc:spChg chg="mod">
          <ac:chgData name="Laura Daniela Chaparral Gomez" userId="4e4c052240b65215" providerId="LiveId" clId="{A10E72C6-48D7-4B10-B610-6A1F73BF1DA7}" dt="2025-11-17T03:00:29.798" v="945" actId="27636"/>
          <ac:spMkLst>
            <pc:docMk/>
            <pc:sldMk cId="1220385159" sldId="267"/>
            <ac:spMk id="3" creationId="{CD0C733C-33CB-FC4E-5F35-EA79F4BD6C09}"/>
          </ac:spMkLst>
        </pc:spChg>
      </pc:sldChg>
      <pc:sldChg chg="addSp delSp modSp new mod">
        <pc:chgData name="Laura Daniela Chaparral Gomez" userId="4e4c052240b65215" providerId="LiveId" clId="{A10E72C6-48D7-4B10-B610-6A1F73BF1DA7}" dt="2025-11-17T03:44:05.895" v="1933" actId="313"/>
        <pc:sldMkLst>
          <pc:docMk/>
          <pc:sldMk cId="2570096121" sldId="268"/>
        </pc:sldMkLst>
        <pc:spChg chg="mod">
          <ac:chgData name="Laura Daniela Chaparral Gomez" userId="4e4c052240b65215" providerId="LiveId" clId="{A10E72C6-48D7-4B10-B610-6A1F73BF1DA7}" dt="2025-11-17T03:01:07.129" v="963" actId="403"/>
          <ac:spMkLst>
            <pc:docMk/>
            <pc:sldMk cId="2570096121" sldId="268"/>
            <ac:spMk id="2" creationId="{6D9EAD34-280D-76FB-A412-5762D2039879}"/>
          </ac:spMkLst>
        </pc:spChg>
        <pc:spChg chg="mod">
          <ac:chgData name="Laura Daniela Chaparral Gomez" userId="4e4c052240b65215" providerId="LiveId" clId="{A10E72C6-48D7-4B10-B610-6A1F73BF1DA7}" dt="2025-11-17T03:44:05.895" v="1933" actId="313"/>
          <ac:spMkLst>
            <pc:docMk/>
            <pc:sldMk cId="2570096121" sldId="268"/>
            <ac:spMk id="3" creationId="{B39ACF0A-7F28-5F43-F8F4-B331B6194C93}"/>
          </ac:spMkLst>
        </pc:spChg>
        <pc:spChg chg="add">
          <ac:chgData name="Laura Daniela Chaparral Gomez" userId="4e4c052240b65215" providerId="LiveId" clId="{A10E72C6-48D7-4B10-B610-6A1F73BF1DA7}" dt="2025-11-17T03:16:19.629" v="1390"/>
          <ac:spMkLst>
            <pc:docMk/>
            <pc:sldMk cId="2570096121" sldId="268"/>
            <ac:spMk id="4" creationId="{244FFB62-7659-D0A0-3BBC-5999609A94ED}"/>
          </ac:spMkLst>
        </pc:spChg>
        <pc:spChg chg="add">
          <ac:chgData name="Laura Daniela Chaparral Gomez" userId="4e4c052240b65215" providerId="LiveId" clId="{A10E72C6-48D7-4B10-B610-6A1F73BF1DA7}" dt="2025-11-17T03:16:28.441" v="1392"/>
          <ac:spMkLst>
            <pc:docMk/>
            <pc:sldMk cId="2570096121" sldId="268"/>
            <ac:spMk id="5" creationId="{8E90F194-BE01-6DFD-4AD7-79BE410948F9}"/>
          </ac:spMkLst>
        </pc:spChg>
        <pc:spChg chg="add del mod">
          <ac:chgData name="Laura Daniela Chaparral Gomez" userId="4e4c052240b65215" providerId="LiveId" clId="{A10E72C6-48D7-4B10-B610-6A1F73BF1DA7}" dt="2025-11-17T03:17:21.381" v="1401"/>
          <ac:spMkLst>
            <pc:docMk/>
            <pc:sldMk cId="2570096121" sldId="268"/>
            <ac:spMk id="6" creationId="{6BE4CBE2-D235-3C4C-3E66-EA949B3E0EEF}"/>
          </ac:spMkLst>
        </pc:spChg>
      </pc:sldChg>
      <pc:sldChg chg="modSp new mod">
        <pc:chgData name="Laura Daniela Chaparral Gomez" userId="4e4c052240b65215" providerId="LiveId" clId="{A10E72C6-48D7-4B10-B610-6A1F73BF1DA7}" dt="2025-11-17T03:48:40.230" v="2023" actId="113"/>
        <pc:sldMkLst>
          <pc:docMk/>
          <pc:sldMk cId="4062580643" sldId="269"/>
        </pc:sldMkLst>
        <pc:spChg chg="mod">
          <ac:chgData name="Laura Daniela Chaparral Gomez" userId="4e4c052240b65215" providerId="LiveId" clId="{A10E72C6-48D7-4B10-B610-6A1F73BF1DA7}" dt="2025-11-17T03:47:52.795" v="2003" actId="1076"/>
          <ac:spMkLst>
            <pc:docMk/>
            <pc:sldMk cId="4062580643" sldId="269"/>
            <ac:spMk id="2" creationId="{CAFDBF99-05D9-A9EC-E81E-783DEF953698}"/>
          </ac:spMkLst>
        </pc:spChg>
        <pc:spChg chg="mod">
          <ac:chgData name="Laura Daniela Chaparral Gomez" userId="4e4c052240b65215" providerId="LiveId" clId="{A10E72C6-48D7-4B10-B610-6A1F73BF1DA7}" dt="2025-11-17T03:48:40.230" v="2023" actId="113"/>
          <ac:spMkLst>
            <pc:docMk/>
            <pc:sldMk cId="4062580643" sldId="269"/>
            <ac:spMk id="3" creationId="{CF39DA4B-1DBD-007F-3B81-A89E08AECDD1}"/>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149DBF9-FC4F-4C01-B3E2-CD954D450DA3}"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2578000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9DBF9-FC4F-4C01-B3E2-CD954D450DA3}"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160523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49DBF9-FC4F-4C01-B3E2-CD954D450DA3}"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271949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49DBF9-FC4F-4C01-B3E2-CD954D450DA3}"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1525722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49DBF9-FC4F-4C01-B3E2-CD954D450DA3}"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1048926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49DBF9-FC4F-4C01-B3E2-CD954D450DA3}"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5001714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8149DBF9-FC4F-4C01-B3E2-CD954D450DA3}"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2787032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49DBF9-FC4F-4C01-B3E2-CD954D450DA3}"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1736349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49DBF9-FC4F-4C01-B3E2-CD954D450DA3}"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264544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49DBF9-FC4F-4C01-B3E2-CD954D450DA3}"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27883765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49DBF9-FC4F-4C01-B3E2-CD954D450DA3}"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23814390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49DBF9-FC4F-4C01-B3E2-CD954D450DA3}"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5200C-1970-472B-8E77-F0A0A8883CF0}"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287465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149DBF9-FC4F-4C01-B3E2-CD954D450DA3}"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40896516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149DBF9-FC4F-4C01-B3E2-CD954D450DA3}"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4204771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149DBF9-FC4F-4C01-B3E2-CD954D450DA3}"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2762211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9DBF9-FC4F-4C01-B3E2-CD954D450DA3}"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916893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9DBF9-FC4F-4C01-B3E2-CD954D450DA3}"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D5200C-1970-472B-8E77-F0A0A8883CF0}" type="slidenum">
              <a:rPr lang="en-GB" smtClean="0"/>
              <a:t>‹#›</a:t>
            </a:fld>
            <a:endParaRPr lang="en-GB"/>
          </a:p>
        </p:txBody>
      </p:sp>
    </p:spTree>
    <p:extLst>
      <p:ext uri="{BB962C8B-B14F-4D97-AF65-F5344CB8AC3E}">
        <p14:creationId xmlns:p14="http://schemas.microsoft.com/office/powerpoint/2010/main" val="91206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8149DBF9-FC4F-4C01-B3E2-CD954D450DA3}" type="datetimeFigureOut">
              <a:rPr lang="en-GB" smtClean="0"/>
              <a:t>17/11/2025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6D5200C-1970-472B-8E77-F0A0A8883CF0}" type="slidenum">
              <a:rPr lang="en-GB" smtClean="0"/>
              <a:t>‹#›</a:t>
            </a:fld>
            <a:endParaRPr lang="en-GB"/>
          </a:p>
        </p:txBody>
      </p:sp>
    </p:spTree>
    <p:extLst>
      <p:ext uri="{BB962C8B-B14F-4D97-AF65-F5344CB8AC3E}">
        <p14:creationId xmlns:p14="http://schemas.microsoft.com/office/powerpoint/2010/main" val="294237663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arelearning.org.uk/early-years/mental-health-and-wellbeing-in-early-years/what-is-separation-anxiety-in-early-years/?utm_source=chatgpt.com" TargetMode="External"/><Relationship Id="rId2" Type="http://schemas.openxmlformats.org/officeDocument/2006/relationships/hyperlink" Target="https://childpsychotherapy.org.uk/resources-families/understanding-childhood/separations-changes-early-years?utm_source=chatgp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3916A-2251-BD50-38E1-CD8D85B9DDA9}"/>
              </a:ext>
            </a:extLst>
          </p:cNvPr>
          <p:cNvSpPr>
            <a:spLocks noGrp="1"/>
          </p:cNvSpPr>
          <p:nvPr>
            <p:ph type="ctrTitle"/>
          </p:nvPr>
        </p:nvSpPr>
        <p:spPr>
          <a:xfrm>
            <a:off x="1485542" y="1327354"/>
            <a:ext cx="8689976" cy="825909"/>
          </a:xfrm>
        </p:spPr>
        <p:txBody>
          <a:bodyPr/>
          <a:lstStyle/>
          <a:p>
            <a:r>
              <a:rPr lang="en-GB" b="1" dirty="0"/>
              <a:t>ASSESSMENT 1</a:t>
            </a:r>
          </a:p>
        </p:txBody>
      </p:sp>
      <p:sp>
        <p:nvSpPr>
          <p:cNvPr id="3" name="Subtitle 2">
            <a:extLst>
              <a:ext uri="{FF2B5EF4-FFF2-40B4-BE49-F238E27FC236}">
                <a16:creationId xmlns:a16="http://schemas.microsoft.com/office/drawing/2014/main" id="{9F39316D-4702-8610-1F00-19EC5FA376DF}"/>
              </a:ext>
            </a:extLst>
          </p:cNvPr>
          <p:cNvSpPr>
            <a:spLocks noGrp="1"/>
          </p:cNvSpPr>
          <p:nvPr>
            <p:ph type="subTitle" idx="1"/>
          </p:nvPr>
        </p:nvSpPr>
        <p:spPr>
          <a:xfrm>
            <a:off x="1081984" y="2782528"/>
            <a:ext cx="10028032" cy="3087330"/>
          </a:xfrm>
        </p:spPr>
        <p:txBody>
          <a:bodyPr>
            <a:normAutofit lnSpcReduction="10000"/>
          </a:bodyPr>
          <a:lstStyle/>
          <a:p>
            <a:pPr algn="l"/>
            <a:r>
              <a:rPr lang="en-US" b="1" cap="none" dirty="0">
                <a:solidFill>
                  <a:schemeClr val="tx1">
                    <a:lumMod val="95000"/>
                    <a:lumOff val="5000"/>
                  </a:schemeClr>
                </a:solidFill>
                <a:latin typeface="Arial" panose="020B0604020202020204" pitchFamily="34" charset="0"/>
                <a:cs typeface="Arial" panose="020B0604020202020204" pitchFamily="34" charset="0"/>
              </a:rPr>
              <a:t>Programme: </a:t>
            </a:r>
            <a:r>
              <a:rPr lang="en-US" cap="none" dirty="0">
                <a:solidFill>
                  <a:schemeClr val="tx1">
                    <a:lumMod val="95000"/>
                    <a:lumOff val="5000"/>
                  </a:schemeClr>
                </a:solidFill>
                <a:latin typeface="Arial" panose="020B0604020202020204" pitchFamily="34" charset="0"/>
                <a:cs typeface="Arial" panose="020B0604020202020204" pitchFamily="34" charset="0"/>
              </a:rPr>
              <a:t>Certificate Of Higher Education In Health And Social Care </a:t>
            </a:r>
          </a:p>
          <a:p>
            <a:pPr algn="l"/>
            <a:r>
              <a:rPr lang="en-US" b="1" cap="none" dirty="0">
                <a:solidFill>
                  <a:schemeClr val="tx1">
                    <a:lumMod val="95000"/>
                    <a:lumOff val="5000"/>
                  </a:schemeClr>
                </a:solidFill>
                <a:latin typeface="Arial" panose="020B0604020202020204" pitchFamily="34" charset="0"/>
                <a:cs typeface="Arial" panose="020B0604020202020204" pitchFamily="34" charset="0"/>
              </a:rPr>
              <a:t>Module: </a:t>
            </a:r>
            <a:r>
              <a:rPr lang="en-US" cap="none" dirty="0">
                <a:solidFill>
                  <a:schemeClr val="tx1">
                    <a:lumMod val="95000"/>
                    <a:lumOff val="5000"/>
                  </a:schemeClr>
                </a:solidFill>
                <a:latin typeface="Arial" panose="020B0604020202020204" pitchFamily="34" charset="0"/>
                <a:cs typeface="Arial" panose="020B0604020202020204" pitchFamily="34" charset="0"/>
              </a:rPr>
              <a:t>Psychology In Health And Social Care </a:t>
            </a:r>
          </a:p>
          <a:p>
            <a:pPr algn="l"/>
            <a:r>
              <a:rPr lang="en-US" b="1" cap="none" dirty="0">
                <a:solidFill>
                  <a:schemeClr val="tx1">
                    <a:lumMod val="95000"/>
                    <a:lumOff val="5000"/>
                  </a:schemeClr>
                </a:solidFill>
                <a:latin typeface="Arial" panose="020B0604020202020204" pitchFamily="34" charset="0"/>
                <a:cs typeface="Arial" panose="020B0604020202020204" pitchFamily="34" charset="0"/>
              </a:rPr>
              <a:t>Lecturer: </a:t>
            </a:r>
            <a:r>
              <a:rPr lang="en-GB" cap="none" dirty="0">
                <a:solidFill>
                  <a:schemeClr val="tx1">
                    <a:lumMod val="95000"/>
                    <a:lumOff val="5000"/>
                  </a:schemeClr>
                </a:solidFill>
                <a:latin typeface="Arial" panose="020B0604020202020204" pitchFamily="34" charset="0"/>
                <a:cs typeface="Arial" panose="020B0604020202020204" pitchFamily="34" charset="0"/>
              </a:rPr>
              <a:t>Christopher Mafuva</a:t>
            </a:r>
            <a:endParaRPr lang="en-US" b="1" cap="none" dirty="0">
              <a:solidFill>
                <a:schemeClr val="tx1">
                  <a:lumMod val="95000"/>
                  <a:lumOff val="5000"/>
                </a:schemeClr>
              </a:solidFill>
              <a:latin typeface="Arial" panose="020B0604020202020204" pitchFamily="34" charset="0"/>
              <a:cs typeface="Arial" panose="020B0604020202020204" pitchFamily="34" charset="0"/>
            </a:endParaRPr>
          </a:p>
          <a:p>
            <a:pPr algn="l"/>
            <a:r>
              <a:rPr lang="en-US" b="1" cap="none" dirty="0">
                <a:solidFill>
                  <a:schemeClr val="tx1">
                    <a:lumMod val="95000"/>
                    <a:lumOff val="5000"/>
                  </a:schemeClr>
                </a:solidFill>
                <a:latin typeface="Arial" panose="020B0604020202020204" pitchFamily="34" charset="0"/>
                <a:cs typeface="Arial" panose="020B0604020202020204" pitchFamily="34" charset="0"/>
              </a:rPr>
              <a:t>Module Code: </a:t>
            </a:r>
            <a:r>
              <a:rPr lang="en-US" cap="none" dirty="0">
                <a:solidFill>
                  <a:schemeClr val="tx1">
                    <a:lumMod val="95000"/>
                    <a:lumOff val="5000"/>
                  </a:schemeClr>
                </a:solidFill>
                <a:latin typeface="Arial" panose="020B0604020202020204" pitchFamily="34" charset="0"/>
                <a:cs typeface="Arial" panose="020B0604020202020204" pitchFamily="34" charset="0"/>
              </a:rPr>
              <a:t>LCHS4010</a:t>
            </a:r>
          </a:p>
          <a:p>
            <a:pPr algn="l"/>
            <a:r>
              <a:rPr lang="en-US" b="1" cap="none" dirty="0">
                <a:solidFill>
                  <a:schemeClr val="tx1">
                    <a:lumMod val="95000"/>
                    <a:lumOff val="5000"/>
                  </a:schemeClr>
                </a:solidFill>
                <a:latin typeface="Arial" panose="020B0604020202020204" pitchFamily="34" charset="0"/>
                <a:cs typeface="Arial" panose="020B0604020202020204" pitchFamily="34" charset="0"/>
              </a:rPr>
              <a:t>Student: </a:t>
            </a:r>
            <a:r>
              <a:rPr lang="en-US" cap="none" dirty="0">
                <a:solidFill>
                  <a:schemeClr val="tx1">
                    <a:lumMod val="95000"/>
                    <a:lumOff val="5000"/>
                  </a:schemeClr>
                </a:solidFill>
                <a:latin typeface="Arial" panose="020B0604020202020204" pitchFamily="34" charset="0"/>
                <a:cs typeface="Arial" panose="020B0604020202020204" pitchFamily="34" charset="0"/>
              </a:rPr>
              <a:t>Laura Daniela Chaparral Gomez</a:t>
            </a:r>
          </a:p>
          <a:p>
            <a:pPr algn="l"/>
            <a:r>
              <a:rPr lang="en-US" b="1" cap="none" dirty="0">
                <a:solidFill>
                  <a:schemeClr val="tx1">
                    <a:lumMod val="95000"/>
                    <a:lumOff val="5000"/>
                  </a:schemeClr>
                </a:solidFill>
                <a:latin typeface="Arial" panose="020B0604020202020204" pitchFamily="34" charset="0"/>
                <a:cs typeface="Arial" panose="020B0604020202020204" pitchFamily="34" charset="0"/>
              </a:rPr>
              <a:t>Student Number: </a:t>
            </a:r>
            <a:r>
              <a:rPr lang="en-GB" cap="none" dirty="0">
                <a:solidFill>
                  <a:schemeClr val="tx1">
                    <a:lumMod val="95000"/>
                    <a:lumOff val="5000"/>
                  </a:schemeClr>
                </a:solidFill>
                <a:latin typeface="Arial" panose="020B0604020202020204" pitchFamily="34" charset="0"/>
                <a:cs typeface="Arial" panose="020B0604020202020204" pitchFamily="34" charset="0"/>
              </a:rPr>
              <a:t>2429366</a:t>
            </a:r>
          </a:p>
          <a:p>
            <a:endParaRPr lang="en-US" b="1" dirty="0">
              <a:solidFill>
                <a:schemeClr val="tx1">
                  <a:lumMod val="95000"/>
                  <a:lumOff val="5000"/>
                </a:schemeClr>
              </a:solidFill>
            </a:endParaRPr>
          </a:p>
        </p:txBody>
      </p:sp>
    </p:spTree>
    <p:extLst>
      <p:ext uri="{BB962C8B-B14F-4D97-AF65-F5344CB8AC3E}">
        <p14:creationId xmlns:p14="http://schemas.microsoft.com/office/powerpoint/2010/main" val="2495779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F577D6-9DAE-D665-EE68-DA85E13FBB00}"/>
              </a:ext>
            </a:extLst>
          </p:cNvPr>
          <p:cNvSpPr>
            <a:spLocks noGrp="1"/>
          </p:cNvSpPr>
          <p:nvPr>
            <p:ph sz="quarter" idx="13"/>
          </p:nvPr>
        </p:nvSpPr>
        <p:spPr>
          <a:xfrm>
            <a:off x="1779639" y="1600176"/>
            <a:ext cx="9193474" cy="1280676"/>
          </a:xfrm>
        </p:spPr>
        <p:txBody>
          <a:bodyPr>
            <a:normAutofit lnSpcReduction="10000"/>
          </a:bodyPr>
          <a:lstStyle/>
          <a:p>
            <a:pPr marL="0" indent="0" algn="ctr">
              <a:buNone/>
            </a:pPr>
            <a:r>
              <a:rPr lang="en-GB" b="1" dirty="0"/>
              <a:t>Acknowledge use of AI</a:t>
            </a:r>
          </a:p>
          <a:p>
            <a:pPr marL="0" indent="0" algn="ctr">
              <a:buNone/>
            </a:pPr>
            <a:r>
              <a:rPr lang="en-US" cap="none" dirty="0">
                <a:solidFill>
                  <a:srgbClr val="000000"/>
                </a:solidFill>
                <a:latin typeface="Roboto" panose="02000000000000000000" pitchFamily="2" charset="0"/>
              </a:rPr>
              <a:t>Use the translator to translate words I don't know and better understand their meaning</a:t>
            </a:r>
            <a:endParaRPr lang="en-GB" cap="none" dirty="0"/>
          </a:p>
        </p:txBody>
      </p:sp>
    </p:spTree>
    <p:extLst>
      <p:ext uri="{BB962C8B-B14F-4D97-AF65-F5344CB8AC3E}">
        <p14:creationId xmlns:p14="http://schemas.microsoft.com/office/powerpoint/2010/main" val="352453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9FE9F-29B4-44DF-F80A-40ABD30094EC}"/>
              </a:ext>
            </a:extLst>
          </p:cNvPr>
          <p:cNvSpPr>
            <a:spLocks noGrp="1"/>
          </p:cNvSpPr>
          <p:nvPr>
            <p:ph type="title"/>
          </p:nvPr>
        </p:nvSpPr>
        <p:spPr>
          <a:xfrm>
            <a:off x="913774" y="416956"/>
            <a:ext cx="9115129" cy="649844"/>
          </a:xfrm>
        </p:spPr>
        <p:txBody>
          <a:bodyPr/>
          <a:lstStyle/>
          <a:p>
            <a:r>
              <a:rPr lang="en-GB" b="1" dirty="0"/>
              <a:t>overview</a:t>
            </a:r>
          </a:p>
        </p:txBody>
      </p:sp>
      <p:sp>
        <p:nvSpPr>
          <p:cNvPr id="3" name="Content Placeholder 2">
            <a:extLst>
              <a:ext uri="{FF2B5EF4-FFF2-40B4-BE49-F238E27FC236}">
                <a16:creationId xmlns:a16="http://schemas.microsoft.com/office/drawing/2014/main" id="{56C3C944-553E-6C34-895F-0996161B0121}"/>
              </a:ext>
            </a:extLst>
          </p:cNvPr>
          <p:cNvSpPr>
            <a:spLocks noGrp="1"/>
          </p:cNvSpPr>
          <p:nvPr>
            <p:ph sz="quarter" idx="13"/>
          </p:nvPr>
        </p:nvSpPr>
        <p:spPr>
          <a:xfrm>
            <a:off x="1877333" y="1141457"/>
            <a:ext cx="4926589" cy="5083277"/>
          </a:xfrm>
        </p:spPr>
        <p:txBody>
          <a:bodyPr>
            <a:normAutofit fontScale="92500" lnSpcReduction="10000"/>
          </a:bodyPr>
          <a:lstStyle/>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Introduction</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Amira case</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Bowlby's theory</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Importance of the theory.</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Application to the case</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Nature &amp; nurture</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Strategies</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Limitations of the theory</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Conclusion</a:t>
            </a:r>
          </a:p>
          <a:p>
            <a:pPr>
              <a:buFont typeface="Wingdings" panose="05000000000000000000" pitchFamily="2" charset="2"/>
              <a:buChar char="v"/>
            </a:pPr>
            <a:r>
              <a:rPr lang="en-GB" sz="2400" cap="none" dirty="0">
                <a:latin typeface="Arial" panose="020B0604020202020204" pitchFamily="34" charset="0"/>
                <a:cs typeface="Arial" panose="020B0604020202020204" pitchFamily="34" charset="0"/>
              </a:rPr>
              <a:t> References</a:t>
            </a:r>
          </a:p>
        </p:txBody>
      </p:sp>
    </p:spTree>
    <p:extLst>
      <p:ext uri="{BB962C8B-B14F-4D97-AF65-F5344CB8AC3E}">
        <p14:creationId xmlns:p14="http://schemas.microsoft.com/office/powerpoint/2010/main" val="16440188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CE1BB-1DBF-23B4-CF87-BCF3780214BD}"/>
              </a:ext>
            </a:extLst>
          </p:cNvPr>
          <p:cNvSpPr>
            <a:spLocks noGrp="1"/>
          </p:cNvSpPr>
          <p:nvPr>
            <p:ph type="title"/>
          </p:nvPr>
        </p:nvSpPr>
        <p:spPr>
          <a:xfrm>
            <a:off x="913775" y="618517"/>
            <a:ext cx="10364451" cy="1633070"/>
          </a:xfrm>
        </p:spPr>
        <p:txBody>
          <a:bodyPr/>
          <a:lstStyle/>
          <a:p>
            <a:r>
              <a:rPr lang="en-GB" sz="4800" b="1" dirty="0"/>
              <a:t>INTRODUCTION</a:t>
            </a:r>
            <a:endParaRPr lang="en-GB" b="1" dirty="0"/>
          </a:p>
        </p:txBody>
      </p:sp>
      <p:sp>
        <p:nvSpPr>
          <p:cNvPr id="3" name="Content Placeholder 2">
            <a:extLst>
              <a:ext uri="{FF2B5EF4-FFF2-40B4-BE49-F238E27FC236}">
                <a16:creationId xmlns:a16="http://schemas.microsoft.com/office/drawing/2014/main" id="{CCD2F2AD-0244-1F20-3EC4-62D2FBFC504D}"/>
              </a:ext>
            </a:extLst>
          </p:cNvPr>
          <p:cNvSpPr>
            <a:spLocks noGrp="1"/>
          </p:cNvSpPr>
          <p:nvPr>
            <p:ph sz="quarter" idx="13"/>
          </p:nvPr>
        </p:nvSpPr>
        <p:spPr>
          <a:xfrm>
            <a:off x="1917291" y="2099189"/>
            <a:ext cx="8504904" cy="2507225"/>
          </a:xfrm>
        </p:spPr>
        <p:txBody>
          <a:bodyPr/>
          <a:lstStyle/>
          <a:p>
            <a:pPr marL="0" indent="0" algn="just">
              <a:buNone/>
            </a:pPr>
            <a:r>
              <a:rPr lang="en-GB" sz="2400" cap="none" dirty="0">
                <a:latin typeface="Arial" panose="020B0604020202020204" pitchFamily="34" charset="0"/>
                <a:ea typeface="Calibri" panose="020F0502020204030204" pitchFamily="34" charset="0"/>
                <a:cs typeface="Arial" panose="020B0604020202020204" pitchFamily="34" charset="0"/>
              </a:rPr>
              <a:t>In this presentation I am going to analyse Amira's case. In this case I will apply john Bowlby's attachment theory since it is a theory that explains why some children behave like this and explains how adults can behave to help children at that stage of their lives. </a:t>
            </a:r>
          </a:p>
          <a:p>
            <a:endParaRPr lang="en-GB" dirty="0"/>
          </a:p>
        </p:txBody>
      </p:sp>
    </p:spTree>
    <p:extLst>
      <p:ext uri="{BB962C8B-B14F-4D97-AF65-F5344CB8AC3E}">
        <p14:creationId xmlns:p14="http://schemas.microsoft.com/office/powerpoint/2010/main" val="4140309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20F5C-947B-26E2-A07B-A36E41CE360F}"/>
              </a:ext>
            </a:extLst>
          </p:cNvPr>
          <p:cNvSpPr>
            <a:spLocks noGrp="1"/>
          </p:cNvSpPr>
          <p:nvPr>
            <p:ph type="title"/>
          </p:nvPr>
        </p:nvSpPr>
        <p:spPr/>
        <p:txBody>
          <a:bodyPr>
            <a:normAutofit/>
          </a:bodyPr>
          <a:lstStyle/>
          <a:p>
            <a:r>
              <a:rPr lang="en-GB" sz="5400" b="1" dirty="0"/>
              <a:t>CASE </a:t>
            </a:r>
            <a:endParaRPr lang="en-GB" sz="5400" dirty="0"/>
          </a:p>
        </p:txBody>
      </p:sp>
      <p:sp>
        <p:nvSpPr>
          <p:cNvPr id="3" name="Content Placeholder 2">
            <a:extLst>
              <a:ext uri="{FF2B5EF4-FFF2-40B4-BE49-F238E27FC236}">
                <a16:creationId xmlns:a16="http://schemas.microsoft.com/office/drawing/2014/main" id="{B5FE7C0E-8BA6-6BC4-FEB8-31B2238685D2}"/>
              </a:ext>
            </a:extLst>
          </p:cNvPr>
          <p:cNvSpPr>
            <a:spLocks noGrp="1"/>
          </p:cNvSpPr>
          <p:nvPr>
            <p:ph sz="quarter" idx="13"/>
          </p:nvPr>
        </p:nvSpPr>
        <p:spPr>
          <a:xfrm>
            <a:off x="1474213" y="2214694"/>
            <a:ext cx="9537916" cy="3202879"/>
          </a:xfrm>
        </p:spPr>
        <p:txBody>
          <a:bodyPr/>
          <a:lstStyle/>
          <a:p>
            <a:pPr marL="0" indent="0" algn="just">
              <a:buNone/>
            </a:pPr>
            <a:r>
              <a:rPr lang="en-GB" sz="2200" cap="none" dirty="0">
                <a:latin typeface="Arial" panose="020B0604020202020204" pitchFamily="34" charset="0"/>
                <a:cs typeface="Arial" panose="020B0604020202020204" pitchFamily="34" charset="0"/>
              </a:rPr>
              <a:t>You are a practitioner in an early year's nursery setting. You are supporting a 3-year-old child named Amira who has recently joined the nursery. Amira is showing signs of anxiety when left by her carers, limited verbal communication, and difficulty engaging in group play. Your role is to understand her developmental needs and contribute to a support plan that promotes her emotional, social, cognitive, and physical well being.</a:t>
            </a:r>
          </a:p>
          <a:p>
            <a:endParaRPr lang="en-GB" dirty="0"/>
          </a:p>
        </p:txBody>
      </p:sp>
    </p:spTree>
    <p:extLst>
      <p:ext uri="{BB962C8B-B14F-4D97-AF65-F5344CB8AC3E}">
        <p14:creationId xmlns:p14="http://schemas.microsoft.com/office/powerpoint/2010/main" val="2072848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66E9C-FC68-AE63-FF58-6A9D8003C7B1}"/>
              </a:ext>
            </a:extLst>
          </p:cNvPr>
          <p:cNvSpPr>
            <a:spLocks noGrp="1"/>
          </p:cNvSpPr>
          <p:nvPr>
            <p:ph type="title"/>
          </p:nvPr>
        </p:nvSpPr>
        <p:spPr>
          <a:xfrm>
            <a:off x="913774" y="156401"/>
            <a:ext cx="10364451" cy="1121793"/>
          </a:xfrm>
        </p:spPr>
        <p:txBody>
          <a:bodyPr>
            <a:normAutofit/>
          </a:bodyPr>
          <a:lstStyle/>
          <a:p>
            <a:r>
              <a:rPr lang="en-GB" sz="4800" b="1" dirty="0"/>
              <a:t>Bowlby's theory</a:t>
            </a:r>
            <a:endParaRPr lang="en-GB" sz="4800" dirty="0"/>
          </a:p>
        </p:txBody>
      </p:sp>
      <p:sp>
        <p:nvSpPr>
          <p:cNvPr id="3" name="Content Placeholder 2">
            <a:extLst>
              <a:ext uri="{FF2B5EF4-FFF2-40B4-BE49-F238E27FC236}">
                <a16:creationId xmlns:a16="http://schemas.microsoft.com/office/drawing/2014/main" id="{84C1BC5C-8194-5330-51AC-9D38C2008EA5}"/>
              </a:ext>
            </a:extLst>
          </p:cNvPr>
          <p:cNvSpPr>
            <a:spLocks noGrp="1"/>
          </p:cNvSpPr>
          <p:nvPr>
            <p:ph sz="quarter" idx="13"/>
          </p:nvPr>
        </p:nvSpPr>
        <p:spPr>
          <a:xfrm>
            <a:off x="785953" y="1101213"/>
            <a:ext cx="10786613" cy="5220929"/>
          </a:xfrm>
        </p:spPr>
        <p:txBody>
          <a:bodyPr>
            <a:normAutofit fontScale="55000" lnSpcReduction="20000"/>
          </a:bodyPr>
          <a:lstStyle/>
          <a:p>
            <a:pPr marL="0" indent="0" algn="just">
              <a:buNone/>
            </a:pPr>
            <a:r>
              <a:rPr lang="en-GB" sz="4400" cap="none" dirty="0">
                <a:latin typeface="Arial" panose="020B0604020202020204" pitchFamily="34" charset="0"/>
                <a:cs typeface="Arial" panose="020B0604020202020204" pitchFamily="34" charset="0"/>
              </a:rPr>
              <a:t>Bowlby was an English psychoanalyst who founded attachment theory, which consists of:</a:t>
            </a:r>
          </a:p>
          <a:p>
            <a:pPr lvl="0" algn="just">
              <a:buFont typeface="Wingdings" panose="05000000000000000000" pitchFamily="2" charset="2"/>
              <a:buChar char="ü"/>
            </a:pPr>
            <a:r>
              <a:rPr lang="en-GB" sz="3800" cap="none" dirty="0">
                <a:latin typeface="Arial" panose="020B0604020202020204" pitchFamily="34" charset="0"/>
                <a:cs typeface="Arial" panose="020B0604020202020204" pitchFamily="34" charset="0"/>
              </a:rPr>
              <a:t>Attachment is an</a:t>
            </a:r>
            <a:r>
              <a:rPr lang="en-GB" sz="3800" b="1" cap="none" dirty="0">
                <a:latin typeface="Arial" panose="020B0604020202020204" pitchFamily="34" charset="0"/>
                <a:cs typeface="Arial" panose="020B0604020202020204" pitchFamily="34" charset="0"/>
              </a:rPr>
              <a:t> emotional bond </a:t>
            </a:r>
            <a:r>
              <a:rPr lang="en-GB" sz="3800" cap="none" dirty="0">
                <a:latin typeface="Arial" panose="020B0604020202020204" pitchFamily="34" charset="0"/>
                <a:cs typeface="Arial" panose="020B0604020202020204" pitchFamily="34" charset="0"/>
              </a:rPr>
              <a:t>that is created between the child and the person who cares for him.</a:t>
            </a:r>
          </a:p>
          <a:p>
            <a:pPr lvl="0" algn="just">
              <a:buFont typeface="Wingdings" panose="05000000000000000000" pitchFamily="2" charset="2"/>
              <a:buChar char="ü"/>
            </a:pPr>
            <a:r>
              <a:rPr lang="en-GB" sz="3800" cap="none" dirty="0">
                <a:latin typeface="Arial" panose="020B0604020202020204" pitchFamily="34" charset="0"/>
                <a:cs typeface="Arial" panose="020B0604020202020204" pitchFamily="34" charset="0"/>
              </a:rPr>
              <a:t>The person who takes care of the child, it is the one who gives the child the security and confidence to explore the world calmly. </a:t>
            </a:r>
          </a:p>
          <a:p>
            <a:pPr lvl="0" algn="just">
              <a:buFont typeface="Wingdings" panose="05000000000000000000" pitchFamily="2" charset="2"/>
              <a:buChar char="ü"/>
            </a:pPr>
            <a:r>
              <a:rPr lang="en-GB" sz="3800" cap="none" dirty="0">
                <a:latin typeface="Arial" panose="020B0604020202020204" pitchFamily="34" charset="0"/>
                <a:cs typeface="Arial" panose="020B0604020202020204" pitchFamily="34" charset="0"/>
              </a:rPr>
              <a:t>The behaviour that the person has with the child is reflected in the level of attachment that the child has towards that person.</a:t>
            </a:r>
          </a:p>
          <a:p>
            <a:pPr lvl="0" algn="just">
              <a:buFont typeface="Wingdings" panose="05000000000000000000" pitchFamily="2" charset="2"/>
              <a:buChar char="ü"/>
            </a:pPr>
            <a:r>
              <a:rPr lang="en-GB" sz="3800" cap="none" dirty="0">
                <a:latin typeface="Arial" panose="020B0604020202020204" pitchFamily="34" charset="0"/>
                <a:cs typeface="Arial" panose="020B0604020202020204" pitchFamily="34" charset="0"/>
              </a:rPr>
              <a:t>Separating the child from the person who cares for him or her and gives him or her security makes the child feel insecure and anxious</a:t>
            </a:r>
          </a:p>
          <a:p>
            <a:pPr lvl="0" algn="just">
              <a:buFont typeface="Wingdings" panose="05000000000000000000" pitchFamily="2" charset="2"/>
              <a:buChar char="ü"/>
            </a:pPr>
            <a:r>
              <a:rPr lang="en-GB" sz="3800" cap="none" dirty="0">
                <a:latin typeface="Arial" panose="020B0604020202020204" pitchFamily="34" charset="0"/>
                <a:cs typeface="Arial" panose="020B0604020202020204" pitchFamily="34" charset="0"/>
              </a:rPr>
              <a:t>For children to feel calm, they need the person who takes care of them to be sensitive, stable and kind. </a:t>
            </a:r>
          </a:p>
          <a:p>
            <a:pPr marL="0" indent="0">
              <a:buNone/>
            </a:pPr>
            <a:r>
              <a:rPr lang="en-GB" dirty="0"/>
              <a:t>                                                                                                                                                                                                                        </a:t>
            </a:r>
            <a:r>
              <a:rPr lang="en-GB" sz="3600" dirty="0"/>
              <a:t> </a:t>
            </a:r>
            <a:r>
              <a:rPr lang="en-GB" sz="3600" cap="none" dirty="0">
                <a:latin typeface="Arial" panose="020B0604020202020204" pitchFamily="34" charset="0"/>
                <a:cs typeface="Arial" panose="020B0604020202020204" pitchFamily="34" charset="0"/>
              </a:rPr>
              <a:t>(Bowlby, 1969)</a:t>
            </a:r>
          </a:p>
          <a:p>
            <a:pPr marL="0" indent="0">
              <a:buNone/>
            </a:pPr>
            <a:endParaRPr lang="en-GB" dirty="0"/>
          </a:p>
        </p:txBody>
      </p:sp>
    </p:spTree>
    <p:extLst>
      <p:ext uri="{BB962C8B-B14F-4D97-AF65-F5344CB8AC3E}">
        <p14:creationId xmlns:p14="http://schemas.microsoft.com/office/powerpoint/2010/main" val="2660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DBF99-05D9-A9EC-E81E-783DEF953698}"/>
              </a:ext>
            </a:extLst>
          </p:cNvPr>
          <p:cNvSpPr>
            <a:spLocks noGrp="1"/>
          </p:cNvSpPr>
          <p:nvPr>
            <p:ph type="title"/>
          </p:nvPr>
        </p:nvSpPr>
        <p:spPr>
          <a:xfrm>
            <a:off x="825284" y="1011806"/>
            <a:ext cx="10364451" cy="974309"/>
          </a:xfrm>
        </p:spPr>
        <p:txBody>
          <a:bodyPr/>
          <a:lstStyle/>
          <a:p>
            <a:r>
              <a:rPr lang="en-GB" b="1" dirty="0"/>
              <a:t>Bowlby’s theory development (PIES)</a:t>
            </a:r>
            <a:endParaRPr lang="en-GB" dirty="0"/>
          </a:p>
        </p:txBody>
      </p:sp>
      <p:sp>
        <p:nvSpPr>
          <p:cNvPr id="3" name="Content Placeholder 2">
            <a:extLst>
              <a:ext uri="{FF2B5EF4-FFF2-40B4-BE49-F238E27FC236}">
                <a16:creationId xmlns:a16="http://schemas.microsoft.com/office/drawing/2014/main" id="{CF39DA4B-1DBD-007F-3B81-A89E08AECDD1}"/>
              </a:ext>
            </a:extLst>
          </p:cNvPr>
          <p:cNvSpPr>
            <a:spLocks noGrp="1"/>
          </p:cNvSpPr>
          <p:nvPr>
            <p:ph sz="quarter" idx="13"/>
          </p:nvPr>
        </p:nvSpPr>
        <p:spPr>
          <a:xfrm>
            <a:off x="1484671" y="2182761"/>
            <a:ext cx="9222658" cy="3506114"/>
          </a:xfrm>
        </p:spPr>
        <p:txBody>
          <a:bodyPr>
            <a:normAutofit fontScale="92500" lnSpcReduction="20000"/>
          </a:bodyPr>
          <a:lstStyle/>
          <a:p>
            <a:pPr marL="0" lvl="0" indent="0" algn="just">
              <a:buNone/>
            </a:pPr>
            <a:endParaRPr lang="en-GB" sz="2400" cap="none" dirty="0">
              <a:latin typeface="Arial" panose="020B0604020202020204" pitchFamily="34" charset="0"/>
              <a:cs typeface="Arial" panose="020B0604020202020204" pitchFamily="34" charset="0"/>
            </a:endParaRPr>
          </a:p>
          <a:p>
            <a:pPr algn="just">
              <a:buFont typeface="Courier New" panose="02070309020205020404" pitchFamily="49" charset="0"/>
              <a:buChar char="o"/>
            </a:pPr>
            <a:r>
              <a:rPr lang="en-GB" sz="2400" b="1" cap="none" dirty="0">
                <a:latin typeface="Arial" panose="020B0604020202020204" pitchFamily="34" charset="0"/>
                <a:cs typeface="Arial" panose="020B0604020202020204" pitchFamily="34" charset="0"/>
              </a:rPr>
              <a:t>Physical</a:t>
            </a:r>
            <a:r>
              <a:rPr lang="en-GB" sz="2400" cap="none" dirty="0">
                <a:latin typeface="Arial" panose="020B0604020202020204" pitchFamily="34" charset="0"/>
                <a:cs typeface="Arial" panose="020B0604020202020204" pitchFamily="34" charset="0"/>
              </a:rPr>
              <a:t>: the negative emotions that the child has can affect their health. </a:t>
            </a:r>
          </a:p>
          <a:p>
            <a:pPr lvl="0" algn="just">
              <a:buFont typeface="Courier New" panose="02070309020205020404" pitchFamily="49" charset="0"/>
              <a:buChar char="o"/>
            </a:pPr>
            <a:r>
              <a:rPr lang="en-GB" sz="2400" b="1" cap="none" dirty="0">
                <a:latin typeface="Arial" panose="020B0604020202020204" pitchFamily="34" charset="0"/>
                <a:cs typeface="Arial" panose="020B0604020202020204" pitchFamily="34" charset="0"/>
              </a:rPr>
              <a:t>Intellectual</a:t>
            </a:r>
            <a:r>
              <a:rPr lang="en-GB" sz="2400" cap="none" dirty="0">
                <a:latin typeface="Arial" panose="020B0604020202020204" pitchFamily="34" charset="0"/>
                <a:cs typeface="Arial" panose="020B0604020202020204" pitchFamily="34" charset="0"/>
              </a:rPr>
              <a:t>: ability to learn in safe environments.</a:t>
            </a:r>
          </a:p>
          <a:p>
            <a:pPr algn="just">
              <a:buFont typeface="Courier New" panose="02070309020205020404" pitchFamily="49" charset="0"/>
              <a:buChar char="o"/>
            </a:pPr>
            <a:r>
              <a:rPr lang="en-GB" sz="2400" b="1" cap="none" dirty="0">
                <a:latin typeface="Arial" panose="020B0604020202020204" pitchFamily="34" charset="0"/>
                <a:cs typeface="Arial" panose="020B0604020202020204" pitchFamily="34" charset="0"/>
              </a:rPr>
              <a:t>Emotional</a:t>
            </a:r>
            <a:r>
              <a:rPr lang="en-GB" sz="2400" cap="none" dirty="0">
                <a:latin typeface="Arial" panose="020B0604020202020204" pitchFamily="34" charset="0"/>
                <a:cs typeface="Arial" panose="020B0604020202020204" pitchFamily="34" charset="0"/>
              </a:rPr>
              <a:t>: feeling of anxiety and search for security, attachment.</a:t>
            </a:r>
          </a:p>
          <a:p>
            <a:pPr algn="just">
              <a:buFont typeface="Courier New" panose="02070309020205020404" pitchFamily="49" charset="0"/>
              <a:buChar char="o"/>
            </a:pPr>
            <a:r>
              <a:rPr lang="en-GB" sz="2400" b="1" cap="none" dirty="0">
                <a:latin typeface="Arial" panose="020B0604020202020204" pitchFamily="34" charset="0"/>
                <a:cs typeface="Arial" panose="020B0604020202020204" pitchFamily="34" charset="0"/>
              </a:rPr>
              <a:t>Social</a:t>
            </a:r>
            <a:r>
              <a:rPr lang="en-GB" sz="2400" cap="none" dirty="0">
                <a:latin typeface="Arial" panose="020B0604020202020204" pitchFamily="34" charset="0"/>
                <a:cs typeface="Arial" panose="020B0604020202020204" pitchFamily="34" charset="0"/>
              </a:rPr>
              <a:t>: ability to relate to children and feel trust in adults</a:t>
            </a:r>
          </a:p>
          <a:p>
            <a:pPr marL="0" indent="0" algn="r">
              <a:buNone/>
            </a:pPr>
            <a:r>
              <a:rPr lang="en-GB" sz="2400" cap="none" dirty="0">
                <a:latin typeface="Arial" panose="020B0604020202020204" pitchFamily="34" charset="0"/>
                <a:cs typeface="Arial" panose="020B0604020202020204" pitchFamily="34" charset="0"/>
              </a:rPr>
              <a:t>                                                                                                      (Bowlby,1969).</a:t>
            </a:r>
          </a:p>
        </p:txBody>
      </p:sp>
    </p:spTree>
    <p:extLst>
      <p:ext uri="{BB962C8B-B14F-4D97-AF65-F5344CB8AC3E}">
        <p14:creationId xmlns:p14="http://schemas.microsoft.com/office/powerpoint/2010/main" val="4062580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0BF49-20E1-42B2-F13E-D09F05734D70}"/>
              </a:ext>
            </a:extLst>
          </p:cNvPr>
          <p:cNvSpPr>
            <a:spLocks noGrp="1"/>
          </p:cNvSpPr>
          <p:nvPr>
            <p:ph type="title"/>
          </p:nvPr>
        </p:nvSpPr>
        <p:spPr>
          <a:xfrm>
            <a:off x="913775" y="618518"/>
            <a:ext cx="10364451" cy="1111960"/>
          </a:xfrm>
        </p:spPr>
        <p:txBody>
          <a:bodyPr/>
          <a:lstStyle/>
          <a:p>
            <a:r>
              <a:rPr lang="en-GB" b="1" dirty="0"/>
              <a:t>Importance of the theory for Early Years.</a:t>
            </a:r>
            <a:endParaRPr lang="en-GB" dirty="0"/>
          </a:p>
        </p:txBody>
      </p:sp>
      <p:sp>
        <p:nvSpPr>
          <p:cNvPr id="3" name="Content Placeholder 2">
            <a:extLst>
              <a:ext uri="{FF2B5EF4-FFF2-40B4-BE49-F238E27FC236}">
                <a16:creationId xmlns:a16="http://schemas.microsoft.com/office/drawing/2014/main" id="{26EA497E-1C67-7351-2CB4-03850AE1D206}"/>
              </a:ext>
            </a:extLst>
          </p:cNvPr>
          <p:cNvSpPr>
            <a:spLocks noGrp="1"/>
          </p:cNvSpPr>
          <p:nvPr>
            <p:ph sz="quarter" idx="13"/>
          </p:nvPr>
        </p:nvSpPr>
        <p:spPr>
          <a:xfrm>
            <a:off x="914399" y="1730478"/>
            <a:ext cx="10363826" cy="4257367"/>
          </a:xfrm>
        </p:spPr>
        <p:txBody>
          <a:bodyPr>
            <a:normAutofit lnSpcReduction="10000"/>
          </a:bodyPr>
          <a:lstStyle/>
          <a:p>
            <a:pPr lvl="0" algn="just">
              <a:buFont typeface="Wingdings" panose="05000000000000000000" pitchFamily="2" charset="2"/>
              <a:buChar char="q"/>
            </a:pPr>
            <a:r>
              <a:rPr lang="en-GB" sz="2400" cap="none" dirty="0">
                <a:latin typeface="Arial" panose="020B0604020202020204" pitchFamily="34" charset="0"/>
                <a:cs typeface="Arial" panose="020B0604020202020204" pitchFamily="34" charset="0"/>
              </a:rPr>
              <a:t>This theory encompasses  children's habitual separation anxiety behaviour, and the theory also highlights how essential it is for a child to have an established figure, which makes them feel safe.</a:t>
            </a:r>
          </a:p>
          <a:p>
            <a:pPr lvl="0" algn="just">
              <a:buFont typeface="Wingdings" panose="05000000000000000000" pitchFamily="2" charset="2"/>
              <a:buChar char="q"/>
            </a:pPr>
            <a:r>
              <a:rPr lang="en-GB" sz="2400" cap="none" dirty="0">
                <a:latin typeface="Arial" panose="020B0604020202020204" pitchFamily="34" charset="0"/>
                <a:cs typeface="Arial" panose="020B0604020202020204" pitchFamily="34" charset="0"/>
              </a:rPr>
              <a:t>He explains that a child's developmental environment influences his ability to relate, his ability to learn, and the way he develops physically. </a:t>
            </a:r>
          </a:p>
          <a:p>
            <a:pPr lvl="0" algn="just">
              <a:buFont typeface="Wingdings" panose="05000000000000000000" pitchFamily="2" charset="2"/>
              <a:buChar char="q"/>
            </a:pPr>
            <a:r>
              <a:rPr lang="en-GB" sz="2400" cap="none" dirty="0">
                <a:latin typeface="Arial" panose="020B0604020202020204" pitchFamily="34" charset="0"/>
                <a:cs typeface="Arial" panose="020B0604020202020204" pitchFamily="34" charset="0"/>
              </a:rPr>
              <a:t>Through this theory, it is possible that nursery workers can create better relationships with children by providing what children need to feel good in new environments.</a:t>
            </a:r>
          </a:p>
          <a:p>
            <a:pPr marL="0" indent="0">
              <a:buNone/>
            </a:pPr>
            <a:r>
              <a:rPr lang="en-GB" sz="2200" cap="none" dirty="0">
                <a:latin typeface="Arial" panose="020B0604020202020204" pitchFamily="34" charset="0"/>
                <a:cs typeface="Arial" panose="020B0604020202020204" pitchFamily="34" charset="0"/>
              </a:rPr>
              <a:t>                                                                                                  (Bowlby, 1988)</a:t>
            </a:r>
          </a:p>
        </p:txBody>
      </p:sp>
    </p:spTree>
    <p:extLst>
      <p:ext uri="{BB962C8B-B14F-4D97-AF65-F5344CB8AC3E}">
        <p14:creationId xmlns:p14="http://schemas.microsoft.com/office/powerpoint/2010/main" val="1562212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ACDB9-8B35-9A60-E849-B4389A9E4DDC}"/>
              </a:ext>
            </a:extLst>
          </p:cNvPr>
          <p:cNvSpPr>
            <a:spLocks noGrp="1"/>
          </p:cNvSpPr>
          <p:nvPr>
            <p:ph type="title"/>
          </p:nvPr>
        </p:nvSpPr>
        <p:spPr>
          <a:xfrm>
            <a:off x="912524" y="471034"/>
            <a:ext cx="10364451" cy="831740"/>
          </a:xfrm>
        </p:spPr>
        <p:txBody>
          <a:bodyPr/>
          <a:lstStyle/>
          <a:p>
            <a:r>
              <a:rPr lang="en-GB" b="1" dirty="0"/>
              <a:t>Application to the case</a:t>
            </a:r>
            <a:endParaRPr lang="en-GB" dirty="0"/>
          </a:p>
        </p:txBody>
      </p:sp>
      <p:sp>
        <p:nvSpPr>
          <p:cNvPr id="3" name="Content Placeholder 2">
            <a:extLst>
              <a:ext uri="{FF2B5EF4-FFF2-40B4-BE49-F238E27FC236}">
                <a16:creationId xmlns:a16="http://schemas.microsoft.com/office/drawing/2014/main" id="{75D09F39-0AF6-89DE-5CFF-310146596436}"/>
              </a:ext>
            </a:extLst>
          </p:cNvPr>
          <p:cNvSpPr>
            <a:spLocks noGrp="1"/>
          </p:cNvSpPr>
          <p:nvPr>
            <p:ph sz="quarter" idx="13"/>
          </p:nvPr>
        </p:nvSpPr>
        <p:spPr>
          <a:xfrm>
            <a:off x="992432" y="1302774"/>
            <a:ext cx="10363202" cy="4798142"/>
          </a:xfrm>
        </p:spPr>
        <p:txBody>
          <a:bodyPr>
            <a:normAutofit fontScale="92500" lnSpcReduction="10000"/>
          </a:bodyPr>
          <a:lstStyle/>
          <a:p>
            <a:pPr marL="0" indent="0" algn="just">
              <a:buNone/>
            </a:pPr>
            <a:r>
              <a:rPr lang="en-GB" sz="2200" b="1" cap="none" dirty="0">
                <a:latin typeface="Arial" panose="020B0604020202020204" pitchFamily="34" charset="0"/>
                <a:cs typeface="Arial" panose="020B0604020202020204" pitchFamily="34" charset="0"/>
              </a:rPr>
              <a:t>Attachment figure: </a:t>
            </a:r>
          </a:p>
          <a:p>
            <a:pPr algn="just">
              <a:buFont typeface="Wingdings" panose="05000000000000000000" pitchFamily="2" charset="2"/>
              <a:buChar char="Ø"/>
            </a:pPr>
            <a:r>
              <a:rPr lang="en-GB" sz="2200" cap="none" dirty="0">
                <a:latin typeface="Arial" panose="020B0604020202020204" pitchFamily="34" charset="0"/>
                <a:cs typeface="Arial" panose="020B0604020202020204" pitchFamily="34" charset="0"/>
              </a:rPr>
              <a:t>Amira has not yet created an attachment figure. </a:t>
            </a:r>
          </a:p>
          <a:p>
            <a:pPr algn="just">
              <a:buFont typeface="Wingdings" panose="05000000000000000000" pitchFamily="2" charset="2"/>
              <a:buChar char="Ø"/>
            </a:pPr>
            <a:r>
              <a:rPr lang="en-GB" sz="2200" cap="none" dirty="0">
                <a:latin typeface="Arial" panose="020B0604020202020204" pitchFamily="34" charset="0"/>
                <a:cs typeface="Arial" panose="020B0604020202020204" pitchFamily="34" charset="0"/>
              </a:rPr>
              <a:t>According to Bowlby in 1988, children form this emotional bond, the affection and security they give them is constant.</a:t>
            </a:r>
          </a:p>
          <a:p>
            <a:pPr marL="0" indent="0" algn="just">
              <a:buNone/>
            </a:pPr>
            <a:r>
              <a:rPr lang="en-GB" sz="2200" b="1" cap="none" dirty="0">
                <a:latin typeface="Arial" panose="020B0604020202020204" pitchFamily="34" charset="0"/>
                <a:cs typeface="Arial" panose="020B0604020202020204" pitchFamily="34" charset="0"/>
              </a:rPr>
              <a:t>Separation anxiety: </a:t>
            </a:r>
          </a:p>
          <a:p>
            <a:pPr algn="just">
              <a:buFont typeface="Wingdings" panose="05000000000000000000" pitchFamily="2" charset="2"/>
              <a:buChar char="Ø"/>
            </a:pPr>
            <a:r>
              <a:rPr lang="en-GB" sz="2200" cap="none" dirty="0">
                <a:latin typeface="Arial" panose="020B0604020202020204" pitchFamily="34" charset="0"/>
                <a:cs typeface="Arial" panose="020B0604020202020204" pitchFamily="34" charset="0"/>
              </a:rPr>
              <a:t>Amira's anxiety is because she is used to being with her caregivers almost all the time. Nursery is new for her. this behaviour is common in children when they are separated from the people who take care of them and give them security. </a:t>
            </a:r>
            <a:r>
              <a:rPr lang="en-US" sz="2200" cap="none" dirty="0">
                <a:latin typeface="Arial" panose="020B0604020202020204" pitchFamily="34" charset="0"/>
                <a:cs typeface="Arial" panose="020B0604020202020204" pitchFamily="34" charset="0"/>
              </a:rPr>
              <a:t>(Association of child psychotherapists, 2025; care learning, 2024).</a:t>
            </a:r>
            <a:endParaRPr lang="en-GB" sz="2200" cap="none" dirty="0">
              <a:latin typeface="Arial" panose="020B0604020202020204" pitchFamily="34" charset="0"/>
              <a:cs typeface="Arial" panose="020B0604020202020204" pitchFamily="34" charset="0"/>
            </a:endParaRPr>
          </a:p>
          <a:p>
            <a:pPr algn="just">
              <a:buFont typeface="Wingdings" panose="05000000000000000000" pitchFamily="2" charset="2"/>
              <a:buChar char="Ø"/>
            </a:pPr>
            <a:r>
              <a:rPr lang="en-GB" sz="2200" cap="none" dirty="0">
                <a:latin typeface="Arial" panose="020B0604020202020204" pitchFamily="34" charset="0"/>
                <a:cs typeface="Arial" panose="020B0604020202020204" pitchFamily="34" charset="0"/>
              </a:rPr>
              <a:t>According to Bowlby in 1969, this behaviour is because children do not yet have confidence with the new caregivers and that children do not know if their primary caregivers will come back for them. </a:t>
            </a:r>
          </a:p>
          <a:p>
            <a:endParaRPr lang="en-GB" dirty="0"/>
          </a:p>
        </p:txBody>
      </p:sp>
    </p:spTree>
    <p:extLst>
      <p:ext uri="{BB962C8B-B14F-4D97-AF65-F5344CB8AC3E}">
        <p14:creationId xmlns:p14="http://schemas.microsoft.com/office/powerpoint/2010/main" val="12577156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7BE2-22AC-7A57-6C6C-B0D95A537F17}"/>
              </a:ext>
            </a:extLst>
          </p:cNvPr>
          <p:cNvSpPr>
            <a:spLocks noGrp="1"/>
          </p:cNvSpPr>
          <p:nvPr>
            <p:ph type="title"/>
          </p:nvPr>
        </p:nvSpPr>
        <p:spPr>
          <a:xfrm>
            <a:off x="805620" y="712382"/>
            <a:ext cx="10364451" cy="1023470"/>
          </a:xfrm>
        </p:spPr>
        <p:txBody>
          <a:bodyPr>
            <a:normAutofit/>
          </a:bodyPr>
          <a:lstStyle/>
          <a:p>
            <a:r>
              <a:rPr lang="en-GB" b="1" dirty="0"/>
              <a:t>Nature &amp; Nurture</a:t>
            </a:r>
            <a:endParaRPr lang="en-GB" dirty="0"/>
          </a:p>
        </p:txBody>
      </p:sp>
      <p:sp>
        <p:nvSpPr>
          <p:cNvPr id="3" name="Content Placeholder 2">
            <a:extLst>
              <a:ext uri="{FF2B5EF4-FFF2-40B4-BE49-F238E27FC236}">
                <a16:creationId xmlns:a16="http://schemas.microsoft.com/office/drawing/2014/main" id="{99BF8E7B-BDF7-36F4-D284-8352D2B0899E}"/>
              </a:ext>
            </a:extLst>
          </p:cNvPr>
          <p:cNvSpPr>
            <a:spLocks noGrp="1"/>
          </p:cNvSpPr>
          <p:nvPr>
            <p:ph sz="quarter" idx="13"/>
          </p:nvPr>
        </p:nvSpPr>
        <p:spPr>
          <a:xfrm>
            <a:off x="1584245" y="2131118"/>
            <a:ext cx="9585826" cy="2991031"/>
          </a:xfrm>
        </p:spPr>
        <p:txBody>
          <a:bodyPr>
            <a:normAutofit/>
          </a:bodyPr>
          <a:lstStyle/>
          <a:p>
            <a:pPr marL="0" indent="0" algn="just">
              <a:buNone/>
            </a:pPr>
            <a:r>
              <a:rPr lang="en-GB" sz="2400" cap="none" dirty="0">
                <a:latin typeface="Arial" panose="020B0604020202020204" pitchFamily="34" charset="0"/>
                <a:cs typeface="Arial" panose="020B0604020202020204" pitchFamily="34" charset="0"/>
              </a:rPr>
              <a:t>The girl Amira is influenced by her personality and the environment. Because for some children it is easier to adapt to new environments but also, the change of environment can be hard, even more so if she previously had negative experiences when separating from the people who take care of her, then that makes the girl behave like this. Gervais, J. (2009)  </a:t>
            </a:r>
          </a:p>
          <a:p>
            <a:endParaRPr lang="en-GB" dirty="0"/>
          </a:p>
        </p:txBody>
      </p:sp>
    </p:spTree>
    <p:extLst>
      <p:ext uri="{BB962C8B-B14F-4D97-AF65-F5344CB8AC3E}">
        <p14:creationId xmlns:p14="http://schemas.microsoft.com/office/powerpoint/2010/main" val="29442773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CC763-9ACF-35E3-8AD8-0418E905F35A}"/>
              </a:ext>
            </a:extLst>
          </p:cNvPr>
          <p:cNvSpPr>
            <a:spLocks noGrp="1"/>
          </p:cNvSpPr>
          <p:nvPr>
            <p:ph type="title"/>
          </p:nvPr>
        </p:nvSpPr>
        <p:spPr>
          <a:xfrm>
            <a:off x="913775" y="618517"/>
            <a:ext cx="10364451" cy="895651"/>
          </a:xfrm>
        </p:spPr>
        <p:txBody>
          <a:bodyPr>
            <a:normAutofit/>
          </a:bodyPr>
          <a:lstStyle/>
          <a:p>
            <a:r>
              <a:rPr lang="en-GB" sz="4400" b="1" dirty="0"/>
              <a:t>strategies</a:t>
            </a:r>
            <a:endParaRPr lang="en-GB" sz="4000" dirty="0"/>
          </a:p>
        </p:txBody>
      </p:sp>
      <p:sp>
        <p:nvSpPr>
          <p:cNvPr id="3" name="Content Placeholder 2">
            <a:extLst>
              <a:ext uri="{FF2B5EF4-FFF2-40B4-BE49-F238E27FC236}">
                <a16:creationId xmlns:a16="http://schemas.microsoft.com/office/drawing/2014/main" id="{0D0DBB4A-E1E3-AFF1-F101-57C454B61996}"/>
              </a:ext>
            </a:extLst>
          </p:cNvPr>
          <p:cNvSpPr>
            <a:spLocks noGrp="1"/>
          </p:cNvSpPr>
          <p:nvPr>
            <p:ph sz="quarter" idx="13"/>
          </p:nvPr>
        </p:nvSpPr>
        <p:spPr>
          <a:xfrm>
            <a:off x="1671484" y="1962451"/>
            <a:ext cx="8632723" cy="3769756"/>
          </a:xfrm>
        </p:spPr>
        <p:txBody>
          <a:bodyPr>
            <a:normAutofit/>
          </a:bodyPr>
          <a:lstStyle/>
          <a:p>
            <a:pPr lvl="0">
              <a:buFont typeface="Wingdings" panose="05000000000000000000" pitchFamily="2" charset="2"/>
              <a:buChar char="ü"/>
            </a:pPr>
            <a:r>
              <a:rPr lang="en-GB" sz="2400" cap="none" dirty="0">
                <a:solidFill>
                  <a:schemeClr val="tx1">
                    <a:lumMod val="95000"/>
                    <a:lumOff val="5000"/>
                  </a:schemeClr>
                </a:solidFill>
                <a:latin typeface="Arial" panose="020B0604020202020204" pitchFamily="34" charset="0"/>
                <a:cs typeface="Arial" panose="020B0604020202020204" pitchFamily="34" charset="0"/>
              </a:rPr>
              <a:t>Two or three stable, warm adults</a:t>
            </a:r>
          </a:p>
          <a:p>
            <a:pPr lvl="0">
              <a:buFont typeface="Wingdings" panose="05000000000000000000" pitchFamily="2" charset="2"/>
              <a:buChar char="ü"/>
            </a:pPr>
            <a:r>
              <a:rPr lang="en-GB" sz="2400" cap="none" dirty="0">
                <a:solidFill>
                  <a:schemeClr val="tx1">
                    <a:lumMod val="95000"/>
                    <a:lumOff val="5000"/>
                  </a:schemeClr>
                </a:solidFill>
                <a:latin typeface="Arial" panose="020B0604020202020204" pitchFamily="34" charset="0"/>
                <a:cs typeface="Arial" panose="020B0604020202020204" pitchFamily="34" charset="0"/>
              </a:rPr>
              <a:t>Treat the girl well.</a:t>
            </a:r>
          </a:p>
          <a:p>
            <a:pPr lvl="0">
              <a:buFont typeface="Wingdings" panose="05000000000000000000" pitchFamily="2" charset="2"/>
              <a:buChar char="ü"/>
            </a:pPr>
            <a:r>
              <a:rPr lang="en-GB" sz="2400" cap="none" dirty="0">
                <a:solidFill>
                  <a:schemeClr val="tx1">
                    <a:lumMod val="95000"/>
                    <a:lumOff val="5000"/>
                  </a:schemeClr>
                </a:solidFill>
                <a:latin typeface="Arial" panose="020B0604020202020204" pitchFamily="34" charset="0"/>
                <a:cs typeface="Arial" panose="020B0604020202020204" pitchFamily="34" charset="0"/>
              </a:rPr>
              <a:t>Do not make her feel rejected and try to get her to interact.</a:t>
            </a:r>
          </a:p>
          <a:p>
            <a:pPr lvl="0">
              <a:buFont typeface="Wingdings" panose="05000000000000000000" pitchFamily="2" charset="2"/>
              <a:buChar char="ü"/>
            </a:pPr>
            <a:r>
              <a:rPr lang="en-GB" sz="2400" cap="none" dirty="0">
                <a:solidFill>
                  <a:schemeClr val="tx1">
                    <a:lumMod val="95000"/>
                    <a:lumOff val="5000"/>
                  </a:schemeClr>
                </a:solidFill>
                <a:latin typeface="Arial" panose="020B0604020202020204" pitchFamily="34" charset="0"/>
                <a:cs typeface="Arial" panose="020B0604020202020204" pitchFamily="34" charset="0"/>
              </a:rPr>
              <a:t>Create activities for Amira to interact more and games.</a:t>
            </a:r>
          </a:p>
          <a:p>
            <a:pPr lvl="0">
              <a:buFont typeface="Wingdings" panose="05000000000000000000" pitchFamily="2" charset="2"/>
              <a:buChar char="ü"/>
            </a:pPr>
            <a:r>
              <a:rPr lang="en-GB" sz="2400" cap="none" dirty="0">
                <a:solidFill>
                  <a:schemeClr val="tx1">
                    <a:lumMod val="95000"/>
                    <a:lumOff val="5000"/>
                  </a:schemeClr>
                </a:solidFill>
                <a:latin typeface="Arial" panose="020B0604020202020204" pitchFamily="34" charset="0"/>
                <a:cs typeface="Arial" panose="020B0604020202020204" pitchFamily="34" charset="0"/>
              </a:rPr>
              <a:t>A routine is very important gives children security.</a:t>
            </a:r>
          </a:p>
          <a:p>
            <a:pPr lvl="0">
              <a:buFont typeface="Wingdings" panose="05000000000000000000" pitchFamily="2" charset="2"/>
              <a:buChar char="ü"/>
            </a:pPr>
            <a:r>
              <a:rPr lang="en-GB" sz="2400" cap="none" dirty="0">
                <a:solidFill>
                  <a:schemeClr val="tx1">
                    <a:lumMod val="95000"/>
                    <a:lumOff val="5000"/>
                  </a:schemeClr>
                </a:solidFill>
                <a:latin typeface="Arial" panose="020B0604020202020204" pitchFamily="34" charset="0"/>
                <a:cs typeface="Arial" panose="020B0604020202020204" pitchFamily="34" charset="0"/>
              </a:rPr>
              <a:t>Give her time to adapt without pressuring her. </a:t>
            </a:r>
          </a:p>
        </p:txBody>
      </p:sp>
    </p:spTree>
    <p:extLst>
      <p:ext uri="{BB962C8B-B14F-4D97-AF65-F5344CB8AC3E}">
        <p14:creationId xmlns:p14="http://schemas.microsoft.com/office/powerpoint/2010/main" val="4285976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ABE98-4A95-6262-BF51-A5436F45282F}"/>
              </a:ext>
            </a:extLst>
          </p:cNvPr>
          <p:cNvSpPr>
            <a:spLocks noGrp="1"/>
          </p:cNvSpPr>
          <p:nvPr>
            <p:ph type="title"/>
          </p:nvPr>
        </p:nvSpPr>
        <p:spPr>
          <a:xfrm>
            <a:off x="913775" y="618517"/>
            <a:ext cx="10364451" cy="1052967"/>
          </a:xfrm>
        </p:spPr>
        <p:txBody>
          <a:bodyPr/>
          <a:lstStyle/>
          <a:p>
            <a:r>
              <a:rPr lang="en-GB" b="1" dirty="0"/>
              <a:t> Limitations of Bowlby's Theory</a:t>
            </a:r>
            <a:endParaRPr lang="en-GB" dirty="0"/>
          </a:p>
        </p:txBody>
      </p:sp>
      <p:sp>
        <p:nvSpPr>
          <p:cNvPr id="3" name="Content Placeholder 2">
            <a:extLst>
              <a:ext uri="{FF2B5EF4-FFF2-40B4-BE49-F238E27FC236}">
                <a16:creationId xmlns:a16="http://schemas.microsoft.com/office/drawing/2014/main" id="{3A9AE3E0-DB34-5945-9D5D-870EC072E5AC}"/>
              </a:ext>
            </a:extLst>
          </p:cNvPr>
          <p:cNvSpPr>
            <a:spLocks noGrp="1"/>
          </p:cNvSpPr>
          <p:nvPr>
            <p:ph sz="quarter" idx="13"/>
          </p:nvPr>
        </p:nvSpPr>
        <p:spPr>
          <a:xfrm>
            <a:off x="913773" y="1816485"/>
            <a:ext cx="10265503" cy="3512599"/>
          </a:xfrm>
        </p:spPr>
        <p:txBody>
          <a:bodyPr>
            <a:normAutofit/>
          </a:bodyPr>
          <a:lstStyle/>
          <a:p>
            <a:pPr algn="just"/>
            <a:r>
              <a:rPr lang="en-GB" sz="2400" cap="none" dirty="0">
                <a:latin typeface="Arial" panose="020B0604020202020204" pitchFamily="34" charset="0"/>
                <a:cs typeface="Arial" panose="020B0604020202020204" pitchFamily="34" charset="0"/>
              </a:rPr>
              <a:t>Bowlby's theory may be too generalist because not all children react the same, even if they grow up in the same environment. </a:t>
            </a:r>
          </a:p>
          <a:p>
            <a:pPr algn="just"/>
            <a:r>
              <a:rPr lang="en-GB" sz="2400" cap="none" dirty="0">
                <a:latin typeface="Arial" panose="020B0604020202020204" pitchFamily="34" charset="0"/>
                <a:cs typeface="Arial" panose="020B0604020202020204" pitchFamily="34" charset="0"/>
              </a:rPr>
              <a:t>Bowlby mentions a main attachment figure, but nowadays children create emotional bonds with multiple people. For example, a stepfather can cover the figure of the father and create a secure attachment.  With this it can be evidenced that although the theory is practical, in many cases it does not apply. </a:t>
            </a:r>
          </a:p>
          <a:p>
            <a:endParaRPr lang="en-GB" dirty="0"/>
          </a:p>
        </p:txBody>
      </p:sp>
    </p:spTree>
    <p:extLst>
      <p:ext uri="{BB962C8B-B14F-4D97-AF65-F5344CB8AC3E}">
        <p14:creationId xmlns:p14="http://schemas.microsoft.com/office/powerpoint/2010/main" val="6027288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549D2-2B01-B05F-460B-CE2F056373C5}"/>
              </a:ext>
            </a:extLst>
          </p:cNvPr>
          <p:cNvSpPr>
            <a:spLocks noGrp="1"/>
          </p:cNvSpPr>
          <p:nvPr>
            <p:ph type="title"/>
          </p:nvPr>
        </p:nvSpPr>
        <p:spPr>
          <a:xfrm>
            <a:off x="913775" y="618517"/>
            <a:ext cx="10364451" cy="964477"/>
          </a:xfrm>
        </p:spPr>
        <p:txBody>
          <a:bodyPr>
            <a:normAutofit/>
          </a:bodyPr>
          <a:lstStyle/>
          <a:p>
            <a:r>
              <a:rPr lang="en-GB" sz="4400" b="1" dirty="0"/>
              <a:t>Conclusion</a:t>
            </a:r>
            <a:endParaRPr lang="en-GB" sz="4000" dirty="0"/>
          </a:p>
        </p:txBody>
      </p:sp>
      <p:sp>
        <p:nvSpPr>
          <p:cNvPr id="3" name="Content Placeholder 2">
            <a:extLst>
              <a:ext uri="{FF2B5EF4-FFF2-40B4-BE49-F238E27FC236}">
                <a16:creationId xmlns:a16="http://schemas.microsoft.com/office/drawing/2014/main" id="{CD0C733C-33CB-FC4E-5F35-EA79F4BD6C09}"/>
              </a:ext>
            </a:extLst>
          </p:cNvPr>
          <p:cNvSpPr>
            <a:spLocks noGrp="1"/>
          </p:cNvSpPr>
          <p:nvPr>
            <p:ph sz="quarter" idx="13"/>
          </p:nvPr>
        </p:nvSpPr>
        <p:spPr>
          <a:xfrm>
            <a:off x="913774" y="1720646"/>
            <a:ext cx="10363826" cy="4070554"/>
          </a:xfrm>
        </p:spPr>
        <p:txBody>
          <a:bodyPr>
            <a:normAutofit fontScale="92500" lnSpcReduction="10000"/>
          </a:bodyPr>
          <a:lstStyle/>
          <a:p>
            <a:pPr marL="0" indent="0" algn="just">
              <a:buNone/>
            </a:pPr>
            <a:r>
              <a:rPr lang="en-GB" sz="2600" cap="none" dirty="0">
                <a:latin typeface="Arial" panose="020B0604020202020204" pitchFamily="34" charset="0"/>
                <a:cs typeface="Arial" panose="020B0604020202020204" pitchFamily="34" charset="0"/>
              </a:rPr>
              <a:t>To conclude, always must have a lot of patience with children and treat them with great care, even when adults are tired or stressed. </a:t>
            </a:r>
          </a:p>
          <a:p>
            <a:pPr marL="0" indent="0" algn="just">
              <a:buNone/>
            </a:pPr>
            <a:r>
              <a:rPr lang="en-GB" sz="2600" cap="none" dirty="0">
                <a:latin typeface="Arial" panose="020B0604020202020204" pitchFamily="34" charset="0"/>
                <a:cs typeface="Arial" panose="020B0604020202020204" pitchFamily="34" charset="0"/>
              </a:rPr>
              <a:t>Even if children are hyperactive, introverted or whatever, they are still innocent and vulnerable, so it is important to treat them carefully, and to be attentive to the signs they give, because many times they do not know how to express themselves with words. </a:t>
            </a:r>
          </a:p>
          <a:p>
            <a:pPr marL="0" indent="0" algn="just">
              <a:buNone/>
            </a:pPr>
            <a:r>
              <a:rPr lang="en-GB" sz="2600" cap="none" dirty="0">
                <a:latin typeface="Arial" panose="020B0604020202020204" pitchFamily="34" charset="0"/>
                <a:cs typeface="Arial" panose="020B0604020202020204" pitchFamily="34" charset="0"/>
              </a:rPr>
              <a:t>Amira is in the stage of developing her emotions and needs sensitive, patient and stable adults in the process of adapting to the nursery which is something new for her.</a:t>
            </a:r>
          </a:p>
          <a:p>
            <a:endParaRPr lang="en-GB" dirty="0"/>
          </a:p>
        </p:txBody>
      </p:sp>
    </p:spTree>
    <p:extLst>
      <p:ext uri="{BB962C8B-B14F-4D97-AF65-F5344CB8AC3E}">
        <p14:creationId xmlns:p14="http://schemas.microsoft.com/office/powerpoint/2010/main" val="1220385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AD34-280D-76FB-A412-5762D2039879}"/>
              </a:ext>
            </a:extLst>
          </p:cNvPr>
          <p:cNvSpPr>
            <a:spLocks noGrp="1"/>
          </p:cNvSpPr>
          <p:nvPr>
            <p:ph type="title"/>
          </p:nvPr>
        </p:nvSpPr>
        <p:spPr>
          <a:xfrm>
            <a:off x="913775" y="618517"/>
            <a:ext cx="10364451" cy="1072631"/>
          </a:xfrm>
        </p:spPr>
        <p:txBody>
          <a:bodyPr/>
          <a:lstStyle/>
          <a:p>
            <a:r>
              <a:rPr lang="en-GB" sz="4400" b="1" dirty="0"/>
              <a:t>References</a:t>
            </a:r>
            <a:endParaRPr lang="en-GB" b="1" dirty="0"/>
          </a:p>
        </p:txBody>
      </p:sp>
      <p:sp>
        <p:nvSpPr>
          <p:cNvPr id="3" name="Content Placeholder 2">
            <a:extLst>
              <a:ext uri="{FF2B5EF4-FFF2-40B4-BE49-F238E27FC236}">
                <a16:creationId xmlns:a16="http://schemas.microsoft.com/office/drawing/2014/main" id="{B39ACF0A-7F28-5F43-F8F4-B331B6194C93}"/>
              </a:ext>
            </a:extLst>
          </p:cNvPr>
          <p:cNvSpPr>
            <a:spLocks noGrp="1"/>
          </p:cNvSpPr>
          <p:nvPr>
            <p:ph sz="quarter" idx="13"/>
          </p:nvPr>
        </p:nvSpPr>
        <p:spPr>
          <a:xfrm>
            <a:off x="1130710" y="1828799"/>
            <a:ext cx="10255044" cy="3982065"/>
          </a:xfrm>
        </p:spPr>
        <p:txBody>
          <a:bodyPr>
            <a:normAutofit fontScale="85000" lnSpcReduction="10000"/>
          </a:bodyPr>
          <a:lstStyle/>
          <a:p>
            <a:r>
              <a:rPr lang="en-GB" cap="none" dirty="0">
                <a:latin typeface="Arial" panose="020B0604020202020204" pitchFamily="34" charset="0"/>
                <a:cs typeface="Arial" panose="020B0604020202020204" pitchFamily="34" charset="0"/>
              </a:rPr>
              <a:t>Bowlby, J. (1969) </a:t>
            </a:r>
            <a:r>
              <a:rPr lang="en-GB" i="1" cap="none" dirty="0">
                <a:latin typeface="Arial" panose="020B0604020202020204" pitchFamily="34" charset="0"/>
                <a:cs typeface="Arial" panose="020B0604020202020204" pitchFamily="34" charset="0"/>
              </a:rPr>
              <a:t>attachment and loss: volume 1 – attachment.</a:t>
            </a:r>
            <a:r>
              <a:rPr lang="en-GB" cap="none" dirty="0">
                <a:latin typeface="Arial" panose="020B0604020202020204" pitchFamily="34" charset="0"/>
                <a:cs typeface="Arial" panose="020B0604020202020204" pitchFamily="34" charset="0"/>
              </a:rPr>
              <a:t> London: Hogarth press.</a:t>
            </a:r>
          </a:p>
          <a:p>
            <a:r>
              <a:rPr lang="en-GB" cap="none" dirty="0">
                <a:latin typeface="Arial" panose="020B0604020202020204" pitchFamily="34" charset="0"/>
                <a:cs typeface="Arial" panose="020B0604020202020204" pitchFamily="34" charset="0"/>
              </a:rPr>
              <a:t>Bowlby, j. (1988) </a:t>
            </a:r>
            <a:r>
              <a:rPr lang="en-GB" i="1" cap="none" dirty="0">
                <a:latin typeface="Arial" panose="020B0604020202020204" pitchFamily="34" charset="0"/>
                <a:cs typeface="Arial" panose="020B0604020202020204" pitchFamily="34" charset="0"/>
              </a:rPr>
              <a:t>A secure base: parent-child attachment and healthy human development.</a:t>
            </a:r>
            <a:r>
              <a:rPr lang="en-GB" cap="none" dirty="0">
                <a:latin typeface="Arial" panose="020B0604020202020204" pitchFamily="34" charset="0"/>
                <a:cs typeface="Arial" panose="020B0604020202020204" pitchFamily="34" charset="0"/>
              </a:rPr>
              <a:t> London: Routledge.</a:t>
            </a:r>
          </a:p>
          <a:p>
            <a:r>
              <a:rPr lang="en-US" cap="none" dirty="0">
                <a:latin typeface="Arial" panose="020B0604020202020204" pitchFamily="34" charset="0"/>
                <a:cs typeface="Arial" panose="020B0604020202020204" pitchFamily="34" charset="0"/>
              </a:rPr>
              <a:t>Gervais, j., 2009. </a:t>
            </a:r>
            <a:r>
              <a:rPr lang="en-US" i="1" cap="none" dirty="0">
                <a:latin typeface="Arial" panose="020B0604020202020204" pitchFamily="34" charset="0"/>
                <a:cs typeface="Arial" panose="020B0604020202020204" pitchFamily="34" charset="0"/>
              </a:rPr>
              <a:t>Environmental and genetic influences on early attachment</a:t>
            </a:r>
            <a:r>
              <a:rPr lang="en-US" cap="none" dirty="0">
                <a:latin typeface="Arial" panose="020B0604020202020204" pitchFamily="34" charset="0"/>
                <a:cs typeface="Arial" panose="020B0604020202020204" pitchFamily="34" charset="0"/>
              </a:rPr>
              <a:t>. </a:t>
            </a:r>
            <a:r>
              <a:rPr lang="en-US" i="1" cap="none" dirty="0">
                <a:latin typeface="Arial" panose="020B0604020202020204" pitchFamily="34" charset="0"/>
                <a:cs typeface="Arial" panose="020B0604020202020204" pitchFamily="34" charset="0"/>
              </a:rPr>
              <a:t>Child and adolescent psychiatry and mental health</a:t>
            </a:r>
            <a:r>
              <a:rPr lang="en-US" cap="none" dirty="0">
                <a:latin typeface="Arial" panose="020B0604020202020204" pitchFamily="34" charset="0"/>
                <a:cs typeface="Arial" panose="020B0604020202020204" pitchFamily="34" charset="0"/>
              </a:rPr>
              <a:t>, 3(1), p.25. Doi:10.1186/1753-2000-3-25.</a:t>
            </a:r>
          </a:p>
          <a:p>
            <a:r>
              <a:rPr lang="en-US" cap="none" dirty="0">
                <a:latin typeface="Arial" panose="020B0604020202020204" pitchFamily="34" charset="0"/>
                <a:cs typeface="Arial" panose="020B0604020202020204" pitchFamily="34" charset="0"/>
              </a:rPr>
              <a:t>Bowlby, j. (1988) </a:t>
            </a:r>
            <a:r>
              <a:rPr lang="en-US" i="1" cap="none" dirty="0">
                <a:latin typeface="Arial" panose="020B0604020202020204" pitchFamily="34" charset="0"/>
                <a:cs typeface="Arial" panose="020B0604020202020204" pitchFamily="34" charset="0"/>
              </a:rPr>
              <a:t>A secure base: clinical applications of attachment theory</a:t>
            </a:r>
            <a:r>
              <a:rPr lang="en-US" cap="none" dirty="0">
                <a:latin typeface="Arial" panose="020B0604020202020204" pitchFamily="34" charset="0"/>
                <a:cs typeface="Arial" panose="020B0604020202020204" pitchFamily="34" charset="0"/>
              </a:rPr>
              <a:t>. London: Routledge.</a:t>
            </a:r>
          </a:p>
          <a:p>
            <a:pPr marL="0" lvl="0" indent="0" eaLnBrk="0" fontAlgn="base" hangingPunct="0">
              <a:lnSpc>
                <a:spcPct val="100000"/>
              </a:lnSpc>
              <a:spcBef>
                <a:spcPct val="0"/>
              </a:spcBef>
              <a:spcAft>
                <a:spcPct val="0"/>
              </a:spcAft>
              <a:buClrTx/>
              <a:buFontTx/>
              <a:buChar char="•"/>
            </a:pPr>
            <a:r>
              <a:rPr lang="en-US" altLang="en-US" cap="none" dirty="0">
                <a:solidFill>
                  <a:schemeClr val="tx1">
                    <a:lumMod val="95000"/>
                    <a:lumOff val="5000"/>
                  </a:schemeClr>
                </a:solidFill>
                <a:latin typeface="Arial" panose="020B0604020202020204" pitchFamily="34" charset="0"/>
              </a:rPr>
              <a:t>  Association of Child Psychotherapists (2025) </a:t>
            </a:r>
            <a:r>
              <a:rPr lang="en-US" altLang="en-US" i="1" cap="none" dirty="0">
                <a:solidFill>
                  <a:schemeClr val="tx1">
                    <a:lumMod val="95000"/>
                    <a:lumOff val="5000"/>
                  </a:schemeClr>
                </a:solidFill>
                <a:latin typeface="Arial" panose="020B0604020202020204" pitchFamily="34" charset="0"/>
              </a:rPr>
              <a:t>Separations &amp; Changes in the Early Years</a:t>
            </a:r>
            <a:r>
              <a:rPr lang="en-US" altLang="en-US" cap="none" dirty="0">
                <a:solidFill>
                  <a:schemeClr val="tx1">
                    <a:lumMod val="95000"/>
                    <a:lumOff val="5000"/>
                  </a:schemeClr>
                </a:solidFill>
                <a:latin typeface="Arial" panose="020B0604020202020204" pitchFamily="34" charset="0"/>
              </a:rPr>
              <a:t>.    Child Psychotherapy UK. Available at: </a:t>
            </a:r>
            <a:r>
              <a:rPr lang="en-US" altLang="en-US" cap="none" dirty="0">
                <a:solidFill>
                  <a:schemeClr val="tx1">
                    <a:lumMod val="95000"/>
                    <a:lumOff val="5000"/>
                  </a:schemeClr>
                </a:solidFill>
                <a:latin typeface="Arial" panose="020B0604020202020204" pitchFamily="34" charset="0"/>
                <a:hlinkClick r:id="rId2">
                  <a:extLst>
                    <a:ext uri="{A12FA001-AC4F-418D-AE19-62706E023703}">
                      <ahyp:hlinkClr xmlns:ahyp="http://schemas.microsoft.com/office/drawing/2018/hyperlinkcolor" val="tx"/>
                    </a:ext>
                  </a:extLst>
                </a:hlinkClick>
              </a:rPr>
              <a:t>https://childpsychotherapy.org.uk/resources-families/understanding-childhood/separations-changes-early-years</a:t>
            </a:r>
            <a:r>
              <a:rPr lang="en-US" altLang="en-US" cap="none" dirty="0">
                <a:solidFill>
                  <a:schemeClr val="tx1">
                    <a:lumMod val="95000"/>
                    <a:lumOff val="5000"/>
                  </a:schemeClr>
                </a:solidFill>
                <a:latin typeface="Arial" panose="020B0604020202020204" pitchFamily="34" charset="0"/>
              </a:rPr>
              <a:t>. </a:t>
            </a:r>
            <a:r>
              <a:rPr lang="en-US" altLang="en-US" cap="none" dirty="0">
                <a:solidFill>
                  <a:schemeClr val="tx1">
                    <a:lumMod val="95000"/>
                    <a:lumOff val="5000"/>
                  </a:schemeClr>
                </a:solidFill>
                <a:latin typeface="Arial" panose="020B0604020202020204" pitchFamily="34" charset="0"/>
                <a:hlinkClick r:id="rId2">
                  <a:extLst>
                    <a:ext uri="{A12FA001-AC4F-418D-AE19-62706E023703}">
                      <ahyp:hlinkClr xmlns:ahyp="http://schemas.microsoft.com/office/drawing/2018/hyperlinkcolor" val="tx"/>
                    </a:ext>
                  </a:extLst>
                </a:hlinkClick>
              </a:rPr>
              <a:t>childpsychotherapy.org.uk</a:t>
            </a:r>
            <a:endParaRPr lang="en-US" altLang="en-US" cap="none" dirty="0">
              <a:solidFill>
                <a:schemeClr val="tx1">
                  <a:lumMod val="95000"/>
                  <a:lumOff val="5000"/>
                </a:schemeClr>
              </a:solidFill>
              <a:latin typeface="Arial" panose="020B0604020202020204" pitchFamily="34" charset="0"/>
            </a:endParaRPr>
          </a:p>
          <a:p>
            <a:pPr marL="0" lvl="0" indent="0" eaLnBrk="0" fontAlgn="base" hangingPunct="0">
              <a:lnSpc>
                <a:spcPct val="100000"/>
              </a:lnSpc>
              <a:spcBef>
                <a:spcPct val="0"/>
              </a:spcBef>
              <a:spcAft>
                <a:spcPct val="0"/>
              </a:spcAft>
              <a:buClrTx/>
              <a:buFontTx/>
              <a:buChar char="•"/>
            </a:pPr>
            <a:endParaRPr lang="en-US" altLang="en-US" cap="none" dirty="0">
              <a:solidFill>
                <a:schemeClr val="tx1">
                  <a:lumMod val="95000"/>
                  <a:lumOff val="5000"/>
                </a:schemeClr>
              </a:solidFill>
              <a:latin typeface="Arial" panose="020B0604020202020204" pitchFamily="34" charset="0"/>
            </a:endParaRPr>
          </a:p>
          <a:p>
            <a:pPr marL="0" lvl="0" indent="0" eaLnBrk="0" fontAlgn="base" hangingPunct="0">
              <a:lnSpc>
                <a:spcPct val="100000"/>
              </a:lnSpc>
              <a:spcBef>
                <a:spcPct val="0"/>
              </a:spcBef>
              <a:spcAft>
                <a:spcPct val="0"/>
              </a:spcAft>
              <a:buClrTx/>
              <a:buFontTx/>
              <a:buChar char="•"/>
            </a:pPr>
            <a:r>
              <a:rPr lang="en-US" altLang="en-US" cap="none" dirty="0">
                <a:solidFill>
                  <a:schemeClr val="tx1">
                    <a:lumMod val="95000"/>
                    <a:lumOff val="5000"/>
                  </a:schemeClr>
                </a:solidFill>
                <a:latin typeface="Arial" panose="020B0604020202020204" pitchFamily="34" charset="0"/>
              </a:rPr>
              <a:t>  Care Learning (2024) </a:t>
            </a:r>
            <a:r>
              <a:rPr lang="en-US" altLang="en-US" i="1" cap="none" dirty="0">
                <a:solidFill>
                  <a:schemeClr val="tx1">
                    <a:lumMod val="95000"/>
                    <a:lumOff val="5000"/>
                  </a:schemeClr>
                </a:solidFill>
                <a:latin typeface="Arial" panose="020B0604020202020204" pitchFamily="34" charset="0"/>
              </a:rPr>
              <a:t>What Is Separation Anxiety in Early Years? </a:t>
            </a:r>
            <a:r>
              <a:rPr lang="en-US" altLang="en-US" cap="none" dirty="0">
                <a:solidFill>
                  <a:schemeClr val="tx1">
                    <a:lumMod val="95000"/>
                    <a:lumOff val="5000"/>
                  </a:schemeClr>
                </a:solidFill>
                <a:latin typeface="Arial" panose="020B0604020202020204" pitchFamily="34" charset="0"/>
              </a:rPr>
              <a:t>Care Learning. Available at: </a:t>
            </a:r>
            <a:r>
              <a:rPr lang="en-US" altLang="en-US" cap="none" dirty="0">
                <a:solidFill>
                  <a:schemeClr val="tx1">
                    <a:lumMod val="95000"/>
                    <a:lumOff val="5000"/>
                  </a:schemeClr>
                </a:solidFill>
                <a:latin typeface="Arial" panose="020B0604020202020204" pitchFamily="34" charset="0"/>
                <a:hlinkClick r:id="rId3">
                  <a:extLst>
                    <a:ext uri="{A12FA001-AC4F-418D-AE19-62706E023703}">
                      <ahyp:hlinkClr xmlns:ahyp="http://schemas.microsoft.com/office/drawing/2018/hyperlinkcolor" val="tx"/>
                    </a:ext>
                  </a:extLst>
                </a:hlinkClick>
              </a:rPr>
              <a:t>https://carelearning.org.uk/early-years/mental-health-and-wellbeing-in-early-years/what-is-separation-anxiety-in-early-years/</a:t>
            </a:r>
            <a:r>
              <a:rPr lang="en-US" altLang="en-US" cap="none" dirty="0">
                <a:solidFill>
                  <a:schemeClr val="tx1">
                    <a:lumMod val="95000"/>
                    <a:lumOff val="5000"/>
                  </a:schemeClr>
                </a:solidFill>
                <a:latin typeface="Arial" panose="020B0604020202020204" pitchFamily="34" charset="0"/>
              </a:rPr>
              <a:t>.</a:t>
            </a:r>
          </a:p>
          <a:p>
            <a:endParaRPr lang="en-US" cap="none" dirty="0">
              <a:latin typeface="Arial" panose="020B0604020202020204" pitchFamily="34" charset="0"/>
              <a:cs typeface="Arial" panose="020B0604020202020204" pitchFamily="34" charset="0"/>
            </a:endParaRPr>
          </a:p>
          <a:p>
            <a:endParaRPr lang="en-US" cap="none" dirty="0">
              <a:latin typeface="Arial" panose="020B0604020202020204" pitchFamily="34" charset="0"/>
              <a:cs typeface="Arial" panose="020B060402020202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570096121"/>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94</TotalTime>
  <Words>1152</Words>
  <Application>Microsoft Office PowerPoint</Application>
  <PresentationFormat>Widescreen</PresentationFormat>
  <Paragraphs>78</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Courier New</vt:lpstr>
      <vt:lpstr>Roboto</vt:lpstr>
      <vt:lpstr>Tw Cen MT</vt:lpstr>
      <vt:lpstr>Wingdings</vt:lpstr>
      <vt:lpstr>Droplet</vt:lpstr>
      <vt:lpstr>ASSESSMENT 1</vt:lpstr>
      <vt:lpstr>PowerPoint Presentation</vt:lpstr>
      <vt:lpstr>overview</vt:lpstr>
      <vt:lpstr>INTRODUCTION</vt:lpstr>
      <vt:lpstr>CASE </vt:lpstr>
      <vt:lpstr>Bowlby's theory</vt:lpstr>
      <vt:lpstr>Bowlby’s theory development (PIES)</vt:lpstr>
      <vt:lpstr>Importance of the theory for Early Years.</vt:lpstr>
      <vt:lpstr>Application to the case</vt:lpstr>
      <vt:lpstr>Nature &amp; Nurture</vt:lpstr>
      <vt:lpstr>strategies</vt:lpstr>
      <vt:lpstr> Limitations of Bowlby's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Daniela Chaparral Gomez</dc:creator>
  <cp:lastModifiedBy>Laura Daniela Chaparral Gomez</cp:lastModifiedBy>
  <cp:revision>1</cp:revision>
  <dcterms:created xsi:type="dcterms:W3CDTF">2025-11-17T02:12:11Z</dcterms:created>
  <dcterms:modified xsi:type="dcterms:W3CDTF">2025-11-17T03:48:42Z</dcterms:modified>
</cp:coreProperties>
</file>