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24384000" cy="13716000"/>
  <p:notesSz cx="6858000" cy="9144000"/>
  <p:embeddedFontLst>
    <p:embeddedFont>
      <p:font typeface="Embedded Roboto" panose="020B0604020202020204" charset="0"/>
      <p:regular r:id="rId14"/>
      <p:bold r:id="rId15"/>
      <p:italic r:id="rId16"/>
      <p:boldItalic r:id="rId17"/>
    </p:embeddedFont>
    <p:embeddedFont>
      <p:font typeface="Embedded Roboto Condensed" panose="020B0604020202020204" charset="0"/>
      <p:regular r:id="rId18"/>
      <p:bold r:id="rId19"/>
      <p:italic r:id="rId20"/>
      <p:bold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564"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a:spLocks noGrp="1"/>
          </p:cNvSpPr>
          <p:nvPr>
            <p:ph type="body"/>
          </p:nvPr>
        </p:nvSpPr>
        <p:spPr>
          <a:xfrm>
            <a:off x="0" y="0"/>
            <a:ext cx="25146000" cy="13716000"/>
          </a:xfrm>
          <a:prstGeom prst="rect">
            <a:avLst/>
          </a:prstGeom>
        </p:spPr>
        <p:txBody>
          <a:bodyPr rtlCol="0" anchor="t"/>
          <a:lstStyle/>
          <a:p>
            <a:pPr algn="l">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8.png"/><Relationship Id="rId7"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30.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35.png"/><Relationship Id="rId4"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25.png"/><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0.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636396" y="326572"/>
            <a:ext cx="23111208" cy="13062857"/>
          </a:xfrm>
          <a:prstGeom prst="rect">
            <a:avLst/>
          </a:prstGeom>
        </p:spPr>
      </p:pic>
      <p:pic>
        <p:nvPicPr>
          <p:cNvPr id="4" name="Picture 4"/>
          <p:cNvPicPr>
            <a:picLocks noChangeAspect="1"/>
          </p:cNvPicPr>
          <p:nvPr/>
        </p:nvPicPr>
        <p:blipFill>
          <a:blip r:embed="rId5"/>
          <a:stretch>
            <a:fillRect/>
          </a:stretch>
        </p:blipFill>
        <p:spPr>
          <a:xfrm>
            <a:off x="636396" y="326572"/>
            <a:ext cx="23111208" cy="13062857"/>
          </a:xfrm>
          <a:prstGeom prst="rect">
            <a:avLst/>
          </a:prstGeom>
          <a:effectLst>
            <a:outerShdw blurRad="15072527" dist="1004835"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pic>
        <p:nvPicPr>
          <p:cNvPr id="6" name="Picture 6"/>
          <p:cNvPicPr>
            <a:picLocks noChangeAspect="1"/>
          </p:cNvPicPr>
          <p:nvPr/>
        </p:nvPicPr>
        <p:blipFill>
          <a:blip r:embed="rId7"/>
          <a:stretch>
            <a:fillRect/>
          </a:stretch>
        </p:blipFill>
        <p:spPr>
          <a:xfrm>
            <a:off x="12312952" y="3108476"/>
            <a:ext cx="9676191" cy="8466666"/>
          </a:xfrm>
          <a:prstGeom prst="rect">
            <a:avLst/>
          </a:prstGeom>
        </p:spPr>
      </p:pic>
      <p:sp>
        <p:nvSpPr>
          <p:cNvPr id="7" name="TextBox 7"/>
          <p:cNvSpPr txBox="1"/>
          <p:nvPr/>
        </p:nvSpPr>
        <p:spPr>
          <a:xfrm>
            <a:off x="2394857" y="3108476"/>
            <a:ext cx="8456991" cy="2960688"/>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9303" b="1" i="0" u="none" strike="noStrike" spc="-93">
                <a:solidFill>
                  <a:srgbClr val="000000"/>
                </a:solidFill>
                <a:latin typeface="Embedded Roboto Condensed"/>
              </a:rPr>
              <a:t>VerdeMod</a:t>
            </a:r>
            <a:r>
              <a:rPr lang="en-US" sz="9303" b="1" i="0" u="none" strike="noStrike">
                <a:solidFill>
                  <a:srgbClr val="000000"/>
                </a:solidFill>
                <a:latin typeface="Embedded Roboto Condensed"/>
              </a:rPr>
              <a:t>e</a:t>
            </a:r>
          </a:p>
          <a:p>
            <a:pPr marL="0" algn="l" fontAlgn="base">
              <a:lnSpc>
                <a:spcPct val="100000"/>
              </a:lnSpc>
              <a:spcBef>
                <a:spcPct val="0"/>
              </a:spcBef>
              <a:spcAft>
                <a:spcPct val="0"/>
              </a:spcAft>
            </a:pPr>
            <a:r>
              <a:rPr lang="en-US" sz="9303" b="1" i="0" u="none" strike="noStrike" spc="-93">
                <a:solidFill>
                  <a:srgbClr val="000000"/>
                </a:solidFill>
                <a:latin typeface="Embedded Roboto Condensed"/>
              </a:rPr>
              <a:t>Studi</a:t>
            </a:r>
            <a:r>
              <a:rPr lang="en-US" sz="9303" b="1" i="0" u="none" strike="noStrike">
                <a:solidFill>
                  <a:srgbClr val="000000"/>
                </a:solidFill>
                <a:latin typeface="Embedded Roboto Condensed"/>
              </a:rPr>
              <a:t>o</a:t>
            </a:r>
          </a:p>
          <a:p>
            <a:pPr marL="0" algn="l">
              <a:lnSpc>
                <a:spcPct val="110000"/>
              </a:lnSpc>
              <a:spcBef>
                <a:spcPct val="0"/>
              </a:spcBef>
              <a:spcAft>
                <a:spcPct val="0"/>
              </a:spcAft>
            </a:pPr>
            <a:r>
              <a:rPr lang="en-US" sz="100">
                <a:latin typeface="Embedded Roboto Condensed"/>
              </a:rPr>
              <a:t> </a:t>
            </a:r>
          </a:p>
        </p:txBody>
      </p:sp>
      <p:sp>
        <p:nvSpPr>
          <p:cNvPr id="8" name="TextBox 8"/>
          <p:cNvSpPr txBox="1"/>
          <p:nvPr/>
        </p:nvSpPr>
        <p:spPr>
          <a:xfrm>
            <a:off x="2394857" y="6432021"/>
            <a:ext cx="8456991" cy="387048"/>
          </a:xfrm>
          <a:prstGeom prst="rect">
            <a:avLst/>
          </a:prstGeom>
        </p:spPr>
        <p:txBody>
          <a:bodyPr wrap="none" lIns="0" tIns="0" rIns="0" bIns="0" rtlCol="0" anchor="t"/>
          <a:lstStyle/>
          <a:p>
            <a:pPr marL="0" algn="l">
              <a:lnSpc>
                <a:spcPct val="110000"/>
              </a:lnSpc>
              <a:spcBef>
                <a:spcPct val="0"/>
              </a:spcBef>
              <a:spcAft>
                <a:spcPct val="0"/>
              </a:spcAft>
            </a:pPr>
            <a:r>
              <a:rPr lang="en-US" sz="100" dirty="0">
                <a:latin typeface="Embedded Roboto"/>
              </a:rPr>
              <a:t> </a:t>
            </a:r>
          </a:p>
          <a:p>
            <a:pPr marL="0" algn="l" fontAlgn="base">
              <a:lnSpc>
                <a:spcPct val="100000"/>
              </a:lnSpc>
              <a:spcBef>
                <a:spcPct val="0"/>
              </a:spcBef>
              <a:spcAft>
                <a:spcPct val="0"/>
              </a:spcAft>
            </a:pPr>
            <a:r>
              <a:rPr lang="en-US" sz="2476" b="0" i="0" u="none" strike="noStrike" spc="495" dirty="0">
                <a:solidFill>
                  <a:srgbClr val="000000"/>
                </a:solidFill>
                <a:latin typeface="Embedded Roboto"/>
              </a:rPr>
              <a:t>ONLINE PRESENCE STRATEG</a:t>
            </a:r>
            <a:r>
              <a:rPr lang="en-US" sz="2476" b="0" i="0" u="none" strike="noStrike" dirty="0">
                <a:solidFill>
                  <a:srgbClr val="000000"/>
                </a:solidFill>
                <a:latin typeface="Embedded Roboto"/>
              </a:rPr>
              <a:t>Y</a:t>
            </a:r>
          </a:p>
          <a:p>
            <a:pPr marL="0" algn="l">
              <a:lnSpc>
                <a:spcPct val="110000"/>
              </a:lnSpc>
              <a:spcBef>
                <a:spcPct val="0"/>
              </a:spcBef>
              <a:spcAft>
                <a:spcPct val="0"/>
              </a:spcAft>
            </a:pPr>
            <a:r>
              <a:rPr lang="en-US" sz="100" dirty="0">
                <a:latin typeface="Embedded Roboto"/>
              </a:rPr>
              <a:t> </a:t>
            </a:r>
          </a:p>
        </p:txBody>
      </p:sp>
      <p:pic>
        <p:nvPicPr>
          <p:cNvPr id="10" name="Picture 9" descr="The image depicts a person wearing a white, beige, and grey striped blazer with matching trousers and a white blouse.&#10;&#10;AI-generated content may be incorrect.">
            <a:extLst>
              <a:ext uri="{FF2B5EF4-FFF2-40B4-BE49-F238E27FC236}">
                <a16:creationId xmlns:a16="http://schemas.microsoft.com/office/drawing/2014/main" id="{F3CDC1F8-CC5A-FE2A-810E-D39A8C74ADE5}"/>
              </a:ext>
            </a:extLst>
          </p:cNvPr>
          <p:cNvPicPr>
            <a:picLocks noChangeAspect="1"/>
          </p:cNvPicPr>
          <p:nvPr/>
        </p:nvPicPr>
        <p:blipFill>
          <a:blip r:embed="rId8"/>
          <a:stretch>
            <a:fillRect/>
          </a:stretch>
        </p:blipFill>
        <p:spPr>
          <a:xfrm>
            <a:off x="9296400" y="5464532"/>
            <a:ext cx="7734191" cy="6773071"/>
          </a:xfrm>
          <a:prstGeom prst="rect">
            <a:avLst/>
          </a:prstGeom>
        </p:spPr>
      </p:pic>
      <p:sp>
        <p:nvSpPr>
          <p:cNvPr id="9" name="Text Box 2">
            <a:extLst>
              <a:ext uri="{FF2B5EF4-FFF2-40B4-BE49-F238E27FC236}">
                <a16:creationId xmlns:a16="http://schemas.microsoft.com/office/drawing/2014/main" id="{E761EA32-570A-9F80-3568-A536076BCDF9}"/>
              </a:ext>
            </a:extLst>
          </p:cNvPr>
          <p:cNvSpPr txBox="1">
            <a:spLocks noChangeArrowheads="1"/>
          </p:cNvSpPr>
          <p:nvPr/>
        </p:nvSpPr>
        <p:spPr bwMode="auto">
          <a:xfrm>
            <a:off x="2194787" y="7987659"/>
            <a:ext cx="9876262" cy="4413229"/>
          </a:xfrm>
          <a:prstGeom prst="rect">
            <a:avLst/>
          </a:prstGeom>
          <a:noFill/>
          <a:ln w="9525">
            <a:noFill/>
            <a:miter lim="800000"/>
            <a:headEnd/>
            <a:tailEnd/>
          </a:ln>
        </p:spPr>
        <p:txBody>
          <a:bodyPr rot="0" vert="horz" wrap="square" lIns="91440" tIns="45720" rIns="91440" bIns="45720" anchor="t" anchorCtr="0">
            <a:noAutofit/>
          </a:bodyPr>
          <a:lstStyle/>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Module Name: </a:t>
            </a:r>
            <a:r>
              <a:rPr lang="en-US" sz="3200" dirty="0">
                <a:latin typeface="Embedded Roboto" panose="020B0604020202020204" charset="0"/>
                <a:ea typeface="Embedded Roboto" panose="020B0604020202020204" charset="0"/>
              </a:rPr>
              <a:t>Business and Web Management </a:t>
            </a:r>
            <a:endParaRPr lang="en-US" sz="3200" kern="100" dirty="0">
              <a:effectLst/>
              <a:latin typeface="Embedded Roboto" panose="020B0604020202020204" charset="0"/>
              <a:ea typeface="Embedded Roboto" panose="020B0604020202020204" charset="0"/>
              <a:cs typeface="Arial" panose="020B0604020202020204" pitchFamily="34" charset="0"/>
            </a:endParaRPr>
          </a:p>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Module Code: ACCA 5019</a:t>
            </a:r>
            <a:endParaRPr lang="en-US" sz="3200" kern="100" dirty="0">
              <a:effectLst/>
              <a:latin typeface="Embedded Roboto" panose="020B0604020202020204" charset="0"/>
              <a:ea typeface="Embedded Roboto" panose="020B0604020202020204" charset="0"/>
              <a:cs typeface="Arial" panose="020B0604020202020204" pitchFamily="34" charset="0"/>
            </a:endParaRPr>
          </a:p>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Student Name: Igor Zabolotnii</a:t>
            </a:r>
            <a:endParaRPr lang="en-US" sz="3200" kern="100" dirty="0">
              <a:effectLst/>
              <a:latin typeface="Embedded Roboto" panose="020B0604020202020204" charset="0"/>
              <a:ea typeface="Embedded Roboto" panose="020B0604020202020204" charset="0"/>
              <a:cs typeface="Arial" panose="020B0604020202020204" pitchFamily="34" charset="0"/>
            </a:endParaRPr>
          </a:p>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Student ID: 2414255</a:t>
            </a:r>
            <a:endParaRPr lang="en-US" sz="3200" kern="100" dirty="0">
              <a:effectLst/>
              <a:latin typeface="Embedded Roboto" panose="020B0604020202020204" charset="0"/>
              <a:ea typeface="Embedded Roboto" panose="020B0604020202020204" charset="0"/>
              <a:cs typeface="Arial" panose="020B0604020202020204" pitchFamily="34" charset="0"/>
            </a:endParaRPr>
          </a:p>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Lecturer’s Name: </a:t>
            </a:r>
            <a:r>
              <a:rPr lang="en-US" sz="3200" dirty="0" err="1">
                <a:latin typeface="Embedded Roboto" panose="020B0604020202020204" charset="0"/>
                <a:ea typeface="Embedded Roboto" panose="020B0604020202020204" charset="0"/>
              </a:rPr>
              <a:t>Suneth</a:t>
            </a:r>
            <a:r>
              <a:rPr lang="en-US" sz="3200" dirty="0">
                <a:latin typeface="Embedded Roboto" panose="020B0604020202020204" charset="0"/>
                <a:ea typeface="Embedded Roboto" panose="020B0604020202020204" charset="0"/>
              </a:rPr>
              <a:t> Fernando</a:t>
            </a:r>
            <a:endParaRPr lang="en-US" sz="3200" kern="100" dirty="0">
              <a:effectLst/>
              <a:latin typeface="Embedded Roboto" panose="020B0604020202020204" charset="0"/>
              <a:ea typeface="Embedded Roboto" panose="020B0604020202020204" charset="0"/>
              <a:cs typeface="Arial" panose="020B0604020202020204" pitchFamily="34" charset="0"/>
            </a:endParaRPr>
          </a:p>
          <a:p>
            <a:pPr algn="just">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 </a:t>
            </a:r>
            <a:endParaRPr lang="en-US" sz="3200" kern="100" dirty="0">
              <a:effectLst/>
              <a:latin typeface="Embedded Roboto" panose="020B0604020202020204" charset="0"/>
              <a:ea typeface="Embedded Roboto" panose="020B0604020202020204" charset="0"/>
              <a:cs typeface="Arial" panose="020B0604020202020204" pitchFamily="34" charset="0"/>
            </a:endParaRPr>
          </a:p>
        </p:txBody>
      </p:sp>
      <p:sp>
        <p:nvSpPr>
          <p:cNvPr id="12" name="TextBox 11">
            <a:extLst>
              <a:ext uri="{FF2B5EF4-FFF2-40B4-BE49-F238E27FC236}">
                <a16:creationId xmlns:a16="http://schemas.microsoft.com/office/drawing/2014/main" id="{D2CD8E65-96FC-9AE0-A939-C9E68E6A3D4F}"/>
              </a:ext>
            </a:extLst>
          </p:cNvPr>
          <p:cNvSpPr txBox="1"/>
          <p:nvPr/>
        </p:nvSpPr>
        <p:spPr>
          <a:xfrm>
            <a:off x="0" y="12649200"/>
            <a:ext cx="24384000" cy="619657"/>
          </a:xfrm>
          <a:prstGeom prst="rect">
            <a:avLst/>
          </a:prstGeom>
          <a:noFill/>
        </p:spPr>
        <p:txBody>
          <a:bodyPr wrap="square">
            <a:spAutoFit/>
          </a:bodyPr>
          <a:lstStyle/>
          <a:p>
            <a:pPr algn="ctr">
              <a:lnSpc>
                <a:spcPct val="115000"/>
              </a:lnSpc>
              <a:spcAft>
                <a:spcPts val="600"/>
              </a:spcAft>
              <a:buNone/>
            </a:pPr>
            <a:r>
              <a:rPr lang="en-GB" sz="3200" kern="100" dirty="0">
                <a:solidFill>
                  <a:srgbClr val="000000"/>
                </a:solidFill>
                <a:effectLst/>
                <a:latin typeface="Embedded Roboto" panose="020B0604020202020204" charset="0"/>
                <a:ea typeface="Embedded Roboto" panose="020B0604020202020204" charset="0"/>
                <a:cs typeface="Arial" panose="020B0604020202020204" pitchFamily="34" charset="0"/>
              </a:rPr>
              <a:t>UNIVERSITY OF WALES TRINITY SAINT DAVID</a:t>
            </a:r>
            <a:endParaRPr lang="en-US" sz="3200" kern="100" dirty="0">
              <a:effectLst/>
              <a:latin typeface="Embedded Roboto" panose="020B0604020202020204" charset="0"/>
              <a:ea typeface="Embedded Roboto" panose="020B060402020202020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86056"/>
            <a:ext cx="23222857" cy="12943887"/>
          </a:xfrm>
          <a:prstGeom prst="rect">
            <a:avLst/>
          </a:prstGeom>
        </p:spPr>
      </p:pic>
      <p:pic>
        <p:nvPicPr>
          <p:cNvPr id="4" name="Picture 4"/>
          <p:cNvPicPr>
            <a:picLocks noChangeAspect="1"/>
          </p:cNvPicPr>
          <p:nvPr/>
        </p:nvPicPr>
        <p:blipFill>
          <a:blip r:embed="rId5"/>
          <a:stretch>
            <a:fillRect/>
          </a:stretch>
        </p:blipFill>
        <p:spPr>
          <a:xfrm>
            <a:off x="580572" y="386056"/>
            <a:ext cx="23222857" cy="12943887"/>
          </a:xfrm>
          <a:prstGeom prst="rect">
            <a:avLst/>
          </a:prstGeom>
          <a:effectLst>
            <a:outerShdw blurRad="11421076" dist="761405"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sp>
        <p:nvSpPr>
          <p:cNvPr id="8" name="TextBox 8"/>
          <p:cNvSpPr txBox="1"/>
          <p:nvPr/>
        </p:nvSpPr>
        <p:spPr>
          <a:xfrm>
            <a:off x="2394858" y="3072190"/>
            <a:ext cx="6190390" cy="2665488"/>
          </a:xfrm>
          <a:prstGeom prst="rect">
            <a:avLst/>
          </a:prstGeom>
        </p:spPr>
        <p:txBody>
          <a:bodyPr wrap="none" lIns="0" tIns="0" rIns="0" bIns="0" rtlCol="0" anchor="t"/>
          <a:lstStyle/>
          <a:p>
            <a:pPr marL="0" algn="l">
              <a:lnSpc>
                <a:spcPct val="110000"/>
              </a:lnSpc>
              <a:spcBef>
                <a:spcPct val="0"/>
              </a:spcBef>
              <a:spcAft>
                <a:spcPct val="0"/>
              </a:spcAft>
            </a:pPr>
            <a:r>
              <a:rPr lang="en-US" sz="100" dirty="0">
                <a:latin typeface="Embedded Roboto Condensed"/>
              </a:rPr>
              <a:t> </a:t>
            </a:r>
          </a:p>
          <a:p>
            <a:pPr marL="0" algn="l" fontAlgn="base">
              <a:lnSpc>
                <a:spcPct val="100000"/>
              </a:lnSpc>
              <a:spcBef>
                <a:spcPct val="0"/>
              </a:spcBef>
              <a:spcAft>
                <a:spcPct val="0"/>
              </a:spcAft>
            </a:pPr>
            <a:r>
              <a:rPr lang="en-US" sz="7956" b="1" i="0" u="none" strike="noStrike" spc="-79" dirty="0">
                <a:solidFill>
                  <a:srgbClr val="000000"/>
                </a:solidFill>
                <a:latin typeface="Embedded Roboto Condensed"/>
              </a:rPr>
              <a:t>Style wit</a:t>
            </a:r>
            <a:r>
              <a:rPr lang="en-US" sz="7956" b="1" i="0" u="none" strike="noStrike" dirty="0">
                <a:solidFill>
                  <a:srgbClr val="000000"/>
                </a:solidFill>
                <a:latin typeface="Embedded Roboto Condensed"/>
              </a:rPr>
              <a:t>h</a:t>
            </a:r>
          </a:p>
          <a:p>
            <a:pPr marL="0" algn="l" fontAlgn="base">
              <a:lnSpc>
                <a:spcPct val="100000"/>
              </a:lnSpc>
              <a:spcBef>
                <a:spcPct val="0"/>
              </a:spcBef>
              <a:spcAft>
                <a:spcPct val="0"/>
              </a:spcAft>
            </a:pPr>
            <a:r>
              <a:rPr lang="en-US" sz="7956" b="1" i="0" u="none" strike="noStrike" spc="-79" dirty="0">
                <a:solidFill>
                  <a:srgbClr val="000000"/>
                </a:solidFill>
                <a:latin typeface="Embedded Roboto Condensed"/>
              </a:rPr>
              <a:t>Purpos</a:t>
            </a:r>
            <a:r>
              <a:rPr lang="en-US" sz="7956" b="1" i="0" u="none" strike="noStrike" dirty="0">
                <a:solidFill>
                  <a:srgbClr val="000000"/>
                </a:solidFill>
                <a:latin typeface="Embedded Roboto Condensed"/>
              </a:rPr>
              <a:t>e</a:t>
            </a:r>
          </a:p>
          <a:p>
            <a:pPr marL="0" algn="l">
              <a:lnSpc>
                <a:spcPct val="110000"/>
              </a:lnSpc>
              <a:spcBef>
                <a:spcPct val="0"/>
              </a:spcBef>
              <a:spcAft>
                <a:spcPct val="0"/>
              </a:spcAft>
            </a:pPr>
            <a:r>
              <a:rPr lang="en-US" sz="100" dirty="0">
                <a:latin typeface="Embedded Roboto Condensed"/>
              </a:rPr>
              <a:t> </a:t>
            </a:r>
          </a:p>
        </p:txBody>
      </p:sp>
      <p:sp>
        <p:nvSpPr>
          <p:cNvPr id="9" name="TextBox 9"/>
          <p:cNvSpPr txBox="1"/>
          <p:nvPr/>
        </p:nvSpPr>
        <p:spPr>
          <a:xfrm>
            <a:off x="2394857" y="2140857"/>
            <a:ext cx="2021010" cy="350762"/>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2285" b="0" i="0" u="none" strike="noStrike" spc="342">
                <a:solidFill>
                  <a:srgbClr val="2E4A3E"/>
                </a:solidFill>
                <a:latin typeface="Embedded Roboto"/>
              </a:rPr>
              <a:t>OVERVIE</a:t>
            </a:r>
            <a:r>
              <a:rPr lang="en-US" sz="2285" b="0" i="0" u="none" strike="noStrike">
                <a:solidFill>
                  <a:srgbClr val="2E4A3E"/>
                </a:solidFill>
                <a:latin typeface="Embedded Roboto"/>
              </a:rPr>
              <a:t>W</a:t>
            </a:r>
          </a:p>
          <a:p>
            <a:pPr marL="0" algn="l">
              <a:lnSpc>
                <a:spcPct val="110000"/>
              </a:lnSpc>
              <a:spcBef>
                <a:spcPct val="0"/>
              </a:spcBef>
              <a:spcAft>
                <a:spcPct val="0"/>
              </a:spcAft>
            </a:pPr>
            <a:r>
              <a:rPr lang="en-US" sz="100">
                <a:latin typeface="Embedded Roboto"/>
              </a:rPr>
              <a:t> </a:t>
            </a:r>
          </a:p>
        </p:txBody>
      </p:sp>
      <p:pic>
        <p:nvPicPr>
          <p:cNvPr id="11" name="Picture 10" descr="The image shows a person wearing a white, textured, button-down shirt and light grey trousers.&#10;&#10;AI-generated content may be incorrect.">
            <a:extLst>
              <a:ext uri="{FF2B5EF4-FFF2-40B4-BE49-F238E27FC236}">
                <a16:creationId xmlns:a16="http://schemas.microsoft.com/office/drawing/2014/main" id="{AC37A7AA-B88C-86A8-953C-7472A31E69E2}"/>
              </a:ext>
            </a:extLst>
          </p:cNvPr>
          <p:cNvPicPr>
            <a:picLocks noChangeAspect="1"/>
          </p:cNvPicPr>
          <p:nvPr/>
        </p:nvPicPr>
        <p:blipFill>
          <a:blip r:embed="rId7"/>
          <a:stretch>
            <a:fillRect/>
          </a:stretch>
        </p:blipFill>
        <p:spPr>
          <a:xfrm>
            <a:off x="12670155" y="1383890"/>
            <a:ext cx="8981788" cy="7778721"/>
          </a:xfrm>
          <a:prstGeom prst="rect">
            <a:avLst/>
          </a:prstGeom>
        </p:spPr>
      </p:pic>
      <p:pic>
        <p:nvPicPr>
          <p:cNvPr id="7" name="Picture 7"/>
          <p:cNvPicPr>
            <a:picLocks noChangeAspect="1"/>
          </p:cNvPicPr>
          <p:nvPr/>
        </p:nvPicPr>
        <p:blipFill>
          <a:blip r:embed="rId8"/>
          <a:stretch>
            <a:fillRect/>
          </a:stretch>
        </p:blipFill>
        <p:spPr>
          <a:xfrm>
            <a:off x="15459182" y="7848600"/>
            <a:ext cx="6773333" cy="4354286"/>
          </a:xfrm>
          <a:prstGeom prst="rect">
            <a:avLst/>
          </a:prstGeom>
        </p:spPr>
      </p:pic>
      <p:sp>
        <p:nvSpPr>
          <p:cNvPr id="6" name="TextBox 6"/>
          <p:cNvSpPr txBox="1"/>
          <p:nvPr/>
        </p:nvSpPr>
        <p:spPr>
          <a:xfrm>
            <a:off x="2394857" y="6221488"/>
            <a:ext cx="11930743" cy="6110622"/>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Studio is a sustainable fashion brand dedicated to producing eco-friendly clothing and accessories. Each product is made using ethically sourced materials, environmentally responsible production methods, and modern minimalist designs.</a:t>
            </a:r>
            <a:endParaRPr lang="en-US" sz="3200" dirty="0">
              <a:solidFill>
                <a:srgbClr val="000000"/>
              </a:solidFill>
              <a:latin typeface="Embedded Roboto"/>
            </a:endParaRPr>
          </a:p>
          <a:p>
            <a:pPr marL="0" algn="just" fontAlgn="base">
              <a:lnSpc>
                <a:spcPct val="105000"/>
              </a:lnSpc>
              <a:spcBef>
                <a:spcPct val="0"/>
              </a:spcBef>
              <a:spcAft>
                <a:spcPct val="3000"/>
              </a:spcAft>
            </a:pPr>
            <a:r>
              <a:rPr lang="en-US" sz="3200" b="0" i="0" u="none" strike="noStrike" dirty="0">
                <a:solidFill>
                  <a:srgbClr val="000000"/>
                </a:solidFill>
                <a:latin typeface="Embedded Roboto"/>
              </a:rPr>
              <a:t>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promotes slow fashion by encouraging conscious shopping habits and timeless wardrobe choices.</a:t>
            </a:r>
          </a:p>
          <a:p>
            <a:pPr marL="0" algn="just">
              <a:lnSpc>
                <a:spcPct val="110000"/>
              </a:lnSpc>
              <a:spcBef>
                <a:spcPct val="0"/>
              </a:spcBef>
              <a:spcAft>
                <a:spcPct val="0"/>
              </a:spcAft>
            </a:pPr>
            <a:r>
              <a:rPr lang="en-US" sz="3200" dirty="0">
                <a:latin typeface="Embedded Roboto"/>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82396"/>
            <a:ext cx="23222857" cy="12951209"/>
          </a:xfrm>
          <a:prstGeom prst="rect">
            <a:avLst/>
          </a:prstGeom>
        </p:spPr>
      </p:pic>
      <p:pic>
        <p:nvPicPr>
          <p:cNvPr id="4" name="Picture 4"/>
          <p:cNvPicPr>
            <a:picLocks noChangeAspect="1"/>
          </p:cNvPicPr>
          <p:nvPr/>
        </p:nvPicPr>
        <p:blipFill>
          <a:blip r:embed="rId5"/>
          <a:stretch>
            <a:fillRect/>
          </a:stretch>
        </p:blipFill>
        <p:spPr>
          <a:xfrm>
            <a:off x="580572" y="382396"/>
            <a:ext cx="23222857" cy="12951209"/>
          </a:xfrm>
          <a:prstGeom prst="rect">
            <a:avLst/>
          </a:prstGeom>
          <a:effectLst>
            <a:outerShdw blurRad="13397800" dist="893186"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sp>
        <p:nvSpPr>
          <p:cNvPr id="8" name="TextBox 8"/>
          <p:cNvSpPr txBox="1"/>
          <p:nvPr/>
        </p:nvSpPr>
        <p:spPr>
          <a:xfrm>
            <a:off x="2394857" y="2999619"/>
            <a:ext cx="7034524" cy="2086429"/>
          </a:xfrm>
          <a:prstGeom prst="rect">
            <a:avLst/>
          </a:prstGeom>
        </p:spPr>
        <p:txBody>
          <a:bodyPr wrap="none" lIns="0" tIns="0" rIns="0" bIns="0" rtlCol="0" anchor="t"/>
          <a:lstStyle/>
          <a:p>
            <a:pPr marL="0" algn="l">
              <a:lnSpc>
                <a:spcPct val="110000"/>
              </a:lnSpc>
              <a:spcBef>
                <a:spcPct val="0"/>
              </a:spcBef>
              <a:spcAft>
                <a:spcPct val="0"/>
              </a:spcAft>
            </a:pPr>
            <a:r>
              <a:rPr lang="en-US" sz="100" dirty="0">
                <a:latin typeface="Embedded Roboto Condensed"/>
              </a:rPr>
              <a:t> </a:t>
            </a:r>
          </a:p>
          <a:p>
            <a:pPr marL="0" algn="l" fontAlgn="base">
              <a:lnSpc>
                <a:spcPct val="100000"/>
              </a:lnSpc>
              <a:spcBef>
                <a:spcPct val="0"/>
              </a:spcBef>
              <a:spcAft>
                <a:spcPct val="0"/>
              </a:spcAft>
            </a:pPr>
            <a:r>
              <a:rPr lang="en-US" sz="6228" b="1" i="0" u="none" strike="noStrike" spc="-62" dirty="0">
                <a:solidFill>
                  <a:srgbClr val="000000"/>
                </a:solidFill>
                <a:latin typeface="Embedded Roboto Condensed"/>
              </a:rPr>
              <a:t>Reshaping th</a:t>
            </a:r>
            <a:r>
              <a:rPr lang="en-US" sz="6228" b="1" i="0" u="none" strike="noStrike" dirty="0">
                <a:solidFill>
                  <a:srgbClr val="000000"/>
                </a:solidFill>
                <a:latin typeface="Embedded Roboto Condensed"/>
              </a:rPr>
              <a:t>e</a:t>
            </a:r>
          </a:p>
          <a:p>
            <a:pPr marL="0" algn="l" fontAlgn="base">
              <a:lnSpc>
                <a:spcPct val="100000"/>
              </a:lnSpc>
              <a:spcBef>
                <a:spcPct val="0"/>
              </a:spcBef>
              <a:spcAft>
                <a:spcPct val="0"/>
              </a:spcAft>
            </a:pPr>
            <a:r>
              <a:rPr lang="en-US" sz="6228" b="1" i="0" u="none" strike="noStrike" spc="-62" dirty="0">
                <a:solidFill>
                  <a:srgbClr val="000000"/>
                </a:solidFill>
                <a:latin typeface="Embedded Roboto Condensed"/>
              </a:rPr>
              <a:t>Industr</a:t>
            </a:r>
            <a:r>
              <a:rPr lang="en-US" sz="6228" b="1" i="0" u="none" strike="noStrike" dirty="0">
                <a:solidFill>
                  <a:srgbClr val="000000"/>
                </a:solidFill>
                <a:latin typeface="Embedded Roboto Condensed"/>
              </a:rPr>
              <a:t>y</a:t>
            </a:r>
          </a:p>
          <a:p>
            <a:pPr marL="0" algn="l">
              <a:lnSpc>
                <a:spcPct val="110000"/>
              </a:lnSpc>
              <a:spcBef>
                <a:spcPct val="0"/>
              </a:spcBef>
              <a:spcAft>
                <a:spcPct val="0"/>
              </a:spcAft>
            </a:pPr>
            <a:r>
              <a:rPr lang="en-US" sz="100" dirty="0">
                <a:latin typeface="Embedded Roboto Condensed"/>
              </a:rPr>
              <a:t> </a:t>
            </a:r>
          </a:p>
        </p:txBody>
      </p:sp>
      <p:sp>
        <p:nvSpPr>
          <p:cNvPr id="10" name="TextBox 10"/>
          <p:cNvSpPr txBox="1"/>
          <p:nvPr/>
        </p:nvSpPr>
        <p:spPr>
          <a:xfrm>
            <a:off x="2394857" y="2140857"/>
            <a:ext cx="2146631" cy="278190"/>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1788" b="0" i="0" u="none" strike="noStrike" spc="268">
                <a:solidFill>
                  <a:srgbClr val="2E4A3E"/>
                </a:solidFill>
                <a:latin typeface="Embedded Roboto"/>
              </a:rPr>
              <a:t>BRAND STOR</a:t>
            </a:r>
            <a:r>
              <a:rPr lang="en-US" sz="1788" b="0" i="0" u="none" strike="noStrike">
                <a:solidFill>
                  <a:srgbClr val="2E4A3E"/>
                </a:solidFill>
                <a:latin typeface="Embedded Roboto"/>
              </a:rPr>
              <a:t>Y</a:t>
            </a:r>
          </a:p>
          <a:p>
            <a:pPr marL="0" algn="l">
              <a:lnSpc>
                <a:spcPct val="110000"/>
              </a:lnSpc>
              <a:spcBef>
                <a:spcPct val="0"/>
              </a:spcBef>
              <a:spcAft>
                <a:spcPct val="0"/>
              </a:spcAft>
            </a:pPr>
            <a:r>
              <a:rPr lang="en-US" sz="100">
                <a:latin typeface="Embedded Roboto"/>
              </a:rPr>
              <a:t> </a:t>
            </a:r>
          </a:p>
        </p:txBody>
      </p:sp>
      <p:pic>
        <p:nvPicPr>
          <p:cNvPr id="12" name="Picture 11" descr="The image depicts a stylishly dressed woman standing near a modern, minimalist building.&#10;&#10;AI-generated content may be incorrect.">
            <a:extLst>
              <a:ext uri="{FF2B5EF4-FFF2-40B4-BE49-F238E27FC236}">
                <a16:creationId xmlns:a16="http://schemas.microsoft.com/office/drawing/2014/main" id="{D3574A2D-B2F9-39F9-A7F4-D7F8A9EC7C83}"/>
              </a:ext>
            </a:extLst>
          </p:cNvPr>
          <p:cNvPicPr>
            <a:picLocks noChangeAspect="1"/>
          </p:cNvPicPr>
          <p:nvPr/>
        </p:nvPicPr>
        <p:blipFill>
          <a:blip r:embed="rId7"/>
          <a:stretch>
            <a:fillRect/>
          </a:stretch>
        </p:blipFill>
        <p:spPr>
          <a:xfrm>
            <a:off x="12442372" y="2090932"/>
            <a:ext cx="9466943" cy="8767939"/>
          </a:xfrm>
          <a:prstGeom prst="rect">
            <a:avLst/>
          </a:prstGeom>
        </p:spPr>
      </p:pic>
      <p:sp>
        <p:nvSpPr>
          <p:cNvPr id="7" name="TextBox 7"/>
          <p:cNvSpPr txBox="1"/>
          <p:nvPr/>
        </p:nvSpPr>
        <p:spPr>
          <a:xfrm>
            <a:off x="2394856" y="5569856"/>
            <a:ext cx="9797144" cy="6164943"/>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targets environmentally conscious consumers aged 20–45 who appreciate stylish, high-quality fashion but want to make responsible purchasing decisions. This audience includes urban professionals, creatives, and students who value sustainability and transparency in the brands they support. Our mission is to reshape the industry through innovation and responsibility.</a:t>
            </a:r>
          </a:p>
          <a:p>
            <a:pPr marL="0" algn="just">
              <a:lnSpc>
                <a:spcPct val="110000"/>
              </a:lnSpc>
              <a:spcBef>
                <a:spcPct val="0"/>
              </a:spcBef>
              <a:spcAft>
                <a:spcPct val="0"/>
              </a:spcAft>
            </a:pPr>
            <a:r>
              <a:rPr lang="en-US" sz="3200" dirty="0">
                <a:latin typeface="Embedded Roboto"/>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1017839" y="559837"/>
            <a:ext cx="22348321" cy="12596326"/>
          </a:xfrm>
          <a:prstGeom prst="rect">
            <a:avLst/>
          </a:prstGeom>
        </p:spPr>
      </p:pic>
      <p:pic>
        <p:nvPicPr>
          <p:cNvPr id="4" name="Picture 4"/>
          <p:cNvPicPr>
            <a:picLocks noChangeAspect="1"/>
          </p:cNvPicPr>
          <p:nvPr/>
        </p:nvPicPr>
        <p:blipFill>
          <a:blip r:embed="rId5"/>
          <a:stretch>
            <a:fillRect/>
          </a:stretch>
        </p:blipFill>
        <p:spPr>
          <a:xfrm>
            <a:off x="1017839" y="559837"/>
            <a:ext cx="22348321" cy="12596326"/>
          </a:xfrm>
          <a:prstGeom prst="rect">
            <a:avLst/>
          </a:prstGeom>
          <a:effectLst>
            <a:outerShdw blurRad="12189993" dist="812666" dir="5400000" algn="ctr">
              <a:srgbClr val="000000">
                <a:alpha val="5098"/>
              </a:srgbClr>
            </a:outerShdw>
          </a:effectLst>
        </p:spPr>
      </p:pic>
      <p:pic>
        <p:nvPicPr>
          <p:cNvPr id="5" name="Picture 5"/>
          <p:cNvPicPr>
            <a:picLocks noChangeAspect="1"/>
          </p:cNvPicPr>
          <p:nvPr/>
        </p:nvPicPr>
        <p:blipFill>
          <a:blip r:embed="rId6"/>
          <a:stretch>
            <a:fillRect/>
          </a:stretch>
        </p:blipFill>
        <p:spPr>
          <a:xfrm>
            <a:off x="995266" y="559837"/>
            <a:ext cx="22393469" cy="12596326"/>
          </a:xfrm>
          <a:prstGeom prst="rect">
            <a:avLst/>
          </a:prstGeom>
        </p:spPr>
      </p:pic>
      <p:pic>
        <p:nvPicPr>
          <p:cNvPr id="6" name="Picture 6"/>
          <p:cNvPicPr>
            <a:picLocks noChangeAspect="1"/>
          </p:cNvPicPr>
          <p:nvPr/>
        </p:nvPicPr>
        <p:blipFill>
          <a:blip r:embed="rId7"/>
          <a:stretch>
            <a:fillRect/>
          </a:stretch>
        </p:blipFill>
        <p:spPr>
          <a:xfrm>
            <a:off x="14097000" y="2530928"/>
            <a:ext cx="6997960" cy="6997959"/>
          </a:xfrm>
          <a:prstGeom prst="rect">
            <a:avLst/>
          </a:prstGeom>
        </p:spPr>
      </p:pic>
      <p:sp>
        <p:nvSpPr>
          <p:cNvPr id="7" name="TextBox 7"/>
          <p:cNvSpPr txBox="1"/>
          <p:nvPr/>
        </p:nvSpPr>
        <p:spPr>
          <a:xfrm>
            <a:off x="2744754" y="4522066"/>
            <a:ext cx="10666446" cy="5612533"/>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The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logo represents sustainability, elegance, and ethical fashion. It utilizes a</a:t>
            </a:r>
            <a:r>
              <a:rPr lang="en-US" sz="3200" dirty="0">
                <a:solidFill>
                  <a:srgbClr val="000000"/>
                </a:solidFill>
                <a:latin typeface="Embedded Roboto"/>
              </a:rPr>
              <a:t> </a:t>
            </a:r>
            <a:r>
              <a:rPr lang="en-US" sz="3200" b="0" i="0" u="none" strike="noStrike" dirty="0">
                <a:solidFill>
                  <a:srgbClr val="000000"/>
                </a:solidFill>
                <a:latin typeface="Embedded Roboto"/>
              </a:rPr>
              <a:t>clean, modern aesthetic with eco-inspired design principles. The visual identity focuses on minimalist lines and a palette of earth-toned neutrals to resonate with the target audience's appreciation for sophisticated transparency.</a:t>
            </a:r>
          </a:p>
          <a:p>
            <a:pPr marL="0" algn="just">
              <a:lnSpc>
                <a:spcPct val="110000"/>
              </a:lnSpc>
              <a:spcBef>
                <a:spcPct val="0"/>
              </a:spcBef>
              <a:spcAft>
                <a:spcPct val="0"/>
              </a:spcAft>
            </a:pPr>
            <a:r>
              <a:rPr lang="en-US" sz="3200" dirty="0">
                <a:latin typeface="Embedded Roboto"/>
              </a:rPr>
              <a:t> </a:t>
            </a:r>
          </a:p>
        </p:txBody>
      </p:sp>
      <p:sp>
        <p:nvSpPr>
          <p:cNvPr id="8" name="TextBox 8"/>
          <p:cNvSpPr txBox="1"/>
          <p:nvPr/>
        </p:nvSpPr>
        <p:spPr>
          <a:xfrm>
            <a:off x="2744755" y="3090765"/>
            <a:ext cx="3169602" cy="964771"/>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2953" b="1" i="0" u="none" strike="noStrike" spc="-29">
                <a:solidFill>
                  <a:srgbClr val="000000"/>
                </a:solidFill>
                <a:latin typeface="Embedded Roboto Condensed"/>
              </a:rPr>
              <a:t>Clean Moder</a:t>
            </a:r>
            <a:r>
              <a:rPr lang="en-US" sz="2953" b="1" i="0" u="none" strike="noStrike">
                <a:solidFill>
                  <a:srgbClr val="000000"/>
                </a:solidFill>
                <a:latin typeface="Embedded Roboto Condensed"/>
              </a:rPr>
              <a:t>n</a:t>
            </a:r>
          </a:p>
          <a:p>
            <a:pPr marL="0" algn="l" fontAlgn="base">
              <a:lnSpc>
                <a:spcPct val="100000"/>
              </a:lnSpc>
              <a:spcBef>
                <a:spcPct val="0"/>
              </a:spcBef>
              <a:spcAft>
                <a:spcPct val="0"/>
              </a:spcAft>
            </a:pPr>
            <a:r>
              <a:rPr lang="en-US" sz="2953" b="1" i="0" u="none" strike="noStrike" spc="-29">
                <a:solidFill>
                  <a:srgbClr val="000000"/>
                </a:solidFill>
                <a:latin typeface="Embedded Roboto Condensed"/>
              </a:rPr>
              <a:t>Eco-Inspire</a:t>
            </a:r>
            <a:r>
              <a:rPr lang="en-US" sz="2953" b="1" i="0" u="none" strike="noStrike">
                <a:solidFill>
                  <a:srgbClr val="000000"/>
                </a:solidFill>
                <a:latin typeface="Embedded Roboto Condensed"/>
              </a:rPr>
              <a:t>d</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744755" y="2309326"/>
            <a:ext cx="1170892" cy="221602"/>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1469" b="0" i="0" u="none" strike="noStrike" spc="220">
                <a:solidFill>
                  <a:srgbClr val="2E4A3E"/>
                </a:solidFill>
                <a:latin typeface="Embedded Roboto"/>
              </a:rPr>
              <a:t>IDENTIT</a:t>
            </a:r>
            <a:r>
              <a:rPr lang="en-US" sz="1469" b="0" i="0" u="none" strike="noStrike">
                <a:solidFill>
                  <a:srgbClr val="2E4A3E"/>
                </a:solidFill>
                <a:latin typeface="Embedded Roboto"/>
              </a:rPr>
              <a:t>Y</a:t>
            </a:r>
          </a:p>
          <a:p>
            <a:pPr marL="0" algn="l">
              <a:lnSpc>
                <a:spcPct val="110000"/>
              </a:lnSpc>
              <a:spcBef>
                <a:spcPct val="0"/>
              </a:spcBef>
              <a:spcAft>
                <a:spcPct val="0"/>
              </a:spcAft>
            </a:pPr>
            <a:r>
              <a:rPr lang="en-US" sz="100">
                <a:latin typeface="Embedded Roboto"/>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72337"/>
            <a:ext cx="23222857" cy="12971326"/>
          </a:xfrm>
          <a:prstGeom prst="rect">
            <a:avLst/>
          </a:prstGeom>
        </p:spPr>
      </p:pic>
      <p:pic>
        <p:nvPicPr>
          <p:cNvPr id="4" name="Picture 4"/>
          <p:cNvPicPr>
            <a:picLocks noChangeAspect="1"/>
          </p:cNvPicPr>
          <p:nvPr/>
        </p:nvPicPr>
        <p:blipFill>
          <a:blip r:embed="rId5"/>
          <a:stretch>
            <a:fillRect/>
          </a:stretch>
        </p:blipFill>
        <p:spPr>
          <a:xfrm>
            <a:off x="580572" y="372337"/>
            <a:ext cx="23222857" cy="12971326"/>
          </a:xfrm>
          <a:prstGeom prst="rect">
            <a:avLst/>
          </a:prstGeom>
          <a:effectLst>
            <a:outerShdw blurRad="6276448" dist="418429"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pic>
        <p:nvPicPr>
          <p:cNvPr id="6" name="Picture 6"/>
          <p:cNvPicPr>
            <a:picLocks noChangeAspect="1"/>
          </p:cNvPicPr>
          <p:nvPr/>
        </p:nvPicPr>
        <p:blipFill>
          <a:blip r:embed="rId7"/>
          <a:stretch>
            <a:fillRect/>
          </a:stretch>
        </p:blipFill>
        <p:spPr>
          <a:xfrm>
            <a:off x="13514239" y="2951238"/>
            <a:ext cx="8466666" cy="6047619"/>
          </a:xfrm>
          <a:prstGeom prst="rect">
            <a:avLst/>
          </a:prstGeom>
        </p:spPr>
      </p:pic>
      <p:sp>
        <p:nvSpPr>
          <p:cNvPr id="7" name="TextBox 7"/>
          <p:cNvSpPr txBox="1"/>
          <p:nvPr/>
        </p:nvSpPr>
        <p:spPr>
          <a:xfrm>
            <a:off x="2394857" y="5552092"/>
            <a:ext cx="10538812" cy="4887308"/>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Leveraging platforms such as Instagram, Pinterest, and TikTok to build a visual narrative.</a:t>
            </a:r>
          </a:p>
          <a:p>
            <a:pPr marL="0" algn="just" fontAlgn="base">
              <a:lnSpc>
                <a:spcPct val="105000"/>
              </a:lnSpc>
              <a:spcBef>
                <a:spcPct val="0"/>
              </a:spcBef>
              <a:spcAft>
                <a:spcPct val="3000"/>
              </a:spcAft>
            </a:pPr>
            <a:endParaRPr lang="en-US" sz="3200" b="0" i="0" u="none" strike="noStrike" dirty="0">
              <a:solidFill>
                <a:srgbClr val="000000"/>
              </a:solidFill>
              <a:latin typeface="Embedded Roboto"/>
            </a:endParaRPr>
          </a:p>
          <a:p>
            <a:pPr marL="0" algn="just" fontAlgn="base">
              <a:lnSpc>
                <a:spcPct val="105000"/>
              </a:lnSpc>
              <a:spcBef>
                <a:spcPct val="0"/>
              </a:spcBef>
              <a:spcAft>
                <a:spcPct val="3000"/>
              </a:spcAft>
            </a:pPr>
            <a:r>
              <a:rPr lang="en-US" sz="3200" b="1" i="0" u="none" strike="noStrike" dirty="0">
                <a:solidFill>
                  <a:srgbClr val="000000"/>
                </a:solidFill>
                <a:latin typeface="Embedded Roboto"/>
              </a:rPr>
              <a:t>Instagram:</a:t>
            </a:r>
            <a:r>
              <a:rPr lang="en-US" sz="3200" b="0" i="0" u="none" strike="noStrike" dirty="0">
                <a:solidFill>
                  <a:srgbClr val="000000"/>
                </a:solidFill>
                <a:latin typeface="Embedded Roboto"/>
              </a:rPr>
              <a:t> Curated editorial feed showcasing products and ethics.</a:t>
            </a:r>
          </a:p>
          <a:p>
            <a:pPr marL="0" algn="just" fontAlgn="base">
              <a:lnSpc>
                <a:spcPct val="105000"/>
              </a:lnSpc>
              <a:spcBef>
                <a:spcPct val="0"/>
              </a:spcBef>
              <a:spcAft>
                <a:spcPct val="3000"/>
              </a:spcAft>
            </a:pPr>
            <a:r>
              <a:rPr lang="en-US" sz="3200" b="1" i="0" u="none" strike="noStrike" dirty="0">
                <a:solidFill>
                  <a:srgbClr val="000000"/>
                </a:solidFill>
                <a:latin typeface="Embedded Roboto"/>
              </a:rPr>
              <a:t>Pinterest:</a:t>
            </a:r>
            <a:r>
              <a:rPr lang="en-US" sz="3200" b="0" i="0" u="none" strike="noStrike" dirty="0">
                <a:solidFill>
                  <a:srgbClr val="000000"/>
                </a:solidFill>
                <a:latin typeface="Embedded Roboto"/>
              </a:rPr>
              <a:t> Mood boards for sustainable lifestyles.</a:t>
            </a:r>
          </a:p>
          <a:p>
            <a:pPr marL="0" algn="just" fontAlgn="base">
              <a:lnSpc>
                <a:spcPct val="105000"/>
              </a:lnSpc>
              <a:spcBef>
                <a:spcPct val="0"/>
              </a:spcBef>
              <a:spcAft>
                <a:spcPct val="3000"/>
              </a:spcAft>
            </a:pPr>
            <a:r>
              <a:rPr lang="en-US" sz="3200" b="1" i="0" u="none" strike="noStrike" dirty="0">
                <a:solidFill>
                  <a:srgbClr val="000000"/>
                </a:solidFill>
                <a:latin typeface="Embedded Roboto"/>
              </a:rPr>
              <a:t>TikTok:</a:t>
            </a:r>
            <a:r>
              <a:rPr lang="en-US" sz="3200" b="0" i="0" u="none" strike="noStrike" dirty="0">
                <a:solidFill>
                  <a:srgbClr val="000000"/>
                </a:solidFill>
                <a:latin typeface="Embedded Roboto"/>
              </a:rPr>
              <a:t> Behind-the-scenes of eco-production.</a:t>
            </a:r>
          </a:p>
          <a:p>
            <a:pPr marL="0" algn="just">
              <a:lnSpc>
                <a:spcPct val="110000"/>
              </a:lnSpc>
              <a:spcBef>
                <a:spcPct val="0"/>
              </a:spcBef>
              <a:spcAft>
                <a:spcPct val="0"/>
              </a:spcAft>
            </a:pPr>
            <a:r>
              <a:rPr lang="en-US" sz="3200" dirty="0">
                <a:latin typeface="Embedded Roboto"/>
              </a:rPr>
              <a:t> </a:t>
            </a:r>
          </a:p>
        </p:txBody>
      </p:sp>
      <p:sp>
        <p:nvSpPr>
          <p:cNvPr id="8" name="TextBox 8"/>
          <p:cNvSpPr txBox="1"/>
          <p:nvPr/>
        </p:nvSpPr>
        <p:spPr>
          <a:xfrm>
            <a:off x="2394857" y="2951238"/>
            <a:ext cx="5013948" cy="1633235"/>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5000" b="1" i="0" u="none" strike="noStrike" spc="-50">
                <a:solidFill>
                  <a:srgbClr val="000000"/>
                </a:solidFill>
                <a:latin typeface="Embedded Roboto Condensed"/>
              </a:rPr>
              <a:t>Visual Socia</a:t>
            </a:r>
            <a:r>
              <a:rPr lang="en-US" sz="5000" b="1" i="0" u="none" strike="noStrike">
                <a:solidFill>
                  <a:srgbClr val="000000"/>
                </a:solidFill>
                <a:latin typeface="Embedded Roboto Condensed"/>
              </a:rPr>
              <a:t>l</a:t>
            </a:r>
          </a:p>
          <a:p>
            <a:pPr marL="0" algn="l" fontAlgn="base">
              <a:lnSpc>
                <a:spcPct val="100000"/>
              </a:lnSpc>
              <a:spcBef>
                <a:spcPct val="0"/>
              </a:spcBef>
              <a:spcAft>
                <a:spcPct val="0"/>
              </a:spcAft>
            </a:pPr>
            <a:r>
              <a:rPr lang="en-US" sz="5000" b="1" i="0" u="none" strike="noStrike" spc="-50">
                <a:solidFill>
                  <a:srgbClr val="000000"/>
                </a:solidFill>
                <a:latin typeface="Embedded Roboto Condensed"/>
              </a:rPr>
              <a:t>Storytellin</a:t>
            </a:r>
            <a:r>
              <a:rPr lang="en-US" sz="5000" b="1" i="0" u="none" strike="noStrike">
                <a:solidFill>
                  <a:srgbClr val="000000"/>
                </a:solidFill>
                <a:latin typeface="Embedded Roboto Condensed"/>
              </a:rPr>
              <a:t>g</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394857" y="2140857"/>
            <a:ext cx="1551129" cy="229810"/>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1523" b="0" i="0" u="none" strike="noStrike" spc="228">
                <a:solidFill>
                  <a:srgbClr val="2E4A3E"/>
                </a:solidFill>
                <a:latin typeface="Embedded Roboto"/>
              </a:rPr>
              <a:t>MARKETIN</a:t>
            </a:r>
            <a:r>
              <a:rPr lang="en-US" sz="1523" b="0" i="0" u="none" strike="noStrike">
                <a:solidFill>
                  <a:srgbClr val="2E4A3E"/>
                </a:solidFill>
                <a:latin typeface="Embedded Roboto"/>
              </a:rPr>
              <a:t>G</a:t>
            </a:r>
          </a:p>
          <a:p>
            <a:pPr marL="0" algn="l">
              <a:lnSpc>
                <a:spcPct val="110000"/>
              </a:lnSpc>
              <a:spcBef>
                <a:spcPct val="0"/>
              </a:spcBef>
              <a:spcAft>
                <a:spcPct val="0"/>
              </a:spcAft>
            </a:pPr>
            <a:r>
              <a:rPr lang="en-US" sz="100">
                <a:latin typeface="Embedded Roboto"/>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39303"/>
            <a:ext cx="23222857" cy="13037393"/>
          </a:xfrm>
          <a:prstGeom prst="rect">
            <a:avLst/>
          </a:prstGeom>
        </p:spPr>
      </p:pic>
      <p:pic>
        <p:nvPicPr>
          <p:cNvPr id="4" name="Picture 4"/>
          <p:cNvPicPr>
            <a:picLocks noChangeAspect="1"/>
          </p:cNvPicPr>
          <p:nvPr/>
        </p:nvPicPr>
        <p:blipFill>
          <a:blip r:embed="rId5"/>
          <a:stretch>
            <a:fillRect/>
          </a:stretch>
        </p:blipFill>
        <p:spPr>
          <a:xfrm>
            <a:off x="580572" y="339303"/>
            <a:ext cx="23222857" cy="13037393"/>
          </a:xfrm>
          <a:prstGeom prst="rect">
            <a:avLst/>
          </a:prstGeom>
          <a:effectLst>
            <a:outerShdw blurRad="12222556" dist="814837"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sp>
        <p:nvSpPr>
          <p:cNvPr id="8" name="TextBox 8"/>
          <p:cNvSpPr txBox="1"/>
          <p:nvPr/>
        </p:nvSpPr>
        <p:spPr>
          <a:xfrm>
            <a:off x="2394857" y="3072190"/>
            <a:ext cx="7831931" cy="2665488"/>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Conten</a:t>
            </a:r>
            <a:r>
              <a:rPr lang="en-US" sz="7956" b="1" i="0" u="none" strike="noStrike">
                <a:solidFill>
                  <a:srgbClr val="000000"/>
                </a:solidFill>
                <a:latin typeface="Embedded Roboto Condensed"/>
              </a:rPr>
              <a:t>t</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Masterpiec</a:t>
            </a:r>
            <a:r>
              <a:rPr lang="en-US" sz="7956" b="1" i="0" u="none" strike="noStrike">
                <a:solidFill>
                  <a:srgbClr val="000000"/>
                </a:solidFill>
                <a:latin typeface="Embedded Roboto Condensed"/>
              </a:rPr>
              <a:t>e</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394857" y="2140857"/>
            <a:ext cx="2703012" cy="350762"/>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2285" b="0" i="0" u="none" strike="noStrike" spc="342">
                <a:solidFill>
                  <a:srgbClr val="2E4A3E"/>
                </a:solidFill>
                <a:latin typeface="Embedded Roboto"/>
              </a:rPr>
              <a:t>ENGAGEMEN</a:t>
            </a:r>
            <a:r>
              <a:rPr lang="en-US" sz="2285" b="0" i="0" u="none" strike="noStrike">
                <a:solidFill>
                  <a:srgbClr val="2E4A3E"/>
                </a:solidFill>
                <a:latin typeface="Embedded Roboto"/>
              </a:rPr>
              <a:t>T</a:t>
            </a:r>
          </a:p>
          <a:p>
            <a:pPr marL="0" algn="l">
              <a:lnSpc>
                <a:spcPct val="110000"/>
              </a:lnSpc>
              <a:spcBef>
                <a:spcPct val="0"/>
              </a:spcBef>
              <a:spcAft>
                <a:spcPct val="0"/>
              </a:spcAft>
            </a:pPr>
            <a:r>
              <a:rPr lang="en-US" sz="100">
                <a:latin typeface="Embedded Roboto"/>
              </a:rPr>
              <a:t> </a:t>
            </a:r>
          </a:p>
        </p:txBody>
      </p:sp>
      <p:pic>
        <p:nvPicPr>
          <p:cNvPr id="11" name="Picture 10" descr="A person is reading a book while wearing casual, light-colored clothing.&#10;&#10;AI-generated content may be incorrect.">
            <a:extLst>
              <a:ext uri="{FF2B5EF4-FFF2-40B4-BE49-F238E27FC236}">
                <a16:creationId xmlns:a16="http://schemas.microsoft.com/office/drawing/2014/main" id="{3868EDE1-21A1-FEC2-DA6A-2FF4BD50A38A}"/>
              </a:ext>
            </a:extLst>
          </p:cNvPr>
          <p:cNvPicPr>
            <a:picLocks noChangeAspect="1"/>
          </p:cNvPicPr>
          <p:nvPr/>
        </p:nvPicPr>
        <p:blipFill>
          <a:blip r:embed="rId7"/>
          <a:stretch>
            <a:fillRect/>
          </a:stretch>
        </p:blipFill>
        <p:spPr>
          <a:xfrm>
            <a:off x="13013695" y="2140857"/>
            <a:ext cx="8542298" cy="7084192"/>
          </a:xfrm>
          <a:prstGeom prst="rect">
            <a:avLst/>
          </a:prstGeom>
        </p:spPr>
      </p:pic>
      <p:pic>
        <p:nvPicPr>
          <p:cNvPr id="6" name="Picture 6"/>
          <p:cNvPicPr>
            <a:picLocks noChangeAspect="1"/>
          </p:cNvPicPr>
          <p:nvPr/>
        </p:nvPicPr>
        <p:blipFill>
          <a:blip r:embed="rId8"/>
          <a:stretch>
            <a:fillRect/>
          </a:stretch>
        </p:blipFill>
        <p:spPr>
          <a:xfrm>
            <a:off x="12573000" y="7763631"/>
            <a:ext cx="7257143" cy="4838095"/>
          </a:xfrm>
          <a:prstGeom prst="rect">
            <a:avLst/>
          </a:prstGeom>
        </p:spPr>
      </p:pic>
      <p:sp>
        <p:nvSpPr>
          <p:cNvPr id="7" name="TextBox 7"/>
          <p:cNvSpPr txBox="1"/>
          <p:nvPr/>
        </p:nvSpPr>
        <p:spPr>
          <a:xfrm>
            <a:off x="2057400" y="5446518"/>
            <a:ext cx="11201399" cy="3084286"/>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Our plan outlines how value-driven content is shared with customers. We focus on transparency by detailing ethically sourced materials and environmentally responsible production methods.</a:t>
            </a:r>
          </a:p>
          <a:p>
            <a:pPr marL="0" algn="just" fontAlgn="base">
              <a:lnSpc>
                <a:spcPct val="105000"/>
              </a:lnSpc>
              <a:spcBef>
                <a:spcPct val="0"/>
              </a:spcBef>
              <a:spcAft>
                <a:spcPct val="3000"/>
              </a:spcAft>
            </a:pPr>
            <a:r>
              <a:rPr lang="en-US" sz="3200" dirty="0">
                <a:solidFill>
                  <a:srgbClr val="000000"/>
                </a:solidFill>
                <a:latin typeface="Embedded Roboto"/>
              </a:rPr>
              <a:t>	</a:t>
            </a:r>
            <a:r>
              <a:rPr lang="en-US" sz="3200" b="0" i="0" u="none" strike="noStrike" dirty="0">
                <a:solidFill>
                  <a:srgbClr val="000000"/>
                </a:solidFill>
                <a:latin typeface="Embedded Roboto"/>
              </a:rPr>
              <a:t>Through high-quality editorial storytelling, we encourage conscious shopping habits and educate our audience on the benefits of slow fashion.</a:t>
            </a:r>
          </a:p>
          <a:p>
            <a:pPr marL="0" algn="just">
              <a:lnSpc>
                <a:spcPct val="110000"/>
              </a:lnSpc>
              <a:spcBef>
                <a:spcPct val="0"/>
              </a:spcBef>
              <a:spcAft>
                <a:spcPct val="0"/>
              </a:spcAft>
            </a:pPr>
            <a:r>
              <a:rPr lang="en-US" sz="3200" dirty="0">
                <a:latin typeface="Embedded Roboto"/>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55600"/>
            <a:ext cx="23222857" cy="13004800"/>
          </a:xfrm>
          <a:prstGeom prst="rect">
            <a:avLst/>
          </a:prstGeom>
        </p:spPr>
      </p:pic>
      <p:pic>
        <p:nvPicPr>
          <p:cNvPr id="4" name="Picture 4"/>
          <p:cNvPicPr>
            <a:picLocks noChangeAspect="1"/>
          </p:cNvPicPr>
          <p:nvPr/>
        </p:nvPicPr>
        <p:blipFill>
          <a:blip r:embed="rId5"/>
          <a:stretch>
            <a:fillRect/>
          </a:stretch>
        </p:blipFill>
        <p:spPr>
          <a:xfrm>
            <a:off x="580572" y="355600"/>
            <a:ext cx="23222857" cy="13004800"/>
          </a:xfrm>
          <a:prstGeom prst="rect">
            <a:avLst/>
          </a:prstGeom>
          <a:effectLst>
            <a:outerShdw blurRad="13933714" dist="928914"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pic>
        <p:nvPicPr>
          <p:cNvPr id="6" name="Picture 6"/>
          <p:cNvPicPr>
            <a:picLocks noChangeAspect="1"/>
          </p:cNvPicPr>
          <p:nvPr/>
        </p:nvPicPr>
        <p:blipFill>
          <a:blip r:embed="rId7"/>
          <a:stretch>
            <a:fillRect/>
          </a:stretch>
        </p:blipFill>
        <p:spPr>
          <a:xfrm>
            <a:off x="11896947" y="2491619"/>
            <a:ext cx="9797142" cy="4838095"/>
          </a:xfrm>
          <a:prstGeom prst="rect">
            <a:avLst/>
          </a:prstGeom>
        </p:spPr>
      </p:pic>
      <p:sp>
        <p:nvSpPr>
          <p:cNvPr id="7" name="TextBox 7"/>
          <p:cNvSpPr txBox="1"/>
          <p:nvPr/>
        </p:nvSpPr>
        <p:spPr>
          <a:xfrm>
            <a:off x="1905000" y="5510894"/>
            <a:ext cx="11702143" cy="4934857"/>
          </a:xfrm>
          <a:prstGeom prst="rect">
            <a:avLst/>
          </a:prstGeom>
        </p:spPr>
        <p:txBody>
          <a:bodyPr wrap="square" lIns="0" tIns="0" rIns="0" bIns="0" rtlCol="0" anchor="t"/>
          <a:lstStyle/>
          <a:p>
            <a:pPr marL="0" algn="l">
              <a:lnSpc>
                <a:spcPct val="110000"/>
              </a:lnSpc>
              <a:spcBef>
                <a:spcPct val="0"/>
              </a:spcBef>
              <a:spcAft>
                <a:spcPct val="0"/>
              </a:spcAft>
            </a:pPr>
            <a:r>
              <a:rPr lang="en-US" sz="3200" dirty="0">
                <a:latin typeface="Embedded Roboto"/>
              </a:rPr>
              <a:t> </a:t>
            </a:r>
          </a:p>
          <a:p>
            <a:pPr marL="0" algn="l" fontAlgn="base">
              <a:lnSpc>
                <a:spcPct val="105000"/>
              </a:lnSpc>
              <a:spcBef>
                <a:spcPct val="0"/>
              </a:spcBef>
              <a:spcAft>
                <a:spcPct val="3000"/>
              </a:spcAft>
            </a:pPr>
            <a:r>
              <a:rPr lang="en-US" sz="3200" b="0" i="0" u="none" strike="noStrike" dirty="0">
                <a:solidFill>
                  <a:srgbClr val="000000"/>
                </a:solidFill>
                <a:latin typeface="Embedded Roboto"/>
              </a:rPr>
              <a:t>	Implementing strategies to help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be identified</a:t>
            </a:r>
          </a:p>
          <a:p>
            <a:pPr marL="0" algn="l" fontAlgn="base">
              <a:lnSpc>
                <a:spcPct val="105000"/>
              </a:lnSpc>
              <a:spcBef>
                <a:spcPct val="0"/>
              </a:spcBef>
              <a:spcAft>
                <a:spcPct val="3000"/>
              </a:spcAft>
            </a:pPr>
            <a:r>
              <a:rPr lang="en-US" sz="3200" b="0" i="0" u="none" strike="noStrike" dirty="0">
                <a:solidFill>
                  <a:srgbClr val="000000"/>
                </a:solidFill>
                <a:latin typeface="Embedded Roboto"/>
              </a:rPr>
              <a:t>easily by customers:</a:t>
            </a:r>
          </a:p>
          <a:p>
            <a:pPr marL="0" algn="l" fontAlgn="base">
              <a:lnSpc>
                <a:spcPct val="105000"/>
              </a:lnSpc>
              <a:spcBef>
                <a:spcPct val="0"/>
              </a:spcBef>
              <a:spcAft>
                <a:spcPct val="3000"/>
              </a:spcAft>
            </a:pPr>
            <a:endParaRPr lang="en-US" sz="3200" b="0" i="0" u="none" strike="noStrike" dirty="0">
              <a:solidFill>
                <a:srgbClr val="000000"/>
              </a:solidFill>
              <a:latin typeface="Embedded Roboto"/>
            </a:endParaRPr>
          </a:p>
          <a:p>
            <a:pPr marL="0" algn="l" fontAlgn="base">
              <a:lnSpc>
                <a:spcPct val="105000"/>
              </a:lnSpc>
              <a:spcBef>
                <a:spcPct val="0"/>
              </a:spcBef>
              <a:spcAft>
                <a:spcPct val="3000"/>
              </a:spcAft>
            </a:pPr>
            <a:r>
              <a:rPr lang="en-US" sz="3200" b="0" i="0" u="none" strike="noStrike" dirty="0">
                <a:solidFill>
                  <a:srgbClr val="000000"/>
                </a:solidFill>
                <a:latin typeface="Embedded Roboto"/>
              </a:rPr>
              <a:t>• Keyword targeting for "sustainable fashion" and "ethical</a:t>
            </a:r>
          </a:p>
          <a:p>
            <a:pPr marL="0" algn="l" fontAlgn="base">
              <a:lnSpc>
                <a:spcPct val="105000"/>
              </a:lnSpc>
              <a:spcBef>
                <a:spcPct val="0"/>
              </a:spcBef>
              <a:spcAft>
                <a:spcPct val="3000"/>
              </a:spcAft>
            </a:pPr>
            <a:r>
              <a:rPr lang="en-US" sz="3200" b="0" i="0" u="none" strike="noStrike" dirty="0">
                <a:solidFill>
                  <a:srgbClr val="000000"/>
                </a:solidFill>
                <a:latin typeface="Embedded Roboto"/>
              </a:rPr>
              <a:t>accessories."</a:t>
            </a:r>
          </a:p>
          <a:p>
            <a:pPr marL="0" algn="l" fontAlgn="base">
              <a:lnSpc>
                <a:spcPct val="105000"/>
              </a:lnSpc>
              <a:spcBef>
                <a:spcPct val="0"/>
              </a:spcBef>
              <a:spcAft>
                <a:spcPct val="3000"/>
              </a:spcAft>
            </a:pPr>
            <a:r>
              <a:rPr lang="en-US" sz="3200" b="0" i="0" u="none" strike="noStrike" dirty="0">
                <a:solidFill>
                  <a:srgbClr val="000000"/>
                </a:solidFill>
                <a:latin typeface="Embedded Roboto"/>
              </a:rPr>
              <a:t>• Technical SEO for fast-loading, mobile-optimized experience.</a:t>
            </a:r>
          </a:p>
          <a:p>
            <a:pPr marL="0" algn="l" fontAlgn="base">
              <a:lnSpc>
                <a:spcPct val="105000"/>
              </a:lnSpc>
              <a:spcBef>
                <a:spcPct val="0"/>
              </a:spcBef>
              <a:spcAft>
                <a:spcPct val="3000"/>
              </a:spcAft>
            </a:pPr>
            <a:r>
              <a:rPr lang="en-US" sz="3200" b="0" i="0" u="none" strike="noStrike" dirty="0">
                <a:solidFill>
                  <a:srgbClr val="000000"/>
                </a:solidFill>
                <a:latin typeface="Embedded Roboto"/>
              </a:rPr>
              <a:t>• High-quality backlinks from eco-conscious publications.</a:t>
            </a:r>
          </a:p>
          <a:p>
            <a:pPr marL="0" algn="l">
              <a:lnSpc>
                <a:spcPct val="110000"/>
              </a:lnSpc>
              <a:spcBef>
                <a:spcPct val="0"/>
              </a:spcBef>
              <a:spcAft>
                <a:spcPct val="0"/>
              </a:spcAft>
            </a:pPr>
            <a:r>
              <a:rPr lang="en-US" sz="3200" dirty="0">
                <a:latin typeface="Embedded Roboto"/>
              </a:rPr>
              <a:t> </a:t>
            </a:r>
          </a:p>
        </p:txBody>
      </p:sp>
      <p:sp>
        <p:nvSpPr>
          <p:cNvPr id="8" name="TextBox 8"/>
          <p:cNvSpPr txBox="1"/>
          <p:nvPr/>
        </p:nvSpPr>
        <p:spPr>
          <a:xfrm>
            <a:off x="2394857" y="3072190"/>
            <a:ext cx="8991638" cy="2665488"/>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Search Engin</a:t>
            </a:r>
            <a:r>
              <a:rPr lang="en-US" sz="7956" b="1" i="0" u="none" strike="noStrike">
                <a:solidFill>
                  <a:srgbClr val="000000"/>
                </a:solidFill>
                <a:latin typeface="Embedded Roboto Condensed"/>
              </a:rPr>
              <a:t>e</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Optimizatio</a:t>
            </a:r>
            <a:r>
              <a:rPr lang="en-US" sz="7956" b="1" i="0" u="none" strike="noStrike">
                <a:solidFill>
                  <a:srgbClr val="000000"/>
                </a:solidFill>
                <a:latin typeface="Embedded Roboto Condensed"/>
              </a:rPr>
              <a:t>n</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394858" y="2140857"/>
            <a:ext cx="2060131" cy="350762"/>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2285" b="0" i="0" u="none" strike="noStrike" spc="342">
                <a:solidFill>
                  <a:srgbClr val="2E4A3E"/>
                </a:solidFill>
                <a:latin typeface="Embedded Roboto"/>
              </a:rPr>
              <a:t>VISIBILIT</a:t>
            </a:r>
            <a:r>
              <a:rPr lang="en-US" sz="2285" b="0" i="0" u="none" strike="noStrike">
                <a:solidFill>
                  <a:srgbClr val="2E4A3E"/>
                </a:solidFill>
                <a:latin typeface="Embedded Roboto"/>
              </a:rPr>
              <a:t>Y</a:t>
            </a:r>
          </a:p>
          <a:p>
            <a:pPr marL="0" algn="l">
              <a:lnSpc>
                <a:spcPct val="110000"/>
              </a:lnSpc>
              <a:spcBef>
                <a:spcPct val="0"/>
              </a:spcBef>
              <a:spcAft>
                <a:spcPct val="0"/>
              </a:spcAft>
            </a:pPr>
            <a:r>
              <a:rPr lang="en-US" sz="100">
                <a:latin typeface="Embedded Roboto"/>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72337"/>
            <a:ext cx="23222857" cy="12971326"/>
          </a:xfrm>
          <a:prstGeom prst="rect">
            <a:avLst/>
          </a:prstGeom>
        </p:spPr>
      </p:pic>
      <p:pic>
        <p:nvPicPr>
          <p:cNvPr id="4" name="Picture 4"/>
          <p:cNvPicPr>
            <a:picLocks noChangeAspect="1"/>
          </p:cNvPicPr>
          <p:nvPr/>
        </p:nvPicPr>
        <p:blipFill>
          <a:blip r:embed="rId5"/>
          <a:stretch>
            <a:fillRect/>
          </a:stretch>
        </p:blipFill>
        <p:spPr>
          <a:xfrm>
            <a:off x="580572" y="372337"/>
            <a:ext cx="23222857" cy="12971326"/>
          </a:xfrm>
          <a:prstGeom prst="rect">
            <a:avLst/>
          </a:prstGeom>
          <a:effectLst>
            <a:outerShdw blurRad="6276448" dist="418429"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sp>
        <p:nvSpPr>
          <p:cNvPr id="8" name="TextBox 8"/>
          <p:cNvSpPr txBox="1"/>
          <p:nvPr/>
        </p:nvSpPr>
        <p:spPr>
          <a:xfrm>
            <a:off x="2394858" y="3072190"/>
            <a:ext cx="6984537" cy="2665488"/>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Supportin</a:t>
            </a:r>
            <a:r>
              <a:rPr lang="en-US" sz="7956" b="1" i="0" u="none" strike="noStrike">
                <a:solidFill>
                  <a:srgbClr val="000000"/>
                </a:solidFill>
                <a:latin typeface="Embedded Roboto Condensed"/>
              </a:rPr>
              <a:t>g</a:t>
            </a:r>
          </a:p>
          <a:p>
            <a:pPr marL="0" algn="l" fontAlgn="base">
              <a:lnSpc>
                <a:spcPct val="100000"/>
              </a:lnSpc>
              <a:spcBef>
                <a:spcPct val="0"/>
              </a:spcBef>
              <a:spcAft>
                <a:spcPct val="0"/>
              </a:spcAft>
            </a:pPr>
            <a:r>
              <a:rPr lang="en-US" sz="7956" b="1" i="0" u="none" strike="noStrike" spc="-79">
                <a:solidFill>
                  <a:srgbClr val="000000"/>
                </a:solidFill>
                <a:latin typeface="Embedded Roboto Condensed"/>
              </a:rPr>
              <a:t>Scalabilit</a:t>
            </a:r>
            <a:r>
              <a:rPr lang="en-US" sz="7956" b="1" i="0" u="none" strike="noStrike">
                <a:solidFill>
                  <a:srgbClr val="000000"/>
                </a:solidFill>
                <a:latin typeface="Embedded Roboto Condensed"/>
              </a:rPr>
              <a:t>y</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394857" y="2140857"/>
            <a:ext cx="3481293" cy="350762"/>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2285" b="0" i="0" u="none" strike="noStrike" spc="342">
                <a:solidFill>
                  <a:srgbClr val="2E4A3E"/>
                </a:solidFill>
                <a:latin typeface="Embedded Roboto"/>
              </a:rPr>
              <a:t>INFRASTRUCTUR</a:t>
            </a:r>
            <a:r>
              <a:rPr lang="en-US" sz="2285" b="0" i="0" u="none" strike="noStrike">
                <a:solidFill>
                  <a:srgbClr val="2E4A3E"/>
                </a:solidFill>
                <a:latin typeface="Embedded Roboto"/>
              </a:rPr>
              <a:t>E</a:t>
            </a:r>
          </a:p>
          <a:p>
            <a:pPr marL="0" algn="l">
              <a:lnSpc>
                <a:spcPct val="110000"/>
              </a:lnSpc>
              <a:spcBef>
                <a:spcPct val="0"/>
              </a:spcBef>
              <a:spcAft>
                <a:spcPct val="0"/>
              </a:spcAft>
            </a:pPr>
            <a:r>
              <a:rPr lang="en-US" sz="100">
                <a:latin typeface="Embedded Roboto"/>
              </a:rPr>
              <a:t> </a:t>
            </a:r>
          </a:p>
        </p:txBody>
      </p:sp>
      <p:pic>
        <p:nvPicPr>
          <p:cNvPr id="11" name="Picture 10" descr="The man is dressed in casual, modern attire, standing by a sleek, glass-walled building with a pool nearby.&#10;&#10;AI-generated content may be incorrect.">
            <a:extLst>
              <a:ext uri="{FF2B5EF4-FFF2-40B4-BE49-F238E27FC236}">
                <a16:creationId xmlns:a16="http://schemas.microsoft.com/office/drawing/2014/main" id="{D1C648F2-C64A-1DEC-88F1-69E9901F0508}"/>
              </a:ext>
            </a:extLst>
          </p:cNvPr>
          <p:cNvPicPr>
            <a:picLocks noChangeAspect="1"/>
          </p:cNvPicPr>
          <p:nvPr/>
        </p:nvPicPr>
        <p:blipFill>
          <a:blip r:embed="rId7"/>
          <a:stretch>
            <a:fillRect/>
          </a:stretch>
        </p:blipFill>
        <p:spPr>
          <a:xfrm>
            <a:off x="10668000" y="3429000"/>
            <a:ext cx="12194610" cy="7705244"/>
          </a:xfrm>
          <a:prstGeom prst="rect">
            <a:avLst/>
          </a:prstGeom>
        </p:spPr>
      </p:pic>
      <p:sp>
        <p:nvSpPr>
          <p:cNvPr id="7" name="TextBox 7"/>
          <p:cNvSpPr txBox="1"/>
          <p:nvPr/>
        </p:nvSpPr>
        <p:spPr>
          <a:xfrm>
            <a:off x="1521390" y="5839527"/>
            <a:ext cx="12464143" cy="3701143"/>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Cloud computing supports </a:t>
            </a:r>
            <a:r>
              <a:rPr lang="en-US" sz="3200" b="0" i="0" u="none" strike="noStrike" dirty="0" err="1">
                <a:solidFill>
                  <a:srgbClr val="000000"/>
                </a:solidFill>
                <a:latin typeface="Embedded Roboto"/>
              </a:rPr>
              <a:t>VerdeMode</a:t>
            </a:r>
            <a:r>
              <a:rPr lang="en-US" sz="3200" b="0" i="0" u="none" strike="noStrike" dirty="0">
                <a:solidFill>
                  <a:srgbClr val="000000"/>
                </a:solidFill>
                <a:latin typeface="Embedded Roboto"/>
              </a:rPr>
              <a:t> as a business by providing flexible storage for global inventory management, agile web hosting for high-traffic launches, and secure collaboration tools for a remote creative team.</a:t>
            </a:r>
          </a:p>
          <a:p>
            <a:pPr marL="0" algn="just" fontAlgn="base">
              <a:lnSpc>
                <a:spcPct val="105000"/>
              </a:lnSpc>
              <a:spcBef>
                <a:spcPct val="0"/>
              </a:spcBef>
              <a:spcAft>
                <a:spcPct val="3000"/>
              </a:spcAft>
            </a:pPr>
            <a:r>
              <a:rPr lang="en-US" sz="3200" dirty="0">
                <a:solidFill>
                  <a:srgbClr val="000000"/>
                </a:solidFill>
                <a:latin typeface="Embedded Roboto"/>
              </a:rPr>
              <a:t>	</a:t>
            </a:r>
            <a:r>
              <a:rPr lang="en-US" sz="3200" b="0" i="0" u="none" strike="noStrike" dirty="0">
                <a:solidFill>
                  <a:srgbClr val="000000"/>
                </a:solidFill>
                <a:latin typeface="Embedded Roboto"/>
              </a:rPr>
              <a:t>This infrastructure ensures the brand can scale seamlessly as it reshapes the fashion industry.</a:t>
            </a:r>
          </a:p>
          <a:p>
            <a:pPr marL="0" algn="just">
              <a:lnSpc>
                <a:spcPct val="110000"/>
              </a:lnSpc>
              <a:spcBef>
                <a:spcPct val="0"/>
              </a:spcBef>
              <a:spcAft>
                <a:spcPct val="0"/>
              </a:spcAft>
            </a:pPr>
            <a:r>
              <a:rPr lang="en-US" sz="3200" dirty="0">
                <a:latin typeface="Embedded Roboto"/>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722174" y="326572"/>
            <a:ext cx="22939653" cy="13062857"/>
          </a:xfrm>
          <a:prstGeom prst="rect">
            <a:avLst/>
          </a:prstGeom>
        </p:spPr>
      </p:pic>
      <p:pic>
        <p:nvPicPr>
          <p:cNvPr id="4" name="Picture 4"/>
          <p:cNvPicPr>
            <a:picLocks noChangeAspect="1"/>
          </p:cNvPicPr>
          <p:nvPr/>
        </p:nvPicPr>
        <p:blipFill>
          <a:blip r:embed="rId5"/>
          <a:stretch>
            <a:fillRect/>
          </a:stretch>
        </p:blipFill>
        <p:spPr>
          <a:xfrm>
            <a:off x="722174" y="326572"/>
            <a:ext cx="22939653" cy="13062857"/>
          </a:xfrm>
          <a:prstGeom prst="rect">
            <a:avLst/>
          </a:prstGeom>
          <a:effectLst>
            <a:outerShdw blurRad="9558187" dist="637212"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pic>
        <p:nvPicPr>
          <p:cNvPr id="6" name="Picture 6"/>
          <p:cNvPicPr>
            <a:picLocks noChangeAspect="1"/>
          </p:cNvPicPr>
          <p:nvPr/>
        </p:nvPicPr>
        <p:blipFill>
          <a:blip r:embed="rId7"/>
          <a:stretch>
            <a:fillRect/>
          </a:stretch>
        </p:blipFill>
        <p:spPr>
          <a:xfrm>
            <a:off x="13592236" y="2743200"/>
            <a:ext cx="7740952" cy="7740952"/>
          </a:xfrm>
          <a:prstGeom prst="rect">
            <a:avLst/>
          </a:prstGeom>
        </p:spPr>
      </p:pic>
      <p:sp>
        <p:nvSpPr>
          <p:cNvPr id="7" name="TextBox 7"/>
          <p:cNvSpPr txBox="1"/>
          <p:nvPr/>
        </p:nvSpPr>
        <p:spPr>
          <a:xfrm>
            <a:off x="2394856" y="5049762"/>
            <a:ext cx="10635343" cy="4475238"/>
          </a:xfrm>
          <a:prstGeom prst="rect">
            <a:avLst/>
          </a:prstGeom>
        </p:spPr>
        <p:txBody>
          <a:bodyPr wrap="square" lIns="0" tIns="0" rIns="0" bIns="0" rtlCol="0" anchor="t"/>
          <a:lstStyle/>
          <a:p>
            <a:pPr marL="0" algn="l">
              <a:lnSpc>
                <a:spcPct val="110000"/>
              </a:lnSpc>
              <a:spcBef>
                <a:spcPct val="0"/>
              </a:spcBef>
              <a:spcAft>
                <a:spcPct val="0"/>
              </a:spcAft>
            </a:pPr>
            <a:r>
              <a:rPr lang="en-US" sz="3200" dirty="0">
                <a:latin typeface="Embedded Roboto"/>
              </a:rPr>
              <a:t> </a:t>
            </a:r>
          </a:p>
          <a:p>
            <a:pPr marL="0" algn="l" fontAlgn="base">
              <a:lnSpc>
                <a:spcPct val="105000"/>
              </a:lnSpc>
              <a:spcBef>
                <a:spcPct val="0"/>
              </a:spcBef>
              <a:spcAft>
                <a:spcPct val="3000"/>
              </a:spcAft>
            </a:pPr>
            <a:r>
              <a:rPr lang="en-US" sz="3200" b="0" i="0" u="none" strike="noStrike" dirty="0">
                <a:solidFill>
                  <a:srgbClr val="000000"/>
                </a:solidFill>
                <a:latin typeface="Embedded Roboto"/>
              </a:rPr>
              <a:t>	Strong security measures to safeguard </a:t>
            </a:r>
            <a:r>
              <a:rPr lang="en-US" sz="3200" b="0" i="0" u="none" strike="noStrike" dirty="0" err="1">
                <a:solidFill>
                  <a:srgbClr val="000000"/>
                </a:solidFill>
                <a:latin typeface="Embedded Roboto"/>
              </a:rPr>
              <a:t>VerdeMode’s</a:t>
            </a:r>
            <a:r>
              <a:rPr lang="en-US" sz="3200" b="0" i="0" u="none" strike="noStrike" dirty="0">
                <a:solidFill>
                  <a:srgbClr val="000000"/>
                </a:solidFill>
                <a:latin typeface="Embedded Roboto"/>
              </a:rPr>
              <a:t> website and customer data:</a:t>
            </a:r>
          </a:p>
          <a:p>
            <a:pPr marL="0" algn="l" fontAlgn="base">
              <a:lnSpc>
                <a:spcPct val="105000"/>
              </a:lnSpc>
              <a:spcBef>
                <a:spcPct val="0"/>
              </a:spcBef>
              <a:spcAft>
                <a:spcPct val="3000"/>
              </a:spcAft>
            </a:pPr>
            <a:endParaRPr lang="en-US" sz="3200" b="0" i="0" u="none" strike="noStrike" dirty="0">
              <a:solidFill>
                <a:srgbClr val="000000"/>
              </a:solidFill>
              <a:latin typeface="Embedded Roboto"/>
            </a:endParaRPr>
          </a:p>
          <a:p>
            <a:pPr marL="0" algn="l" fontAlgn="base">
              <a:lnSpc>
                <a:spcPct val="105000"/>
              </a:lnSpc>
              <a:spcBef>
                <a:spcPct val="0"/>
              </a:spcBef>
              <a:spcAft>
                <a:spcPct val="3000"/>
              </a:spcAft>
            </a:pPr>
            <a:r>
              <a:rPr lang="en-US" sz="3200" b="0" i="0" u="none" strike="noStrike" dirty="0">
                <a:solidFill>
                  <a:srgbClr val="000000"/>
                </a:solidFill>
                <a:latin typeface="Embedded Roboto"/>
              </a:rPr>
              <a:t>• End-to-end SSL encryption for all transactions.</a:t>
            </a:r>
          </a:p>
          <a:p>
            <a:pPr marL="0" algn="l" fontAlgn="base">
              <a:lnSpc>
                <a:spcPct val="105000"/>
              </a:lnSpc>
              <a:spcBef>
                <a:spcPct val="0"/>
              </a:spcBef>
              <a:spcAft>
                <a:spcPct val="3000"/>
              </a:spcAft>
            </a:pPr>
            <a:r>
              <a:rPr lang="en-US" sz="3200" b="0" i="0" u="none" strike="noStrike" dirty="0">
                <a:solidFill>
                  <a:srgbClr val="000000"/>
                </a:solidFill>
                <a:latin typeface="Embedded Roboto"/>
              </a:rPr>
              <a:t>• Regular vulnerability assessments and security patches.</a:t>
            </a:r>
          </a:p>
          <a:p>
            <a:pPr marL="0" algn="l" fontAlgn="base">
              <a:lnSpc>
                <a:spcPct val="105000"/>
              </a:lnSpc>
              <a:spcBef>
                <a:spcPct val="0"/>
              </a:spcBef>
              <a:spcAft>
                <a:spcPct val="3000"/>
              </a:spcAft>
            </a:pPr>
            <a:r>
              <a:rPr lang="en-US" sz="3200" b="0" i="0" u="none" strike="noStrike" dirty="0">
                <a:solidFill>
                  <a:srgbClr val="000000"/>
                </a:solidFill>
                <a:latin typeface="Embedded Roboto"/>
              </a:rPr>
              <a:t>• Strict GDPR compliance for customer data privacy.</a:t>
            </a:r>
          </a:p>
          <a:p>
            <a:pPr marL="0" algn="l">
              <a:lnSpc>
                <a:spcPct val="110000"/>
              </a:lnSpc>
              <a:spcBef>
                <a:spcPct val="0"/>
              </a:spcBef>
              <a:spcAft>
                <a:spcPct val="0"/>
              </a:spcAft>
            </a:pPr>
            <a:r>
              <a:rPr lang="en-US" sz="3200" dirty="0">
                <a:latin typeface="Embedded Roboto"/>
              </a:rPr>
              <a:t> </a:t>
            </a:r>
          </a:p>
        </p:txBody>
      </p:sp>
      <p:sp>
        <p:nvSpPr>
          <p:cNvPr id="8" name="TextBox 8"/>
          <p:cNvSpPr txBox="1"/>
          <p:nvPr/>
        </p:nvSpPr>
        <p:spPr>
          <a:xfrm>
            <a:off x="2394857" y="2951238"/>
            <a:ext cx="3571488" cy="1130905"/>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Condensed"/>
              </a:rPr>
              <a:t> </a:t>
            </a:r>
          </a:p>
          <a:p>
            <a:pPr marL="0" algn="l" fontAlgn="base">
              <a:lnSpc>
                <a:spcPct val="100000"/>
              </a:lnSpc>
              <a:spcBef>
                <a:spcPct val="0"/>
              </a:spcBef>
              <a:spcAft>
                <a:spcPct val="0"/>
              </a:spcAft>
            </a:pPr>
            <a:r>
              <a:rPr lang="en-US" sz="3375" b="1" i="0" u="none" strike="noStrike" spc="-33">
                <a:solidFill>
                  <a:srgbClr val="000000"/>
                </a:solidFill>
                <a:latin typeface="Embedded Roboto Condensed"/>
              </a:rPr>
              <a:t>Safeguardin</a:t>
            </a:r>
            <a:r>
              <a:rPr lang="en-US" sz="3375" b="1" i="0" u="none" strike="noStrike">
                <a:solidFill>
                  <a:srgbClr val="000000"/>
                </a:solidFill>
                <a:latin typeface="Embedded Roboto Condensed"/>
              </a:rPr>
              <a:t>g</a:t>
            </a:r>
          </a:p>
          <a:p>
            <a:pPr marL="0" algn="l" fontAlgn="base">
              <a:lnSpc>
                <a:spcPct val="100000"/>
              </a:lnSpc>
              <a:spcBef>
                <a:spcPct val="0"/>
              </a:spcBef>
              <a:spcAft>
                <a:spcPct val="0"/>
              </a:spcAft>
            </a:pPr>
            <a:r>
              <a:rPr lang="en-US" sz="3375" b="1" i="0" u="none" strike="noStrike" spc="-33">
                <a:solidFill>
                  <a:srgbClr val="000000"/>
                </a:solidFill>
                <a:latin typeface="Embedded Roboto Condensed"/>
              </a:rPr>
              <a:t>Dat</a:t>
            </a:r>
            <a:r>
              <a:rPr lang="en-US" sz="3375" b="1" i="0" u="none" strike="noStrike">
                <a:solidFill>
                  <a:srgbClr val="000000"/>
                </a:solidFill>
                <a:latin typeface="Embedded Roboto Condensed"/>
              </a:rPr>
              <a:t>a</a:t>
            </a:r>
          </a:p>
          <a:p>
            <a:pPr marL="0" algn="l">
              <a:lnSpc>
                <a:spcPct val="110000"/>
              </a:lnSpc>
              <a:spcBef>
                <a:spcPct val="0"/>
              </a:spcBef>
              <a:spcAft>
                <a:spcPct val="0"/>
              </a:spcAft>
            </a:pPr>
            <a:r>
              <a:rPr lang="en-US" sz="100">
                <a:latin typeface="Embedded Roboto Condensed"/>
              </a:rPr>
              <a:t> </a:t>
            </a:r>
          </a:p>
        </p:txBody>
      </p:sp>
      <p:sp>
        <p:nvSpPr>
          <p:cNvPr id="9" name="TextBox 9"/>
          <p:cNvSpPr txBox="1"/>
          <p:nvPr/>
        </p:nvSpPr>
        <p:spPr>
          <a:xfrm>
            <a:off x="2394857" y="2140857"/>
            <a:ext cx="1277720" cy="229810"/>
          </a:xfrm>
          <a:prstGeom prst="rect">
            <a:avLst/>
          </a:prstGeom>
        </p:spPr>
        <p:txBody>
          <a:bodyPr wrap="none" lIns="0" tIns="0" rIns="0" bIns="0" rtlCol="0" anchor="t"/>
          <a:lstStyle/>
          <a:p>
            <a:pPr marL="0" algn="l">
              <a:lnSpc>
                <a:spcPct val="110000"/>
              </a:lnSpc>
              <a:spcBef>
                <a:spcPct val="0"/>
              </a:spcBef>
              <a:spcAft>
                <a:spcPct val="0"/>
              </a:spcAft>
            </a:pPr>
            <a:r>
              <a:rPr lang="en-US" sz="100">
                <a:latin typeface="Embedded Roboto"/>
              </a:rPr>
              <a:t> </a:t>
            </a:r>
          </a:p>
          <a:p>
            <a:pPr marL="0" algn="l" fontAlgn="base">
              <a:lnSpc>
                <a:spcPct val="100000"/>
              </a:lnSpc>
              <a:spcBef>
                <a:spcPct val="0"/>
              </a:spcBef>
              <a:spcAft>
                <a:spcPct val="0"/>
              </a:spcAft>
            </a:pPr>
            <a:r>
              <a:rPr lang="en-US" sz="1523" b="0" i="0" u="none" strike="noStrike" spc="228">
                <a:solidFill>
                  <a:srgbClr val="2E4A3E"/>
                </a:solidFill>
                <a:latin typeface="Embedded Roboto"/>
              </a:rPr>
              <a:t>SECURIT</a:t>
            </a:r>
            <a:r>
              <a:rPr lang="en-US" sz="1523" b="0" i="0" u="none" strike="noStrike">
                <a:solidFill>
                  <a:srgbClr val="2E4A3E"/>
                </a:solidFill>
                <a:latin typeface="Embedded Roboto"/>
              </a:rPr>
              <a:t>Y</a:t>
            </a:r>
          </a:p>
          <a:p>
            <a:pPr marL="0" algn="l">
              <a:lnSpc>
                <a:spcPct val="110000"/>
              </a:lnSpc>
              <a:spcBef>
                <a:spcPct val="0"/>
              </a:spcBef>
              <a:spcAft>
                <a:spcPct val="0"/>
              </a:spcAft>
            </a:pPr>
            <a:r>
              <a:rPr lang="en-US" sz="100">
                <a:latin typeface="Embedded Roboto"/>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Grp="1" noRot="1" noChangeAspect="1" noMove="1" noResize="1" noEditPoints="1" noAdjustHandles="1" noChangeArrowheads="1" noChangeShapeType="1" noCrop="1"/>
          </p:cNvPicPr>
          <p:nvPr/>
        </p:nvPicPr>
        <p:blipFill>
          <a:blip r:embed="rId3"/>
          <a:stretch>
            <a:fillRect/>
          </a:stretch>
        </p:blipFill>
        <p:spPr>
          <a:xfrm>
            <a:off x="0" y="0"/>
            <a:ext cx="24384000" cy="13716000"/>
          </a:xfrm>
          <a:prstGeom prst="rect">
            <a:avLst/>
          </a:prstGeom>
        </p:spPr>
      </p:pic>
      <p:pic>
        <p:nvPicPr>
          <p:cNvPr id="3" name="Picture 3"/>
          <p:cNvPicPr>
            <a:picLocks noChangeAspect="1"/>
          </p:cNvPicPr>
          <p:nvPr/>
        </p:nvPicPr>
        <p:blipFill>
          <a:blip r:embed="rId4"/>
          <a:stretch>
            <a:fillRect/>
          </a:stretch>
        </p:blipFill>
        <p:spPr>
          <a:xfrm>
            <a:off x="580572" y="372337"/>
            <a:ext cx="23222857" cy="12971326"/>
          </a:xfrm>
          <a:prstGeom prst="rect">
            <a:avLst/>
          </a:prstGeom>
        </p:spPr>
      </p:pic>
      <p:pic>
        <p:nvPicPr>
          <p:cNvPr id="4" name="Picture 4"/>
          <p:cNvPicPr>
            <a:picLocks noChangeAspect="1"/>
          </p:cNvPicPr>
          <p:nvPr/>
        </p:nvPicPr>
        <p:blipFill>
          <a:blip r:embed="rId5"/>
          <a:stretch>
            <a:fillRect/>
          </a:stretch>
        </p:blipFill>
        <p:spPr>
          <a:xfrm>
            <a:off x="580572" y="372337"/>
            <a:ext cx="23222857" cy="12971326"/>
          </a:xfrm>
          <a:prstGeom prst="rect">
            <a:avLst/>
          </a:prstGeom>
          <a:effectLst>
            <a:outerShdw blurRad="6276448" dist="418429" dir="5400000" algn="ctr">
              <a:srgbClr val="000000">
                <a:alpha val="5098"/>
              </a:srgbClr>
            </a:outerShdw>
          </a:effectLst>
        </p:spPr>
      </p:pic>
      <p:pic>
        <p:nvPicPr>
          <p:cNvPr id="5" name="Picture 5"/>
          <p:cNvPicPr>
            <a:picLocks noChangeAspect="1"/>
          </p:cNvPicPr>
          <p:nvPr/>
        </p:nvPicPr>
        <p:blipFill>
          <a:blip r:embed="rId6"/>
          <a:stretch>
            <a:fillRect/>
          </a:stretch>
        </p:blipFill>
        <p:spPr>
          <a:xfrm>
            <a:off x="580572" y="326572"/>
            <a:ext cx="23222857" cy="13062857"/>
          </a:xfrm>
          <a:prstGeom prst="rect">
            <a:avLst/>
          </a:prstGeom>
        </p:spPr>
      </p:pic>
      <p:sp>
        <p:nvSpPr>
          <p:cNvPr id="8" name="TextBox 8"/>
          <p:cNvSpPr txBox="1"/>
          <p:nvPr/>
        </p:nvSpPr>
        <p:spPr>
          <a:xfrm>
            <a:off x="2394857" y="3072190"/>
            <a:ext cx="6963890" cy="2960688"/>
          </a:xfrm>
          <a:prstGeom prst="rect">
            <a:avLst/>
          </a:prstGeom>
        </p:spPr>
        <p:txBody>
          <a:bodyPr wrap="none" lIns="0" tIns="0" rIns="0" bIns="0" rtlCol="0" anchor="t"/>
          <a:lstStyle/>
          <a:p>
            <a:pPr marL="0" algn="just">
              <a:lnSpc>
                <a:spcPct val="110000"/>
              </a:lnSpc>
              <a:spcBef>
                <a:spcPct val="0"/>
              </a:spcBef>
              <a:spcAft>
                <a:spcPct val="0"/>
              </a:spcAft>
            </a:pPr>
            <a:r>
              <a:rPr lang="en-US" sz="100">
                <a:latin typeface="Embedded Roboto Condensed"/>
              </a:rPr>
              <a:t> </a:t>
            </a:r>
          </a:p>
          <a:p>
            <a:pPr marL="0" algn="just" fontAlgn="base">
              <a:lnSpc>
                <a:spcPct val="100000"/>
              </a:lnSpc>
              <a:spcBef>
                <a:spcPct val="0"/>
              </a:spcBef>
              <a:spcAft>
                <a:spcPct val="0"/>
              </a:spcAft>
            </a:pPr>
            <a:r>
              <a:rPr lang="en-US" sz="9303" b="1" i="0" u="none" strike="noStrike" spc="-93">
                <a:solidFill>
                  <a:srgbClr val="000000"/>
                </a:solidFill>
                <a:latin typeface="Embedded Roboto Condensed"/>
              </a:rPr>
              <a:t>The Roa</a:t>
            </a:r>
            <a:r>
              <a:rPr lang="en-US" sz="9303" b="1" i="0" u="none" strike="noStrike">
                <a:solidFill>
                  <a:srgbClr val="000000"/>
                </a:solidFill>
                <a:latin typeface="Embedded Roboto Condensed"/>
              </a:rPr>
              <a:t>d</a:t>
            </a:r>
          </a:p>
          <a:p>
            <a:pPr marL="0" algn="just" fontAlgn="base">
              <a:lnSpc>
                <a:spcPct val="100000"/>
              </a:lnSpc>
              <a:spcBef>
                <a:spcPct val="0"/>
              </a:spcBef>
              <a:spcAft>
                <a:spcPct val="0"/>
              </a:spcAft>
            </a:pPr>
            <a:r>
              <a:rPr lang="en-US" sz="9303" b="1" i="0" u="none" strike="noStrike" spc="-93">
                <a:solidFill>
                  <a:srgbClr val="000000"/>
                </a:solidFill>
                <a:latin typeface="Embedded Roboto Condensed"/>
              </a:rPr>
              <a:t>Ahea</a:t>
            </a:r>
            <a:r>
              <a:rPr lang="en-US" sz="9303" b="1" i="0" u="none" strike="noStrike">
                <a:solidFill>
                  <a:srgbClr val="000000"/>
                </a:solidFill>
                <a:latin typeface="Embedded Roboto Condensed"/>
              </a:rPr>
              <a:t>d</a:t>
            </a:r>
          </a:p>
          <a:p>
            <a:pPr marL="0" algn="just">
              <a:lnSpc>
                <a:spcPct val="110000"/>
              </a:lnSpc>
              <a:spcBef>
                <a:spcPct val="0"/>
              </a:spcBef>
              <a:spcAft>
                <a:spcPct val="0"/>
              </a:spcAft>
            </a:pPr>
            <a:r>
              <a:rPr lang="en-US" sz="100">
                <a:latin typeface="Embedded Roboto Condensed"/>
              </a:rPr>
              <a:t> </a:t>
            </a:r>
          </a:p>
        </p:txBody>
      </p:sp>
      <p:sp>
        <p:nvSpPr>
          <p:cNvPr id="11" name="TextBox 11"/>
          <p:cNvSpPr txBox="1"/>
          <p:nvPr/>
        </p:nvSpPr>
        <p:spPr>
          <a:xfrm>
            <a:off x="2394858" y="2140857"/>
            <a:ext cx="2547399" cy="350762"/>
          </a:xfrm>
          <a:prstGeom prst="rect">
            <a:avLst/>
          </a:prstGeom>
        </p:spPr>
        <p:txBody>
          <a:bodyPr wrap="none" lIns="0" tIns="0" rIns="0" bIns="0" rtlCol="0" anchor="t"/>
          <a:lstStyle/>
          <a:p>
            <a:pPr marL="0" algn="just">
              <a:lnSpc>
                <a:spcPct val="110000"/>
              </a:lnSpc>
              <a:spcBef>
                <a:spcPct val="0"/>
              </a:spcBef>
              <a:spcAft>
                <a:spcPct val="0"/>
              </a:spcAft>
            </a:pPr>
            <a:r>
              <a:rPr lang="en-US" sz="100">
                <a:latin typeface="Embedded Roboto"/>
              </a:rPr>
              <a:t> </a:t>
            </a:r>
          </a:p>
          <a:p>
            <a:pPr marL="0" algn="just" fontAlgn="base">
              <a:lnSpc>
                <a:spcPct val="100000"/>
              </a:lnSpc>
              <a:spcBef>
                <a:spcPct val="0"/>
              </a:spcBef>
              <a:spcAft>
                <a:spcPct val="0"/>
              </a:spcAft>
            </a:pPr>
            <a:r>
              <a:rPr lang="en-US" sz="2285" b="0" i="0" u="none" strike="noStrike" spc="342">
                <a:solidFill>
                  <a:srgbClr val="2E4A3E"/>
                </a:solidFill>
                <a:latin typeface="Embedded Roboto"/>
              </a:rPr>
              <a:t>CONCLUSIO</a:t>
            </a:r>
            <a:r>
              <a:rPr lang="en-US" sz="2285" b="0" i="0" u="none" strike="noStrike">
                <a:solidFill>
                  <a:srgbClr val="2E4A3E"/>
                </a:solidFill>
                <a:latin typeface="Embedded Roboto"/>
              </a:rPr>
              <a:t>N</a:t>
            </a:r>
          </a:p>
          <a:p>
            <a:pPr marL="0" algn="just">
              <a:lnSpc>
                <a:spcPct val="110000"/>
              </a:lnSpc>
              <a:spcBef>
                <a:spcPct val="0"/>
              </a:spcBef>
              <a:spcAft>
                <a:spcPct val="0"/>
              </a:spcAft>
            </a:pPr>
            <a:r>
              <a:rPr lang="en-US" sz="100">
                <a:latin typeface="Embedded Roboto"/>
              </a:rPr>
              <a:t> </a:t>
            </a:r>
          </a:p>
        </p:txBody>
      </p:sp>
      <p:pic>
        <p:nvPicPr>
          <p:cNvPr id="15" name="Picture 14" descr="The image depicts a minimalistic design with abstract black and white shapes forming a sleek, modern aesthete, suggesting a concept of style harmonized with purpose, created by VerdeMode Studio.&#10;&#10;AI-generated content may be incorrect.">
            <a:extLst>
              <a:ext uri="{FF2B5EF4-FFF2-40B4-BE49-F238E27FC236}">
                <a16:creationId xmlns:a16="http://schemas.microsoft.com/office/drawing/2014/main" id="{FBCED523-A966-581C-2181-015816405D2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58747" y="2140857"/>
            <a:ext cx="13277088" cy="7459038"/>
          </a:xfrm>
          <a:prstGeom prst="rect">
            <a:avLst/>
          </a:prstGeom>
        </p:spPr>
      </p:pic>
      <p:sp>
        <p:nvSpPr>
          <p:cNvPr id="7" name="TextBox 7"/>
          <p:cNvSpPr txBox="1"/>
          <p:nvPr/>
        </p:nvSpPr>
        <p:spPr>
          <a:xfrm>
            <a:off x="2050104" y="5677277"/>
            <a:ext cx="10254343" cy="3084286"/>
          </a:xfrm>
          <a:prstGeom prst="rect">
            <a:avLst/>
          </a:prstGeom>
        </p:spPr>
        <p:txBody>
          <a:bodyPr wrap="square" lIns="0" tIns="0" rIns="0" bIns="0" rtlCol="0" anchor="t"/>
          <a:lstStyle/>
          <a:p>
            <a:pPr marL="0" algn="just">
              <a:lnSpc>
                <a:spcPct val="110000"/>
              </a:lnSpc>
              <a:spcBef>
                <a:spcPct val="0"/>
              </a:spcBef>
              <a:spcAft>
                <a:spcPct val="0"/>
              </a:spcAft>
            </a:pPr>
            <a:r>
              <a:rPr lang="en-US" sz="3200" dirty="0">
                <a:latin typeface="Embedded Roboto"/>
              </a:rPr>
              <a:t> </a:t>
            </a:r>
          </a:p>
          <a:p>
            <a:pPr marL="0" algn="just" fontAlgn="base">
              <a:lnSpc>
                <a:spcPct val="105000"/>
              </a:lnSpc>
              <a:spcBef>
                <a:spcPct val="0"/>
              </a:spcBef>
              <a:spcAft>
                <a:spcPct val="3000"/>
              </a:spcAft>
            </a:pPr>
            <a:r>
              <a:rPr lang="en-US" sz="3200" b="0" i="0" u="none" strike="noStrike" dirty="0">
                <a:solidFill>
                  <a:srgbClr val="000000"/>
                </a:solidFill>
                <a:latin typeface="Embedded Roboto"/>
              </a:rPr>
              <a:t>	Our all-encompassing plan integrates branding, marketing, and security to establish a powerful online presence for </a:t>
            </a:r>
            <a:r>
              <a:rPr lang="en-US" sz="3200" b="0" i="0" u="none" strike="noStrike" dirty="0" err="1">
                <a:solidFill>
                  <a:srgbClr val="000000"/>
                </a:solidFill>
                <a:latin typeface="Embedded Roboto"/>
              </a:rPr>
              <a:t>VerdeMode</a:t>
            </a:r>
            <a:r>
              <a:rPr lang="en-US" sz="3200" dirty="0">
                <a:solidFill>
                  <a:srgbClr val="000000"/>
                </a:solidFill>
                <a:latin typeface="Embedded Roboto"/>
              </a:rPr>
              <a:t> </a:t>
            </a:r>
            <a:r>
              <a:rPr lang="en-US" sz="3200" b="0" i="0" u="none" strike="noStrike" dirty="0">
                <a:solidFill>
                  <a:srgbClr val="000000"/>
                </a:solidFill>
                <a:latin typeface="Embedded Roboto"/>
              </a:rPr>
              <a:t>Studio.</a:t>
            </a:r>
          </a:p>
          <a:p>
            <a:pPr marL="0" algn="just" fontAlgn="base">
              <a:lnSpc>
                <a:spcPct val="105000"/>
              </a:lnSpc>
              <a:spcBef>
                <a:spcPct val="0"/>
              </a:spcBef>
              <a:spcAft>
                <a:spcPct val="3000"/>
              </a:spcAft>
            </a:pPr>
            <a:r>
              <a:rPr lang="en-US" sz="3200" dirty="0">
                <a:solidFill>
                  <a:srgbClr val="000000"/>
                </a:solidFill>
                <a:latin typeface="Embedded Roboto"/>
              </a:rPr>
              <a:t>	</a:t>
            </a:r>
            <a:r>
              <a:rPr lang="en-US" sz="3200" b="0" i="0" u="none" strike="noStrike" dirty="0">
                <a:solidFill>
                  <a:srgbClr val="000000"/>
                </a:solidFill>
                <a:latin typeface="Embedded Roboto"/>
              </a:rPr>
              <a:t>By aligning technology with the mission of "Style with Purpose," we prepare the brand for sustainable growth and industry leadership.</a:t>
            </a:r>
          </a:p>
          <a:p>
            <a:pPr marL="0" algn="just">
              <a:lnSpc>
                <a:spcPct val="110000"/>
              </a:lnSpc>
              <a:spcBef>
                <a:spcPct val="0"/>
              </a:spcBef>
              <a:spcAft>
                <a:spcPct val="0"/>
              </a:spcAft>
            </a:pPr>
            <a:r>
              <a:rPr lang="en-US" sz="3200" dirty="0">
                <a:latin typeface="Embedded Roboto"/>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C37E62-5D2B-7CF4-E25C-D18DA04E12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62"/>
            <a:ext cx="24384000" cy="13698876"/>
          </a:xfrm>
          <a:prstGeom prst="rect">
            <a:avLst/>
          </a:prstGeom>
        </p:spPr>
      </p:pic>
    </p:spTree>
    <p:extLst>
      <p:ext uri="{BB962C8B-B14F-4D97-AF65-F5344CB8AC3E}">
        <p14:creationId xmlns:p14="http://schemas.microsoft.com/office/powerpoint/2010/main" val="70074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547</Words>
  <Application>Microsoft Office PowerPoint</Application>
  <PresentationFormat>Custom</PresentationFormat>
  <Paragraphs>122</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Embedded Roboto Condensed</vt:lpstr>
      <vt:lpstr>Embedded Roboto</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Igor Zabolotnii (2414255)</cp:lastModifiedBy>
  <cp:revision>5</cp:revision>
  <dcterms:created xsi:type="dcterms:W3CDTF">2006-08-16T00:00:00Z</dcterms:created>
  <dcterms:modified xsi:type="dcterms:W3CDTF">2026-08-12T22:29:54Z</dcterms:modified>
</cp:coreProperties>
</file>