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handoutMasterIdLst>
    <p:handoutMasterId r:id="rId48"/>
  </p:handoutMasterIdLst>
  <p:sldIdLst>
    <p:sldId id="257" r:id="rId2"/>
    <p:sldId id="380" r:id="rId3"/>
    <p:sldId id="381" r:id="rId4"/>
    <p:sldId id="382" r:id="rId5"/>
    <p:sldId id="260" r:id="rId6"/>
    <p:sldId id="368" r:id="rId7"/>
    <p:sldId id="373" r:id="rId8"/>
    <p:sldId id="371" r:id="rId9"/>
    <p:sldId id="369" r:id="rId10"/>
    <p:sldId id="367" r:id="rId11"/>
    <p:sldId id="375" r:id="rId12"/>
    <p:sldId id="377" r:id="rId13"/>
    <p:sldId id="384" r:id="rId14"/>
    <p:sldId id="266" r:id="rId15"/>
    <p:sldId id="341" r:id="rId16"/>
    <p:sldId id="342" r:id="rId17"/>
    <p:sldId id="343" r:id="rId18"/>
    <p:sldId id="344" r:id="rId19"/>
    <p:sldId id="345" r:id="rId20"/>
    <p:sldId id="346" r:id="rId21"/>
    <p:sldId id="347" r:id="rId22"/>
    <p:sldId id="348" r:id="rId23"/>
    <p:sldId id="349" r:id="rId24"/>
    <p:sldId id="350" r:id="rId25"/>
    <p:sldId id="351" r:id="rId26"/>
    <p:sldId id="352" r:id="rId27"/>
    <p:sldId id="353" r:id="rId28"/>
    <p:sldId id="354" r:id="rId29"/>
    <p:sldId id="355" r:id="rId30"/>
    <p:sldId id="356" r:id="rId31"/>
    <p:sldId id="357" r:id="rId32"/>
    <p:sldId id="359" r:id="rId33"/>
    <p:sldId id="360" r:id="rId34"/>
    <p:sldId id="358" r:id="rId35"/>
    <p:sldId id="361" r:id="rId36"/>
    <p:sldId id="362" r:id="rId37"/>
    <p:sldId id="363" r:id="rId38"/>
    <p:sldId id="364" r:id="rId39"/>
    <p:sldId id="365" r:id="rId40"/>
    <p:sldId id="385" r:id="rId41"/>
    <p:sldId id="272" r:id="rId42"/>
    <p:sldId id="383" r:id="rId43"/>
    <p:sldId id="378" r:id="rId44"/>
    <p:sldId id="379" r:id="rId45"/>
    <p:sldId id="340"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sydYRqgDpq42DOw8vwrAw==" hashData="nUnB0itDyIOWI/KT6EMH62+RtB2xiAJz2YVpjGht7hl2xT8UYEAgXle5HPmYEWkBE8egiuZzof0L56YndQWsI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731" autoAdjust="0"/>
  </p:normalViewPr>
  <p:slideViewPr>
    <p:cSldViewPr snapToGrid="0">
      <p:cViewPr varScale="1">
        <p:scale>
          <a:sx n="72" d="100"/>
          <a:sy n="72" d="100"/>
        </p:scale>
        <p:origin x="2070"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0E378C-05FF-4F75-9563-AB1C925D49F9}" type="doc">
      <dgm:prSet loTypeId="urn:microsoft.com/office/officeart/2005/8/layout/matrix1" loCatId="matrix" qsTypeId="urn:microsoft.com/office/officeart/2005/8/quickstyle/simple2" qsCatId="simple" csTypeId="urn:microsoft.com/office/officeart/2005/8/colors/accent1_2" csCatId="accent1" phldr="1"/>
      <dgm:spPr/>
      <dgm:t>
        <a:bodyPr/>
        <a:lstStyle/>
        <a:p>
          <a:endParaRPr lang="en-US"/>
        </a:p>
      </dgm:t>
    </dgm:pt>
    <dgm:pt modelId="{150C4E47-BC57-4302-8A79-8157344785E7}">
      <dgm:prSet phldrT="[Text]" custT="1"/>
      <dgm:spPr>
        <a:xfrm rot="16200000">
          <a:off x="754875" y="-754875"/>
          <a:ext cx="2531326" cy="4041078"/>
        </a:xfrm>
        <a:prstGeom prst="round1Rect">
          <a:avLst/>
        </a:prstGeom>
      </dgm:spPr>
      <dgm:t>
        <a:bodyPr/>
        <a:lstStyle/>
        <a:p>
          <a:r>
            <a:rPr lang="en-GB" sz="2400" dirty="0" smtClean="0">
              <a:latin typeface="Arial"/>
              <a:ea typeface="+mn-ea"/>
              <a:cs typeface="+mn-cs"/>
            </a:rPr>
            <a:t>Presence and potential impact of drugs and/or Alcohol</a:t>
          </a:r>
          <a:endParaRPr lang="en-US" sz="2400" dirty="0">
            <a:latin typeface="Arial"/>
            <a:ea typeface="+mn-ea"/>
            <a:cs typeface="+mn-cs"/>
          </a:endParaRPr>
        </a:p>
      </dgm:t>
    </dgm:pt>
    <dgm:pt modelId="{70BE9359-8B10-4EAD-A3F0-096022F55759}" type="parTrans" cxnId="{6248518A-5F14-431B-9527-862BF191BD04}">
      <dgm:prSet/>
      <dgm:spPr/>
      <dgm:t>
        <a:bodyPr/>
        <a:lstStyle/>
        <a:p>
          <a:endParaRPr lang="en-US"/>
        </a:p>
      </dgm:t>
    </dgm:pt>
    <dgm:pt modelId="{D77831D7-8F73-4CBB-8F87-8C4DB7CDB383}" type="sibTrans" cxnId="{6248518A-5F14-431B-9527-862BF191BD04}">
      <dgm:prSet/>
      <dgm:spPr/>
      <dgm:t>
        <a:bodyPr/>
        <a:lstStyle/>
        <a:p>
          <a:endParaRPr lang="en-US"/>
        </a:p>
      </dgm:t>
    </dgm:pt>
    <dgm:pt modelId="{0357C373-A78A-4240-979C-B177E652E6F0}">
      <dgm:prSet phldrT="[Text]"/>
      <dgm:spPr/>
      <dgm:t>
        <a:bodyPr/>
        <a:lstStyle/>
        <a:p>
          <a:endParaRPr lang="en-US"/>
        </a:p>
      </dgm:t>
    </dgm:pt>
    <dgm:pt modelId="{4716711C-5DD4-4DA7-BE75-707D1EFF4D2B}" type="parTrans" cxnId="{905C3016-52B2-4856-BD98-D57634F2BA81}">
      <dgm:prSet/>
      <dgm:spPr/>
      <dgm:t>
        <a:bodyPr/>
        <a:lstStyle/>
        <a:p>
          <a:endParaRPr lang="en-US"/>
        </a:p>
      </dgm:t>
    </dgm:pt>
    <dgm:pt modelId="{23F469F1-FD86-418F-8EB1-FA65D81B6D7C}" type="sibTrans" cxnId="{905C3016-52B2-4856-BD98-D57634F2BA81}">
      <dgm:prSet/>
      <dgm:spPr/>
      <dgm:t>
        <a:bodyPr/>
        <a:lstStyle/>
        <a:p>
          <a:endParaRPr lang="en-US"/>
        </a:p>
      </dgm:t>
    </dgm:pt>
    <dgm:pt modelId="{E03533FA-4576-40D5-AFB2-A0807F1A5FCA}">
      <dgm:prSet phldrT="[Text]"/>
      <dgm:spPr/>
      <dgm:t>
        <a:bodyPr/>
        <a:lstStyle/>
        <a:p>
          <a:endParaRPr lang="en-US" dirty="0"/>
        </a:p>
      </dgm:t>
    </dgm:pt>
    <dgm:pt modelId="{16C7FF24-A63F-4684-BBD0-C4B94229056A}" type="parTrans" cxnId="{FA89A1D0-5455-4042-BEB0-83DF46DA9DF4}">
      <dgm:prSet/>
      <dgm:spPr/>
      <dgm:t>
        <a:bodyPr/>
        <a:lstStyle/>
        <a:p>
          <a:endParaRPr lang="en-US"/>
        </a:p>
      </dgm:t>
    </dgm:pt>
    <dgm:pt modelId="{0EA4D1BE-CF14-4F0D-B272-0F266557FC48}" type="sibTrans" cxnId="{FA89A1D0-5455-4042-BEB0-83DF46DA9DF4}">
      <dgm:prSet/>
      <dgm:spPr/>
      <dgm:t>
        <a:bodyPr/>
        <a:lstStyle/>
        <a:p>
          <a:endParaRPr lang="en-US"/>
        </a:p>
      </dgm:t>
    </dgm:pt>
    <dgm:pt modelId="{3F99A68F-CDA6-480D-B040-B7210D0E2DBB}">
      <dgm:prSet phldrT="[Text]"/>
      <dgm:spPr/>
      <dgm:t>
        <a:bodyPr/>
        <a:lstStyle/>
        <a:p>
          <a:endParaRPr lang="en-US"/>
        </a:p>
      </dgm:t>
    </dgm:pt>
    <dgm:pt modelId="{51712DEE-66C8-421F-907B-8DB84001544F}" type="parTrans" cxnId="{925562F0-038F-43CB-A1AA-C226480430F8}">
      <dgm:prSet/>
      <dgm:spPr/>
      <dgm:t>
        <a:bodyPr/>
        <a:lstStyle/>
        <a:p>
          <a:endParaRPr lang="en-US"/>
        </a:p>
      </dgm:t>
    </dgm:pt>
    <dgm:pt modelId="{997DA890-DA45-47F3-9F03-C17BB95D4CA2}" type="sibTrans" cxnId="{925562F0-038F-43CB-A1AA-C226480430F8}">
      <dgm:prSet/>
      <dgm:spPr/>
      <dgm:t>
        <a:bodyPr/>
        <a:lstStyle/>
        <a:p>
          <a:endParaRPr lang="en-US"/>
        </a:p>
      </dgm:t>
    </dgm:pt>
    <dgm:pt modelId="{FA083D30-2EAA-47EA-B67A-6319D5DD2046}">
      <dgm:prSet custT="1"/>
      <dgm:spPr>
        <a:xfrm>
          <a:off x="4041078" y="0"/>
          <a:ext cx="4041078" cy="2531326"/>
        </a:xfrm>
        <a:prstGeom prst="round1Rect">
          <a:avLst/>
        </a:prstGeom>
      </dgm:spPr>
      <dgm:t>
        <a:bodyPr/>
        <a:lstStyle/>
        <a:p>
          <a:r>
            <a:rPr lang="en-GB" sz="2800" smtClean="0">
              <a:latin typeface="Arial"/>
              <a:ea typeface="+mn-ea"/>
              <a:cs typeface="+mn-cs"/>
            </a:rPr>
            <a:t>Presence and potential impact of injuries or illness</a:t>
          </a:r>
          <a:endParaRPr lang="en-US" sz="2800" dirty="0">
            <a:latin typeface="Arial"/>
            <a:ea typeface="+mn-ea"/>
            <a:cs typeface="+mn-cs"/>
          </a:endParaRPr>
        </a:p>
      </dgm:t>
    </dgm:pt>
    <dgm:pt modelId="{AC12927D-BF59-4BFF-A33D-47A895730678}" type="parTrans" cxnId="{686294F1-4EE4-4C68-9F71-5FC0AC19013C}">
      <dgm:prSet/>
      <dgm:spPr/>
      <dgm:t>
        <a:bodyPr/>
        <a:lstStyle/>
        <a:p>
          <a:endParaRPr lang="en-US"/>
        </a:p>
      </dgm:t>
    </dgm:pt>
    <dgm:pt modelId="{B8F8F65E-B54C-4C34-8912-207EA08BF0B7}" type="sibTrans" cxnId="{686294F1-4EE4-4C68-9F71-5FC0AC19013C}">
      <dgm:prSet/>
      <dgm:spPr/>
      <dgm:t>
        <a:bodyPr/>
        <a:lstStyle/>
        <a:p>
          <a:endParaRPr lang="en-US"/>
        </a:p>
      </dgm:t>
    </dgm:pt>
    <dgm:pt modelId="{E96615EE-DED1-41F0-BCEB-5BA054C6A8D5}">
      <dgm:prSet custT="1"/>
      <dgm:spPr>
        <a:xfrm rot="10800000">
          <a:off x="0" y="2531326"/>
          <a:ext cx="4041078" cy="2531326"/>
        </a:xfrm>
        <a:prstGeom prst="round1Rect">
          <a:avLst/>
        </a:prstGeom>
      </dgm:spPr>
      <dgm:t>
        <a:bodyPr/>
        <a:lstStyle/>
        <a:p>
          <a:r>
            <a:rPr lang="en-GB" sz="2800" dirty="0" smtClean="0">
              <a:latin typeface="Arial"/>
              <a:ea typeface="+mn-ea"/>
              <a:cs typeface="+mn-cs"/>
            </a:rPr>
            <a:t>Current behavioural state of the suspect / Emotional state</a:t>
          </a:r>
          <a:endParaRPr lang="en-US" sz="2800" dirty="0">
            <a:latin typeface="Arial"/>
            <a:ea typeface="+mn-ea"/>
            <a:cs typeface="+mn-cs"/>
          </a:endParaRPr>
        </a:p>
      </dgm:t>
    </dgm:pt>
    <dgm:pt modelId="{C4F1BFEC-55D8-44CF-AF58-65133A8AA3D3}" type="parTrans" cxnId="{9D269DD4-EC93-44A5-9D85-2C0AE343FCC0}">
      <dgm:prSet/>
      <dgm:spPr/>
      <dgm:t>
        <a:bodyPr/>
        <a:lstStyle/>
        <a:p>
          <a:endParaRPr lang="en-US"/>
        </a:p>
      </dgm:t>
    </dgm:pt>
    <dgm:pt modelId="{440C7E74-4C37-4563-B353-9C2ACFF11588}" type="sibTrans" cxnId="{9D269DD4-EC93-44A5-9D85-2C0AE343FCC0}">
      <dgm:prSet/>
      <dgm:spPr/>
      <dgm:t>
        <a:bodyPr/>
        <a:lstStyle/>
        <a:p>
          <a:endParaRPr lang="en-US"/>
        </a:p>
      </dgm:t>
    </dgm:pt>
    <dgm:pt modelId="{10D24C18-C1C8-4DF0-A1B4-9F56682F17C3}">
      <dgm:prSet custT="1"/>
      <dgm:spPr>
        <a:xfrm rot="5400000">
          <a:off x="4795954" y="1776450"/>
          <a:ext cx="2531326" cy="4041078"/>
        </a:xfrm>
        <a:prstGeom prst="round1Rect">
          <a:avLst/>
        </a:prstGeom>
      </dgm:spPr>
      <dgm:t>
        <a:bodyPr/>
        <a:lstStyle/>
        <a:p>
          <a:r>
            <a:rPr lang="en-GB" sz="2800" smtClean="0">
              <a:latin typeface="Arial"/>
              <a:ea typeface="+mn-ea"/>
              <a:cs typeface="+mn-cs"/>
            </a:rPr>
            <a:t>Requirement for medical assessment for fitness for detention and interview.</a:t>
          </a:r>
          <a:endParaRPr lang="en-US" sz="2800" dirty="0">
            <a:latin typeface="Arial"/>
            <a:ea typeface="+mn-ea"/>
            <a:cs typeface="+mn-cs"/>
          </a:endParaRPr>
        </a:p>
      </dgm:t>
    </dgm:pt>
    <dgm:pt modelId="{985D3835-0C9C-48B8-AE9F-BAD48DF141B5}" type="parTrans" cxnId="{0A5E5D0D-0BCF-4F3A-A2EF-5292710FB22A}">
      <dgm:prSet/>
      <dgm:spPr/>
      <dgm:t>
        <a:bodyPr/>
        <a:lstStyle/>
        <a:p>
          <a:endParaRPr lang="en-US"/>
        </a:p>
      </dgm:t>
    </dgm:pt>
    <dgm:pt modelId="{9EDA2932-E79B-4B48-9C7E-A0B1E3CF633E}" type="sibTrans" cxnId="{0A5E5D0D-0BCF-4F3A-A2EF-5292710FB22A}">
      <dgm:prSet/>
      <dgm:spPr/>
      <dgm:t>
        <a:bodyPr/>
        <a:lstStyle/>
        <a:p>
          <a:endParaRPr lang="en-US"/>
        </a:p>
      </dgm:t>
    </dgm:pt>
    <dgm:pt modelId="{7EF103FC-1ED3-48DA-B8A9-20148B99E29D}">
      <dgm:prSet custT="1"/>
      <dgm:spPr/>
      <dgm:t>
        <a:bodyPr/>
        <a:lstStyle/>
        <a:p>
          <a:endParaRPr lang="en-US" sz="2800" dirty="0"/>
        </a:p>
      </dgm:t>
    </dgm:pt>
    <dgm:pt modelId="{2D4CBFF5-7A4B-407C-9D32-959B651B4EB1}" type="parTrans" cxnId="{50082C8B-CC37-4115-9B62-7A3F0D55BF7A}">
      <dgm:prSet/>
      <dgm:spPr/>
      <dgm:t>
        <a:bodyPr/>
        <a:lstStyle/>
        <a:p>
          <a:endParaRPr lang="en-US"/>
        </a:p>
      </dgm:t>
    </dgm:pt>
    <dgm:pt modelId="{68E04CD0-51C5-4961-881D-EC2EB808EFED}" type="sibTrans" cxnId="{50082C8B-CC37-4115-9B62-7A3F0D55BF7A}">
      <dgm:prSet/>
      <dgm:spPr/>
      <dgm:t>
        <a:bodyPr/>
        <a:lstStyle/>
        <a:p>
          <a:endParaRPr lang="en-US"/>
        </a:p>
      </dgm:t>
    </dgm:pt>
    <dgm:pt modelId="{A7729E62-A9EC-4617-AA17-519E1D454796}">
      <dgm:prSet phldrT="[Text]"/>
      <dgm:spPr>
        <a:xfrm>
          <a:off x="2828754" y="1898494"/>
          <a:ext cx="2424647" cy="1265663"/>
        </a:xfrm>
        <a:prstGeom prst="roundRect">
          <a:avLst/>
        </a:prstGeom>
        <a:blipFill rotWithShape="0">
          <a:blip xmlns:r="http://schemas.openxmlformats.org/officeDocument/2006/relationships" r:embed="rId1"/>
          <a:stretch>
            <a:fillRect/>
          </a:stretch>
        </a:blipFill>
      </dgm:spPr>
      <dgm:t>
        <a:bodyPr/>
        <a:lstStyle/>
        <a:p>
          <a:endParaRPr lang="en-US" dirty="0">
            <a:solidFill>
              <a:srgbClr val="000000">
                <a:hueOff val="0"/>
                <a:satOff val="0"/>
                <a:lumOff val="0"/>
                <a:alphaOff val="0"/>
              </a:srgbClr>
            </a:solidFill>
            <a:latin typeface="Arial"/>
            <a:ea typeface="+mn-ea"/>
            <a:cs typeface="+mn-cs"/>
          </a:endParaRPr>
        </a:p>
      </dgm:t>
    </dgm:pt>
    <dgm:pt modelId="{CA87D546-C524-4AD6-9246-B1594E5613C6}" type="sibTrans" cxnId="{172BB62B-0D11-4A38-A8FE-3EAAD07AECB4}">
      <dgm:prSet/>
      <dgm:spPr/>
      <dgm:t>
        <a:bodyPr/>
        <a:lstStyle/>
        <a:p>
          <a:endParaRPr lang="en-US"/>
        </a:p>
      </dgm:t>
    </dgm:pt>
    <dgm:pt modelId="{B8F84919-53C6-4380-A73D-8E3B5B0F29B7}" type="parTrans" cxnId="{172BB62B-0D11-4A38-A8FE-3EAAD07AECB4}">
      <dgm:prSet/>
      <dgm:spPr/>
      <dgm:t>
        <a:bodyPr/>
        <a:lstStyle/>
        <a:p>
          <a:endParaRPr lang="en-US"/>
        </a:p>
      </dgm:t>
    </dgm:pt>
    <dgm:pt modelId="{ACDBE0DF-6A4C-4D0A-9392-6C7E77D4FBD2}" type="pres">
      <dgm:prSet presAssocID="{080E378C-05FF-4F75-9563-AB1C925D49F9}" presName="diagram" presStyleCnt="0">
        <dgm:presLayoutVars>
          <dgm:chMax val="1"/>
          <dgm:dir/>
          <dgm:animLvl val="ctr"/>
          <dgm:resizeHandles val="exact"/>
        </dgm:presLayoutVars>
      </dgm:prSet>
      <dgm:spPr/>
      <dgm:t>
        <a:bodyPr/>
        <a:lstStyle/>
        <a:p>
          <a:endParaRPr lang="en-US"/>
        </a:p>
      </dgm:t>
    </dgm:pt>
    <dgm:pt modelId="{8757A52C-B537-4998-A31A-F9599E08482C}" type="pres">
      <dgm:prSet presAssocID="{080E378C-05FF-4F75-9563-AB1C925D49F9}" presName="matrix" presStyleCnt="0"/>
      <dgm:spPr/>
    </dgm:pt>
    <dgm:pt modelId="{8930EDB0-B4A9-4E9D-B53D-76B69216BA24}" type="pres">
      <dgm:prSet presAssocID="{080E378C-05FF-4F75-9563-AB1C925D49F9}" presName="tile1" presStyleLbl="node1" presStyleIdx="0" presStyleCnt="4"/>
      <dgm:spPr/>
      <dgm:t>
        <a:bodyPr/>
        <a:lstStyle/>
        <a:p>
          <a:endParaRPr lang="en-US"/>
        </a:p>
      </dgm:t>
    </dgm:pt>
    <dgm:pt modelId="{F7116F7D-781C-4EDD-8264-1DFE8A08A0BC}" type="pres">
      <dgm:prSet presAssocID="{080E378C-05FF-4F75-9563-AB1C925D49F9}" presName="tile1text" presStyleLbl="node1" presStyleIdx="0" presStyleCnt="4">
        <dgm:presLayoutVars>
          <dgm:chMax val="0"/>
          <dgm:chPref val="0"/>
          <dgm:bulletEnabled val="1"/>
        </dgm:presLayoutVars>
      </dgm:prSet>
      <dgm:spPr/>
      <dgm:t>
        <a:bodyPr/>
        <a:lstStyle/>
        <a:p>
          <a:endParaRPr lang="en-US"/>
        </a:p>
      </dgm:t>
    </dgm:pt>
    <dgm:pt modelId="{404DE67B-6E7E-41FC-873A-E51BF60E39EF}" type="pres">
      <dgm:prSet presAssocID="{080E378C-05FF-4F75-9563-AB1C925D49F9}" presName="tile2" presStyleLbl="node1" presStyleIdx="1" presStyleCnt="4" custLinFactNeighborX="4665" custLinFactNeighborY="-10701"/>
      <dgm:spPr/>
      <dgm:t>
        <a:bodyPr/>
        <a:lstStyle/>
        <a:p>
          <a:endParaRPr lang="en-US"/>
        </a:p>
      </dgm:t>
    </dgm:pt>
    <dgm:pt modelId="{D833DE75-CD66-4863-A4AB-2455E432FF7F}" type="pres">
      <dgm:prSet presAssocID="{080E378C-05FF-4F75-9563-AB1C925D49F9}" presName="tile2text" presStyleLbl="node1" presStyleIdx="1" presStyleCnt="4">
        <dgm:presLayoutVars>
          <dgm:chMax val="0"/>
          <dgm:chPref val="0"/>
          <dgm:bulletEnabled val="1"/>
        </dgm:presLayoutVars>
      </dgm:prSet>
      <dgm:spPr/>
      <dgm:t>
        <a:bodyPr/>
        <a:lstStyle/>
        <a:p>
          <a:endParaRPr lang="en-US"/>
        </a:p>
      </dgm:t>
    </dgm:pt>
    <dgm:pt modelId="{21779036-D059-43A4-BCC2-73E9574FDCB9}" type="pres">
      <dgm:prSet presAssocID="{080E378C-05FF-4F75-9563-AB1C925D49F9}" presName="tile3" presStyleLbl="node1" presStyleIdx="2" presStyleCnt="4"/>
      <dgm:spPr/>
      <dgm:t>
        <a:bodyPr/>
        <a:lstStyle/>
        <a:p>
          <a:endParaRPr lang="en-US"/>
        </a:p>
      </dgm:t>
    </dgm:pt>
    <dgm:pt modelId="{017BF02C-28A8-4832-A91C-6BD8B76F4F97}" type="pres">
      <dgm:prSet presAssocID="{080E378C-05FF-4F75-9563-AB1C925D49F9}" presName="tile3text" presStyleLbl="node1" presStyleIdx="2" presStyleCnt="4">
        <dgm:presLayoutVars>
          <dgm:chMax val="0"/>
          <dgm:chPref val="0"/>
          <dgm:bulletEnabled val="1"/>
        </dgm:presLayoutVars>
      </dgm:prSet>
      <dgm:spPr/>
      <dgm:t>
        <a:bodyPr/>
        <a:lstStyle/>
        <a:p>
          <a:endParaRPr lang="en-US"/>
        </a:p>
      </dgm:t>
    </dgm:pt>
    <dgm:pt modelId="{36516427-0D8F-4E34-95C5-088AEA716439}" type="pres">
      <dgm:prSet presAssocID="{080E378C-05FF-4F75-9563-AB1C925D49F9}" presName="tile4" presStyleLbl="node1" presStyleIdx="3" presStyleCnt="4"/>
      <dgm:spPr/>
      <dgm:t>
        <a:bodyPr/>
        <a:lstStyle/>
        <a:p>
          <a:endParaRPr lang="en-US"/>
        </a:p>
      </dgm:t>
    </dgm:pt>
    <dgm:pt modelId="{E0DBD547-956B-476C-8700-3C340FE5A5D2}" type="pres">
      <dgm:prSet presAssocID="{080E378C-05FF-4F75-9563-AB1C925D49F9}" presName="tile4text" presStyleLbl="node1" presStyleIdx="3" presStyleCnt="4">
        <dgm:presLayoutVars>
          <dgm:chMax val="0"/>
          <dgm:chPref val="0"/>
          <dgm:bulletEnabled val="1"/>
        </dgm:presLayoutVars>
      </dgm:prSet>
      <dgm:spPr/>
      <dgm:t>
        <a:bodyPr/>
        <a:lstStyle/>
        <a:p>
          <a:endParaRPr lang="en-US"/>
        </a:p>
      </dgm:t>
    </dgm:pt>
    <dgm:pt modelId="{64C9004F-D0FB-4058-AE23-E2666B6EE5DA}" type="pres">
      <dgm:prSet presAssocID="{080E378C-05FF-4F75-9563-AB1C925D49F9}" presName="centerTile" presStyleLbl="fgShp" presStyleIdx="0" presStyleCnt="1" custScaleX="134733" custScaleY="136538" custLinFactNeighborX="-1749" custLinFactNeighborY="-15385">
        <dgm:presLayoutVars>
          <dgm:chMax val="0"/>
          <dgm:chPref val="0"/>
        </dgm:presLayoutVars>
      </dgm:prSet>
      <dgm:spPr/>
      <dgm:t>
        <a:bodyPr/>
        <a:lstStyle/>
        <a:p>
          <a:endParaRPr lang="en-US"/>
        </a:p>
      </dgm:t>
    </dgm:pt>
  </dgm:ptLst>
  <dgm:cxnLst>
    <dgm:cxn modelId="{4A110742-824C-48CD-9EDB-EB4F1F508A34}" type="presOf" srcId="{E96615EE-DED1-41F0-BCEB-5BA054C6A8D5}" destId="{017BF02C-28A8-4832-A91C-6BD8B76F4F97}" srcOrd="1" destOrd="0" presId="urn:microsoft.com/office/officeart/2005/8/layout/matrix1"/>
    <dgm:cxn modelId="{905C3016-52B2-4856-BD98-D57634F2BA81}" srcId="{A7729E62-A9EC-4617-AA17-519E1D454796}" destId="{0357C373-A78A-4240-979C-B177E652E6F0}" srcOrd="5" destOrd="0" parTransId="{4716711C-5DD4-4DA7-BE75-707D1EFF4D2B}" sibTransId="{23F469F1-FD86-418F-8EB1-FA65D81B6D7C}"/>
    <dgm:cxn modelId="{20DA0177-D69B-4785-822E-27F7673278B6}" type="presOf" srcId="{10D24C18-C1C8-4DF0-A1B4-9F56682F17C3}" destId="{36516427-0D8F-4E34-95C5-088AEA716439}" srcOrd="0" destOrd="0" presId="urn:microsoft.com/office/officeart/2005/8/layout/matrix1"/>
    <dgm:cxn modelId="{50082C8B-CC37-4115-9B62-7A3F0D55BF7A}" srcId="{A7729E62-A9EC-4617-AA17-519E1D454796}" destId="{7EF103FC-1ED3-48DA-B8A9-20148B99E29D}" srcOrd="4" destOrd="0" parTransId="{2D4CBFF5-7A4B-407C-9D32-959B651B4EB1}" sibTransId="{68E04CD0-51C5-4961-881D-EC2EB808EFED}"/>
    <dgm:cxn modelId="{DF27766B-F5CB-4324-9F45-B0A53E59CD51}" type="presOf" srcId="{FA083D30-2EAA-47EA-B67A-6319D5DD2046}" destId="{404DE67B-6E7E-41FC-873A-E51BF60E39EF}" srcOrd="0" destOrd="0" presId="urn:microsoft.com/office/officeart/2005/8/layout/matrix1"/>
    <dgm:cxn modelId="{3C51A366-525C-42D3-9428-ED120D0D1603}" type="presOf" srcId="{10D24C18-C1C8-4DF0-A1B4-9F56682F17C3}" destId="{E0DBD547-956B-476C-8700-3C340FE5A5D2}" srcOrd="1" destOrd="0" presId="urn:microsoft.com/office/officeart/2005/8/layout/matrix1"/>
    <dgm:cxn modelId="{172BB62B-0D11-4A38-A8FE-3EAAD07AECB4}" srcId="{080E378C-05FF-4F75-9563-AB1C925D49F9}" destId="{A7729E62-A9EC-4617-AA17-519E1D454796}" srcOrd="0" destOrd="0" parTransId="{B8F84919-53C6-4380-A73D-8E3B5B0F29B7}" sibTransId="{CA87D546-C524-4AD6-9246-B1594E5613C6}"/>
    <dgm:cxn modelId="{4F142B04-8D00-46C1-B659-FFB15E0FD52A}" type="presOf" srcId="{E96615EE-DED1-41F0-BCEB-5BA054C6A8D5}" destId="{21779036-D059-43A4-BCC2-73E9574FDCB9}" srcOrd="0" destOrd="0" presId="urn:microsoft.com/office/officeart/2005/8/layout/matrix1"/>
    <dgm:cxn modelId="{9670CC60-2473-497E-9916-E9B4C4AB7C62}" type="presOf" srcId="{150C4E47-BC57-4302-8A79-8157344785E7}" destId="{8930EDB0-B4A9-4E9D-B53D-76B69216BA24}" srcOrd="0" destOrd="0" presId="urn:microsoft.com/office/officeart/2005/8/layout/matrix1"/>
    <dgm:cxn modelId="{686294F1-4EE4-4C68-9F71-5FC0AC19013C}" srcId="{A7729E62-A9EC-4617-AA17-519E1D454796}" destId="{FA083D30-2EAA-47EA-B67A-6319D5DD2046}" srcOrd="1" destOrd="0" parTransId="{AC12927D-BF59-4BFF-A33D-47A895730678}" sibTransId="{B8F8F65E-B54C-4C34-8912-207EA08BF0B7}"/>
    <dgm:cxn modelId="{1235F28B-A2AB-44FF-BCA1-0849EFAEEB31}" type="presOf" srcId="{150C4E47-BC57-4302-8A79-8157344785E7}" destId="{F7116F7D-781C-4EDD-8264-1DFE8A08A0BC}" srcOrd="1" destOrd="0" presId="urn:microsoft.com/office/officeart/2005/8/layout/matrix1"/>
    <dgm:cxn modelId="{FA89A1D0-5455-4042-BEB0-83DF46DA9DF4}" srcId="{A7729E62-A9EC-4617-AA17-519E1D454796}" destId="{E03533FA-4576-40D5-AFB2-A0807F1A5FCA}" srcOrd="6" destOrd="0" parTransId="{16C7FF24-A63F-4684-BBD0-C4B94229056A}" sibTransId="{0EA4D1BE-CF14-4F0D-B272-0F266557FC48}"/>
    <dgm:cxn modelId="{925562F0-038F-43CB-A1AA-C226480430F8}" srcId="{A7729E62-A9EC-4617-AA17-519E1D454796}" destId="{3F99A68F-CDA6-480D-B040-B7210D0E2DBB}" srcOrd="7" destOrd="0" parTransId="{51712DEE-66C8-421F-907B-8DB84001544F}" sibTransId="{997DA890-DA45-47F3-9F03-C17BB95D4CA2}"/>
    <dgm:cxn modelId="{4BF4BCA3-3017-4D0E-BB44-5C1E29120E64}" type="presOf" srcId="{080E378C-05FF-4F75-9563-AB1C925D49F9}" destId="{ACDBE0DF-6A4C-4D0A-9392-6C7E77D4FBD2}" srcOrd="0" destOrd="0" presId="urn:microsoft.com/office/officeart/2005/8/layout/matrix1"/>
    <dgm:cxn modelId="{54DEDF5D-4430-4E14-91F5-6894E584276E}" type="presOf" srcId="{A7729E62-A9EC-4617-AA17-519E1D454796}" destId="{64C9004F-D0FB-4058-AE23-E2666B6EE5DA}" srcOrd="0" destOrd="0" presId="urn:microsoft.com/office/officeart/2005/8/layout/matrix1"/>
    <dgm:cxn modelId="{BC49FAF4-0305-44A1-9F83-C850339FAB20}" type="presOf" srcId="{FA083D30-2EAA-47EA-B67A-6319D5DD2046}" destId="{D833DE75-CD66-4863-A4AB-2455E432FF7F}" srcOrd="1" destOrd="0" presId="urn:microsoft.com/office/officeart/2005/8/layout/matrix1"/>
    <dgm:cxn modelId="{0A5E5D0D-0BCF-4F3A-A2EF-5292710FB22A}" srcId="{A7729E62-A9EC-4617-AA17-519E1D454796}" destId="{10D24C18-C1C8-4DF0-A1B4-9F56682F17C3}" srcOrd="3" destOrd="0" parTransId="{985D3835-0C9C-48B8-AE9F-BAD48DF141B5}" sibTransId="{9EDA2932-E79B-4B48-9C7E-A0B1E3CF633E}"/>
    <dgm:cxn modelId="{6248518A-5F14-431B-9527-862BF191BD04}" srcId="{A7729E62-A9EC-4617-AA17-519E1D454796}" destId="{150C4E47-BC57-4302-8A79-8157344785E7}" srcOrd="0" destOrd="0" parTransId="{70BE9359-8B10-4EAD-A3F0-096022F55759}" sibTransId="{D77831D7-8F73-4CBB-8F87-8C4DB7CDB383}"/>
    <dgm:cxn modelId="{9D269DD4-EC93-44A5-9D85-2C0AE343FCC0}" srcId="{A7729E62-A9EC-4617-AA17-519E1D454796}" destId="{E96615EE-DED1-41F0-BCEB-5BA054C6A8D5}" srcOrd="2" destOrd="0" parTransId="{C4F1BFEC-55D8-44CF-AF58-65133A8AA3D3}" sibTransId="{440C7E74-4C37-4563-B353-9C2ACFF11588}"/>
    <dgm:cxn modelId="{92F5073F-C736-41D2-BBEB-61B3032C7AAF}" type="presParOf" srcId="{ACDBE0DF-6A4C-4D0A-9392-6C7E77D4FBD2}" destId="{8757A52C-B537-4998-A31A-F9599E08482C}" srcOrd="0" destOrd="0" presId="urn:microsoft.com/office/officeart/2005/8/layout/matrix1"/>
    <dgm:cxn modelId="{9808BDA4-E901-492F-B416-4192362DB937}" type="presParOf" srcId="{8757A52C-B537-4998-A31A-F9599E08482C}" destId="{8930EDB0-B4A9-4E9D-B53D-76B69216BA24}" srcOrd="0" destOrd="0" presId="urn:microsoft.com/office/officeart/2005/8/layout/matrix1"/>
    <dgm:cxn modelId="{2ACD715B-17E5-4FD1-9BD0-EB2C07857E46}" type="presParOf" srcId="{8757A52C-B537-4998-A31A-F9599E08482C}" destId="{F7116F7D-781C-4EDD-8264-1DFE8A08A0BC}" srcOrd="1" destOrd="0" presId="urn:microsoft.com/office/officeart/2005/8/layout/matrix1"/>
    <dgm:cxn modelId="{E06BBD89-F4CB-481C-8842-DF53D857EAEC}" type="presParOf" srcId="{8757A52C-B537-4998-A31A-F9599E08482C}" destId="{404DE67B-6E7E-41FC-873A-E51BF60E39EF}" srcOrd="2" destOrd="0" presId="urn:microsoft.com/office/officeart/2005/8/layout/matrix1"/>
    <dgm:cxn modelId="{DEFD3563-E7F3-449F-9C86-06D6521E825C}" type="presParOf" srcId="{8757A52C-B537-4998-A31A-F9599E08482C}" destId="{D833DE75-CD66-4863-A4AB-2455E432FF7F}" srcOrd="3" destOrd="0" presId="urn:microsoft.com/office/officeart/2005/8/layout/matrix1"/>
    <dgm:cxn modelId="{8F71D536-BBDA-45DE-A1A3-FEDC625FFA1F}" type="presParOf" srcId="{8757A52C-B537-4998-A31A-F9599E08482C}" destId="{21779036-D059-43A4-BCC2-73E9574FDCB9}" srcOrd="4" destOrd="0" presId="urn:microsoft.com/office/officeart/2005/8/layout/matrix1"/>
    <dgm:cxn modelId="{3805633D-A923-4EBD-B67F-E5EE632D1AB8}" type="presParOf" srcId="{8757A52C-B537-4998-A31A-F9599E08482C}" destId="{017BF02C-28A8-4832-A91C-6BD8B76F4F97}" srcOrd="5" destOrd="0" presId="urn:microsoft.com/office/officeart/2005/8/layout/matrix1"/>
    <dgm:cxn modelId="{CEC8D008-DFFA-40D5-9F74-8A8A5A6CDDD4}" type="presParOf" srcId="{8757A52C-B537-4998-A31A-F9599E08482C}" destId="{36516427-0D8F-4E34-95C5-088AEA716439}" srcOrd="6" destOrd="0" presId="urn:microsoft.com/office/officeart/2005/8/layout/matrix1"/>
    <dgm:cxn modelId="{E5856E64-F286-4951-BF45-F2E7964D18E9}" type="presParOf" srcId="{8757A52C-B537-4998-A31A-F9599E08482C}" destId="{E0DBD547-956B-476C-8700-3C340FE5A5D2}" srcOrd="7" destOrd="0" presId="urn:microsoft.com/office/officeart/2005/8/layout/matrix1"/>
    <dgm:cxn modelId="{DA459270-D3E8-4B53-BA57-F3A5380C3160}" type="presParOf" srcId="{ACDBE0DF-6A4C-4D0A-9392-6C7E77D4FBD2}" destId="{64C9004F-D0FB-4058-AE23-E2666B6EE5DA}"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7232BD-0480-4A1D-92E7-3439C4F8328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1533513D-7E31-4AF2-B09E-BFF92247FF2D}">
      <dgm:prSet phldrT="[Text]"/>
      <dgm:spPr/>
      <dgm:t>
        <a:bodyPr/>
        <a:lstStyle/>
        <a:p>
          <a:r>
            <a:rPr lang="en-US" dirty="0" smtClean="0"/>
            <a:t>Understanding of Questions asked</a:t>
          </a:r>
          <a:endParaRPr lang="en-US" dirty="0"/>
        </a:p>
      </dgm:t>
    </dgm:pt>
    <dgm:pt modelId="{A00EA5FA-399B-4227-9CFD-7F3E34139892}" type="parTrans" cxnId="{A0817EBA-47A7-4B35-B6BC-6FC737E2C1E6}">
      <dgm:prSet/>
      <dgm:spPr/>
      <dgm:t>
        <a:bodyPr/>
        <a:lstStyle/>
        <a:p>
          <a:endParaRPr lang="en-US"/>
        </a:p>
      </dgm:t>
    </dgm:pt>
    <dgm:pt modelId="{8B814FC8-5A8E-4D6A-BBC5-1917E4EFAC4D}" type="sibTrans" cxnId="{A0817EBA-47A7-4B35-B6BC-6FC737E2C1E6}">
      <dgm:prSet/>
      <dgm:spPr/>
      <dgm:t>
        <a:bodyPr/>
        <a:lstStyle/>
        <a:p>
          <a:endParaRPr lang="en-US"/>
        </a:p>
      </dgm:t>
    </dgm:pt>
    <dgm:pt modelId="{1F5B6834-7AFC-43B1-9E67-B176707530E8}">
      <dgm:prSet/>
      <dgm:spPr/>
      <dgm:t>
        <a:bodyPr/>
        <a:lstStyle/>
        <a:p>
          <a:r>
            <a:rPr lang="en-US" dirty="0" smtClean="0"/>
            <a:t>Understanding of the caution</a:t>
          </a:r>
          <a:endParaRPr lang="en-US" dirty="0"/>
        </a:p>
      </dgm:t>
    </dgm:pt>
    <dgm:pt modelId="{0886E85A-4257-4CC6-AA12-DEC8D70FD700}" type="parTrans" cxnId="{D1D772A1-275E-4E95-AE69-DF9AEAE6CD45}">
      <dgm:prSet/>
      <dgm:spPr/>
      <dgm:t>
        <a:bodyPr/>
        <a:lstStyle/>
        <a:p>
          <a:endParaRPr lang="en-US"/>
        </a:p>
      </dgm:t>
    </dgm:pt>
    <dgm:pt modelId="{05BC37FD-B699-4D7B-A2A6-54E681A2A4F8}" type="sibTrans" cxnId="{D1D772A1-275E-4E95-AE69-DF9AEAE6CD45}">
      <dgm:prSet/>
      <dgm:spPr/>
      <dgm:t>
        <a:bodyPr/>
        <a:lstStyle/>
        <a:p>
          <a:endParaRPr lang="en-US"/>
        </a:p>
      </dgm:t>
    </dgm:pt>
    <dgm:pt modelId="{A4CFF903-DB40-4387-8F24-BDA84BBF69C5}">
      <dgm:prSet/>
      <dgm:spPr/>
      <dgm:t>
        <a:bodyPr/>
        <a:lstStyle/>
        <a:p>
          <a:r>
            <a:rPr lang="en-GB" dirty="0" smtClean="0"/>
            <a:t>Understanding of the nature and purpose of the interview.</a:t>
          </a:r>
          <a:endParaRPr lang="en-US" dirty="0"/>
        </a:p>
      </dgm:t>
    </dgm:pt>
    <dgm:pt modelId="{7B4C6B15-3195-402C-997E-246669EBF03D}" type="parTrans" cxnId="{F079F188-F3C6-42EB-A322-942F62E3850D}">
      <dgm:prSet/>
      <dgm:spPr/>
      <dgm:t>
        <a:bodyPr/>
        <a:lstStyle/>
        <a:p>
          <a:endParaRPr lang="en-US"/>
        </a:p>
      </dgm:t>
    </dgm:pt>
    <dgm:pt modelId="{465A2135-C37B-463A-A2CF-9CD941B3A517}" type="sibTrans" cxnId="{F079F188-F3C6-42EB-A322-942F62E3850D}">
      <dgm:prSet/>
      <dgm:spPr/>
      <dgm:t>
        <a:bodyPr/>
        <a:lstStyle/>
        <a:p>
          <a:endParaRPr lang="en-US"/>
        </a:p>
      </dgm:t>
    </dgm:pt>
    <dgm:pt modelId="{18E10C67-8F3D-444C-8C23-42DDACE7B059}">
      <dgm:prSet/>
      <dgm:spPr/>
      <dgm:t>
        <a:bodyPr/>
        <a:lstStyle/>
        <a:p>
          <a:r>
            <a:rPr lang="en-GB" dirty="0" smtClean="0"/>
            <a:t>Significance and purpose of Q &amp; A’s</a:t>
          </a:r>
          <a:endParaRPr lang="en-US" dirty="0"/>
        </a:p>
      </dgm:t>
    </dgm:pt>
    <dgm:pt modelId="{750CC8F7-73F5-480B-B80C-82F49E152728}" type="parTrans" cxnId="{328373F0-7594-48FE-B3A4-FECD7B73A272}">
      <dgm:prSet/>
      <dgm:spPr/>
      <dgm:t>
        <a:bodyPr/>
        <a:lstStyle/>
        <a:p>
          <a:endParaRPr lang="en-US"/>
        </a:p>
      </dgm:t>
    </dgm:pt>
    <dgm:pt modelId="{752BE818-3AB0-44B9-8E3B-95CFA489AEAC}" type="sibTrans" cxnId="{328373F0-7594-48FE-B3A4-FECD7B73A272}">
      <dgm:prSet/>
      <dgm:spPr/>
      <dgm:t>
        <a:bodyPr/>
        <a:lstStyle/>
        <a:p>
          <a:endParaRPr lang="en-US"/>
        </a:p>
      </dgm:t>
    </dgm:pt>
    <dgm:pt modelId="{A123BBFD-72A6-40F7-9B5D-ACF753103DC4}">
      <dgm:prSet/>
      <dgm:spPr/>
      <dgm:t>
        <a:bodyPr/>
        <a:lstStyle/>
        <a:p>
          <a:r>
            <a:rPr lang="en-GB" dirty="0" smtClean="0"/>
            <a:t>Mental effects and ability to represent a rational and accurate explanation</a:t>
          </a:r>
          <a:endParaRPr lang="en-US" dirty="0"/>
        </a:p>
      </dgm:t>
    </dgm:pt>
    <dgm:pt modelId="{48030449-9B21-45E3-ADAF-8F8FD52833C9}" type="parTrans" cxnId="{5BF9A034-9D6B-41BF-B1FD-46344600F033}">
      <dgm:prSet/>
      <dgm:spPr/>
      <dgm:t>
        <a:bodyPr/>
        <a:lstStyle/>
        <a:p>
          <a:endParaRPr lang="en-US"/>
        </a:p>
      </dgm:t>
    </dgm:pt>
    <dgm:pt modelId="{039DE248-4914-413D-995B-279BC6604C22}" type="sibTrans" cxnId="{5BF9A034-9D6B-41BF-B1FD-46344600F033}">
      <dgm:prSet/>
      <dgm:spPr/>
      <dgm:t>
        <a:bodyPr/>
        <a:lstStyle/>
        <a:p>
          <a:endParaRPr lang="en-US"/>
        </a:p>
      </dgm:t>
    </dgm:pt>
    <dgm:pt modelId="{27721AC6-44DA-406C-96E0-455AA5D316FE}">
      <dgm:prSet/>
      <dgm:spPr/>
      <dgm:t>
        <a:bodyPr/>
        <a:lstStyle/>
        <a:p>
          <a:r>
            <a:rPr lang="en-GB" dirty="0" smtClean="0"/>
            <a:t>Will the nature of the interview harm the detainee</a:t>
          </a:r>
          <a:endParaRPr lang="en-US" dirty="0"/>
        </a:p>
      </dgm:t>
    </dgm:pt>
    <dgm:pt modelId="{1B1A0D8D-C40C-49DC-A1E6-B628BC3F8C15}" type="parTrans" cxnId="{3E6CE9C1-863C-4534-8B9F-7067DA77198E}">
      <dgm:prSet/>
      <dgm:spPr/>
      <dgm:t>
        <a:bodyPr/>
        <a:lstStyle/>
        <a:p>
          <a:endParaRPr lang="en-US"/>
        </a:p>
      </dgm:t>
    </dgm:pt>
    <dgm:pt modelId="{2754C313-D706-475A-9729-1B7F010E4B38}" type="sibTrans" cxnId="{3E6CE9C1-863C-4534-8B9F-7067DA77198E}">
      <dgm:prSet/>
      <dgm:spPr/>
      <dgm:t>
        <a:bodyPr/>
        <a:lstStyle/>
        <a:p>
          <a:endParaRPr lang="en-US"/>
        </a:p>
      </dgm:t>
    </dgm:pt>
    <dgm:pt modelId="{16179F45-1214-49D4-AD22-2EFD24FEC40E}" type="pres">
      <dgm:prSet presAssocID="{0A7232BD-0480-4A1D-92E7-3439C4F83287}" presName="Name0" presStyleCnt="0">
        <dgm:presLayoutVars>
          <dgm:chMax val="7"/>
          <dgm:chPref val="7"/>
          <dgm:dir/>
        </dgm:presLayoutVars>
      </dgm:prSet>
      <dgm:spPr/>
      <dgm:t>
        <a:bodyPr/>
        <a:lstStyle/>
        <a:p>
          <a:endParaRPr lang="en-US"/>
        </a:p>
      </dgm:t>
    </dgm:pt>
    <dgm:pt modelId="{39C72CFA-C8C7-46D5-AF70-3262968A1772}" type="pres">
      <dgm:prSet presAssocID="{0A7232BD-0480-4A1D-92E7-3439C4F83287}" presName="Name1" presStyleCnt="0"/>
      <dgm:spPr/>
    </dgm:pt>
    <dgm:pt modelId="{A636D384-41A1-4582-BD87-716B266BDF19}" type="pres">
      <dgm:prSet presAssocID="{0A7232BD-0480-4A1D-92E7-3439C4F83287}" presName="cycle" presStyleCnt="0"/>
      <dgm:spPr/>
    </dgm:pt>
    <dgm:pt modelId="{0346AB99-3FAD-4816-A8C9-FCCD2B523AFF}" type="pres">
      <dgm:prSet presAssocID="{0A7232BD-0480-4A1D-92E7-3439C4F83287}" presName="srcNode" presStyleLbl="node1" presStyleIdx="0" presStyleCnt="6"/>
      <dgm:spPr/>
    </dgm:pt>
    <dgm:pt modelId="{C9A3B650-5E68-47E0-95D2-AB00AA3C89B9}" type="pres">
      <dgm:prSet presAssocID="{0A7232BD-0480-4A1D-92E7-3439C4F83287}" presName="conn" presStyleLbl="parChTrans1D2" presStyleIdx="0" presStyleCnt="1"/>
      <dgm:spPr/>
      <dgm:t>
        <a:bodyPr/>
        <a:lstStyle/>
        <a:p>
          <a:endParaRPr lang="en-US"/>
        </a:p>
      </dgm:t>
    </dgm:pt>
    <dgm:pt modelId="{9E27CA6E-88E2-4171-ABE8-EA97CD4F7986}" type="pres">
      <dgm:prSet presAssocID="{0A7232BD-0480-4A1D-92E7-3439C4F83287}" presName="extraNode" presStyleLbl="node1" presStyleIdx="0" presStyleCnt="6"/>
      <dgm:spPr/>
    </dgm:pt>
    <dgm:pt modelId="{15A6843D-B852-4987-B273-3129740A18B9}" type="pres">
      <dgm:prSet presAssocID="{0A7232BD-0480-4A1D-92E7-3439C4F83287}" presName="dstNode" presStyleLbl="node1" presStyleIdx="0" presStyleCnt="6"/>
      <dgm:spPr/>
    </dgm:pt>
    <dgm:pt modelId="{E729E22A-1898-46BD-B425-8A97C92BA4E4}" type="pres">
      <dgm:prSet presAssocID="{1533513D-7E31-4AF2-B09E-BFF92247FF2D}" presName="text_1" presStyleLbl="node1" presStyleIdx="0" presStyleCnt="6">
        <dgm:presLayoutVars>
          <dgm:bulletEnabled val="1"/>
        </dgm:presLayoutVars>
      </dgm:prSet>
      <dgm:spPr/>
      <dgm:t>
        <a:bodyPr/>
        <a:lstStyle/>
        <a:p>
          <a:endParaRPr lang="en-US"/>
        </a:p>
      </dgm:t>
    </dgm:pt>
    <dgm:pt modelId="{6ED12E42-71EC-4608-85B8-119A4DA2CA63}" type="pres">
      <dgm:prSet presAssocID="{1533513D-7E31-4AF2-B09E-BFF92247FF2D}" presName="accent_1" presStyleCnt="0"/>
      <dgm:spPr/>
    </dgm:pt>
    <dgm:pt modelId="{F225EAC8-0E87-4F0C-829B-F9B911AA52BD}" type="pres">
      <dgm:prSet presAssocID="{1533513D-7E31-4AF2-B09E-BFF92247FF2D}" presName="accentRepeatNode" presStyleLbl="solidFgAcc1" presStyleIdx="0" presStyleCnt="6"/>
      <dgm:spPr/>
    </dgm:pt>
    <dgm:pt modelId="{E3C16966-D06E-40C3-8748-21CDD3E238DA}" type="pres">
      <dgm:prSet presAssocID="{1F5B6834-7AFC-43B1-9E67-B176707530E8}" presName="text_2" presStyleLbl="node1" presStyleIdx="1" presStyleCnt="6">
        <dgm:presLayoutVars>
          <dgm:bulletEnabled val="1"/>
        </dgm:presLayoutVars>
      </dgm:prSet>
      <dgm:spPr/>
      <dgm:t>
        <a:bodyPr/>
        <a:lstStyle/>
        <a:p>
          <a:endParaRPr lang="en-US"/>
        </a:p>
      </dgm:t>
    </dgm:pt>
    <dgm:pt modelId="{67D62F13-7EEE-41F7-BA1F-F7D522F5B537}" type="pres">
      <dgm:prSet presAssocID="{1F5B6834-7AFC-43B1-9E67-B176707530E8}" presName="accent_2" presStyleCnt="0"/>
      <dgm:spPr/>
    </dgm:pt>
    <dgm:pt modelId="{20E54340-78FF-44EF-994D-541AE0B7CE64}" type="pres">
      <dgm:prSet presAssocID="{1F5B6834-7AFC-43B1-9E67-B176707530E8}" presName="accentRepeatNode" presStyleLbl="solidFgAcc1" presStyleIdx="1" presStyleCnt="6"/>
      <dgm:spPr/>
    </dgm:pt>
    <dgm:pt modelId="{A5EFB48E-A8E0-47FA-870B-96D004CC7336}" type="pres">
      <dgm:prSet presAssocID="{A4CFF903-DB40-4387-8F24-BDA84BBF69C5}" presName="text_3" presStyleLbl="node1" presStyleIdx="2" presStyleCnt="6">
        <dgm:presLayoutVars>
          <dgm:bulletEnabled val="1"/>
        </dgm:presLayoutVars>
      </dgm:prSet>
      <dgm:spPr/>
      <dgm:t>
        <a:bodyPr/>
        <a:lstStyle/>
        <a:p>
          <a:endParaRPr lang="en-US"/>
        </a:p>
      </dgm:t>
    </dgm:pt>
    <dgm:pt modelId="{A7DDF547-2561-4C7C-9594-BEC2F6F3C301}" type="pres">
      <dgm:prSet presAssocID="{A4CFF903-DB40-4387-8F24-BDA84BBF69C5}" presName="accent_3" presStyleCnt="0"/>
      <dgm:spPr/>
    </dgm:pt>
    <dgm:pt modelId="{D64535FF-7AE8-4C97-B252-2F40EFFE0062}" type="pres">
      <dgm:prSet presAssocID="{A4CFF903-DB40-4387-8F24-BDA84BBF69C5}" presName="accentRepeatNode" presStyleLbl="solidFgAcc1" presStyleIdx="2" presStyleCnt="6"/>
      <dgm:spPr/>
    </dgm:pt>
    <dgm:pt modelId="{1D20FC88-CE53-4C12-B79A-ABF54A00E119}" type="pres">
      <dgm:prSet presAssocID="{18E10C67-8F3D-444C-8C23-42DDACE7B059}" presName="text_4" presStyleLbl="node1" presStyleIdx="3" presStyleCnt="6">
        <dgm:presLayoutVars>
          <dgm:bulletEnabled val="1"/>
        </dgm:presLayoutVars>
      </dgm:prSet>
      <dgm:spPr/>
      <dgm:t>
        <a:bodyPr/>
        <a:lstStyle/>
        <a:p>
          <a:endParaRPr lang="en-US"/>
        </a:p>
      </dgm:t>
    </dgm:pt>
    <dgm:pt modelId="{101318AA-957A-44A1-A286-2F88E5C59B6C}" type="pres">
      <dgm:prSet presAssocID="{18E10C67-8F3D-444C-8C23-42DDACE7B059}" presName="accent_4" presStyleCnt="0"/>
      <dgm:spPr/>
    </dgm:pt>
    <dgm:pt modelId="{D83405EB-8E91-4ED2-834F-ECE4694C9234}" type="pres">
      <dgm:prSet presAssocID="{18E10C67-8F3D-444C-8C23-42DDACE7B059}" presName="accentRepeatNode" presStyleLbl="solidFgAcc1" presStyleIdx="3" presStyleCnt="6"/>
      <dgm:spPr/>
    </dgm:pt>
    <dgm:pt modelId="{FE561716-B343-43A3-ADF4-D15127DFF852}" type="pres">
      <dgm:prSet presAssocID="{A123BBFD-72A6-40F7-9B5D-ACF753103DC4}" presName="text_5" presStyleLbl="node1" presStyleIdx="4" presStyleCnt="6">
        <dgm:presLayoutVars>
          <dgm:bulletEnabled val="1"/>
        </dgm:presLayoutVars>
      </dgm:prSet>
      <dgm:spPr/>
      <dgm:t>
        <a:bodyPr/>
        <a:lstStyle/>
        <a:p>
          <a:endParaRPr lang="en-US"/>
        </a:p>
      </dgm:t>
    </dgm:pt>
    <dgm:pt modelId="{73C0729A-5363-4E68-B8AB-770CD6EE1864}" type="pres">
      <dgm:prSet presAssocID="{A123BBFD-72A6-40F7-9B5D-ACF753103DC4}" presName="accent_5" presStyleCnt="0"/>
      <dgm:spPr/>
    </dgm:pt>
    <dgm:pt modelId="{EB958D26-7EC2-46B2-A844-72BAD1D19BB0}" type="pres">
      <dgm:prSet presAssocID="{A123BBFD-72A6-40F7-9B5D-ACF753103DC4}" presName="accentRepeatNode" presStyleLbl="solidFgAcc1" presStyleIdx="4" presStyleCnt="6"/>
      <dgm:spPr/>
    </dgm:pt>
    <dgm:pt modelId="{E90C2038-61D9-44A6-BF76-B02C56EC5074}" type="pres">
      <dgm:prSet presAssocID="{27721AC6-44DA-406C-96E0-455AA5D316FE}" presName="text_6" presStyleLbl="node1" presStyleIdx="5" presStyleCnt="6">
        <dgm:presLayoutVars>
          <dgm:bulletEnabled val="1"/>
        </dgm:presLayoutVars>
      </dgm:prSet>
      <dgm:spPr/>
      <dgm:t>
        <a:bodyPr/>
        <a:lstStyle/>
        <a:p>
          <a:endParaRPr lang="en-US"/>
        </a:p>
      </dgm:t>
    </dgm:pt>
    <dgm:pt modelId="{8FAA3333-B2D1-4F06-8B23-F59BF9C396D1}" type="pres">
      <dgm:prSet presAssocID="{27721AC6-44DA-406C-96E0-455AA5D316FE}" presName="accent_6" presStyleCnt="0"/>
      <dgm:spPr/>
    </dgm:pt>
    <dgm:pt modelId="{BF6B7E39-E79A-4973-B7B0-358300538030}" type="pres">
      <dgm:prSet presAssocID="{27721AC6-44DA-406C-96E0-455AA5D316FE}" presName="accentRepeatNode" presStyleLbl="solidFgAcc1" presStyleIdx="5" presStyleCnt="6"/>
      <dgm:spPr/>
    </dgm:pt>
  </dgm:ptLst>
  <dgm:cxnLst>
    <dgm:cxn modelId="{043EFEE9-8AC2-4DD4-8EC6-9AF76C8EFB6A}" type="presOf" srcId="{0A7232BD-0480-4A1D-92E7-3439C4F83287}" destId="{16179F45-1214-49D4-AD22-2EFD24FEC40E}" srcOrd="0" destOrd="0" presId="urn:microsoft.com/office/officeart/2008/layout/VerticalCurvedList"/>
    <dgm:cxn modelId="{946D407D-8788-4337-86F0-8699E68D559C}" type="presOf" srcId="{1533513D-7E31-4AF2-B09E-BFF92247FF2D}" destId="{E729E22A-1898-46BD-B425-8A97C92BA4E4}" srcOrd="0" destOrd="0" presId="urn:microsoft.com/office/officeart/2008/layout/VerticalCurvedList"/>
    <dgm:cxn modelId="{3E6CE9C1-863C-4534-8B9F-7067DA77198E}" srcId="{0A7232BD-0480-4A1D-92E7-3439C4F83287}" destId="{27721AC6-44DA-406C-96E0-455AA5D316FE}" srcOrd="5" destOrd="0" parTransId="{1B1A0D8D-C40C-49DC-A1E6-B628BC3F8C15}" sibTransId="{2754C313-D706-475A-9729-1B7F010E4B38}"/>
    <dgm:cxn modelId="{F079F188-F3C6-42EB-A322-942F62E3850D}" srcId="{0A7232BD-0480-4A1D-92E7-3439C4F83287}" destId="{A4CFF903-DB40-4387-8F24-BDA84BBF69C5}" srcOrd="2" destOrd="0" parTransId="{7B4C6B15-3195-402C-997E-246669EBF03D}" sibTransId="{465A2135-C37B-463A-A2CF-9CD941B3A517}"/>
    <dgm:cxn modelId="{A0817EBA-47A7-4B35-B6BC-6FC737E2C1E6}" srcId="{0A7232BD-0480-4A1D-92E7-3439C4F83287}" destId="{1533513D-7E31-4AF2-B09E-BFF92247FF2D}" srcOrd="0" destOrd="0" parTransId="{A00EA5FA-399B-4227-9CFD-7F3E34139892}" sibTransId="{8B814FC8-5A8E-4D6A-BBC5-1917E4EFAC4D}"/>
    <dgm:cxn modelId="{D1D772A1-275E-4E95-AE69-DF9AEAE6CD45}" srcId="{0A7232BD-0480-4A1D-92E7-3439C4F83287}" destId="{1F5B6834-7AFC-43B1-9E67-B176707530E8}" srcOrd="1" destOrd="0" parTransId="{0886E85A-4257-4CC6-AA12-DEC8D70FD700}" sibTransId="{05BC37FD-B699-4D7B-A2A6-54E681A2A4F8}"/>
    <dgm:cxn modelId="{4FE06000-55A2-416C-A9E5-DE0B6801F8B1}" type="presOf" srcId="{A4CFF903-DB40-4387-8F24-BDA84BBF69C5}" destId="{A5EFB48E-A8E0-47FA-870B-96D004CC7336}" srcOrd="0" destOrd="0" presId="urn:microsoft.com/office/officeart/2008/layout/VerticalCurvedList"/>
    <dgm:cxn modelId="{835804D8-5893-4485-9E3B-6387184574DD}" type="presOf" srcId="{1F5B6834-7AFC-43B1-9E67-B176707530E8}" destId="{E3C16966-D06E-40C3-8748-21CDD3E238DA}" srcOrd="0" destOrd="0" presId="urn:microsoft.com/office/officeart/2008/layout/VerticalCurvedList"/>
    <dgm:cxn modelId="{723FF361-C2F1-4855-8F14-D79A77352E5D}" type="presOf" srcId="{18E10C67-8F3D-444C-8C23-42DDACE7B059}" destId="{1D20FC88-CE53-4C12-B79A-ABF54A00E119}" srcOrd="0" destOrd="0" presId="urn:microsoft.com/office/officeart/2008/layout/VerticalCurvedList"/>
    <dgm:cxn modelId="{328373F0-7594-48FE-B3A4-FECD7B73A272}" srcId="{0A7232BD-0480-4A1D-92E7-3439C4F83287}" destId="{18E10C67-8F3D-444C-8C23-42DDACE7B059}" srcOrd="3" destOrd="0" parTransId="{750CC8F7-73F5-480B-B80C-82F49E152728}" sibTransId="{752BE818-3AB0-44B9-8E3B-95CFA489AEAC}"/>
    <dgm:cxn modelId="{B260BFEC-3B08-4CE8-9869-5ABE21A2EBEE}" type="presOf" srcId="{A123BBFD-72A6-40F7-9B5D-ACF753103DC4}" destId="{FE561716-B343-43A3-ADF4-D15127DFF852}" srcOrd="0" destOrd="0" presId="urn:microsoft.com/office/officeart/2008/layout/VerticalCurvedList"/>
    <dgm:cxn modelId="{5BF9A034-9D6B-41BF-B1FD-46344600F033}" srcId="{0A7232BD-0480-4A1D-92E7-3439C4F83287}" destId="{A123BBFD-72A6-40F7-9B5D-ACF753103DC4}" srcOrd="4" destOrd="0" parTransId="{48030449-9B21-45E3-ADAF-8F8FD52833C9}" sibTransId="{039DE248-4914-413D-995B-279BC6604C22}"/>
    <dgm:cxn modelId="{69C65280-7471-4A04-896E-19DC0CEED23D}" type="presOf" srcId="{27721AC6-44DA-406C-96E0-455AA5D316FE}" destId="{E90C2038-61D9-44A6-BF76-B02C56EC5074}" srcOrd="0" destOrd="0" presId="urn:microsoft.com/office/officeart/2008/layout/VerticalCurvedList"/>
    <dgm:cxn modelId="{6BB72A08-23C6-4A85-BC83-426A6C6C5184}" type="presOf" srcId="{8B814FC8-5A8E-4D6A-BBC5-1917E4EFAC4D}" destId="{C9A3B650-5E68-47E0-95D2-AB00AA3C89B9}" srcOrd="0" destOrd="0" presId="urn:microsoft.com/office/officeart/2008/layout/VerticalCurvedList"/>
    <dgm:cxn modelId="{10E1CA5D-D428-4B64-8DEB-C089760A2573}" type="presParOf" srcId="{16179F45-1214-49D4-AD22-2EFD24FEC40E}" destId="{39C72CFA-C8C7-46D5-AF70-3262968A1772}" srcOrd="0" destOrd="0" presId="urn:microsoft.com/office/officeart/2008/layout/VerticalCurvedList"/>
    <dgm:cxn modelId="{95158ADF-1909-4E51-873E-19D474C6CB5F}" type="presParOf" srcId="{39C72CFA-C8C7-46D5-AF70-3262968A1772}" destId="{A636D384-41A1-4582-BD87-716B266BDF19}" srcOrd="0" destOrd="0" presId="urn:microsoft.com/office/officeart/2008/layout/VerticalCurvedList"/>
    <dgm:cxn modelId="{4CF35832-A73B-4267-A5B8-2313A55755F5}" type="presParOf" srcId="{A636D384-41A1-4582-BD87-716B266BDF19}" destId="{0346AB99-3FAD-4816-A8C9-FCCD2B523AFF}" srcOrd="0" destOrd="0" presId="urn:microsoft.com/office/officeart/2008/layout/VerticalCurvedList"/>
    <dgm:cxn modelId="{D73A1FA3-2346-43E3-A85A-F2360BAB631B}" type="presParOf" srcId="{A636D384-41A1-4582-BD87-716B266BDF19}" destId="{C9A3B650-5E68-47E0-95D2-AB00AA3C89B9}" srcOrd="1" destOrd="0" presId="urn:microsoft.com/office/officeart/2008/layout/VerticalCurvedList"/>
    <dgm:cxn modelId="{E7BA8893-B6DE-4A08-8C3B-AF5122BB7E66}" type="presParOf" srcId="{A636D384-41A1-4582-BD87-716B266BDF19}" destId="{9E27CA6E-88E2-4171-ABE8-EA97CD4F7986}" srcOrd="2" destOrd="0" presId="urn:microsoft.com/office/officeart/2008/layout/VerticalCurvedList"/>
    <dgm:cxn modelId="{99171B07-82C0-454E-8839-D7FB5892C9B4}" type="presParOf" srcId="{A636D384-41A1-4582-BD87-716B266BDF19}" destId="{15A6843D-B852-4987-B273-3129740A18B9}" srcOrd="3" destOrd="0" presId="urn:microsoft.com/office/officeart/2008/layout/VerticalCurvedList"/>
    <dgm:cxn modelId="{2A572EE0-1153-43D5-B083-4E0F904951C8}" type="presParOf" srcId="{39C72CFA-C8C7-46D5-AF70-3262968A1772}" destId="{E729E22A-1898-46BD-B425-8A97C92BA4E4}" srcOrd="1" destOrd="0" presId="urn:microsoft.com/office/officeart/2008/layout/VerticalCurvedList"/>
    <dgm:cxn modelId="{4736CC4D-6BBF-44AA-8C97-0FE864F67FD0}" type="presParOf" srcId="{39C72CFA-C8C7-46D5-AF70-3262968A1772}" destId="{6ED12E42-71EC-4608-85B8-119A4DA2CA63}" srcOrd="2" destOrd="0" presId="urn:microsoft.com/office/officeart/2008/layout/VerticalCurvedList"/>
    <dgm:cxn modelId="{EE1CE612-483C-4656-8285-F326350C911C}" type="presParOf" srcId="{6ED12E42-71EC-4608-85B8-119A4DA2CA63}" destId="{F225EAC8-0E87-4F0C-829B-F9B911AA52BD}" srcOrd="0" destOrd="0" presId="urn:microsoft.com/office/officeart/2008/layout/VerticalCurvedList"/>
    <dgm:cxn modelId="{C726B517-0351-4238-839F-A6D6E8ADE91C}" type="presParOf" srcId="{39C72CFA-C8C7-46D5-AF70-3262968A1772}" destId="{E3C16966-D06E-40C3-8748-21CDD3E238DA}" srcOrd="3" destOrd="0" presId="urn:microsoft.com/office/officeart/2008/layout/VerticalCurvedList"/>
    <dgm:cxn modelId="{4DD0661B-B8D4-4081-8515-D3C2CFD0C182}" type="presParOf" srcId="{39C72CFA-C8C7-46D5-AF70-3262968A1772}" destId="{67D62F13-7EEE-41F7-BA1F-F7D522F5B537}" srcOrd="4" destOrd="0" presId="urn:microsoft.com/office/officeart/2008/layout/VerticalCurvedList"/>
    <dgm:cxn modelId="{9AD50068-FB0E-48AB-988D-50DDF252A752}" type="presParOf" srcId="{67D62F13-7EEE-41F7-BA1F-F7D522F5B537}" destId="{20E54340-78FF-44EF-994D-541AE0B7CE64}" srcOrd="0" destOrd="0" presId="urn:microsoft.com/office/officeart/2008/layout/VerticalCurvedList"/>
    <dgm:cxn modelId="{2E755EC0-93AA-4F3C-B4A7-18435B151E01}" type="presParOf" srcId="{39C72CFA-C8C7-46D5-AF70-3262968A1772}" destId="{A5EFB48E-A8E0-47FA-870B-96D004CC7336}" srcOrd="5" destOrd="0" presId="urn:microsoft.com/office/officeart/2008/layout/VerticalCurvedList"/>
    <dgm:cxn modelId="{A4E70C01-C88E-4D90-867F-BF573C7A609D}" type="presParOf" srcId="{39C72CFA-C8C7-46D5-AF70-3262968A1772}" destId="{A7DDF547-2561-4C7C-9594-BEC2F6F3C301}" srcOrd="6" destOrd="0" presId="urn:microsoft.com/office/officeart/2008/layout/VerticalCurvedList"/>
    <dgm:cxn modelId="{6F957A54-5D95-412E-8B5C-2238505B6FF8}" type="presParOf" srcId="{A7DDF547-2561-4C7C-9594-BEC2F6F3C301}" destId="{D64535FF-7AE8-4C97-B252-2F40EFFE0062}" srcOrd="0" destOrd="0" presId="urn:microsoft.com/office/officeart/2008/layout/VerticalCurvedList"/>
    <dgm:cxn modelId="{922034A6-B2FA-4CBA-BD2C-3433BB562C6F}" type="presParOf" srcId="{39C72CFA-C8C7-46D5-AF70-3262968A1772}" destId="{1D20FC88-CE53-4C12-B79A-ABF54A00E119}" srcOrd="7" destOrd="0" presId="urn:microsoft.com/office/officeart/2008/layout/VerticalCurvedList"/>
    <dgm:cxn modelId="{E744188B-1F8E-4988-B7F0-D3163F353629}" type="presParOf" srcId="{39C72CFA-C8C7-46D5-AF70-3262968A1772}" destId="{101318AA-957A-44A1-A286-2F88E5C59B6C}" srcOrd="8" destOrd="0" presId="urn:microsoft.com/office/officeart/2008/layout/VerticalCurvedList"/>
    <dgm:cxn modelId="{F0897574-C259-4626-B2C2-04A09D771251}" type="presParOf" srcId="{101318AA-957A-44A1-A286-2F88E5C59B6C}" destId="{D83405EB-8E91-4ED2-834F-ECE4694C9234}" srcOrd="0" destOrd="0" presId="urn:microsoft.com/office/officeart/2008/layout/VerticalCurvedList"/>
    <dgm:cxn modelId="{EB91684D-2C53-4C89-A0BA-FEAA840DFF17}" type="presParOf" srcId="{39C72CFA-C8C7-46D5-AF70-3262968A1772}" destId="{FE561716-B343-43A3-ADF4-D15127DFF852}" srcOrd="9" destOrd="0" presId="urn:microsoft.com/office/officeart/2008/layout/VerticalCurvedList"/>
    <dgm:cxn modelId="{29FAE2EE-8A4A-4415-9B29-EDE80B84FB4B}" type="presParOf" srcId="{39C72CFA-C8C7-46D5-AF70-3262968A1772}" destId="{73C0729A-5363-4E68-B8AB-770CD6EE1864}" srcOrd="10" destOrd="0" presId="urn:microsoft.com/office/officeart/2008/layout/VerticalCurvedList"/>
    <dgm:cxn modelId="{37BC08F4-BF75-4FC4-9055-6BAB94BD51AA}" type="presParOf" srcId="{73C0729A-5363-4E68-B8AB-770CD6EE1864}" destId="{EB958D26-7EC2-46B2-A844-72BAD1D19BB0}" srcOrd="0" destOrd="0" presId="urn:microsoft.com/office/officeart/2008/layout/VerticalCurvedList"/>
    <dgm:cxn modelId="{3C35C9F0-41FC-432E-AE2B-AFB5EED6D7DF}" type="presParOf" srcId="{39C72CFA-C8C7-46D5-AF70-3262968A1772}" destId="{E90C2038-61D9-44A6-BF76-B02C56EC5074}" srcOrd="11" destOrd="0" presId="urn:microsoft.com/office/officeart/2008/layout/VerticalCurvedList"/>
    <dgm:cxn modelId="{A86B157B-C918-464C-A769-195E1D9C0469}" type="presParOf" srcId="{39C72CFA-C8C7-46D5-AF70-3262968A1772}" destId="{8FAA3333-B2D1-4F06-8B23-F59BF9C396D1}" srcOrd="12" destOrd="0" presId="urn:microsoft.com/office/officeart/2008/layout/VerticalCurvedList"/>
    <dgm:cxn modelId="{E3CE0CE2-8087-4F6F-A408-25E8F93BB6DC}" type="presParOf" srcId="{8FAA3333-B2D1-4F06-8B23-F59BF9C396D1}" destId="{BF6B7E39-E79A-4973-B7B0-358300538030}"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DD6853-1FA5-46CD-B972-9D2B058E98CC}" type="doc">
      <dgm:prSet loTypeId="urn:microsoft.com/office/officeart/2008/layout/VerticalCurvedList" loCatId="list" qsTypeId="urn:microsoft.com/office/officeart/2005/8/quickstyle/3d9" qsCatId="3D" csTypeId="urn:microsoft.com/office/officeart/2005/8/colors/colorful2" csCatId="colorful" phldr="1"/>
      <dgm:spPr/>
      <dgm:t>
        <a:bodyPr/>
        <a:lstStyle/>
        <a:p>
          <a:endParaRPr lang="en-US"/>
        </a:p>
      </dgm:t>
    </dgm:pt>
    <dgm:pt modelId="{20A2CA82-8AB5-46E5-9DCA-F47100A9CCC8}">
      <dgm:prSet phldrT="[Text]" custT="1"/>
      <dgm:spPr>
        <a:solidFill>
          <a:schemeClr val="accent1">
            <a:lumMod val="50000"/>
          </a:schemeClr>
        </a:solidFill>
      </dgm:spPr>
      <dgm:t>
        <a:bodyPr/>
        <a:lstStyle/>
        <a:p>
          <a:r>
            <a:rPr lang="en-US" sz="4400" dirty="0" smtClean="0"/>
            <a:t>Intelligence</a:t>
          </a:r>
          <a:endParaRPr lang="en-US" sz="4400" dirty="0"/>
        </a:p>
      </dgm:t>
    </dgm:pt>
    <dgm:pt modelId="{D4CBB58D-1A5B-4D73-9B1B-4B3AA29EB4FA}" type="parTrans" cxnId="{565665EA-E15A-48CE-BB4E-3675A80B7E12}">
      <dgm:prSet/>
      <dgm:spPr/>
      <dgm:t>
        <a:bodyPr/>
        <a:lstStyle/>
        <a:p>
          <a:endParaRPr lang="en-US"/>
        </a:p>
      </dgm:t>
    </dgm:pt>
    <dgm:pt modelId="{CD30A670-1CB0-472F-8A82-43FA8AB947C7}" type="sibTrans" cxnId="{565665EA-E15A-48CE-BB4E-3675A80B7E12}">
      <dgm:prSet/>
      <dgm:spPr/>
      <dgm:t>
        <a:bodyPr/>
        <a:lstStyle/>
        <a:p>
          <a:endParaRPr lang="en-US"/>
        </a:p>
      </dgm:t>
    </dgm:pt>
    <dgm:pt modelId="{25E55E88-C5CC-42AE-B904-E2F671EA60A7}">
      <dgm:prSet phldrT="[Text]" custT="1"/>
      <dgm:spPr>
        <a:solidFill>
          <a:schemeClr val="accent1">
            <a:lumMod val="75000"/>
          </a:schemeClr>
        </a:solidFill>
      </dgm:spPr>
      <dgm:t>
        <a:bodyPr/>
        <a:lstStyle/>
        <a:p>
          <a:r>
            <a:rPr lang="en-US" sz="4400" dirty="0" smtClean="0"/>
            <a:t>Handover package</a:t>
          </a:r>
        </a:p>
      </dgm:t>
    </dgm:pt>
    <dgm:pt modelId="{B6F03F08-111F-404C-A615-D5E221D8D19F}" type="parTrans" cxnId="{11356B17-8944-4CB4-8C4B-FB01631F19DA}">
      <dgm:prSet/>
      <dgm:spPr/>
      <dgm:t>
        <a:bodyPr/>
        <a:lstStyle/>
        <a:p>
          <a:endParaRPr lang="en-US"/>
        </a:p>
      </dgm:t>
    </dgm:pt>
    <dgm:pt modelId="{3461DC6C-C5FA-4A2A-9FC0-985B36F484D3}" type="sibTrans" cxnId="{11356B17-8944-4CB4-8C4B-FB01631F19DA}">
      <dgm:prSet/>
      <dgm:spPr/>
      <dgm:t>
        <a:bodyPr/>
        <a:lstStyle/>
        <a:p>
          <a:endParaRPr lang="en-US"/>
        </a:p>
      </dgm:t>
    </dgm:pt>
    <dgm:pt modelId="{5FA0E221-EE3B-4AC8-BD02-988BF72BBCD9}">
      <dgm:prSet/>
      <dgm:spPr>
        <a:solidFill>
          <a:schemeClr val="accent1">
            <a:lumMod val="40000"/>
            <a:lumOff val="60000"/>
          </a:schemeClr>
        </a:solidFill>
      </dgm:spPr>
      <dgm:t>
        <a:bodyPr/>
        <a:lstStyle/>
        <a:p>
          <a:r>
            <a:rPr lang="en-US" dirty="0" smtClean="0"/>
            <a:t>Other agencies</a:t>
          </a:r>
          <a:endParaRPr lang="en-US" dirty="0"/>
        </a:p>
      </dgm:t>
    </dgm:pt>
    <dgm:pt modelId="{655A4E33-C053-4C8A-A0CD-3A31D5F8F736}" type="parTrans" cxnId="{AA38745C-E7A3-4937-9B89-93410937F4D6}">
      <dgm:prSet/>
      <dgm:spPr/>
      <dgm:t>
        <a:bodyPr/>
        <a:lstStyle/>
        <a:p>
          <a:endParaRPr lang="en-US"/>
        </a:p>
      </dgm:t>
    </dgm:pt>
    <dgm:pt modelId="{A2030202-17DD-4A9E-B5B0-7EDB6ED311E9}" type="sibTrans" cxnId="{AA38745C-E7A3-4937-9B89-93410937F4D6}">
      <dgm:prSet/>
      <dgm:spPr/>
      <dgm:t>
        <a:bodyPr/>
        <a:lstStyle/>
        <a:p>
          <a:endParaRPr lang="en-US"/>
        </a:p>
      </dgm:t>
    </dgm:pt>
    <dgm:pt modelId="{3F6052AC-F49D-4890-8BFB-CA2CB02AA166}">
      <dgm:prSet/>
      <dgm:spPr>
        <a:solidFill>
          <a:schemeClr val="accent1">
            <a:lumMod val="60000"/>
            <a:lumOff val="40000"/>
          </a:schemeClr>
        </a:solidFill>
      </dgm:spPr>
      <dgm:t>
        <a:bodyPr/>
        <a:lstStyle/>
        <a:p>
          <a:r>
            <a:rPr lang="en-US" dirty="0" smtClean="0"/>
            <a:t>Health care professionals</a:t>
          </a:r>
          <a:endParaRPr lang="en-US" dirty="0"/>
        </a:p>
      </dgm:t>
    </dgm:pt>
    <dgm:pt modelId="{B2E9F668-E2C2-4E77-9DE4-DA390EF28864}" type="parTrans" cxnId="{E9F23E64-572F-4199-AF24-624B9F9E8728}">
      <dgm:prSet/>
      <dgm:spPr/>
      <dgm:t>
        <a:bodyPr/>
        <a:lstStyle/>
        <a:p>
          <a:endParaRPr lang="en-US"/>
        </a:p>
      </dgm:t>
    </dgm:pt>
    <dgm:pt modelId="{5C199987-7C72-45C3-8FC8-247B2FC628B8}" type="sibTrans" cxnId="{E9F23E64-572F-4199-AF24-624B9F9E8728}">
      <dgm:prSet/>
      <dgm:spPr/>
      <dgm:t>
        <a:bodyPr/>
        <a:lstStyle/>
        <a:p>
          <a:endParaRPr lang="en-US"/>
        </a:p>
      </dgm:t>
    </dgm:pt>
    <dgm:pt modelId="{8D41A9C9-0A46-4ED7-AC10-98EEC4EAB2D8}" type="pres">
      <dgm:prSet presAssocID="{EDDD6853-1FA5-46CD-B972-9D2B058E98CC}" presName="Name0" presStyleCnt="0">
        <dgm:presLayoutVars>
          <dgm:chMax val="7"/>
          <dgm:chPref val="7"/>
          <dgm:dir/>
        </dgm:presLayoutVars>
      </dgm:prSet>
      <dgm:spPr/>
      <dgm:t>
        <a:bodyPr/>
        <a:lstStyle/>
        <a:p>
          <a:endParaRPr lang="en-US"/>
        </a:p>
      </dgm:t>
    </dgm:pt>
    <dgm:pt modelId="{AECDFE44-761E-4715-BB04-20EB2310203A}" type="pres">
      <dgm:prSet presAssocID="{EDDD6853-1FA5-46CD-B972-9D2B058E98CC}" presName="Name1" presStyleCnt="0"/>
      <dgm:spPr/>
    </dgm:pt>
    <dgm:pt modelId="{9E6EEC1F-A543-42ED-8AF7-31574E6A04C6}" type="pres">
      <dgm:prSet presAssocID="{EDDD6853-1FA5-46CD-B972-9D2B058E98CC}" presName="cycle" presStyleCnt="0"/>
      <dgm:spPr/>
    </dgm:pt>
    <dgm:pt modelId="{24FBD341-9D0F-443C-B63D-12B837DF32DC}" type="pres">
      <dgm:prSet presAssocID="{EDDD6853-1FA5-46CD-B972-9D2B058E98CC}" presName="srcNode" presStyleLbl="node1" presStyleIdx="0" presStyleCnt="4"/>
      <dgm:spPr/>
    </dgm:pt>
    <dgm:pt modelId="{E1E395AE-CAA7-465A-A04F-1ECF057F13C1}" type="pres">
      <dgm:prSet presAssocID="{EDDD6853-1FA5-46CD-B972-9D2B058E98CC}" presName="conn" presStyleLbl="parChTrans1D2" presStyleIdx="0" presStyleCnt="1"/>
      <dgm:spPr/>
      <dgm:t>
        <a:bodyPr/>
        <a:lstStyle/>
        <a:p>
          <a:endParaRPr lang="en-US"/>
        </a:p>
      </dgm:t>
    </dgm:pt>
    <dgm:pt modelId="{2C58361E-2946-4DCC-B4F4-18ACAC571105}" type="pres">
      <dgm:prSet presAssocID="{EDDD6853-1FA5-46CD-B972-9D2B058E98CC}" presName="extraNode" presStyleLbl="node1" presStyleIdx="0" presStyleCnt="4"/>
      <dgm:spPr/>
    </dgm:pt>
    <dgm:pt modelId="{F05E2B7F-BB2F-4E7D-9AB6-8E1089CC178F}" type="pres">
      <dgm:prSet presAssocID="{EDDD6853-1FA5-46CD-B972-9D2B058E98CC}" presName="dstNode" presStyleLbl="node1" presStyleIdx="0" presStyleCnt="4"/>
      <dgm:spPr/>
    </dgm:pt>
    <dgm:pt modelId="{B8F86D6E-2E63-4FED-9D52-64FEA3A930EB}" type="pres">
      <dgm:prSet presAssocID="{20A2CA82-8AB5-46E5-9DCA-F47100A9CCC8}" presName="text_1" presStyleLbl="node1" presStyleIdx="0" presStyleCnt="4">
        <dgm:presLayoutVars>
          <dgm:bulletEnabled val="1"/>
        </dgm:presLayoutVars>
      </dgm:prSet>
      <dgm:spPr/>
      <dgm:t>
        <a:bodyPr/>
        <a:lstStyle/>
        <a:p>
          <a:endParaRPr lang="en-US"/>
        </a:p>
      </dgm:t>
    </dgm:pt>
    <dgm:pt modelId="{8E28F007-85CB-4977-9A78-C51E7B89C33A}" type="pres">
      <dgm:prSet presAssocID="{20A2CA82-8AB5-46E5-9DCA-F47100A9CCC8}" presName="accent_1" presStyleCnt="0"/>
      <dgm:spPr/>
    </dgm:pt>
    <dgm:pt modelId="{1525DD42-60BE-42A0-AFD2-9496452B102F}" type="pres">
      <dgm:prSet presAssocID="{20A2CA82-8AB5-46E5-9DCA-F47100A9CCC8}" presName="accentRepeatNode" presStyleLbl="solidFgAcc1" presStyleIdx="0" presStyleCnt="4"/>
      <dgm:spPr/>
    </dgm:pt>
    <dgm:pt modelId="{7585C8FF-95A9-4C56-B31F-23B6F1A86BA1}" type="pres">
      <dgm:prSet presAssocID="{25E55E88-C5CC-42AE-B904-E2F671EA60A7}" presName="text_2" presStyleLbl="node1" presStyleIdx="1" presStyleCnt="4">
        <dgm:presLayoutVars>
          <dgm:bulletEnabled val="1"/>
        </dgm:presLayoutVars>
      </dgm:prSet>
      <dgm:spPr/>
      <dgm:t>
        <a:bodyPr/>
        <a:lstStyle/>
        <a:p>
          <a:endParaRPr lang="en-US"/>
        </a:p>
      </dgm:t>
    </dgm:pt>
    <dgm:pt modelId="{F2FFFFF9-B159-41F8-9754-AE4CD83CF7F8}" type="pres">
      <dgm:prSet presAssocID="{25E55E88-C5CC-42AE-B904-E2F671EA60A7}" presName="accent_2" presStyleCnt="0"/>
      <dgm:spPr/>
    </dgm:pt>
    <dgm:pt modelId="{A9E2ED24-6957-4928-AD99-7DFAB243D898}" type="pres">
      <dgm:prSet presAssocID="{25E55E88-C5CC-42AE-B904-E2F671EA60A7}" presName="accentRepeatNode" presStyleLbl="solidFgAcc1" presStyleIdx="1" presStyleCnt="4"/>
      <dgm:spPr/>
    </dgm:pt>
    <dgm:pt modelId="{FBF59A52-6B4B-462C-A735-63EFF6EC38D3}" type="pres">
      <dgm:prSet presAssocID="{3F6052AC-F49D-4890-8BFB-CA2CB02AA166}" presName="text_3" presStyleLbl="node1" presStyleIdx="2" presStyleCnt="4">
        <dgm:presLayoutVars>
          <dgm:bulletEnabled val="1"/>
        </dgm:presLayoutVars>
      </dgm:prSet>
      <dgm:spPr/>
      <dgm:t>
        <a:bodyPr/>
        <a:lstStyle/>
        <a:p>
          <a:endParaRPr lang="en-US"/>
        </a:p>
      </dgm:t>
    </dgm:pt>
    <dgm:pt modelId="{43FE2DD0-FBD8-431B-857F-6682F79AEE83}" type="pres">
      <dgm:prSet presAssocID="{3F6052AC-F49D-4890-8BFB-CA2CB02AA166}" presName="accent_3" presStyleCnt="0"/>
      <dgm:spPr/>
    </dgm:pt>
    <dgm:pt modelId="{11D03CFB-05F9-44C5-A7E6-6A8AF475BFAB}" type="pres">
      <dgm:prSet presAssocID="{3F6052AC-F49D-4890-8BFB-CA2CB02AA166}" presName="accentRepeatNode" presStyleLbl="solidFgAcc1" presStyleIdx="2" presStyleCnt="4"/>
      <dgm:spPr/>
    </dgm:pt>
    <dgm:pt modelId="{D7432C6D-4B68-4EAE-9C76-3E7A067CC7EA}" type="pres">
      <dgm:prSet presAssocID="{5FA0E221-EE3B-4AC8-BD02-988BF72BBCD9}" presName="text_4" presStyleLbl="node1" presStyleIdx="3" presStyleCnt="4">
        <dgm:presLayoutVars>
          <dgm:bulletEnabled val="1"/>
        </dgm:presLayoutVars>
      </dgm:prSet>
      <dgm:spPr/>
      <dgm:t>
        <a:bodyPr/>
        <a:lstStyle/>
        <a:p>
          <a:endParaRPr lang="en-US"/>
        </a:p>
      </dgm:t>
    </dgm:pt>
    <dgm:pt modelId="{76E4ED80-0FD7-4899-9674-F518BF00E6B8}" type="pres">
      <dgm:prSet presAssocID="{5FA0E221-EE3B-4AC8-BD02-988BF72BBCD9}" presName="accent_4" presStyleCnt="0"/>
      <dgm:spPr/>
    </dgm:pt>
    <dgm:pt modelId="{09E06888-6760-45A7-BD50-F23F43B19B06}" type="pres">
      <dgm:prSet presAssocID="{5FA0E221-EE3B-4AC8-BD02-988BF72BBCD9}" presName="accentRepeatNode" presStyleLbl="solidFgAcc1" presStyleIdx="3" presStyleCnt="4"/>
      <dgm:spPr/>
    </dgm:pt>
  </dgm:ptLst>
  <dgm:cxnLst>
    <dgm:cxn modelId="{864C1781-1C02-4DF3-9E91-76878ED9466E}" type="presOf" srcId="{EDDD6853-1FA5-46CD-B972-9D2B058E98CC}" destId="{8D41A9C9-0A46-4ED7-AC10-98EEC4EAB2D8}" srcOrd="0" destOrd="0" presId="urn:microsoft.com/office/officeart/2008/layout/VerticalCurvedList"/>
    <dgm:cxn modelId="{4ED14974-5427-4306-A0E2-4915BAAD600E}" type="presOf" srcId="{CD30A670-1CB0-472F-8A82-43FA8AB947C7}" destId="{E1E395AE-CAA7-465A-A04F-1ECF057F13C1}" srcOrd="0" destOrd="0" presId="urn:microsoft.com/office/officeart/2008/layout/VerticalCurvedList"/>
    <dgm:cxn modelId="{E7FE8D31-61C2-4AF4-B96F-4E8C90A0C4AB}" type="presOf" srcId="{20A2CA82-8AB5-46E5-9DCA-F47100A9CCC8}" destId="{B8F86D6E-2E63-4FED-9D52-64FEA3A930EB}" srcOrd="0" destOrd="0" presId="urn:microsoft.com/office/officeart/2008/layout/VerticalCurvedList"/>
    <dgm:cxn modelId="{BDA0240B-A4D7-4CA8-BB1D-E68A0B2C76B9}" type="presOf" srcId="{25E55E88-C5CC-42AE-B904-E2F671EA60A7}" destId="{7585C8FF-95A9-4C56-B31F-23B6F1A86BA1}" srcOrd="0" destOrd="0" presId="urn:microsoft.com/office/officeart/2008/layout/VerticalCurvedList"/>
    <dgm:cxn modelId="{AA38745C-E7A3-4937-9B89-93410937F4D6}" srcId="{EDDD6853-1FA5-46CD-B972-9D2B058E98CC}" destId="{5FA0E221-EE3B-4AC8-BD02-988BF72BBCD9}" srcOrd="3" destOrd="0" parTransId="{655A4E33-C053-4C8A-A0CD-3A31D5F8F736}" sibTransId="{A2030202-17DD-4A9E-B5B0-7EDB6ED311E9}"/>
    <dgm:cxn modelId="{11356B17-8944-4CB4-8C4B-FB01631F19DA}" srcId="{EDDD6853-1FA5-46CD-B972-9D2B058E98CC}" destId="{25E55E88-C5CC-42AE-B904-E2F671EA60A7}" srcOrd="1" destOrd="0" parTransId="{B6F03F08-111F-404C-A615-D5E221D8D19F}" sibTransId="{3461DC6C-C5FA-4A2A-9FC0-985B36F484D3}"/>
    <dgm:cxn modelId="{E9F23E64-572F-4199-AF24-624B9F9E8728}" srcId="{EDDD6853-1FA5-46CD-B972-9D2B058E98CC}" destId="{3F6052AC-F49D-4890-8BFB-CA2CB02AA166}" srcOrd="2" destOrd="0" parTransId="{B2E9F668-E2C2-4E77-9DE4-DA390EF28864}" sibTransId="{5C199987-7C72-45C3-8FC8-247B2FC628B8}"/>
    <dgm:cxn modelId="{9489128E-4E56-4B69-B4AD-76BA302E2828}" type="presOf" srcId="{5FA0E221-EE3B-4AC8-BD02-988BF72BBCD9}" destId="{D7432C6D-4B68-4EAE-9C76-3E7A067CC7EA}" srcOrd="0" destOrd="0" presId="urn:microsoft.com/office/officeart/2008/layout/VerticalCurvedList"/>
    <dgm:cxn modelId="{565665EA-E15A-48CE-BB4E-3675A80B7E12}" srcId="{EDDD6853-1FA5-46CD-B972-9D2B058E98CC}" destId="{20A2CA82-8AB5-46E5-9DCA-F47100A9CCC8}" srcOrd="0" destOrd="0" parTransId="{D4CBB58D-1A5B-4D73-9B1B-4B3AA29EB4FA}" sibTransId="{CD30A670-1CB0-472F-8A82-43FA8AB947C7}"/>
    <dgm:cxn modelId="{B331D94B-963E-4C1A-B1DF-400C90050DBA}" type="presOf" srcId="{3F6052AC-F49D-4890-8BFB-CA2CB02AA166}" destId="{FBF59A52-6B4B-462C-A735-63EFF6EC38D3}" srcOrd="0" destOrd="0" presId="urn:microsoft.com/office/officeart/2008/layout/VerticalCurvedList"/>
    <dgm:cxn modelId="{D02CBDF0-AA33-4D59-BA88-6A436C49B384}" type="presParOf" srcId="{8D41A9C9-0A46-4ED7-AC10-98EEC4EAB2D8}" destId="{AECDFE44-761E-4715-BB04-20EB2310203A}" srcOrd="0" destOrd="0" presId="urn:microsoft.com/office/officeart/2008/layout/VerticalCurvedList"/>
    <dgm:cxn modelId="{13FD94AC-BFC2-428F-A38F-FCC26FBFBF15}" type="presParOf" srcId="{AECDFE44-761E-4715-BB04-20EB2310203A}" destId="{9E6EEC1F-A543-42ED-8AF7-31574E6A04C6}" srcOrd="0" destOrd="0" presId="urn:microsoft.com/office/officeart/2008/layout/VerticalCurvedList"/>
    <dgm:cxn modelId="{BE7CBF97-CBDA-47D7-B477-F546C86DA362}" type="presParOf" srcId="{9E6EEC1F-A543-42ED-8AF7-31574E6A04C6}" destId="{24FBD341-9D0F-443C-B63D-12B837DF32DC}" srcOrd="0" destOrd="0" presId="urn:microsoft.com/office/officeart/2008/layout/VerticalCurvedList"/>
    <dgm:cxn modelId="{43971363-F1E7-4753-9E4E-F611ABCEE18E}" type="presParOf" srcId="{9E6EEC1F-A543-42ED-8AF7-31574E6A04C6}" destId="{E1E395AE-CAA7-465A-A04F-1ECF057F13C1}" srcOrd="1" destOrd="0" presId="urn:microsoft.com/office/officeart/2008/layout/VerticalCurvedList"/>
    <dgm:cxn modelId="{01436BA1-B833-4B25-A868-95D55562532B}" type="presParOf" srcId="{9E6EEC1F-A543-42ED-8AF7-31574E6A04C6}" destId="{2C58361E-2946-4DCC-B4F4-18ACAC571105}" srcOrd="2" destOrd="0" presId="urn:microsoft.com/office/officeart/2008/layout/VerticalCurvedList"/>
    <dgm:cxn modelId="{A375FA0D-C46A-4FD3-8D8F-36C1AAF67A3A}" type="presParOf" srcId="{9E6EEC1F-A543-42ED-8AF7-31574E6A04C6}" destId="{F05E2B7F-BB2F-4E7D-9AB6-8E1089CC178F}" srcOrd="3" destOrd="0" presId="urn:microsoft.com/office/officeart/2008/layout/VerticalCurvedList"/>
    <dgm:cxn modelId="{2F1F9751-A015-4D66-B053-0F5A67EC7F4C}" type="presParOf" srcId="{AECDFE44-761E-4715-BB04-20EB2310203A}" destId="{B8F86D6E-2E63-4FED-9D52-64FEA3A930EB}" srcOrd="1" destOrd="0" presId="urn:microsoft.com/office/officeart/2008/layout/VerticalCurvedList"/>
    <dgm:cxn modelId="{943C2AD4-44F6-4482-8DA2-E0D8104EC644}" type="presParOf" srcId="{AECDFE44-761E-4715-BB04-20EB2310203A}" destId="{8E28F007-85CB-4977-9A78-C51E7B89C33A}" srcOrd="2" destOrd="0" presId="urn:microsoft.com/office/officeart/2008/layout/VerticalCurvedList"/>
    <dgm:cxn modelId="{4AF9801C-626C-4060-B947-EFC075A9FFF1}" type="presParOf" srcId="{8E28F007-85CB-4977-9A78-C51E7B89C33A}" destId="{1525DD42-60BE-42A0-AFD2-9496452B102F}" srcOrd="0" destOrd="0" presId="urn:microsoft.com/office/officeart/2008/layout/VerticalCurvedList"/>
    <dgm:cxn modelId="{EEA019AB-C292-4800-A634-A1001ED6CAE8}" type="presParOf" srcId="{AECDFE44-761E-4715-BB04-20EB2310203A}" destId="{7585C8FF-95A9-4C56-B31F-23B6F1A86BA1}" srcOrd="3" destOrd="0" presId="urn:microsoft.com/office/officeart/2008/layout/VerticalCurvedList"/>
    <dgm:cxn modelId="{DC98140A-FBD6-40AD-9356-9680CB7906C0}" type="presParOf" srcId="{AECDFE44-761E-4715-BB04-20EB2310203A}" destId="{F2FFFFF9-B159-41F8-9754-AE4CD83CF7F8}" srcOrd="4" destOrd="0" presId="urn:microsoft.com/office/officeart/2008/layout/VerticalCurvedList"/>
    <dgm:cxn modelId="{F9135C7C-14D8-4F04-8350-2B6A6BA42694}" type="presParOf" srcId="{F2FFFFF9-B159-41F8-9754-AE4CD83CF7F8}" destId="{A9E2ED24-6957-4928-AD99-7DFAB243D898}" srcOrd="0" destOrd="0" presId="urn:microsoft.com/office/officeart/2008/layout/VerticalCurvedList"/>
    <dgm:cxn modelId="{937DF986-EBB6-4173-96D2-088D5788AF24}" type="presParOf" srcId="{AECDFE44-761E-4715-BB04-20EB2310203A}" destId="{FBF59A52-6B4B-462C-A735-63EFF6EC38D3}" srcOrd="5" destOrd="0" presId="urn:microsoft.com/office/officeart/2008/layout/VerticalCurvedList"/>
    <dgm:cxn modelId="{DA6A1E17-9890-4597-BA58-9489E1C4A1D4}" type="presParOf" srcId="{AECDFE44-761E-4715-BB04-20EB2310203A}" destId="{43FE2DD0-FBD8-431B-857F-6682F79AEE83}" srcOrd="6" destOrd="0" presId="urn:microsoft.com/office/officeart/2008/layout/VerticalCurvedList"/>
    <dgm:cxn modelId="{E2717337-9772-4CC1-A3A9-FBBF8B10532D}" type="presParOf" srcId="{43FE2DD0-FBD8-431B-857F-6682F79AEE83}" destId="{11D03CFB-05F9-44C5-A7E6-6A8AF475BFAB}" srcOrd="0" destOrd="0" presId="urn:microsoft.com/office/officeart/2008/layout/VerticalCurvedList"/>
    <dgm:cxn modelId="{CA80AED5-8907-4D55-86E9-F6E17D3D7CDB}" type="presParOf" srcId="{AECDFE44-761E-4715-BB04-20EB2310203A}" destId="{D7432C6D-4B68-4EAE-9C76-3E7A067CC7EA}" srcOrd="7" destOrd="0" presId="urn:microsoft.com/office/officeart/2008/layout/VerticalCurvedList"/>
    <dgm:cxn modelId="{C6B3014A-9830-4E30-AE75-8FDADD1B77BA}" type="presParOf" srcId="{AECDFE44-761E-4715-BB04-20EB2310203A}" destId="{76E4ED80-0FD7-4899-9674-F518BF00E6B8}" srcOrd="8" destOrd="0" presId="urn:microsoft.com/office/officeart/2008/layout/VerticalCurvedList"/>
    <dgm:cxn modelId="{D5907819-F3DB-4699-ABA0-55D67FDF9D50}" type="presParOf" srcId="{76E4ED80-0FD7-4899-9674-F518BF00E6B8}" destId="{09E06888-6760-45A7-BD50-F23F43B19B0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311282-7CC0-41EF-875A-125D61EBD69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42FB1FE8-2766-48B2-BE16-259F5B1C0DFA}">
      <dgm:prSet phldrT="[Text]" custT="1"/>
      <dgm:spPr/>
      <dgm:t>
        <a:bodyPr/>
        <a:lstStyle/>
        <a:p>
          <a:r>
            <a:rPr lang="en-US" sz="2000" dirty="0" smtClean="0">
              <a:solidFill>
                <a:schemeClr val="bg1"/>
              </a:solidFill>
            </a:rPr>
            <a:t>Information </a:t>
          </a:r>
        </a:p>
        <a:p>
          <a:r>
            <a:rPr lang="en-US" sz="2000" dirty="0" smtClean="0">
              <a:solidFill>
                <a:schemeClr val="bg1"/>
              </a:solidFill>
            </a:rPr>
            <a:t>Obtained</a:t>
          </a:r>
          <a:endParaRPr lang="en-US" sz="2000" dirty="0">
            <a:solidFill>
              <a:schemeClr val="bg1"/>
            </a:solidFill>
          </a:endParaRPr>
        </a:p>
      </dgm:t>
    </dgm:pt>
    <dgm:pt modelId="{18569F52-1683-407A-B0EA-479EBC3054AD}" type="parTrans" cxnId="{4D2B1188-C181-4FD4-A03D-9437830823F9}">
      <dgm:prSet/>
      <dgm:spPr/>
      <dgm:t>
        <a:bodyPr/>
        <a:lstStyle/>
        <a:p>
          <a:endParaRPr lang="en-US"/>
        </a:p>
      </dgm:t>
    </dgm:pt>
    <dgm:pt modelId="{C93C85B7-6E5E-4B87-B1D9-59FB1190CA5E}" type="sibTrans" cxnId="{4D2B1188-C181-4FD4-A03D-9437830823F9}">
      <dgm:prSet/>
      <dgm:spPr/>
      <dgm:t>
        <a:bodyPr/>
        <a:lstStyle/>
        <a:p>
          <a:endParaRPr lang="en-US"/>
        </a:p>
      </dgm:t>
    </dgm:pt>
    <dgm:pt modelId="{FD623AC3-8BAE-4AAB-961E-7ABEC5938EE0}">
      <dgm:prSet phldrT="[Text]" custT="1"/>
      <dgm:spPr/>
      <dgm:t>
        <a:bodyPr/>
        <a:lstStyle/>
        <a:p>
          <a:r>
            <a:rPr lang="en-US" sz="2000" dirty="0" smtClean="0"/>
            <a:t>URGENT action</a:t>
          </a:r>
          <a:endParaRPr lang="en-US" sz="2000" dirty="0"/>
        </a:p>
      </dgm:t>
    </dgm:pt>
    <dgm:pt modelId="{454A9C98-73D0-4198-B294-67A9F374A34A}" type="parTrans" cxnId="{9F662569-42C9-42DF-B2B5-7F810D3F5AD4}">
      <dgm:prSet/>
      <dgm:spPr/>
      <dgm:t>
        <a:bodyPr/>
        <a:lstStyle/>
        <a:p>
          <a:endParaRPr lang="en-US"/>
        </a:p>
      </dgm:t>
    </dgm:pt>
    <dgm:pt modelId="{905681C2-A40E-48B8-A001-38A85831FF5C}" type="sibTrans" cxnId="{9F662569-42C9-42DF-B2B5-7F810D3F5AD4}">
      <dgm:prSet/>
      <dgm:spPr/>
      <dgm:t>
        <a:bodyPr/>
        <a:lstStyle/>
        <a:p>
          <a:endParaRPr lang="en-US"/>
        </a:p>
      </dgm:t>
    </dgm:pt>
    <dgm:pt modelId="{091C05BA-0981-4675-A862-439D831E8B4F}">
      <dgm:prSet phldrT="[Text]" custT="1"/>
      <dgm:spPr/>
      <dgm:t>
        <a:bodyPr/>
        <a:lstStyle/>
        <a:p>
          <a:r>
            <a:rPr lang="en-US" sz="2000" dirty="0" smtClean="0"/>
            <a:t>Inform case direction</a:t>
          </a:r>
          <a:endParaRPr lang="en-US" sz="2000" dirty="0"/>
        </a:p>
      </dgm:t>
    </dgm:pt>
    <dgm:pt modelId="{57527B9A-A2FA-4B60-8310-9597BFCAAC53}" type="parTrans" cxnId="{DAFA0647-787F-4021-A737-80D27094543B}">
      <dgm:prSet/>
      <dgm:spPr/>
      <dgm:t>
        <a:bodyPr/>
        <a:lstStyle/>
        <a:p>
          <a:endParaRPr lang="en-US"/>
        </a:p>
      </dgm:t>
    </dgm:pt>
    <dgm:pt modelId="{545A1ACF-3884-438F-B19A-3987C2BE4300}" type="sibTrans" cxnId="{DAFA0647-787F-4021-A737-80D27094543B}">
      <dgm:prSet/>
      <dgm:spPr/>
      <dgm:t>
        <a:bodyPr/>
        <a:lstStyle/>
        <a:p>
          <a:endParaRPr lang="en-US"/>
        </a:p>
      </dgm:t>
    </dgm:pt>
    <dgm:pt modelId="{93200341-0519-4DF7-91F4-5A8E6BAAF59D}">
      <dgm:prSet phldrT="[Text]" custT="1"/>
      <dgm:spPr/>
      <dgm:t>
        <a:bodyPr/>
        <a:lstStyle/>
        <a:p>
          <a:r>
            <a:rPr lang="en-US" sz="2000" dirty="0" smtClean="0"/>
            <a:t>Interviewers performance</a:t>
          </a:r>
          <a:endParaRPr lang="en-US" sz="2000" dirty="0"/>
        </a:p>
      </dgm:t>
    </dgm:pt>
    <dgm:pt modelId="{2C0BB3AC-47B8-4645-9FB2-014415535B53}" type="parTrans" cxnId="{93CE3777-01DF-4588-9007-C365948537C9}">
      <dgm:prSet/>
      <dgm:spPr/>
      <dgm:t>
        <a:bodyPr/>
        <a:lstStyle/>
        <a:p>
          <a:endParaRPr lang="en-US"/>
        </a:p>
      </dgm:t>
    </dgm:pt>
    <dgm:pt modelId="{C785C931-AD12-48C7-AAC4-9507D88429B4}" type="sibTrans" cxnId="{93CE3777-01DF-4588-9007-C365948537C9}">
      <dgm:prSet/>
      <dgm:spPr/>
      <dgm:t>
        <a:bodyPr/>
        <a:lstStyle/>
        <a:p>
          <a:endParaRPr lang="en-US"/>
        </a:p>
      </dgm:t>
    </dgm:pt>
    <dgm:pt modelId="{CF14FDBC-817F-493A-8824-288ACA1FDBF7}">
      <dgm:prSet phldrT="[Text]" custT="1"/>
      <dgm:spPr/>
      <dgm:t>
        <a:bodyPr/>
        <a:lstStyle/>
        <a:p>
          <a:r>
            <a:rPr lang="en-US" sz="2000" dirty="0" smtClean="0"/>
            <a:t>Self-reflection</a:t>
          </a:r>
          <a:endParaRPr lang="en-US" sz="2000" dirty="0"/>
        </a:p>
      </dgm:t>
    </dgm:pt>
    <dgm:pt modelId="{943A3098-BED0-415D-9294-82CB605A6A7C}" type="parTrans" cxnId="{4913FAEE-0DB0-4031-B1FC-E18733DCEF42}">
      <dgm:prSet/>
      <dgm:spPr/>
      <dgm:t>
        <a:bodyPr/>
        <a:lstStyle/>
        <a:p>
          <a:endParaRPr lang="en-US"/>
        </a:p>
      </dgm:t>
    </dgm:pt>
    <dgm:pt modelId="{C10CED57-5ED3-4BE7-A64C-C153A338E6C7}" type="sibTrans" cxnId="{4913FAEE-0DB0-4031-B1FC-E18733DCEF42}">
      <dgm:prSet/>
      <dgm:spPr/>
      <dgm:t>
        <a:bodyPr/>
        <a:lstStyle/>
        <a:p>
          <a:endParaRPr lang="en-US"/>
        </a:p>
      </dgm:t>
    </dgm:pt>
    <dgm:pt modelId="{CCEFBC7F-6EA7-48CD-B583-04F064D9CE30}">
      <dgm:prSet phldrT="[Text]" custT="1"/>
      <dgm:spPr/>
      <dgm:t>
        <a:bodyPr/>
        <a:lstStyle/>
        <a:p>
          <a:r>
            <a:rPr lang="en-US" sz="2000" dirty="0" smtClean="0"/>
            <a:t>CPD</a:t>
          </a:r>
          <a:endParaRPr lang="en-US" sz="2000" dirty="0"/>
        </a:p>
      </dgm:t>
    </dgm:pt>
    <dgm:pt modelId="{B28D9B7D-C140-4A09-8F3C-275C6C12AD25}" type="parTrans" cxnId="{D082B898-7C5F-4F7A-87E4-9C92F5AA6E16}">
      <dgm:prSet/>
      <dgm:spPr/>
      <dgm:t>
        <a:bodyPr/>
        <a:lstStyle/>
        <a:p>
          <a:endParaRPr lang="en-US"/>
        </a:p>
      </dgm:t>
    </dgm:pt>
    <dgm:pt modelId="{01A228D7-7274-4FA4-A152-88763E0CD50B}" type="sibTrans" cxnId="{D082B898-7C5F-4F7A-87E4-9C92F5AA6E16}">
      <dgm:prSet/>
      <dgm:spPr/>
      <dgm:t>
        <a:bodyPr/>
        <a:lstStyle/>
        <a:p>
          <a:endParaRPr lang="en-US"/>
        </a:p>
      </dgm:t>
    </dgm:pt>
    <dgm:pt modelId="{26B03FBC-6CAB-4D58-9BA5-CB3E6D48E643}" type="pres">
      <dgm:prSet presAssocID="{52311282-7CC0-41EF-875A-125D61EBD696}" presName="diagram" presStyleCnt="0">
        <dgm:presLayoutVars>
          <dgm:chPref val="1"/>
          <dgm:dir/>
          <dgm:animOne val="branch"/>
          <dgm:animLvl val="lvl"/>
          <dgm:resizeHandles/>
        </dgm:presLayoutVars>
      </dgm:prSet>
      <dgm:spPr/>
      <dgm:t>
        <a:bodyPr/>
        <a:lstStyle/>
        <a:p>
          <a:endParaRPr lang="en-US"/>
        </a:p>
      </dgm:t>
    </dgm:pt>
    <dgm:pt modelId="{E0947E34-7BC1-4D0C-B6F7-E0077ADB8592}" type="pres">
      <dgm:prSet presAssocID="{42FB1FE8-2766-48B2-BE16-259F5B1C0DFA}" presName="root" presStyleCnt="0"/>
      <dgm:spPr/>
    </dgm:pt>
    <dgm:pt modelId="{5AB14977-72AE-41B5-949F-29B0477A37B4}" type="pres">
      <dgm:prSet presAssocID="{42FB1FE8-2766-48B2-BE16-259F5B1C0DFA}" presName="rootComposite" presStyleCnt="0"/>
      <dgm:spPr/>
    </dgm:pt>
    <dgm:pt modelId="{1BD29B4B-D081-4985-A4EA-DA828E95F81C}" type="pres">
      <dgm:prSet presAssocID="{42FB1FE8-2766-48B2-BE16-259F5B1C0DFA}" presName="rootText" presStyleLbl="node1" presStyleIdx="0" presStyleCnt="2"/>
      <dgm:spPr/>
      <dgm:t>
        <a:bodyPr/>
        <a:lstStyle/>
        <a:p>
          <a:endParaRPr lang="en-US"/>
        </a:p>
      </dgm:t>
    </dgm:pt>
    <dgm:pt modelId="{6B902400-3B00-4297-AA8F-D33BD0D1B2BF}" type="pres">
      <dgm:prSet presAssocID="{42FB1FE8-2766-48B2-BE16-259F5B1C0DFA}" presName="rootConnector" presStyleLbl="node1" presStyleIdx="0" presStyleCnt="2"/>
      <dgm:spPr/>
      <dgm:t>
        <a:bodyPr/>
        <a:lstStyle/>
        <a:p>
          <a:endParaRPr lang="en-US"/>
        </a:p>
      </dgm:t>
    </dgm:pt>
    <dgm:pt modelId="{02A884B3-CFC4-466D-B7B7-613648267339}" type="pres">
      <dgm:prSet presAssocID="{42FB1FE8-2766-48B2-BE16-259F5B1C0DFA}" presName="childShape" presStyleCnt="0"/>
      <dgm:spPr/>
    </dgm:pt>
    <dgm:pt modelId="{77CC50E5-ACE6-48D2-8ED3-6DC5C1D014AB}" type="pres">
      <dgm:prSet presAssocID="{454A9C98-73D0-4198-B294-67A9F374A34A}" presName="Name13" presStyleLbl="parChTrans1D2" presStyleIdx="0" presStyleCnt="4"/>
      <dgm:spPr/>
      <dgm:t>
        <a:bodyPr/>
        <a:lstStyle/>
        <a:p>
          <a:endParaRPr lang="en-US"/>
        </a:p>
      </dgm:t>
    </dgm:pt>
    <dgm:pt modelId="{EC78C4EC-B323-41FA-A608-6036BE450437}" type="pres">
      <dgm:prSet presAssocID="{FD623AC3-8BAE-4AAB-961E-7ABEC5938EE0}" presName="childText" presStyleLbl="bgAcc1" presStyleIdx="0" presStyleCnt="4">
        <dgm:presLayoutVars>
          <dgm:bulletEnabled val="1"/>
        </dgm:presLayoutVars>
      </dgm:prSet>
      <dgm:spPr/>
      <dgm:t>
        <a:bodyPr/>
        <a:lstStyle/>
        <a:p>
          <a:endParaRPr lang="en-US"/>
        </a:p>
      </dgm:t>
    </dgm:pt>
    <dgm:pt modelId="{BA7D0717-D205-4426-A4E5-2254C5EE3887}" type="pres">
      <dgm:prSet presAssocID="{57527B9A-A2FA-4B60-8310-9597BFCAAC53}" presName="Name13" presStyleLbl="parChTrans1D2" presStyleIdx="1" presStyleCnt="4"/>
      <dgm:spPr/>
      <dgm:t>
        <a:bodyPr/>
        <a:lstStyle/>
        <a:p>
          <a:endParaRPr lang="en-US"/>
        </a:p>
      </dgm:t>
    </dgm:pt>
    <dgm:pt modelId="{88BCD79B-6C44-402D-9B50-8FC36AD905AC}" type="pres">
      <dgm:prSet presAssocID="{091C05BA-0981-4675-A862-439D831E8B4F}" presName="childText" presStyleLbl="bgAcc1" presStyleIdx="1" presStyleCnt="4">
        <dgm:presLayoutVars>
          <dgm:bulletEnabled val="1"/>
        </dgm:presLayoutVars>
      </dgm:prSet>
      <dgm:spPr/>
      <dgm:t>
        <a:bodyPr/>
        <a:lstStyle/>
        <a:p>
          <a:endParaRPr lang="en-US"/>
        </a:p>
      </dgm:t>
    </dgm:pt>
    <dgm:pt modelId="{14A7DE5A-A919-4E1B-9D73-8EEDDE5C9376}" type="pres">
      <dgm:prSet presAssocID="{93200341-0519-4DF7-91F4-5A8E6BAAF59D}" presName="root" presStyleCnt="0"/>
      <dgm:spPr/>
    </dgm:pt>
    <dgm:pt modelId="{BE5AFA63-868A-45A3-B74C-D91EBE665B56}" type="pres">
      <dgm:prSet presAssocID="{93200341-0519-4DF7-91F4-5A8E6BAAF59D}" presName="rootComposite" presStyleCnt="0"/>
      <dgm:spPr/>
    </dgm:pt>
    <dgm:pt modelId="{4F47AC40-55A7-42DE-B76C-52CA0289CD06}" type="pres">
      <dgm:prSet presAssocID="{93200341-0519-4DF7-91F4-5A8E6BAAF59D}" presName="rootText" presStyleLbl="node1" presStyleIdx="1" presStyleCnt="2"/>
      <dgm:spPr/>
      <dgm:t>
        <a:bodyPr/>
        <a:lstStyle/>
        <a:p>
          <a:endParaRPr lang="en-US"/>
        </a:p>
      </dgm:t>
    </dgm:pt>
    <dgm:pt modelId="{5D2C2553-53AD-4A35-BF55-DE873A8DC7CF}" type="pres">
      <dgm:prSet presAssocID="{93200341-0519-4DF7-91F4-5A8E6BAAF59D}" presName="rootConnector" presStyleLbl="node1" presStyleIdx="1" presStyleCnt="2"/>
      <dgm:spPr/>
      <dgm:t>
        <a:bodyPr/>
        <a:lstStyle/>
        <a:p>
          <a:endParaRPr lang="en-US"/>
        </a:p>
      </dgm:t>
    </dgm:pt>
    <dgm:pt modelId="{0ACB470E-56C4-4E43-98CF-9F2E483C8A8E}" type="pres">
      <dgm:prSet presAssocID="{93200341-0519-4DF7-91F4-5A8E6BAAF59D}" presName="childShape" presStyleCnt="0"/>
      <dgm:spPr/>
    </dgm:pt>
    <dgm:pt modelId="{B97BB495-96A3-4090-B2BC-85BBE6E25913}" type="pres">
      <dgm:prSet presAssocID="{943A3098-BED0-415D-9294-82CB605A6A7C}" presName="Name13" presStyleLbl="parChTrans1D2" presStyleIdx="2" presStyleCnt="4"/>
      <dgm:spPr/>
      <dgm:t>
        <a:bodyPr/>
        <a:lstStyle/>
        <a:p>
          <a:endParaRPr lang="en-US"/>
        </a:p>
      </dgm:t>
    </dgm:pt>
    <dgm:pt modelId="{78DABFF0-1EF8-46B0-A7AE-C14EB140058F}" type="pres">
      <dgm:prSet presAssocID="{CF14FDBC-817F-493A-8824-288ACA1FDBF7}" presName="childText" presStyleLbl="bgAcc1" presStyleIdx="2" presStyleCnt="4">
        <dgm:presLayoutVars>
          <dgm:bulletEnabled val="1"/>
        </dgm:presLayoutVars>
      </dgm:prSet>
      <dgm:spPr/>
      <dgm:t>
        <a:bodyPr/>
        <a:lstStyle/>
        <a:p>
          <a:endParaRPr lang="en-US"/>
        </a:p>
      </dgm:t>
    </dgm:pt>
    <dgm:pt modelId="{6E44BB42-1F17-46FE-8D2E-341105CC2941}" type="pres">
      <dgm:prSet presAssocID="{B28D9B7D-C140-4A09-8F3C-275C6C12AD25}" presName="Name13" presStyleLbl="parChTrans1D2" presStyleIdx="3" presStyleCnt="4"/>
      <dgm:spPr/>
      <dgm:t>
        <a:bodyPr/>
        <a:lstStyle/>
        <a:p>
          <a:endParaRPr lang="en-US"/>
        </a:p>
      </dgm:t>
    </dgm:pt>
    <dgm:pt modelId="{B5438A3D-4F2D-4AA0-83C3-12741BC4A9F4}" type="pres">
      <dgm:prSet presAssocID="{CCEFBC7F-6EA7-48CD-B583-04F064D9CE30}" presName="childText" presStyleLbl="bgAcc1" presStyleIdx="3" presStyleCnt="4">
        <dgm:presLayoutVars>
          <dgm:bulletEnabled val="1"/>
        </dgm:presLayoutVars>
      </dgm:prSet>
      <dgm:spPr/>
      <dgm:t>
        <a:bodyPr/>
        <a:lstStyle/>
        <a:p>
          <a:endParaRPr lang="en-US"/>
        </a:p>
      </dgm:t>
    </dgm:pt>
  </dgm:ptLst>
  <dgm:cxnLst>
    <dgm:cxn modelId="{66E4B02A-01B3-4968-B6EE-4D47BCA711D4}" type="presOf" srcId="{42FB1FE8-2766-48B2-BE16-259F5B1C0DFA}" destId="{6B902400-3B00-4297-AA8F-D33BD0D1B2BF}" srcOrd="1" destOrd="0" presId="urn:microsoft.com/office/officeart/2005/8/layout/hierarchy3"/>
    <dgm:cxn modelId="{93CE3777-01DF-4588-9007-C365948537C9}" srcId="{52311282-7CC0-41EF-875A-125D61EBD696}" destId="{93200341-0519-4DF7-91F4-5A8E6BAAF59D}" srcOrd="1" destOrd="0" parTransId="{2C0BB3AC-47B8-4645-9FB2-014415535B53}" sibTransId="{C785C931-AD12-48C7-AAC4-9507D88429B4}"/>
    <dgm:cxn modelId="{4D2B1188-C181-4FD4-A03D-9437830823F9}" srcId="{52311282-7CC0-41EF-875A-125D61EBD696}" destId="{42FB1FE8-2766-48B2-BE16-259F5B1C0DFA}" srcOrd="0" destOrd="0" parTransId="{18569F52-1683-407A-B0EA-479EBC3054AD}" sibTransId="{C93C85B7-6E5E-4B87-B1D9-59FB1190CA5E}"/>
    <dgm:cxn modelId="{DAFA0647-787F-4021-A737-80D27094543B}" srcId="{42FB1FE8-2766-48B2-BE16-259F5B1C0DFA}" destId="{091C05BA-0981-4675-A862-439D831E8B4F}" srcOrd="1" destOrd="0" parTransId="{57527B9A-A2FA-4B60-8310-9597BFCAAC53}" sibTransId="{545A1ACF-3884-438F-B19A-3987C2BE4300}"/>
    <dgm:cxn modelId="{F18317CE-8529-44AA-A18E-D1B912FDB596}" type="presOf" srcId="{93200341-0519-4DF7-91F4-5A8E6BAAF59D}" destId="{4F47AC40-55A7-42DE-B76C-52CA0289CD06}" srcOrd="0" destOrd="0" presId="urn:microsoft.com/office/officeart/2005/8/layout/hierarchy3"/>
    <dgm:cxn modelId="{4913FAEE-0DB0-4031-B1FC-E18733DCEF42}" srcId="{93200341-0519-4DF7-91F4-5A8E6BAAF59D}" destId="{CF14FDBC-817F-493A-8824-288ACA1FDBF7}" srcOrd="0" destOrd="0" parTransId="{943A3098-BED0-415D-9294-82CB605A6A7C}" sibTransId="{C10CED57-5ED3-4BE7-A64C-C153A338E6C7}"/>
    <dgm:cxn modelId="{7A90A357-CCD5-4A1E-8468-D4619818CA67}" type="presOf" srcId="{CCEFBC7F-6EA7-48CD-B583-04F064D9CE30}" destId="{B5438A3D-4F2D-4AA0-83C3-12741BC4A9F4}" srcOrd="0" destOrd="0" presId="urn:microsoft.com/office/officeart/2005/8/layout/hierarchy3"/>
    <dgm:cxn modelId="{2A0C75BA-3B1A-4D05-BACF-F40648F5F8C1}" type="presOf" srcId="{091C05BA-0981-4675-A862-439D831E8B4F}" destId="{88BCD79B-6C44-402D-9B50-8FC36AD905AC}" srcOrd="0" destOrd="0" presId="urn:microsoft.com/office/officeart/2005/8/layout/hierarchy3"/>
    <dgm:cxn modelId="{C58939CD-6425-4B17-A62C-9A173A68C6A0}" type="presOf" srcId="{CF14FDBC-817F-493A-8824-288ACA1FDBF7}" destId="{78DABFF0-1EF8-46B0-A7AE-C14EB140058F}" srcOrd="0" destOrd="0" presId="urn:microsoft.com/office/officeart/2005/8/layout/hierarchy3"/>
    <dgm:cxn modelId="{D082B898-7C5F-4F7A-87E4-9C92F5AA6E16}" srcId="{93200341-0519-4DF7-91F4-5A8E6BAAF59D}" destId="{CCEFBC7F-6EA7-48CD-B583-04F064D9CE30}" srcOrd="1" destOrd="0" parTransId="{B28D9B7D-C140-4A09-8F3C-275C6C12AD25}" sibTransId="{01A228D7-7274-4FA4-A152-88763E0CD50B}"/>
    <dgm:cxn modelId="{DE303A56-8521-41DB-B1BE-69268CDEF2C6}" type="presOf" srcId="{FD623AC3-8BAE-4AAB-961E-7ABEC5938EE0}" destId="{EC78C4EC-B323-41FA-A608-6036BE450437}" srcOrd="0" destOrd="0" presId="urn:microsoft.com/office/officeart/2005/8/layout/hierarchy3"/>
    <dgm:cxn modelId="{9F662569-42C9-42DF-B2B5-7F810D3F5AD4}" srcId="{42FB1FE8-2766-48B2-BE16-259F5B1C0DFA}" destId="{FD623AC3-8BAE-4AAB-961E-7ABEC5938EE0}" srcOrd="0" destOrd="0" parTransId="{454A9C98-73D0-4198-B294-67A9F374A34A}" sibTransId="{905681C2-A40E-48B8-A001-38A85831FF5C}"/>
    <dgm:cxn modelId="{47E4D670-1E7E-4F87-AB5F-79C4B8DB1551}" type="presOf" srcId="{B28D9B7D-C140-4A09-8F3C-275C6C12AD25}" destId="{6E44BB42-1F17-46FE-8D2E-341105CC2941}" srcOrd="0" destOrd="0" presId="urn:microsoft.com/office/officeart/2005/8/layout/hierarchy3"/>
    <dgm:cxn modelId="{20601AA8-AFE6-4804-BAC0-242F009B0EB8}" type="presOf" srcId="{52311282-7CC0-41EF-875A-125D61EBD696}" destId="{26B03FBC-6CAB-4D58-9BA5-CB3E6D48E643}" srcOrd="0" destOrd="0" presId="urn:microsoft.com/office/officeart/2005/8/layout/hierarchy3"/>
    <dgm:cxn modelId="{6B9EF940-327A-4AE1-A748-EFEF813B5072}" type="presOf" srcId="{42FB1FE8-2766-48B2-BE16-259F5B1C0DFA}" destId="{1BD29B4B-D081-4985-A4EA-DA828E95F81C}" srcOrd="0" destOrd="0" presId="urn:microsoft.com/office/officeart/2005/8/layout/hierarchy3"/>
    <dgm:cxn modelId="{43A33D52-2F2A-4B3B-8440-CD6715F4DD2C}" type="presOf" srcId="{93200341-0519-4DF7-91F4-5A8E6BAAF59D}" destId="{5D2C2553-53AD-4A35-BF55-DE873A8DC7CF}" srcOrd="1" destOrd="0" presId="urn:microsoft.com/office/officeart/2005/8/layout/hierarchy3"/>
    <dgm:cxn modelId="{3DEFAED7-5429-4D8D-B5FA-6838720876F5}" type="presOf" srcId="{57527B9A-A2FA-4B60-8310-9597BFCAAC53}" destId="{BA7D0717-D205-4426-A4E5-2254C5EE3887}" srcOrd="0" destOrd="0" presId="urn:microsoft.com/office/officeart/2005/8/layout/hierarchy3"/>
    <dgm:cxn modelId="{EE87009E-15E8-4DEA-BD68-5361A98A7ACA}" type="presOf" srcId="{943A3098-BED0-415D-9294-82CB605A6A7C}" destId="{B97BB495-96A3-4090-B2BC-85BBE6E25913}" srcOrd="0" destOrd="0" presId="urn:microsoft.com/office/officeart/2005/8/layout/hierarchy3"/>
    <dgm:cxn modelId="{47B25F02-742C-4A63-9D3F-F9EECD76A6F1}" type="presOf" srcId="{454A9C98-73D0-4198-B294-67A9F374A34A}" destId="{77CC50E5-ACE6-48D2-8ED3-6DC5C1D014AB}" srcOrd="0" destOrd="0" presId="urn:microsoft.com/office/officeart/2005/8/layout/hierarchy3"/>
    <dgm:cxn modelId="{0B244231-A917-4F2E-A9F4-23357DF5F8BD}" type="presParOf" srcId="{26B03FBC-6CAB-4D58-9BA5-CB3E6D48E643}" destId="{E0947E34-7BC1-4D0C-B6F7-E0077ADB8592}" srcOrd="0" destOrd="0" presId="urn:microsoft.com/office/officeart/2005/8/layout/hierarchy3"/>
    <dgm:cxn modelId="{AE6B09D9-7654-4527-AE0A-1D8A882B7E30}" type="presParOf" srcId="{E0947E34-7BC1-4D0C-B6F7-E0077ADB8592}" destId="{5AB14977-72AE-41B5-949F-29B0477A37B4}" srcOrd="0" destOrd="0" presId="urn:microsoft.com/office/officeart/2005/8/layout/hierarchy3"/>
    <dgm:cxn modelId="{EB496E9E-0470-4F7D-A0DF-A8D57C9D1F04}" type="presParOf" srcId="{5AB14977-72AE-41B5-949F-29B0477A37B4}" destId="{1BD29B4B-D081-4985-A4EA-DA828E95F81C}" srcOrd="0" destOrd="0" presId="urn:microsoft.com/office/officeart/2005/8/layout/hierarchy3"/>
    <dgm:cxn modelId="{061A9C7D-E484-42A0-BEE7-B186B1C3CEC5}" type="presParOf" srcId="{5AB14977-72AE-41B5-949F-29B0477A37B4}" destId="{6B902400-3B00-4297-AA8F-D33BD0D1B2BF}" srcOrd="1" destOrd="0" presId="urn:microsoft.com/office/officeart/2005/8/layout/hierarchy3"/>
    <dgm:cxn modelId="{A7A62DC7-71D8-4FB8-A475-E55643E699AA}" type="presParOf" srcId="{E0947E34-7BC1-4D0C-B6F7-E0077ADB8592}" destId="{02A884B3-CFC4-466D-B7B7-613648267339}" srcOrd="1" destOrd="0" presId="urn:microsoft.com/office/officeart/2005/8/layout/hierarchy3"/>
    <dgm:cxn modelId="{2EB04D01-DC0C-443F-A83B-05A9C0103E99}" type="presParOf" srcId="{02A884B3-CFC4-466D-B7B7-613648267339}" destId="{77CC50E5-ACE6-48D2-8ED3-6DC5C1D014AB}" srcOrd="0" destOrd="0" presId="urn:microsoft.com/office/officeart/2005/8/layout/hierarchy3"/>
    <dgm:cxn modelId="{9F096543-726C-40AC-B523-C17667586EB1}" type="presParOf" srcId="{02A884B3-CFC4-466D-B7B7-613648267339}" destId="{EC78C4EC-B323-41FA-A608-6036BE450437}" srcOrd="1" destOrd="0" presId="urn:microsoft.com/office/officeart/2005/8/layout/hierarchy3"/>
    <dgm:cxn modelId="{0E29688B-F831-4BF5-B4AB-FEC5DC27533C}" type="presParOf" srcId="{02A884B3-CFC4-466D-B7B7-613648267339}" destId="{BA7D0717-D205-4426-A4E5-2254C5EE3887}" srcOrd="2" destOrd="0" presId="urn:microsoft.com/office/officeart/2005/8/layout/hierarchy3"/>
    <dgm:cxn modelId="{919395A6-7109-4679-9BE3-415CB8B3F691}" type="presParOf" srcId="{02A884B3-CFC4-466D-B7B7-613648267339}" destId="{88BCD79B-6C44-402D-9B50-8FC36AD905AC}" srcOrd="3" destOrd="0" presId="urn:microsoft.com/office/officeart/2005/8/layout/hierarchy3"/>
    <dgm:cxn modelId="{4F6A70B1-4D32-4A19-90E3-EC9A512FE96B}" type="presParOf" srcId="{26B03FBC-6CAB-4D58-9BA5-CB3E6D48E643}" destId="{14A7DE5A-A919-4E1B-9D73-8EEDDE5C9376}" srcOrd="1" destOrd="0" presId="urn:microsoft.com/office/officeart/2005/8/layout/hierarchy3"/>
    <dgm:cxn modelId="{3E1B1593-14E9-4C42-8F4B-68E450B82D23}" type="presParOf" srcId="{14A7DE5A-A919-4E1B-9D73-8EEDDE5C9376}" destId="{BE5AFA63-868A-45A3-B74C-D91EBE665B56}" srcOrd="0" destOrd="0" presId="urn:microsoft.com/office/officeart/2005/8/layout/hierarchy3"/>
    <dgm:cxn modelId="{E78EBE9D-32F7-4C38-9430-7201B601A931}" type="presParOf" srcId="{BE5AFA63-868A-45A3-B74C-D91EBE665B56}" destId="{4F47AC40-55A7-42DE-B76C-52CA0289CD06}" srcOrd="0" destOrd="0" presId="urn:microsoft.com/office/officeart/2005/8/layout/hierarchy3"/>
    <dgm:cxn modelId="{68208480-0254-419B-819F-56BD60A763FB}" type="presParOf" srcId="{BE5AFA63-868A-45A3-B74C-D91EBE665B56}" destId="{5D2C2553-53AD-4A35-BF55-DE873A8DC7CF}" srcOrd="1" destOrd="0" presId="urn:microsoft.com/office/officeart/2005/8/layout/hierarchy3"/>
    <dgm:cxn modelId="{0092FD31-8D55-4847-9447-D1E872CF0176}" type="presParOf" srcId="{14A7DE5A-A919-4E1B-9D73-8EEDDE5C9376}" destId="{0ACB470E-56C4-4E43-98CF-9F2E483C8A8E}" srcOrd="1" destOrd="0" presId="urn:microsoft.com/office/officeart/2005/8/layout/hierarchy3"/>
    <dgm:cxn modelId="{9B3EE82B-1558-401D-A949-A9F1834105BB}" type="presParOf" srcId="{0ACB470E-56C4-4E43-98CF-9F2E483C8A8E}" destId="{B97BB495-96A3-4090-B2BC-85BBE6E25913}" srcOrd="0" destOrd="0" presId="urn:microsoft.com/office/officeart/2005/8/layout/hierarchy3"/>
    <dgm:cxn modelId="{F41255D8-F175-4629-BD9F-144A4FED573F}" type="presParOf" srcId="{0ACB470E-56C4-4E43-98CF-9F2E483C8A8E}" destId="{78DABFF0-1EF8-46B0-A7AE-C14EB140058F}" srcOrd="1" destOrd="0" presId="urn:microsoft.com/office/officeart/2005/8/layout/hierarchy3"/>
    <dgm:cxn modelId="{2DF9592F-1166-4798-A8F9-BE0CE27A8F7D}" type="presParOf" srcId="{0ACB470E-56C4-4E43-98CF-9F2E483C8A8E}" destId="{6E44BB42-1F17-46FE-8D2E-341105CC2941}" srcOrd="2" destOrd="0" presId="urn:microsoft.com/office/officeart/2005/8/layout/hierarchy3"/>
    <dgm:cxn modelId="{F5983CA7-7065-49A3-95BB-5FFC3C188766}" type="presParOf" srcId="{0ACB470E-56C4-4E43-98CF-9F2E483C8A8E}" destId="{B5438A3D-4F2D-4AA0-83C3-12741BC4A9F4}"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0EDB0-B4A9-4E9D-B53D-76B69216BA24}">
      <dsp:nvSpPr>
        <dsp:cNvPr id="0" name=""/>
        <dsp:cNvSpPr/>
      </dsp:nvSpPr>
      <dsp:spPr>
        <a:xfrm rot="16200000">
          <a:off x="964580" y="-964580"/>
          <a:ext cx="2319454" cy="4248614"/>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smtClean="0">
              <a:latin typeface="Arial"/>
              <a:ea typeface="+mn-ea"/>
              <a:cs typeface="+mn-cs"/>
            </a:rPr>
            <a:t>Presence and potential impact of drugs and/or Alcohol</a:t>
          </a:r>
          <a:endParaRPr lang="en-US" sz="2400" kern="1200" dirty="0">
            <a:latin typeface="Arial"/>
            <a:ea typeface="+mn-ea"/>
            <a:cs typeface="+mn-cs"/>
          </a:endParaRPr>
        </a:p>
      </dsp:txBody>
      <dsp:txXfrm rot="5400000">
        <a:off x="-1" y="84921"/>
        <a:ext cx="4248614" cy="1654670"/>
      </dsp:txXfrm>
    </dsp:sp>
    <dsp:sp modelId="{404DE67B-6E7E-41FC-873A-E51BF60E39EF}">
      <dsp:nvSpPr>
        <dsp:cNvPr id="0" name=""/>
        <dsp:cNvSpPr/>
      </dsp:nvSpPr>
      <dsp:spPr>
        <a:xfrm>
          <a:off x="4248614" y="0"/>
          <a:ext cx="4248614" cy="2319454"/>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smtClean="0">
              <a:latin typeface="Arial"/>
              <a:ea typeface="+mn-ea"/>
              <a:cs typeface="+mn-cs"/>
            </a:rPr>
            <a:t>Presence and potential impact of injuries or illness</a:t>
          </a:r>
          <a:endParaRPr lang="en-US" sz="2800" kern="1200" dirty="0">
            <a:latin typeface="Arial"/>
            <a:ea typeface="+mn-ea"/>
            <a:cs typeface="+mn-cs"/>
          </a:endParaRPr>
        </a:p>
      </dsp:txBody>
      <dsp:txXfrm>
        <a:off x="4248614" y="0"/>
        <a:ext cx="4163694" cy="1739590"/>
      </dsp:txXfrm>
    </dsp:sp>
    <dsp:sp modelId="{21779036-D059-43A4-BCC2-73E9574FDCB9}">
      <dsp:nvSpPr>
        <dsp:cNvPr id="0" name=""/>
        <dsp:cNvSpPr/>
      </dsp:nvSpPr>
      <dsp:spPr>
        <a:xfrm rot="10800000">
          <a:off x="0" y="2319454"/>
          <a:ext cx="4248614" cy="2319454"/>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smtClean="0">
              <a:latin typeface="Arial"/>
              <a:ea typeface="+mn-ea"/>
              <a:cs typeface="+mn-cs"/>
            </a:rPr>
            <a:t>Current behavioural state of the suspect / Emotional state</a:t>
          </a:r>
          <a:endParaRPr lang="en-US" sz="2800" kern="1200" dirty="0">
            <a:latin typeface="Arial"/>
            <a:ea typeface="+mn-ea"/>
            <a:cs typeface="+mn-cs"/>
          </a:endParaRPr>
        </a:p>
      </dsp:txBody>
      <dsp:txXfrm rot="10800000">
        <a:off x="84920" y="2899317"/>
        <a:ext cx="4163694" cy="1739590"/>
      </dsp:txXfrm>
    </dsp:sp>
    <dsp:sp modelId="{36516427-0D8F-4E34-95C5-088AEA716439}">
      <dsp:nvSpPr>
        <dsp:cNvPr id="0" name=""/>
        <dsp:cNvSpPr/>
      </dsp:nvSpPr>
      <dsp:spPr>
        <a:xfrm rot="5400000">
          <a:off x="5213194" y="1354873"/>
          <a:ext cx="2319454" cy="4248614"/>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smtClean="0">
              <a:latin typeface="Arial"/>
              <a:ea typeface="+mn-ea"/>
              <a:cs typeface="+mn-cs"/>
            </a:rPr>
            <a:t>Requirement for medical assessment for fitness for detention and interview.</a:t>
          </a:r>
          <a:endParaRPr lang="en-US" sz="2800" kern="1200" dirty="0">
            <a:latin typeface="Arial"/>
            <a:ea typeface="+mn-ea"/>
            <a:cs typeface="+mn-cs"/>
          </a:endParaRPr>
        </a:p>
      </dsp:txBody>
      <dsp:txXfrm rot="-5400000">
        <a:off x="4248614" y="2899317"/>
        <a:ext cx="4248614" cy="1654670"/>
      </dsp:txXfrm>
    </dsp:sp>
    <dsp:sp modelId="{64C9004F-D0FB-4058-AE23-E2666B6EE5DA}">
      <dsp:nvSpPr>
        <dsp:cNvPr id="0" name=""/>
        <dsp:cNvSpPr/>
      </dsp:nvSpPr>
      <dsp:spPr>
        <a:xfrm>
          <a:off x="2486743" y="1349295"/>
          <a:ext cx="3434571" cy="1583468"/>
        </a:xfrm>
        <a:prstGeom prst="roundRect">
          <a:avLst/>
        </a:prstGeom>
        <a:blipFill rotWithShape="0">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txBody>
        <a:bodyPr spcFirstLastPara="0" vert="horz" wrap="square" lIns="240030" tIns="240030" rIns="240030" bIns="240030" numCol="1" spcCol="1270" anchor="ctr" anchorCtr="0">
          <a:noAutofit/>
        </a:bodyPr>
        <a:lstStyle/>
        <a:p>
          <a:pPr lvl="0" algn="ctr" defTabSz="2800350">
            <a:lnSpc>
              <a:spcPct val="90000"/>
            </a:lnSpc>
            <a:spcBef>
              <a:spcPct val="0"/>
            </a:spcBef>
            <a:spcAft>
              <a:spcPct val="35000"/>
            </a:spcAft>
          </a:pPr>
          <a:endParaRPr lang="en-US" sz="6300" kern="1200" dirty="0">
            <a:solidFill>
              <a:srgbClr val="000000">
                <a:hueOff val="0"/>
                <a:satOff val="0"/>
                <a:lumOff val="0"/>
                <a:alphaOff val="0"/>
              </a:srgbClr>
            </a:solidFill>
            <a:latin typeface="Arial"/>
            <a:ea typeface="+mn-ea"/>
            <a:cs typeface="+mn-cs"/>
          </a:endParaRPr>
        </a:p>
      </dsp:txBody>
      <dsp:txXfrm>
        <a:off x="2564042" y="1426594"/>
        <a:ext cx="3279973" cy="1428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3B650-5E68-47E0-95D2-AB00AA3C89B9}">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29E22A-1898-46BD-B425-8A97C92BA4E4}">
      <dsp:nvSpPr>
        <dsp:cNvPr id="0" name=""/>
        <dsp:cNvSpPr/>
      </dsp:nvSpPr>
      <dsp:spPr>
        <a:xfrm>
          <a:off x="434398" y="285347"/>
          <a:ext cx="7617019" cy="5704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43180" rIns="43180" bIns="43180" numCol="1" spcCol="1270" anchor="ctr" anchorCtr="0">
          <a:noAutofit/>
        </a:bodyPr>
        <a:lstStyle/>
        <a:p>
          <a:pPr lvl="0" algn="l" defTabSz="755650">
            <a:lnSpc>
              <a:spcPct val="90000"/>
            </a:lnSpc>
            <a:spcBef>
              <a:spcPct val="0"/>
            </a:spcBef>
            <a:spcAft>
              <a:spcPct val="35000"/>
            </a:spcAft>
          </a:pPr>
          <a:r>
            <a:rPr lang="en-US" sz="1700" kern="1200" dirty="0" smtClean="0"/>
            <a:t>Understanding of Questions asked</a:t>
          </a:r>
          <a:endParaRPr lang="en-US" sz="1700" kern="1200" dirty="0"/>
        </a:p>
      </dsp:txBody>
      <dsp:txXfrm>
        <a:off x="434398" y="285347"/>
        <a:ext cx="7617019" cy="570477"/>
      </dsp:txXfrm>
    </dsp:sp>
    <dsp:sp modelId="{F225EAC8-0E87-4F0C-829B-F9B911AA52BD}">
      <dsp:nvSpPr>
        <dsp:cNvPr id="0" name=""/>
        <dsp:cNvSpPr/>
      </dsp:nvSpPr>
      <dsp:spPr>
        <a:xfrm>
          <a:off x="77849" y="214037"/>
          <a:ext cx="713096" cy="71309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16966-D06E-40C3-8748-21CDD3E238DA}">
      <dsp:nvSpPr>
        <dsp:cNvPr id="0" name=""/>
        <dsp:cNvSpPr/>
      </dsp:nvSpPr>
      <dsp:spPr>
        <a:xfrm>
          <a:off x="903654" y="1140954"/>
          <a:ext cx="7147763" cy="5704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43180" rIns="43180" bIns="43180" numCol="1" spcCol="1270" anchor="ctr" anchorCtr="0">
          <a:noAutofit/>
        </a:bodyPr>
        <a:lstStyle/>
        <a:p>
          <a:pPr lvl="0" algn="l" defTabSz="755650">
            <a:lnSpc>
              <a:spcPct val="90000"/>
            </a:lnSpc>
            <a:spcBef>
              <a:spcPct val="0"/>
            </a:spcBef>
            <a:spcAft>
              <a:spcPct val="35000"/>
            </a:spcAft>
          </a:pPr>
          <a:r>
            <a:rPr lang="en-US" sz="1700" kern="1200" dirty="0" smtClean="0"/>
            <a:t>Understanding of the caution</a:t>
          </a:r>
          <a:endParaRPr lang="en-US" sz="1700" kern="1200" dirty="0"/>
        </a:p>
      </dsp:txBody>
      <dsp:txXfrm>
        <a:off x="903654" y="1140954"/>
        <a:ext cx="7147763" cy="570477"/>
      </dsp:txXfrm>
    </dsp:sp>
    <dsp:sp modelId="{20E54340-78FF-44EF-994D-541AE0B7CE64}">
      <dsp:nvSpPr>
        <dsp:cNvPr id="0" name=""/>
        <dsp:cNvSpPr/>
      </dsp:nvSpPr>
      <dsp:spPr>
        <a:xfrm>
          <a:off x="547106" y="1069644"/>
          <a:ext cx="713096" cy="71309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EFB48E-A8E0-47FA-870B-96D004CC7336}">
      <dsp:nvSpPr>
        <dsp:cNvPr id="0" name=""/>
        <dsp:cNvSpPr/>
      </dsp:nvSpPr>
      <dsp:spPr>
        <a:xfrm>
          <a:off x="1118233" y="1996562"/>
          <a:ext cx="6933183" cy="5704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43180" rIns="43180" bIns="43180" numCol="1" spcCol="1270" anchor="ctr" anchorCtr="0">
          <a:noAutofit/>
        </a:bodyPr>
        <a:lstStyle/>
        <a:p>
          <a:pPr lvl="0" algn="l" defTabSz="755650">
            <a:lnSpc>
              <a:spcPct val="90000"/>
            </a:lnSpc>
            <a:spcBef>
              <a:spcPct val="0"/>
            </a:spcBef>
            <a:spcAft>
              <a:spcPct val="35000"/>
            </a:spcAft>
          </a:pPr>
          <a:r>
            <a:rPr lang="en-GB" sz="1700" kern="1200" dirty="0" smtClean="0"/>
            <a:t>Understanding of the nature and purpose of the interview.</a:t>
          </a:r>
          <a:endParaRPr lang="en-US" sz="1700" kern="1200" dirty="0"/>
        </a:p>
      </dsp:txBody>
      <dsp:txXfrm>
        <a:off x="1118233" y="1996562"/>
        <a:ext cx="6933183" cy="570477"/>
      </dsp:txXfrm>
    </dsp:sp>
    <dsp:sp modelId="{D64535FF-7AE8-4C97-B252-2F40EFFE0062}">
      <dsp:nvSpPr>
        <dsp:cNvPr id="0" name=""/>
        <dsp:cNvSpPr/>
      </dsp:nvSpPr>
      <dsp:spPr>
        <a:xfrm>
          <a:off x="761685" y="1925252"/>
          <a:ext cx="713096" cy="71309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20FC88-CE53-4C12-B79A-ABF54A00E119}">
      <dsp:nvSpPr>
        <dsp:cNvPr id="0" name=""/>
        <dsp:cNvSpPr/>
      </dsp:nvSpPr>
      <dsp:spPr>
        <a:xfrm>
          <a:off x="1118233" y="2851627"/>
          <a:ext cx="6933183" cy="5704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43180" rIns="43180" bIns="43180" numCol="1" spcCol="1270" anchor="ctr" anchorCtr="0">
          <a:noAutofit/>
        </a:bodyPr>
        <a:lstStyle/>
        <a:p>
          <a:pPr lvl="0" algn="l" defTabSz="755650">
            <a:lnSpc>
              <a:spcPct val="90000"/>
            </a:lnSpc>
            <a:spcBef>
              <a:spcPct val="0"/>
            </a:spcBef>
            <a:spcAft>
              <a:spcPct val="35000"/>
            </a:spcAft>
          </a:pPr>
          <a:r>
            <a:rPr lang="en-GB" sz="1700" kern="1200" dirty="0" smtClean="0"/>
            <a:t>Significance and purpose of Q &amp; A’s</a:t>
          </a:r>
          <a:endParaRPr lang="en-US" sz="1700" kern="1200" dirty="0"/>
        </a:p>
      </dsp:txBody>
      <dsp:txXfrm>
        <a:off x="1118233" y="2851627"/>
        <a:ext cx="6933183" cy="570477"/>
      </dsp:txXfrm>
    </dsp:sp>
    <dsp:sp modelId="{D83405EB-8E91-4ED2-834F-ECE4694C9234}">
      <dsp:nvSpPr>
        <dsp:cNvPr id="0" name=""/>
        <dsp:cNvSpPr/>
      </dsp:nvSpPr>
      <dsp:spPr>
        <a:xfrm>
          <a:off x="761685" y="2780318"/>
          <a:ext cx="713096" cy="71309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561716-B343-43A3-ADF4-D15127DFF852}">
      <dsp:nvSpPr>
        <dsp:cNvPr id="0" name=""/>
        <dsp:cNvSpPr/>
      </dsp:nvSpPr>
      <dsp:spPr>
        <a:xfrm>
          <a:off x="903654" y="3707235"/>
          <a:ext cx="7147763" cy="5704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43180" rIns="43180" bIns="43180" numCol="1" spcCol="1270" anchor="ctr" anchorCtr="0">
          <a:noAutofit/>
        </a:bodyPr>
        <a:lstStyle/>
        <a:p>
          <a:pPr lvl="0" algn="l" defTabSz="755650">
            <a:lnSpc>
              <a:spcPct val="90000"/>
            </a:lnSpc>
            <a:spcBef>
              <a:spcPct val="0"/>
            </a:spcBef>
            <a:spcAft>
              <a:spcPct val="35000"/>
            </a:spcAft>
          </a:pPr>
          <a:r>
            <a:rPr lang="en-GB" sz="1700" kern="1200" dirty="0" smtClean="0"/>
            <a:t>Mental effects and ability to represent a rational and accurate explanation</a:t>
          </a:r>
          <a:endParaRPr lang="en-US" sz="1700" kern="1200" dirty="0"/>
        </a:p>
      </dsp:txBody>
      <dsp:txXfrm>
        <a:off x="903654" y="3707235"/>
        <a:ext cx="7147763" cy="570477"/>
      </dsp:txXfrm>
    </dsp:sp>
    <dsp:sp modelId="{EB958D26-7EC2-46B2-A844-72BAD1D19BB0}">
      <dsp:nvSpPr>
        <dsp:cNvPr id="0" name=""/>
        <dsp:cNvSpPr/>
      </dsp:nvSpPr>
      <dsp:spPr>
        <a:xfrm>
          <a:off x="547106" y="3635925"/>
          <a:ext cx="713096" cy="71309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0C2038-61D9-44A6-BF76-B02C56EC5074}">
      <dsp:nvSpPr>
        <dsp:cNvPr id="0" name=""/>
        <dsp:cNvSpPr/>
      </dsp:nvSpPr>
      <dsp:spPr>
        <a:xfrm>
          <a:off x="434398" y="4562842"/>
          <a:ext cx="7617019" cy="5704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43180" rIns="43180" bIns="43180" numCol="1" spcCol="1270" anchor="ctr" anchorCtr="0">
          <a:noAutofit/>
        </a:bodyPr>
        <a:lstStyle/>
        <a:p>
          <a:pPr lvl="0" algn="l" defTabSz="755650">
            <a:lnSpc>
              <a:spcPct val="90000"/>
            </a:lnSpc>
            <a:spcBef>
              <a:spcPct val="0"/>
            </a:spcBef>
            <a:spcAft>
              <a:spcPct val="35000"/>
            </a:spcAft>
          </a:pPr>
          <a:r>
            <a:rPr lang="en-GB" sz="1700" kern="1200" dirty="0" smtClean="0"/>
            <a:t>Will the nature of the interview harm the detainee</a:t>
          </a:r>
          <a:endParaRPr lang="en-US" sz="1700" kern="1200" dirty="0"/>
        </a:p>
      </dsp:txBody>
      <dsp:txXfrm>
        <a:off x="434398" y="4562842"/>
        <a:ext cx="7617019" cy="570477"/>
      </dsp:txXfrm>
    </dsp:sp>
    <dsp:sp modelId="{BF6B7E39-E79A-4973-B7B0-358300538030}">
      <dsp:nvSpPr>
        <dsp:cNvPr id="0" name=""/>
        <dsp:cNvSpPr/>
      </dsp:nvSpPr>
      <dsp:spPr>
        <a:xfrm>
          <a:off x="77849" y="4491533"/>
          <a:ext cx="713096" cy="71309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395AE-CAA7-465A-A04F-1ECF057F13C1}">
      <dsp:nvSpPr>
        <dsp:cNvPr id="0" name=""/>
        <dsp:cNvSpPr/>
      </dsp:nvSpPr>
      <dsp:spPr>
        <a:xfrm>
          <a:off x="-4929866" y="-755417"/>
          <a:ext cx="5871402" cy="5871402"/>
        </a:xfrm>
        <a:prstGeom prst="blockArc">
          <a:avLst>
            <a:gd name="adj1" fmla="val 18900000"/>
            <a:gd name="adj2" fmla="val 2700000"/>
            <a:gd name="adj3" fmla="val 368"/>
          </a:avLst>
        </a:prstGeom>
        <a:noFill/>
        <a:ln w="12700" cap="flat" cmpd="sng" algn="ctr">
          <a:solidFill>
            <a:schemeClr val="accent3">
              <a:hueOff val="0"/>
              <a:satOff val="0"/>
              <a:lumOff val="0"/>
              <a:alphaOff val="0"/>
            </a:schemeClr>
          </a:solidFill>
          <a:prstDash val="solid"/>
          <a:miter lim="800000"/>
        </a:ln>
        <a:effectLst/>
        <a:sp3d z="-227350" prstMaterial="matte"/>
      </dsp:spPr>
      <dsp:style>
        <a:lnRef idx="2">
          <a:scrgbClr r="0" g="0" b="0"/>
        </a:lnRef>
        <a:fillRef idx="0">
          <a:scrgbClr r="0" g="0" b="0"/>
        </a:fillRef>
        <a:effectRef idx="0">
          <a:scrgbClr r="0" g="0" b="0"/>
        </a:effectRef>
        <a:fontRef idx="minor"/>
      </dsp:style>
    </dsp:sp>
    <dsp:sp modelId="{B8F86D6E-2E63-4FED-9D52-64FEA3A930EB}">
      <dsp:nvSpPr>
        <dsp:cNvPr id="0" name=""/>
        <dsp:cNvSpPr/>
      </dsp:nvSpPr>
      <dsp:spPr>
        <a:xfrm>
          <a:off x="493049" y="335240"/>
          <a:ext cx="7845076" cy="670829"/>
        </a:xfrm>
        <a:prstGeom prst="rect">
          <a:avLst/>
        </a:prstGeom>
        <a:solidFill>
          <a:schemeClr val="accent1">
            <a:lumMod val="50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32471" tIns="111760" rIns="111760" bIns="111760" numCol="1" spcCol="1270" anchor="ctr" anchorCtr="0">
          <a:noAutofit/>
          <a:sp3d extrusionH="28000" prstMaterial="matte"/>
        </a:bodyPr>
        <a:lstStyle/>
        <a:p>
          <a:pPr lvl="0" algn="l" defTabSz="1955800">
            <a:lnSpc>
              <a:spcPct val="90000"/>
            </a:lnSpc>
            <a:spcBef>
              <a:spcPct val="0"/>
            </a:spcBef>
            <a:spcAft>
              <a:spcPct val="35000"/>
            </a:spcAft>
          </a:pPr>
          <a:r>
            <a:rPr lang="en-US" sz="4400" kern="1200" dirty="0" smtClean="0"/>
            <a:t>Intelligence</a:t>
          </a:r>
          <a:endParaRPr lang="en-US" sz="4400" kern="1200" dirty="0"/>
        </a:p>
      </dsp:txBody>
      <dsp:txXfrm>
        <a:off x="493049" y="335240"/>
        <a:ext cx="7845076" cy="670829"/>
      </dsp:txXfrm>
    </dsp:sp>
    <dsp:sp modelId="{1525DD42-60BE-42A0-AFD2-9496452B102F}">
      <dsp:nvSpPr>
        <dsp:cNvPr id="0" name=""/>
        <dsp:cNvSpPr/>
      </dsp:nvSpPr>
      <dsp:spPr>
        <a:xfrm>
          <a:off x="73780" y="251386"/>
          <a:ext cx="838537" cy="838537"/>
        </a:xfrm>
        <a:prstGeom prst="ellipse">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 modelId="{7585C8FF-95A9-4C56-B31F-23B6F1A86BA1}">
      <dsp:nvSpPr>
        <dsp:cNvPr id="0" name=""/>
        <dsp:cNvSpPr/>
      </dsp:nvSpPr>
      <dsp:spPr>
        <a:xfrm>
          <a:off x="877651" y="1341659"/>
          <a:ext cx="7460474" cy="670829"/>
        </a:xfrm>
        <a:prstGeom prst="rect">
          <a:avLst/>
        </a:prstGeom>
        <a:solidFill>
          <a:schemeClr val="accent1">
            <a:lumMod val="75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32471" tIns="111760" rIns="111760" bIns="111760" numCol="1" spcCol="1270" anchor="ctr" anchorCtr="0">
          <a:noAutofit/>
          <a:sp3d extrusionH="28000" prstMaterial="matte"/>
        </a:bodyPr>
        <a:lstStyle/>
        <a:p>
          <a:pPr lvl="0" algn="l" defTabSz="1955800">
            <a:lnSpc>
              <a:spcPct val="90000"/>
            </a:lnSpc>
            <a:spcBef>
              <a:spcPct val="0"/>
            </a:spcBef>
            <a:spcAft>
              <a:spcPct val="35000"/>
            </a:spcAft>
          </a:pPr>
          <a:r>
            <a:rPr lang="en-US" sz="4400" kern="1200" dirty="0" smtClean="0"/>
            <a:t>Handover package</a:t>
          </a:r>
        </a:p>
      </dsp:txBody>
      <dsp:txXfrm>
        <a:off x="877651" y="1341659"/>
        <a:ext cx="7460474" cy="670829"/>
      </dsp:txXfrm>
    </dsp:sp>
    <dsp:sp modelId="{A9E2ED24-6957-4928-AD99-7DFAB243D898}">
      <dsp:nvSpPr>
        <dsp:cNvPr id="0" name=""/>
        <dsp:cNvSpPr/>
      </dsp:nvSpPr>
      <dsp:spPr>
        <a:xfrm>
          <a:off x="458382" y="1257805"/>
          <a:ext cx="838537" cy="838537"/>
        </a:xfrm>
        <a:prstGeom prst="ellipse">
          <a:avLst/>
        </a:prstGeom>
        <a:solidFill>
          <a:schemeClr val="lt1">
            <a:hueOff val="0"/>
            <a:satOff val="0"/>
            <a:lumOff val="0"/>
            <a:alphaOff val="0"/>
          </a:schemeClr>
        </a:solidFill>
        <a:ln w="6350" cap="flat" cmpd="sng" algn="ctr">
          <a:solidFill>
            <a:schemeClr val="accent2">
              <a:hueOff val="-485121"/>
              <a:satOff val="-27976"/>
              <a:lumOff val="2876"/>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 modelId="{FBF59A52-6B4B-462C-A735-63EFF6EC38D3}">
      <dsp:nvSpPr>
        <dsp:cNvPr id="0" name=""/>
        <dsp:cNvSpPr/>
      </dsp:nvSpPr>
      <dsp:spPr>
        <a:xfrm>
          <a:off x="877651" y="2348078"/>
          <a:ext cx="7460474" cy="670829"/>
        </a:xfrm>
        <a:prstGeom prst="rect">
          <a:avLst/>
        </a:prstGeom>
        <a:solidFill>
          <a:schemeClr val="accent1">
            <a:lumMod val="60000"/>
            <a:lumOff val="40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32471" tIns="88900" rIns="88900" bIns="88900" numCol="1" spcCol="1270" anchor="ctr" anchorCtr="0">
          <a:noAutofit/>
          <a:sp3d extrusionH="28000" prstMaterial="matte"/>
        </a:bodyPr>
        <a:lstStyle/>
        <a:p>
          <a:pPr lvl="0" algn="l" defTabSz="1555750">
            <a:lnSpc>
              <a:spcPct val="90000"/>
            </a:lnSpc>
            <a:spcBef>
              <a:spcPct val="0"/>
            </a:spcBef>
            <a:spcAft>
              <a:spcPct val="35000"/>
            </a:spcAft>
          </a:pPr>
          <a:r>
            <a:rPr lang="en-US" sz="3500" kern="1200" dirty="0" smtClean="0"/>
            <a:t>Health care professionals</a:t>
          </a:r>
          <a:endParaRPr lang="en-US" sz="3500" kern="1200" dirty="0"/>
        </a:p>
      </dsp:txBody>
      <dsp:txXfrm>
        <a:off x="877651" y="2348078"/>
        <a:ext cx="7460474" cy="670829"/>
      </dsp:txXfrm>
    </dsp:sp>
    <dsp:sp modelId="{11D03CFB-05F9-44C5-A7E6-6A8AF475BFAB}">
      <dsp:nvSpPr>
        <dsp:cNvPr id="0" name=""/>
        <dsp:cNvSpPr/>
      </dsp:nvSpPr>
      <dsp:spPr>
        <a:xfrm>
          <a:off x="458382" y="2264224"/>
          <a:ext cx="838537" cy="838537"/>
        </a:xfrm>
        <a:prstGeom prst="ellipse">
          <a:avLst/>
        </a:prstGeom>
        <a:solidFill>
          <a:schemeClr val="lt1">
            <a:hueOff val="0"/>
            <a:satOff val="0"/>
            <a:lumOff val="0"/>
            <a:alphaOff val="0"/>
          </a:schemeClr>
        </a:solidFill>
        <a:ln w="6350" cap="flat" cmpd="sng" algn="ctr">
          <a:solidFill>
            <a:schemeClr val="accent2">
              <a:hueOff val="-970242"/>
              <a:satOff val="-55952"/>
              <a:lumOff val="5752"/>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 modelId="{D7432C6D-4B68-4EAE-9C76-3E7A067CC7EA}">
      <dsp:nvSpPr>
        <dsp:cNvPr id="0" name=""/>
        <dsp:cNvSpPr/>
      </dsp:nvSpPr>
      <dsp:spPr>
        <a:xfrm>
          <a:off x="493049" y="3354496"/>
          <a:ext cx="7845076" cy="670829"/>
        </a:xfrm>
        <a:prstGeom prst="rect">
          <a:avLst/>
        </a:prstGeom>
        <a:solidFill>
          <a:schemeClr val="accent1">
            <a:lumMod val="40000"/>
            <a:lumOff val="60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32471" tIns="88900" rIns="88900" bIns="88900" numCol="1" spcCol="1270" anchor="ctr" anchorCtr="0">
          <a:noAutofit/>
          <a:sp3d extrusionH="28000" prstMaterial="matte"/>
        </a:bodyPr>
        <a:lstStyle/>
        <a:p>
          <a:pPr lvl="0" algn="l" defTabSz="1555750">
            <a:lnSpc>
              <a:spcPct val="90000"/>
            </a:lnSpc>
            <a:spcBef>
              <a:spcPct val="0"/>
            </a:spcBef>
            <a:spcAft>
              <a:spcPct val="35000"/>
            </a:spcAft>
          </a:pPr>
          <a:r>
            <a:rPr lang="en-US" sz="3500" kern="1200" dirty="0" smtClean="0"/>
            <a:t>Other agencies</a:t>
          </a:r>
          <a:endParaRPr lang="en-US" sz="3500" kern="1200" dirty="0"/>
        </a:p>
      </dsp:txBody>
      <dsp:txXfrm>
        <a:off x="493049" y="3354496"/>
        <a:ext cx="7845076" cy="670829"/>
      </dsp:txXfrm>
    </dsp:sp>
    <dsp:sp modelId="{09E06888-6760-45A7-BD50-F23F43B19B06}">
      <dsp:nvSpPr>
        <dsp:cNvPr id="0" name=""/>
        <dsp:cNvSpPr/>
      </dsp:nvSpPr>
      <dsp:spPr>
        <a:xfrm>
          <a:off x="73780" y="3270643"/>
          <a:ext cx="838537" cy="838537"/>
        </a:xfrm>
        <a:prstGeom prst="ellipse">
          <a:avLst/>
        </a:prstGeom>
        <a:solidFill>
          <a:schemeClr val="lt1">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29B4B-D081-4985-A4EA-DA828E95F81C}">
      <dsp:nvSpPr>
        <dsp:cNvPr id="0" name=""/>
        <dsp:cNvSpPr/>
      </dsp:nvSpPr>
      <dsp:spPr>
        <a:xfrm>
          <a:off x="814844" y="2829"/>
          <a:ext cx="2411802" cy="12059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smtClean="0">
              <a:solidFill>
                <a:schemeClr val="bg1"/>
              </a:solidFill>
            </a:rPr>
            <a:t>Information </a:t>
          </a:r>
        </a:p>
        <a:p>
          <a:pPr lvl="0" algn="ctr" defTabSz="889000">
            <a:lnSpc>
              <a:spcPct val="90000"/>
            </a:lnSpc>
            <a:spcBef>
              <a:spcPct val="0"/>
            </a:spcBef>
            <a:spcAft>
              <a:spcPct val="35000"/>
            </a:spcAft>
          </a:pPr>
          <a:r>
            <a:rPr lang="en-US" sz="2000" kern="1200" dirty="0" smtClean="0">
              <a:solidFill>
                <a:schemeClr val="bg1"/>
              </a:solidFill>
            </a:rPr>
            <a:t>Obtained</a:t>
          </a:r>
          <a:endParaRPr lang="en-US" sz="2000" kern="1200" dirty="0">
            <a:solidFill>
              <a:schemeClr val="bg1"/>
            </a:solidFill>
          </a:endParaRPr>
        </a:p>
      </dsp:txBody>
      <dsp:txXfrm>
        <a:off x="850164" y="38149"/>
        <a:ext cx="2341162" cy="1135261"/>
      </dsp:txXfrm>
    </dsp:sp>
    <dsp:sp modelId="{77CC50E5-ACE6-48D2-8ED3-6DC5C1D014AB}">
      <dsp:nvSpPr>
        <dsp:cNvPr id="0" name=""/>
        <dsp:cNvSpPr/>
      </dsp:nvSpPr>
      <dsp:spPr>
        <a:xfrm>
          <a:off x="1056024" y="1208730"/>
          <a:ext cx="241180" cy="904425"/>
        </a:xfrm>
        <a:custGeom>
          <a:avLst/>
          <a:gdLst/>
          <a:ahLst/>
          <a:cxnLst/>
          <a:rect l="0" t="0" r="0" b="0"/>
          <a:pathLst>
            <a:path>
              <a:moveTo>
                <a:pt x="0" y="0"/>
              </a:moveTo>
              <a:lnTo>
                <a:pt x="0" y="904425"/>
              </a:lnTo>
              <a:lnTo>
                <a:pt x="241180" y="904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78C4EC-B323-41FA-A608-6036BE450437}">
      <dsp:nvSpPr>
        <dsp:cNvPr id="0" name=""/>
        <dsp:cNvSpPr/>
      </dsp:nvSpPr>
      <dsp:spPr>
        <a:xfrm>
          <a:off x="1297205" y="1510205"/>
          <a:ext cx="1929441" cy="120590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smtClean="0"/>
            <a:t>URGENT action</a:t>
          </a:r>
          <a:endParaRPr lang="en-US" sz="2000" kern="1200" dirty="0"/>
        </a:p>
      </dsp:txBody>
      <dsp:txXfrm>
        <a:off x="1332525" y="1545525"/>
        <a:ext cx="1858801" cy="1135261"/>
      </dsp:txXfrm>
    </dsp:sp>
    <dsp:sp modelId="{BA7D0717-D205-4426-A4E5-2254C5EE3887}">
      <dsp:nvSpPr>
        <dsp:cNvPr id="0" name=""/>
        <dsp:cNvSpPr/>
      </dsp:nvSpPr>
      <dsp:spPr>
        <a:xfrm>
          <a:off x="1056024" y="1208730"/>
          <a:ext cx="241180" cy="2411802"/>
        </a:xfrm>
        <a:custGeom>
          <a:avLst/>
          <a:gdLst/>
          <a:ahLst/>
          <a:cxnLst/>
          <a:rect l="0" t="0" r="0" b="0"/>
          <a:pathLst>
            <a:path>
              <a:moveTo>
                <a:pt x="0" y="0"/>
              </a:moveTo>
              <a:lnTo>
                <a:pt x="0" y="2411802"/>
              </a:lnTo>
              <a:lnTo>
                <a:pt x="241180" y="241180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BCD79B-6C44-402D-9B50-8FC36AD905AC}">
      <dsp:nvSpPr>
        <dsp:cNvPr id="0" name=""/>
        <dsp:cNvSpPr/>
      </dsp:nvSpPr>
      <dsp:spPr>
        <a:xfrm>
          <a:off x="1297205" y="3017581"/>
          <a:ext cx="1929441" cy="120590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smtClean="0"/>
            <a:t>Inform case direction</a:t>
          </a:r>
          <a:endParaRPr lang="en-US" sz="2000" kern="1200" dirty="0"/>
        </a:p>
      </dsp:txBody>
      <dsp:txXfrm>
        <a:off x="1332525" y="3052901"/>
        <a:ext cx="1858801" cy="1135261"/>
      </dsp:txXfrm>
    </dsp:sp>
    <dsp:sp modelId="{4F47AC40-55A7-42DE-B76C-52CA0289CD06}">
      <dsp:nvSpPr>
        <dsp:cNvPr id="0" name=""/>
        <dsp:cNvSpPr/>
      </dsp:nvSpPr>
      <dsp:spPr>
        <a:xfrm>
          <a:off x="3829597" y="2829"/>
          <a:ext cx="2411802" cy="12059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smtClean="0"/>
            <a:t>Interviewers performance</a:t>
          </a:r>
          <a:endParaRPr lang="en-US" sz="2000" kern="1200" dirty="0"/>
        </a:p>
      </dsp:txBody>
      <dsp:txXfrm>
        <a:off x="3864917" y="38149"/>
        <a:ext cx="2341162" cy="1135261"/>
      </dsp:txXfrm>
    </dsp:sp>
    <dsp:sp modelId="{B97BB495-96A3-4090-B2BC-85BBE6E25913}">
      <dsp:nvSpPr>
        <dsp:cNvPr id="0" name=""/>
        <dsp:cNvSpPr/>
      </dsp:nvSpPr>
      <dsp:spPr>
        <a:xfrm>
          <a:off x="4070777" y="1208730"/>
          <a:ext cx="241180" cy="904425"/>
        </a:xfrm>
        <a:custGeom>
          <a:avLst/>
          <a:gdLst/>
          <a:ahLst/>
          <a:cxnLst/>
          <a:rect l="0" t="0" r="0" b="0"/>
          <a:pathLst>
            <a:path>
              <a:moveTo>
                <a:pt x="0" y="0"/>
              </a:moveTo>
              <a:lnTo>
                <a:pt x="0" y="904425"/>
              </a:lnTo>
              <a:lnTo>
                <a:pt x="241180" y="904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DABFF0-1EF8-46B0-A7AE-C14EB140058F}">
      <dsp:nvSpPr>
        <dsp:cNvPr id="0" name=""/>
        <dsp:cNvSpPr/>
      </dsp:nvSpPr>
      <dsp:spPr>
        <a:xfrm>
          <a:off x="4311957" y="1510205"/>
          <a:ext cx="1929441" cy="120590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smtClean="0"/>
            <a:t>Self-reflection</a:t>
          </a:r>
          <a:endParaRPr lang="en-US" sz="2000" kern="1200" dirty="0"/>
        </a:p>
      </dsp:txBody>
      <dsp:txXfrm>
        <a:off x="4347277" y="1545525"/>
        <a:ext cx="1858801" cy="1135261"/>
      </dsp:txXfrm>
    </dsp:sp>
    <dsp:sp modelId="{6E44BB42-1F17-46FE-8D2E-341105CC2941}">
      <dsp:nvSpPr>
        <dsp:cNvPr id="0" name=""/>
        <dsp:cNvSpPr/>
      </dsp:nvSpPr>
      <dsp:spPr>
        <a:xfrm>
          <a:off x="4070777" y="1208730"/>
          <a:ext cx="241180" cy="2411802"/>
        </a:xfrm>
        <a:custGeom>
          <a:avLst/>
          <a:gdLst/>
          <a:ahLst/>
          <a:cxnLst/>
          <a:rect l="0" t="0" r="0" b="0"/>
          <a:pathLst>
            <a:path>
              <a:moveTo>
                <a:pt x="0" y="0"/>
              </a:moveTo>
              <a:lnTo>
                <a:pt x="0" y="2411802"/>
              </a:lnTo>
              <a:lnTo>
                <a:pt x="241180" y="241180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438A3D-4F2D-4AA0-83C3-12741BC4A9F4}">
      <dsp:nvSpPr>
        <dsp:cNvPr id="0" name=""/>
        <dsp:cNvSpPr/>
      </dsp:nvSpPr>
      <dsp:spPr>
        <a:xfrm>
          <a:off x="4311957" y="3017581"/>
          <a:ext cx="1929441" cy="120590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US" sz="2000" kern="1200" dirty="0" smtClean="0"/>
            <a:t>CPD</a:t>
          </a:r>
          <a:endParaRPr lang="en-US" sz="2000" kern="1200" dirty="0"/>
        </a:p>
      </dsp:txBody>
      <dsp:txXfrm>
        <a:off x="4347277" y="3052901"/>
        <a:ext cx="1858801" cy="1135261"/>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2C80BAB-AD81-436B-9F00-02C05D43BA9D}"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D7E6E9-D39B-430E-8F15-724C4E28369A}" type="slidenum">
              <a:rPr lang="en-GB" smtClean="0"/>
              <a:t>‹#›</a:t>
            </a:fld>
            <a:endParaRPr lang="en-GB"/>
          </a:p>
        </p:txBody>
      </p:sp>
    </p:spTree>
    <p:extLst>
      <p:ext uri="{BB962C8B-B14F-4D97-AF65-F5344CB8AC3E}">
        <p14:creationId xmlns:p14="http://schemas.microsoft.com/office/powerpoint/2010/main" val="422029878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1ABA57-B27A-4CF9-B630-F55DEC29A5B8}"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6D4B66-53D9-4441-980D-888F0C5EDD5D}" type="slidenum">
              <a:rPr lang="en-GB" smtClean="0"/>
              <a:t>‹#›</a:t>
            </a:fld>
            <a:endParaRPr lang="en-GB"/>
          </a:p>
        </p:txBody>
      </p:sp>
    </p:spTree>
    <p:extLst>
      <p:ext uri="{BB962C8B-B14F-4D97-AF65-F5344CB8AC3E}">
        <p14:creationId xmlns:p14="http://schemas.microsoft.com/office/powerpoint/2010/main" val="9458723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0" kern="1200" dirty="0" smtClean="0">
                <a:solidFill>
                  <a:schemeClr val="tx1"/>
                </a:solidFill>
                <a:effectLst/>
                <a:latin typeface="Arial" panose="020B0604020202020204" pitchFamily="34" charset="0"/>
                <a:ea typeface="+mn-ea"/>
                <a:cs typeface="Arial" panose="020B0604020202020204" pitchFamily="34" charset="0"/>
              </a:rPr>
              <a:t>By the end of this lesson, you will be able to:</a:t>
            </a:r>
          </a:p>
          <a:p>
            <a:pPr lvl="0"/>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considerations that need to be made aware when interviewing a suspect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communication techniques in relation to ‘engage and explain’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Demonstrate how to identify topics with a free narrative</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a:t>
            </a:fld>
            <a:endParaRPr lang="en-GB"/>
          </a:p>
        </p:txBody>
      </p:sp>
    </p:spTree>
    <p:extLst>
      <p:ext uri="{BB962C8B-B14F-4D97-AF65-F5344CB8AC3E}">
        <p14:creationId xmlns:p14="http://schemas.microsoft.com/office/powerpoint/2010/main" val="294890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discuss what is a suspect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0376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discuss why</a:t>
            </a:r>
            <a:r>
              <a:rPr lang="en-GB" sz="1100" baseline="0" dirty="0" smtClean="0">
                <a:latin typeface="Arial" panose="020B0604020202020204" pitchFamily="34" charset="0"/>
                <a:cs typeface="Arial" panose="020B0604020202020204" pitchFamily="34" charset="0"/>
              </a:rPr>
              <a:t> we interview suspects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Discuss the model in brief and how it differs from witness interview</a:t>
            </a:r>
          </a:p>
          <a:p>
            <a:endParaRPr lang="en-GB" dirty="0" smtClean="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importance of planning cannot be overstated</a:t>
            </a:r>
          </a:p>
          <a:p>
            <a:r>
              <a:rPr lang="en-GB" sz="1100" dirty="0" smtClean="0">
                <a:latin typeface="Arial" panose="020B0604020202020204" pitchFamily="34" charset="0"/>
                <a:cs typeface="Arial" panose="020B0604020202020204" pitchFamily="34" charset="0"/>
              </a:rPr>
              <a:t>Every interview should have an aim and a number of agreed and planned objectives.</a:t>
            </a:r>
          </a:p>
          <a:p>
            <a:r>
              <a:rPr lang="en-GB" sz="1100" dirty="0" smtClean="0">
                <a:latin typeface="Arial" panose="020B0604020202020204" pitchFamily="34" charset="0"/>
                <a:cs typeface="Arial" panose="020B0604020202020204" pitchFamily="34" charset="0"/>
              </a:rPr>
              <a:t>The purpose of an investigative interview is to ascertain the suspect’s account of the alleged event(s) and any other information that would assist the investigation</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5</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HCP also advise on length of interviews. They should inform the CO whether the persons condition is likely to improve , will require treatment and indicate how long it may take for the persons condition to improve. They should make recommendations in writing on the custody record. </a:t>
            </a:r>
          </a:p>
          <a:p>
            <a:r>
              <a:rPr lang="en-GB" altLang="en-US" sz="1100" dirty="0" smtClean="0">
                <a:latin typeface="Arial" panose="020B0604020202020204" pitchFamily="34" charset="0"/>
                <a:cs typeface="Arial" panose="020B0604020202020204" pitchFamily="34" charset="0"/>
              </a:rPr>
              <a:t>Custody officers decision whether to allow the interview to proceed . Consider other safeguards </a:t>
            </a:r>
            <a:r>
              <a:rPr lang="en-GB" altLang="en-US" sz="1100" dirty="0" err="1" smtClean="0">
                <a:latin typeface="Arial" panose="020B0604020202020204" pitchFamily="34" charset="0"/>
                <a:cs typeface="Arial" panose="020B0604020202020204" pitchFamily="34" charset="0"/>
              </a:rPr>
              <a:t>e.g</a:t>
            </a:r>
            <a:r>
              <a:rPr lang="en-GB" altLang="en-US" sz="1100" dirty="0" smtClean="0">
                <a:latin typeface="Arial" panose="020B0604020202020204" pitchFamily="34" charset="0"/>
                <a:cs typeface="Arial" panose="020B0604020202020204" pitchFamily="34" charset="0"/>
              </a:rPr>
              <a:t> HCP in monitoring room (Zoe David)</a:t>
            </a:r>
          </a:p>
          <a:p>
            <a:r>
              <a:rPr lang="en-GB" altLang="en-US" sz="1100" dirty="0" smtClean="0">
                <a:latin typeface="Arial" panose="020B0604020202020204" pitchFamily="34" charset="0"/>
                <a:cs typeface="Arial" panose="020B0604020202020204" pitchFamily="34" charset="0"/>
              </a:rPr>
              <a:t>The Vulnerability assessment framework may be used at the NDM stage for this purpose.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Developed by Dr Karen Wright and Ivan </a:t>
            </a:r>
            <a:r>
              <a:rPr lang="en-GB" altLang="en-US" sz="1100" dirty="0" err="1" smtClean="0">
                <a:latin typeface="Arial" panose="020B0604020202020204" pitchFamily="34" charset="0"/>
                <a:cs typeface="Arial" panose="020B0604020202020204" pitchFamily="34" charset="0"/>
              </a:rPr>
              <a:t>McGlen</a:t>
            </a:r>
            <a:r>
              <a:rPr lang="en-GB" altLang="en-US" sz="1100" dirty="0" smtClean="0">
                <a:latin typeface="Arial" panose="020B0604020202020204" pitchFamily="34" charset="0"/>
                <a:cs typeface="Arial" panose="020B0604020202020204" pitchFamily="34" charset="0"/>
              </a:rPr>
              <a:t> at the University of Central Lancashire. This is the guidance on APP as at 7/12/16</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Appearance and atmosphere: what you see first, including physical problems such as bleeding.</a:t>
            </a:r>
          </a:p>
          <a:p>
            <a:r>
              <a:rPr lang="en-GB" altLang="en-US" sz="1100" dirty="0" smtClean="0">
                <a:latin typeface="Arial" panose="020B0604020202020204" pitchFamily="34" charset="0"/>
                <a:cs typeface="Arial" panose="020B0604020202020204" pitchFamily="34" charset="0"/>
              </a:rPr>
              <a:t>Behaviour: what individuals are doing, and if this is appropriate behaviour given the situation.</a:t>
            </a:r>
          </a:p>
          <a:p>
            <a:r>
              <a:rPr lang="en-GB" altLang="en-US" sz="1100" dirty="0" smtClean="0">
                <a:latin typeface="Arial" panose="020B0604020202020204" pitchFamily="34" charset="0"/>
                <a:cs typeface="Arial" panose="020B0604020202020204" pitchFamily="34" charset="0"/>
              </a:rPr>
              <a:t>Communication: what individuals say and how they say it.</a:t>
            </a:r>
          </a:p>
          <a:p>
            <a:r>
              <a:rPr lang="en-GB" altLang="en-US" sz="1100" dirty="0" smtClean="0">
                <a:latin typeface="Arial" panose="020B0604020202020204" pitchFamily="34" charset="0"/>
                <a:cs typeface="Arial" panose="020B0604020202020204" pitchFamily="34" charset="0"/>
              </a:rPr>
              <a:t>Danger: whether individuals are in danger and whether their actions put other people in danger.</a:t>
            </a:r>
          </a:p>
          <a:p>
            <a:r>
              <a:rPr lang="en-GB" altLang="en-US" sz="1100" dirty="0" smtClean="0">
                <a:latin typeface="Arial" panose="020B0604020202020204" pitchFamily="34" charset="0"/>
                <a:cs typeface="Arial" panose="020B0604020202020204" pitchFamily="34" charset="0"/>
              </a:rPr>
              <a:t>Environment: where they are situated, whether anyone else is there and what impact the wider circumstances may have on the individual’s health and safety.</a:t>
            </a:r>
          </a:p>
          <a:p>
            <a:endParaRPr lang="en-GB" altLang="en-US" dirty="0" smtClean="0"/>
          </a:p>
          <a:p>
            <a:endParaRPr lang="en-GB" altLang="en-US" dirty="0" smtClean="0"/>
          </a:p>
        </p:txBody>
      </p:sp>
      <p:sp>
        <p:nvSpPr>
          <p:cNvPr id="4" name="Slide Number Placeholder 3"/>
          <p:cNvSpPr>
            <a:spLocks noGrp="1"/>
          </p:cNvSpPr>
          <p:nvPr>
            <p:ph type="sldNum" sz="quarter" idx="10"/>
          </p:nvPr>
        </p:nvSpPr>
        <p:spPr/>
        <p:txBody>
          <a:bodyPr/>
          <a:lstStyle/>
          <a:p>
            <a:fld id="{D26D4B66-53D9-4441-980D-888F0C5EDD5D}" type="slidenum">
              <a:rPr lang="en-GB" smtClean="0"/>
              <a:t>6</a:t>
            </a:fld>
            <a:endParaRPr lang="en-GB"/>
          </a:p>
        </p:txBody>
      </p:sp>
    </p:spTree>
    <p:extLst>
      <p:ext uri="{BB962C8B-B14F-4D97-AF65-F5344CB8AC3E}">
        <p14:creationId xmlns:p14="http://schemas.microsoft.com/office/powerpoint/2010/main" val="1347148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HCP also advise on length of interviews.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They should inform the Custody Officer whether the persons condition is likely to improve , will require treatment and indicate how long it may take for the persons condition to improve.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They should make recommendations in writing on the custody record.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Custody officers informed decision whether to allow the interview to proceed</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7</a:t>
            </a:fld>
            <a:endParaRPr lang="en-GB"/>
          </a:p>
        </p:txBody>
      </p:sp>
    </p:spTree>
    <p:extLst>
      <p:ext uri="{BB962C8B-B14F-4D97-AF65-F5344CB8AC3E}">
        <p14:creationId xmlns:p14="http://schemas.microsoft.com/office/powerpoint/2010/main" val="2451729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8</a:t>
            </a:fld>
            <a:endParaRPr lang="en-GB"/>
          </a:p>
        </p:txBody>
      </p:sp>
    </p:spTree>
    <p:extLst>
      <p:ext uri="{BB962C8B-B14F-4D97-AF65-F5344CB8AC3E}">
        <p14:creationId xmlns:p14="http://schemas.microsoft.com/office/powerpoint/2010/main" val="2982107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Christopher Parry</a:t>
            </a:r>
          </a:p>
          <a:p>
            <a:r>
              <a:rPr lang="en-GB" sz="1100" dirty="0" smtClean="0">
                <a:latin typeface="Arial" panose="020B0604020202020204" pitchFamily="34" charset="0"/>
                <a:cs typeface="Arial" panose="020B0604020202020204" pitchFamily="34" charset="0"/>
              </a:rPr>
              <a:t>Caroline Parry was shot dead by estranged her husband on 8th August 2013 along </a:t>
            </a:r>
            <a:r>
              <a:rPr lang="en-GB" sz="1100" dirty="0" err="1" smtClean="0">
                <a:latin typeface="Arial" panose="020B0604020202020204" pitchFamily="34" charset="0"/>
                <a:cs typeface="Arial" panose="020B0604020202020204" pitchFamily="34" charset="0"/>
              </a:rPr>
              <a:t>Seabreeze</a:t>
            </a:r>
            <a:r>
              <a:rPr lang="en-GB" sz="1100" dirty="0" smtClean="0">
                <a:latin typeface="Arial" panose="020B0604020202020204" pitchFamily="34" charset="0"/>
                <a:cs typeface="Arial" panose="020B0604020202020204" pitchFamily="34" charset="0"/>
              </a:rPr>
              <a:t> Avenue in Newport.  Immediately after her estranged husband Christopher Parry shot himself in the face sustaining serious facial injuries but later survived.</a:t>
            </a:r>
          </a:p>
          <a:p>
            <a:r>
              <a:rPr lang="en-GB" sz="1100" dirty="0" smtClean="0">
                <a:latin typeface="Arial" panose="020B0604020202020204" pitchFamily="34" charset="0"/>
                <a:cs typeface="Arial" panose="020B0604020202020204" pitchFamily="34" charset="0"/>
              </a:rPr>
              <a:t>There were warning signs prior to this incident which according to the IPCC were not dealt with accordingly by Gwent Police and the risk to Mrs parry was not identified.</a:t>
            </a:r>
          </a:p>
          <a:p>
            <a:r>
              <a:rPr lang="en-GB" sz="1100" dirty="0" smtClean="0">
                <a:latin typeface="Arial" panose="020B0604020202020204" pitchFamily="34" charset="0"/>
                <a:cs typeface="Arial" panose="020B0604020202020204" pitchFamily="34" charset="0"/>
              </a:rPr>
              <a:t>Specifically there were 2 calls prior to her death on 1st May 2013 and 20th May 2013.  On the 1st May Mrs Parry telephoned Gwent Police to report that her estranged husband was stalking her.  A officer attended and spoke with Mrs and Mr Parry.  Mr Parry admitted that he had been following his wife to keep an eye on her.  Only words of advice were given to deal with the matter via a solicitor.</a:t>
            </a:r>
          </a:p>
          <a:p>
            <a:r>
              <a:rPr lang="en-GB" sz="1100" dirty="0" smtClean="0">
                <a:latin typeface="Arial" panose="020B0604020202020204" pitchFamily="34" charset="0"/>
                <a:cs typeface="Arial" panose="020B0604020202020204" pitchFamily="34" charset="0"/>
              </a:rPr>
              <a:t>On 20th May both Mr and Mrs Parry telephoned Gwent Police. Mr Parry stated that his wife Mrs Parry had been to the address and assaulted his mother.  Mrs Parry telephoned to stated that she went to the address to get her passport she believed that Mr parry was keeping.  She stated that the mother and husband were aggressive towards her.  NFA was taken in relation to the alleged assault as a independent witness confirmed that the mother was the aggressor and no assault had taken place, therefore backing up what Mrs Parry had stated.</a:t>
            </a:r>
          </a:p>
          <a:p>
            <a:r>
              <a:rPr lang="en-GB" sz="1100" dirty="0" smtClean="0">
                <a:latin typeface="Arial" panose="020B0604020202020204" pitchFamily="34" charset="0"/>
                <a:cs typeface="Arial" panose="020B0604020202020204" pitchFamily="34" charset="0"/>
              </a:rPr>
              <a:t>Mrs Parry had raised concerns about her husbands state of mind and when officers attended on the second occasion he was said to be aggressive towards officers.  Regardless there was no direction by Gwent Police to remove the firearm.  Neither did anyone see the risk to Mrs Parry or correctly identify that she was high risk and Mr Parry had already committed an offence which had not been dealt with correctly.</a:t>
            </a:r>
          </a:p>
          <a:p>
            <a:r>
              <a:rPr lang="en-GB" sz="1100" dirty="0" smtClean="0">
                <a:latin typeface="Arial" panose="020B0604020202020204" pitchFamily="34" charset="0"/>
                <a:cs typeface="Arial" panose="020B0604020202020204" pitchFamily="34" charset="0"/>
              </a:rPr>
              <a:t>We may have never prevented the death of Mrs Parry but we could have done more.  The Police have a duty care to take positive action under HRA – right to life and right not to be subjected to torture.</a:t>
            </a:r>
          </a:p>
          <a:p>
            <a:r>
              <a:rPr lang="en-GB" sz="1100" dirty="0" smtClean="0">
                <a:latin typeface="Arial" panose="020B0604020202020204" pitchFamily="34" charset="0"/>
                <a:cs typeface="Arial" panose="020B0604020202020204" pitchFamily="34" charset="0"/>
              </a:rPr>
              <a:t>PARRY had serious facial injuries when interviewed and was a controlling individual, he wanted regular breaks</a:t>
            </a:r>
            <a:r>
              <a:rPr lang="en-GB" sz="1100" baseline="0" dirty="0" smtClean="0">
                <a:latin typeface="Arial" panose="020B0604020202020204" pitchFamily="34" charset="0"/>
                <a:cs typeface="Arial" panose="020B0604020202020204" pitchFamily="34" charset="0"/>
              </a:rPr>
              <a:t> and would soil himself. The HCP sat in the interview room with him to ensure it continued.</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9</a:t>
            </a:fld>
            <a:endParaRPr lang="en-GB"/>
          </a:p>
        </p:txBody>
      </p:sp>
    </p:spTree>
    <p:extLst>
      <p:ext uri="{BB962C8B-B14F-4D97-AF65-F5344CB8AC3E}">
        <p14:creationId xmlns:p14="http://schemas.microsoft.com/office/powerpoint/2010/main" val="24119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a:t>
            </a:r>
            <a:r>
              <a:rPr lang="en-GB" sz="1100" baseline="0" dirty="0" smtClean="0">
                <a:latin typeface="Arial" panose="020B0604020202020204" pitchFamily="34" charset="0"/>
                <a:cs typeface="Arial" panose="020B0604020202020204" pitchFamily="34" charset="0"/>
              </a:rPr>
              <a:t> to talk about where information on suspects can be located, include custody record which will include injuries, illness. Property </a:t>
            </a:r>
            <a:r>
              <a:rPr lang="en-GB" sz="1100" baseline="0" dirty="0" err="1" smtClean="0">
                <a:latin typeface="Arial" panose="020B0604020202020204" pitchFamily="34" charset="0"/>
                <a:cs typeface="Arial" panose="020B0604020202020204" pitchFamily="34" charset="0"/>
              </a:rPr>
              <a:t>etc</a:t>
            </a:r>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Trainer to sign post students to look for warning markers on Niche </a:t>
            </a:r>
            <a:r>
              <a:rPr lang="en-GB" sz="1100" baseline="0" dirty="0" err="1" smtClean="0">
                <a:latin typeface="Arial" panose="020B0604020202020204" pitchFamily="34" charset="0"/>
                <a:cs typeface="Arial" panose="020B0604020202020204" pitchFamily="34" charset="0"/>
              </a:rPr>
              <a:t>ie</a:t>
            </a:r>
            <a:r>
              <a:rPr lang="en-GB" sz="1100" baseline="0" dirty="0" smtClean="0">
                <a:latin typeface="Arial" panose="020B0604020202020204" pitchFamily="34" charset="0"/>
                <a:cs typeface="Arial" panose="020B0604020202020204" pitchFamily="34" charset="0"/>
              </a:rPr>
              <a:t>..assault officer on duty etc.</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26D4B66-53D9-4441-980D-888F0C5EDD5D}" type="slidenum">
              <a:rPr lang="en-GB" smtClean="0"/>
              <a:t>10</a:t>
            </a:fld>
            <a:endParaRPr lang="en-GB"/>
          </a:p>
        </p:txBody>
      </p:sp>
    </p:spTree>
    <p:extLst>
      <p:ext uri="{BB962C8B-B14F-4D97-AF65-F5344CB8AC3E}">
        <p14:creationId xmlns:p14="http://schemas.microsoft.com/office/powerpoint/2010/main" val="3151720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give students “interview planning example</a:t>
            </a:r>
            <a:r>
              <a:rPr lang="en-GB" sz="1100" baseline="0" dirty="0" smtClean="0">
                <a:latin typeface="Arial" panose="020B0604020202020204" pitchFamily="34" charset="0"/>
                <a:cs typeface="Arial" panose="020B0604020202020204" pitchFamily="34" charset="0"/>
              </a:rPr>
              <a:t> document” handout</a:t>
            </a:r>
          </a:p>
          <a:p>
            <a:r>
              <a:rPr lang="en-GB" sz="1100" baseline="0" dirty="0" err="1" smtClean="0">
                <a:latin typeface="Arial" panose="020B0604020202020204" pitchFamily="34" charset="0"/>
                <a:cs typeface="Arial" panose="020B0604020202020204" pitchFamily="34" charset="0"/>
              </a:rPr>
              <a:t>QTS..ask</a:t>
            </a:r>
            <a:r>
              <a:rPr lang="en-GB" sz="1100" baseline="0" dirty="0" smtClean="0">
                <a:latin typeface="Arial" panose="020B0604020202020204" pitchFamily="34" charset="0"/>
                <a:cs typeface="Arial" panose="020B0604020202020204" pitchFamily="34" charset="0"/>
              </a:rPr>
              <a:t> students what they would consider prior to interview and include in their plan…reveal slide. Ask them for practical examples..</a:t>
            </a:r>
            <a:r>
              <a:rPr lang="en-GB" sz="1100" baseline="0" dirty="0" err="1" smtClean="0">
                <a:latin typeface="Arial" panose="020B0604020202020204" pitchFamily="34" charset="0"/>
                <a:cs typeface="Arial" panose="020B0604020202020204" pitchFamily="34" charset="0"/>
              </a:rPr>
              <a:t>ie</a:t>
            </a:r>
            <a:r>
              <a:rPr lang="en-GB" sz="1100" baseline="0" dirty="0" smtClean="0">
                <a:latin typeface="Arial" panose="020B0604020202020204" pitchFamily="34" charset="0"/>
                <a:cs typeface="Arial" panose="020B0604020202020204" pitchFamily="34" charset="0"/>
              </a:rPr>
              <a:t> </a:t>
            </a:r>
            <a:r>
              <a:rPr lang="en-GB" sz="1100" baseline="0" dirty="0" err="1" smtClean="0">
                <a:latin typeface="Arial" panose="020B0604020202020204" pitchFamily="34" charset="0"/>
                <a:cs typeface="Arial" panose="020B0604020202020204" pitchFamily="34" charset="0"/>
              </a:rPr>
              <a:t>cctv</a:t>
            </a:r>
            <a:r>
              <a:rPr lang="en-GB" sz="1100" baseline="0" dirty="0" smtClean="0">
                <a:latin typeface="Arial" panose="020B0604020202020204" pitchFamily="34" charset="0"/>
                <a:cs typeface="Arial" panose="020B0604020202020204" pitchFamily="34" charset="0"/>
              </a:rPr>
              <a:t> phone work etc.</a:t>
            </a:r>
          </a:p>
        </p:txBody>
      </p:sp>
      <p:sp>
        <p:nvSpPr>
          <p:cNvPr id="4" name="Slide Number Placeholder 3"/>
          <p:cNvSpPr>
            <a:spLocks noGrp="1"/>
          </p:cNvSpPr>
          <p:nvPr>
            <p:ph type="sldNum" sz="quarter" idx="10"/>
          </p:nvPr>
        </p:nvSpPr>
        <p:spPr/>
        <p:txBody>
          <a:bodyPr/>
          <a:lstStyle/>
          <a:p>
            <a:fld id="{D26D4B66-53D9-4441-980D-888F0C5EDD5D}" type="slidenum">
              <a:rPr lang="en-GB" smtClean="0"/>
              <a:t>11</a:t>
            </a:fld>
            <a:endParaRPr lang="en-GB"/>
          </a:p>
        </p:txBody>
      </p:sp>
    </p:spTree>
    <p:extLst>
      <p:ext uri="{BB962C8B-B14F-4D97-AF65-F5344CB8AC3E}">
        <p14:creationId xmlns:p14="http://schemas.microsoft.com/office/powerpoint/2010/main" val="311228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HCP also advise on length of interviews.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They should inform the Custody Officer whether the persons condition is likely to improve , will require treatment and indicate how long it may take for the persons condition to improve.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They should make recommendations in writing on the custody record.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Custody officers informed decision whether to allow the interview to proceed</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12</a:t>
            </a:fld>
            <a:endParaRPr lang="en-GB"/>
          </a:p>
        </p:txBody>
      </p:sp>
    </p:spTree>
    <p:extLst>
      <p:ext uri="{BB962C8B-B14F-4D97-AF65-F5344CB8AC3E}">
        <p14:creationId xmlns:p14="http://schemas.microsoft.com/office/powerpoint/2010/main" val="3599279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Interviews</a:t>
            </a:r>
          </a:p>
          <a:p>
            <a:r>
              <a:rPr lang="en-GB" sz="1100" dirty="0" smtClean="0">
                <a:latin typeface="Arial" panose="020B0604020202020204" pitchFamily="34" charset="0"/>
                <a:cs typeface="Arial" panose="020B0604020202020204" pitchFamily="34" charset="0"/>
              </a:rPr>
              <a:t>A/P’s must be present when the police interview the detainee. You should:</a:t>
            </a:r>
          </a:p>
          <a:p>
            <a:pPr marL="0" indent="0">
              <a:buFontTx/>
              <a:buNone/>
            </a:pPr>
            <a:r>
              <a:rPr lang="en-GB" sz="1100" dirty="0" smtClean="0">
                <a:latin typeface="Arial" panose="020B0604020202020204" pitchFamily="34" charset="0"/>
                <a:cs typeface="Arial" panose="020B0604020202020204" pitchFamily="34" charset="0"/>
              </a:rPr>
              <a:t> ensure that the detainee understands the caution that is given by the police at the start of the interview.</a:t>
            </a:r>
          </a:p>
          <a:p>
            <a:pPr marL="0" indent="0">
              <a:buFontTx/>
              <a:buNone/>
            </a:pPr>
            <a:r>
              <a:rPr lang="en-GB" sz="1100" dirty="0" smtClean="0">
                <a:latin typeface="Arial" panose="020B0604020202020204" pitchFamily="34" charset="0"/>
                <a:cs typeface="Arial" panose="020B0604020202020204" pitchFamily="34" charset="0"/>
              </a:rPr>
              <a:t> intervene if you feel it is necessary to help the detainee communicate effectively with the police, or if you feel that the police questioning is confusing, repetitive or oppressive.</a:t>
            </a:r>
          </a:p>
          <a:p>
            <a:pPr marL="0" indent="0">
              <a:buFontTx/>
              <a:buNone/>
            </a:pPr>
            <a:r>
              <a:rPr lang="en-GB" sz="1100" dirty="0" smtClean="0">
                <a:latin typeface="Arial" panose="020B0604020202020204" pitchFamily="34" charset="0"/>
                <a:cs typeface="Arial" panose="020B0604020202020204" pitchFamily="34" charset="0"/>
              </a:rPr>
              <a:t> ask for a break in the interview if you feel the detainee needs to rest or if you feel that they need legal advice or you want to talk to them in private.</a:t>
            </a:r>
          </a:p>
          <a:p>
            <a:pPr marL="0" indent="0">
              <a:buFontTx/>
              <a:buNone/>
            </a:pPr>
            <a:r>
              <a:rPr lang="en-GB" sz="1100" dirty="0" smtClean="0">
                <a:latin typeface="Arial" panose="020B0604020202020204" pitchFamily="34" charset="0"/>
                <a:cs typeface="Arial" panose="020B0604020202020204" pitchFamily="34" charset="0"/>
              </a:rPr>
              <a:t> be present when the detainee is asked to agree and/or sign any documentation.</a:t>
            </a:r>
          </a:p>
          <a:p>
            <a:pPr marL="0" indent="0">
              <a:buFontTx/>
              <a:buNone/>
            </a:pPr>
            <a:r>
              <a:rPr lang="en-GB" sz="1100" dirty="0" smtClean="0">
                <a:latin typeface="Arial" panose="020B0604020202020204" pitchFamily="34" charset="0"/>
                <a:cs typeface="Arial" panose="020B0604020202020204" pitchFamily="34" charset="0"/>
              </a:rPr>
              <a:t>If you have any queries or complaints about the conduct of an interview you should speak to the Custody Officer immediately.</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first step to encouraging conversation is to engage the interviewee. This is not always easy, especially if the person is previously unknown to the police.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Active listening assists the interviewer to establish and maintain a rapport.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then enables them to:</a:t>
            </a:r>
          </a:p>
          <a:p>
            <a:r>
              <a:rPr lang="en-GB" sz="1100" dirty="0" smtClean="0">
                <a:latin typeface="Arial" panose="020B0604020202020204" pitchFamily="34" charset="0"/>
                <a:cs typeface="Arial" panose="020B0604020202020204" pitchFamily="34" charset="0"/>
              </a:rPr>
              <a:t>•identify topics during the interview and, therefore, manage the conversation</a:t>
            </a:r>
          </a:p>
          <a:p>
            <a:r>
              <a:rPr lang="en-GB" sz="1100" dirty="0" smtClean="0">
                <a:latin typeface="Arial" panose="020B0604020202020204" pitchFamily="34" charset="0"/>
                <a:cs typeface="Arial" panose="020B0604020202020204" pitchFamily="34" charset="0"/>
              </a:rPr>
              <a:t>•communicate interest to the interviewee in their account</a:t>
            </a:r>
          </a:p>
          <a:p>
            <a:r>
              <a:rPr lang="en-GB" sz="1100" dirty="0" smtClean="0">
                <a:latin typeface="Arial" panose="020B0604020202020204" pitchFamily="34" charset="0"/>
                <a:cs typeface="Arial" panose="020B0604020202020204" pitchFamily="34" charset="0"/>
              </a:rPr>
              <a:t>•identify important evidential information.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Factors such as the interviewee’s background and personal characteristics should be taken into account</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14</a:t>
            </a:fld>
            <a:endParaRPr lang="en-GB"/>
          </a:p>
        </p:txBody>
      </p:sp>
    </p:spTree>
    <p:extLst>
      <p:ext uri="{BB962C8B-B14F-4D97-AF65-F5344CB8AC3E}">
        <p14:creationId xmlns:p14="http://schemas.microsoft.com/office/powerpoint/2010/main" val="4270602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a:t>
            </a:r>
            <a:r>
              <a:rPr lang="en-GB" sz="1100" baseline="0" dirty="0" smtClean="0">
                <a:latin typeface="Arial" panose="020B0604020202020204" pitchFamily="34" charset="0"/>
                <a:cs typeface="Arial" panose="020B0604020202020204" pitchFamily="34" charset="0"/>
              </a:rPr>
              <a:t> to hand out printed ‘aide memoire’ for each of the students.</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is important and should be considered in the planning stage. The reason for the interview should also be clearly explained,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the interviewer may say:</a:t>
            </a:r>
          </a:p>
          <a:p>
            <a:r>
              <a:rPr lang="en-GB" sz="1100" dirty="0" smtClean="0">
                <a:latin typeface="Arial" panose="020B0604020202020204" pitchFamily="34" charset="0"/>
                <a:cs typeface="Arial" panose="020B0604020202020204" pitchFamily="34" charset="0"/>
              </a:rPr>
              <a:t>•‘You are here because you have been arrested for (offence)’ or</a:t>
            </a:r>
          </a:p>
          <a:p>
            <a:r>
              <a:rPr lang="en-GB" sz="1100" dirty="0" smtClean="0">
                <a:latin typeface="Arial" panose="020B0604020202020204" pitchFamily="34" charset="0"/>
                <a:cs typeface="Arial" panose="020B0604020202020204" pitchFamily="34" charset="0"/>
              </a:rPr>
              <a:t>•‘You are here because you witnessed (offence/incident).’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interviewer should then check the interviewee has understood the explanation</a:t>
            </a:r>
          </a:p>
          <a:p>
            <a:r>
              <a:rPr lang="en-GB" sz="1100" dirty="0" smtClean="0">
                <a:latin typeface="Arial" panose="020B0604020202020204" pitchFamily="34" charset="0"/>
                <a:cs typeface="Arial" panose="020B0604020202020204" pitchFamily="34" charset="0"/>
              </a:rPr>
              <a:t>Objectives of the interview</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Before starting an interview, the objectives of the interview should be explained to the interviewee, and they should be provided with an outline or route map of it.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For example, interviewers may say:</a:t>
            </a:r>
          </a:p>
          <a:p>
            <a:r>
              <a:rPr lang="en-GB" sz="1100" dirty="0" smtClean="0">
                <a:latin typeface="Arial" panose="020B0604020202020204" pitchFamily="34" charset="0"/>
                <a:cs typeface="Arial" panose="020B0604020202020204" pitchFamily="34" charset="0"/>
              </a:rPr>
              <a:t>•‘During this interview I will talk to you about (list objectives).’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Then go on to explain:</a:t>
            </a:r>
          </a:p>
          <a:p>
            <a:r>
              <a:rPr lang="en-GB" sz="1100" dirty="0" smtClean="0">
                <a:latin typeface="Arial" panose="020B0604020202020204" pitchFamily="34" charset="0"/>
                <a:cs typeface="Arial" panose="020B0604020202020204" pitchFamily="34" charset="0"/>
              </a:rPr>
              <a:t>•‘I will also ask you about anything else which may become relevant during the interview in order to properly establish the facts and issues.’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Routines and expectations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is good practice to explain to the interviewee that if they nod or shake their head the interviewer will state that they have done so. It should also be explained that notes will be taken during the interview.</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may be useful to inform the interviewee that although the police wish to establish certain facts and issues, it is the interviewee’s opportunity to explain their involvement or non-involvement in the incident under investigation.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Investigators should encourage the interviewee to voice anything which they feel is relevant, explaining that there is no time limit for the interview and that as much detail as possible is required, encouraging the interviewee to voice anything which they feel is relevant.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interviewee should be reassured that they will not be interrupted. It may be appropriate to ask the interviewee to consider fully any question they are being asked before they answer.</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779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first step to encouraging conversation is to engage the interviewee. This is not always easy, especially if the person is previously unknown to the police.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Active listening assists the interviewer to establish and maintain a rapport.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then enables them to:</a:t>
            </a:r>
          </a:p>
          <a:p>
            <a:r>
              <a:rPr lang="en-GB" sz="1100" dirty="0" smtClean="0">
                <a:latin typeface="Arial" panose="020B0604020202020204" pitchFamily="34" charset="0"/>
                <a:cs typeface="Arial" panose="020B0604020202020204" pitchFamily="34" charset="0"/>
              </a:rPr>
              <a:t>•identify topics during the interview and, therefore, manage the conversation</a:t>
            </a:r>
          </a:p>
          <a:p>
            <a:r>
              <a:rPr lang="en-GB" sz="1100" dirty="0" smtClean="0">
                <a:latin typeface="Arial" panose="020B0604020202020204" pitchFamily="34" charset="0"/>
                <a:cs typeface="Arial" panose="020B0604020202020204" pitchFamily="34" charset="0"/>
              </a:rPr>
              <a:t>•communicate interest to the interviewee in their account</a:t>
            </a:r>
          </a:p>
          <a:p>
            <a:r>
              <a:rPr lang="en-GB" sz="1100" dirty="0" smtClean="0">
                <a:latin typeface="Arial" panose="020B0604020202020204" pitchFamily="34" charset="0"/>
                <a:cs typeface="Arial" panose="020B0604020202020204" pitchFamily="34" charset="0"/>
              </a:rPr>
              <a:t>•identify important evidential information.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Factors such as the interviewee’s background and personal characteristics should be taken into account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563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Ask class to identify topics from the circs. Possibly write the answers down on a flip chart then compare to next slide.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RESPONSIBILITY – “Are you responsible for”, “Tell me what you know about”.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MATERIAL TIME FRAME – Identify the times you want to cover. Ask questions; for example around movements, associations, clothing worn, vehicles driven, alcohol / drugs consumed, etc.</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KNOWLEDGE </a:t>
            </a:r>
            <a:r>
              <a:rPr lang="en-GB" sz="1100" dirty="0" smtClean="0">
                <a:latin typeface="Arial" panose="020B0604020202020204" pitchFamily="34" charset="0"/>
                <a:cs typeface="Arial" panose="020B0604020202020204" pitchFamily="34" charset="0"/>
              </a:rPr>
              <a:t>OF THE SPAR – How often attend, what type of items purchased, when last there, what purchased when there last, ever purchase alcohol, ever had any issues with the shop / staff.</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I-TOPIC </a:t>
            </a:r>
            <a:r>
              <a:rPr lang="en-GB" sz="1100" dirty="0" smtClean="0">
                <a:latin typeface="Arial" panose="020B0604020202020204" pitchFamily="34" charset="0"/>
                <a:cs typeface="Arial" panose="020B0604020202020204" pitchFamily="34" charset="0"/>
              </a:rPr>
              <a:t>– any drink / drugs issues, how often drink, how much, what drink, Vodka?, finances.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CCTV </a:t>
            </a:r>
            <a:r>
              <a:rPr lang="en-GB" sz="1100" dirty="0" smtClean="0">
                <a:latin typeface="Arial" panose="020B0604020202020204" pitchFamily="34" charset="0"/>
                <a:cs typeface="Arial" panose="020B0604020202020204" pitchFamily="34" charset="0"/>
              </a:rPr>
              <a:t>– Show and ask to comment on footage. “is that you”, “do you know who the person is”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STATEMENT </a:t>
            </a:r>
            <a:r>
              <a:rPr lang="en-GB" sz="1100" dirty="0" smtClean="0">
                <a:latin typeface="Arial" panose="020B0604020202020204" pitchFamily="34" charset="0"/>
                <a:cs typeface="Arial" panose="020B0604020202020204" pitchFamily="34" charset="0"/>
              </a:rPr>
              <a:t>PC JONES – cover any issues between them, put relevant points of statement to Smith, ask him to comment.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STATEMENT </a:t>
            </a:r>
            <a:r>
              <a:rPr lang="en-GB" sz="1100" dirty="0" smtClean="0">
                <a:latin typeface="Arial" panose="020B0604020202020204" pitchFamily="34" charset="0"/>
                <a:cs typeface="Arial" panose="020B0604020202020204" pitchFamily="34" charset="0"/>
              </a:rPr>
              <a:t>JANE EVANS – as above.</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17</a:t>
            </a:fld>
            <a:endParaRPr lang="en-GB"/>
          </a:p>
        </p:txBody>
      </p:sp>
    </p:spTree>
    <p:extLst>
      <p:ext uri="{BB962C8B-B14F-4D97-AF65-F5344CB8AC3E}">
        <p14:creationId xmlns:p14="http://schemas.microsoft.com/office/powerpoint/2010/main" val="137146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1– “Are you responsible for”, “Tell me what you know about”</a:t>
            </a:r>
          </a:p>
          <a:p>
            <a:r>
              <a:rPr lang="en-GB" sz="1100" dirty="0" smtClean="0">
                <a:latin typeface="Arial" panose="020B0604020202020204" pitchFamily="34" charset="0"/>
                <a:cs typeface="Arial" panose="020B0604020202020204" pitchFamily="34" charset="0"/>
              </a:rPr>
              <a:t>2.Try and keep MTF as tight as possible. We can always widen it during the interview if necessary. Ask what the suggested MTF would be in this case (2pm – 4pm). – Identify the times you want to cover. Ask questions; for example around movements, associations, clothing worn, vehicles driven, alcohol / drugs consumed, etc.</a:t>
            </a:r>
          </a:p>
          <a:p>
            <a:r>
              <a:rPr lang="en-GB" sz="1100" dirty="0" smtClean="0">
                <a:latin typeface="Arial" panose="020B0604020202020204" pitchFamily="34" charset="0"/>
                <a:cs typeface="Arial" panose="020B0604020202020204" pitchFamily="34" charset="0"/>
              </a:rPr>
              <a:t>3. How often attend, what type of items purchased, when last there, what purchased when there last, ever purchase alcohol, ever had any issues with the shop / staff.</a:t>
            </a:r>
          </a:p>
          <a:p>
            <a:r>
              <a:rPr lang="en-GB" sz="1100" dirty="0" smtClean="0">
                <a:latin typeface="Arial" panose="020B0604020202020204" pitchFamily="34" charset="0"/>
                <a:cs typeface="Arial" panose="020B0604020202020204" pitchFamily="34" charset="0"/>
              </a:rPr>
              <a:t>4. – any drink / drugs issues, how often drink, how much, what drink, Vodka?, finances.</a:t>
            </a:r>
          </a:p>
          <a:p>
            <a:r>
              <a:rPr lang="en-GB" sz="1100" dirty="0" smtClean="0">
                <a:latin typeface="Arial" panose="020B0604020202020204" pitchFamily="34" charset="0"/>
                <a:cs typeface="Arial" panose="020B0604020202020204" pitchFamily="34" charset="0"/>
              </a:rPr>
              <a:t>5. – Show and ask to comment on footage. “is that you”, “do you know who the person is” –</a:t>
            </a:r>
          </a:p>
          <a:p>
            <a:r>
              <a:rPr lang="en-GB" sz="1100" dirty="0" smtClean="0">
                <a:latin typeface="Arial" panose="020B0604020202020204" pitchFamily="34" charset="0"/>
                <a:cs typeface="Arial" panose="020B0604020202020204" pitchFamily="34" charset="0"/>
              </a:rPr>
              <a:t>6. cover any issues between them, put relevant points of statement to Smith, ask him to comment.</a:t>
            </a:r>
          </a:p>
          <a:p>
            <a:r>
              <a:rPr lang="en-GB" sz="1100" dirty="0" smtClean="0">
                <a:latin typeface="Arial" panose="020B0604020202020204" pitchFamily="34" charset="0"/>
                <a:cs typeface="Arial" panose="020B0604020202020204" pitchFamily="34" charset="0"/>
              </a:rPr>
              <a:t>7. As above</a:t>
            </a:r>
          </a:p>
          <a:p>
            <a:r>
              <a:rPr lang="en-GB" sz="1100" dirty="0" smtClean="0">
                <a:latin typeface="Arial" panose="020B0604020202020204" pitchFamily="34" charset="0"/>
                <a:cs typeface="Arial" panose="020B0604020202020204" pitchFamily="34" charset="0"/>
              </a:rPr>
              <a:t>Ask class to identify topics from the circs. Possibly write the answers down on a flip chart then compare to next slide.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RESPONSIBILITY – “Are you responsible for”, “Tell me what you know about”.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MATERIAL TIME FRAME – Identify the times you want to cover. Ask questions; for example around movements, associations, clothing worn, vehicles driven, alcohol / drugs consumed, etc.</a:t>
            </a:r>
          </a:p>
          <a:p>
            <a:r>
              <a:rPr lang="en-GB" sz="1100" dirty="0" smtClean="0">
                <a:latin typeface="Arial" panose="020B0604020202020204" pitchFamily="34" charset="0"/>
                <a:cs typeface="Arial" panose="020B0604020202020204" pitchFamily="34" charset="0"/>
              </a:rPr>
              <a:t>KNOWLEDGE OF THE SPAR – How often attend, what type of items purchased, when last there, what purchased when there last, ever purchase alcohol, ever had any issues with the shop / staff.</a:t>
            </a:r>
          </a:p>
          <a:p>
            <a:r>
              <a:rPr lang="en-GB" sz="1100" dirty="0" smtClean="0">
                <a:latin typeface="Arial" panose="020B0604020202020204" pitchFamily="34" charset="0"/>
                <a:cs typeface="Arial" panose="020B0604020202020204" pitchFamily="34" charset="0"/>
              </a:rPr>
              <a:t>I-TOPIC – any drink / drugs issues, how often drink, how much, what drink, Vodka?, finances.</a:t>
            </a:r>
          </a:p>
          <a:p>
            <a:r>
              <a:rPr lang="en-GB" sz="1100" dirty="0" smtClean="0">
                <a:latin typeface="Arial" panose="020B0604020202020204" pitchFamily="34" charset="0"/>
                <a:cs typeface="Arial" panose="020B0604020202020204" pitchFamily="34" charset="0"/>
              </a:rPr>
              <a:t>CCTV – Show and ask to comment on footage. “is that you”, “do you know who the person is”</a:t>
            </a:r>
          </a:p>
          <a:p>
            <a:r>
              <a:rPr lang="en-GB" sz="1100" dirty="0" smtClean="0">
                <a:latin typeface="Arial" panose="020B0604020202020204" pitchFamily="34" charset="0"/>
                <a:cs typeface="Arial" panose="020B0604020202020204" pitchFamily="34" charset="0"/>
              </a:rPr>
              <a:t>STATEMENT PC JONES – cover any issues between them, put relevant points of statement to Smith, ask him to comment.</a:t>
            </a:r>
          </a:p>
          <a:p>
            <a:r>
              <a:rPr lang="en-GB" sz="1100" dirty="0" smtClean="0">
                <a:latin typeface="Arial" panose="020B0604020202020204" pitchFamily="34" charset="0"/>
                <a:cs typeface="Arial" panose="020B0604020202020204" pitchFamily="34" charset="0"/>
              </a:rPr>
              <a:t>STATEMENT JANE EVANS – as above.</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18</a:t>
            </a:fld>
            <a:endParaRPr lang="en-GB"/>
          </a:p>
        </p:txBody>
      </p:sp>
    </p:spTree>
    <p:extLst>
      <p:ext uri="{BB962C8B-B14F-4D97-AF65-F5344CB8AC3E}">
        <p14:creationId xmlns:p14="http://schemas.microsoft.com/office/powerpoint/2010/main" val="2947133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As per the PEACE model for interviewing.</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19</a:t>
            </a:fld>
            <a:endParaRPr lang="en-GB"/>
          </a:p>
        </p:txBody>
      </p:sp>
    </p:spTree>
    <p:extLst>
      <p:ext uri="{BB962C8B-B14F-4D97-AF65-F5344CB8AC3E}">
        <p14:creationId xmlns:p14="http://schemas.microsoft.com/office/powerpoint/2010/main" val="10274451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If they don’t admit responsibility, or deny any knowledge of the offence, then move to the MTF</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20</a:t>
            </a:fld>
            <a:endParaRPr lang="en-GB"/>
          </a:p>
        </p:txBody>
      </p:sp>
    </p:spTree>
    <p:extLst>
      <p:ext uri="{BB962C8B-B14F-4D97-AF65-F5344CB8AC3E}">
        <p14:creationId xmlns:p14="http://schemas.microsoft.com/office/powerpoint/2010/main" val="3942977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OK, lets have a look at these 5 outcomes in more detail</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21</a:t>
            </a:fld>
            <a:endParaRPr lang="en-GB"/>
          </a:p>
        </p:txBody>
      </p:sp>
    </p:spTree>
    <p:extLst>
      <p:ext uri="{BB962C8B-B14F-4D97-AF65-F5344CB8AC3E}">
        <p14:creationId xmlns:p14="http://schemas.microsoft.com/office/powerpoint/2010/main" val="27383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PTP - In this case how did you obtain the vodka, why did you hide it, what should you have done before leaving the shop, who did the vodka belong to, what did you intend to do with it when you took it, what did you do with it.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DEFENCES </a:t>
            </a:r>
            <a:r>
              <a:rPr lang="en-GB" sz="1100" dirty="0" smtClean="0">
                <a:latin typeface="Arial" panose="020B0604020202020204" pitchFamily="34" charset="0"/>
                <a:cs typeface="Arial" panose="020B0604020202020204" pitchFamily="34" charset="0"/>
              </a:rPr>
              <a:t>– Who gave you permission to take it, was it your intention to pay for it, did you attempt to return it to the shop / owner, were you acting under duress.</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22</a:t>
            </a:fld>
            <a:endParaRPr lang="en-GB"/>
          </a:p>
        </p:txBody>
      </p:sp>
    </p:spTree>
    <p:extLst>
      <p:ext uri="{BB962C8B-B14F-4D97-AF65-F5344CB8AC3E}">
        <p14:creationId xmlns:p14="http://schemas.microsoft.com/office/powerpoint/2010/main" val="1129853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As the suspect is talking we should be making notes and identifying topics.</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23</a:t>
            </a:fld>
            <a:endParaRPr lang="en-GB"/>
          </a:p>
        </p:txBody>
      </p:sp>
    </p:spTree>
    <p:extLst>
      <p:ext uri="{BB962C8B-B14F-4D97-AF65-F5344CB8AC3E}">
        <p14:creationId xmlns:p14="http://schemas.microsoft.com/office/powerpoint/2010/main" val="21154896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give</a:t>
            </a:r>
            <a:r>
              <a:rPr lang="en-GB" sz="1100" baseline="0" dirty="0" smtClean="0">
                <a:latin typeface="Arial" panose="020B0604020202020204" pitchFamily="34" charset="0"/>
                <a:cs typeface="Arial" panose="020B0604020202020204" pitchFamily="34" charset="0"/>
              </a:rPr>
              <a:t> students ‘no comment reminder of rights’ Handout</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Don’t take it personally, remain calm and professional</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25</a:t>
            </a:fld>
            <a:endParaRPr lang="en-GB"/>
          </a:p>
        </p:txBody>
      </p:sp>
    </p:spTree>
    <p:extLst>
      <p:ext uri="{BB962C8B-B14F-4D97-AF65-F5344CB8AC3E}">
        <p14:creationId xmlns:p14="http://schemas.microsoft.com/office/powerpoint/2010/main" val="1583226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Ask why we stop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What do we need to consider and look at </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26</a:t>
            </a:fld>
            <a:endParaRPr lang="en-GB"/>
          </a:p>
        </p:txBody>
      </p:sp>
    </p:spTree>
    <p:extLst>
      <p:ext uri="{BB962C8B-B14F-4D97-AF65-F5344CB8AC3E}">
        <p14:creationId xmlns:p14="http://schemas.microsoft.com/office/powerpoint/2010/main" val="24674135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27</a:t>
            </a:fld>
            <a:endParaRPr lang="en-GB"/>
          </a:p>
        </p:txBody>
      </p:sp>
    </p:spTree>
    <p:extLst>
      <p:ext uri="{BB962C8B-B14F-4D97-AF65-F5344CB8AC3E}">
        <p14:creationId xmlns:p14="http://schemas.microsoft.com/office/powerpoint/2010/main" val="10727352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So, in our scenario Smith has denied the offence….</a:t>
            </a:r>
          </a:p>
          <a:p>
            <a:r>
              <a:rPr lang="en-GB" sz="1100" dirty="0" smtClean="0">
                <a:latin typeface="Arial" panose="020B0604020202020204" pitchFamily="34" charset="0"/>
                <a:cs typeface="Arial" panose="020B0604020202020204" pitchFamily="34" charset="0"/>
              </a:rPr>
              <a:t>Ask students what topics have they identified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26D4B66-53D9-4441-980D-888F0C5EDD5D}" type="slidenum">
              <a:rPr lang="en-GB" smtClean="0"/>
              <a:t>28</a:t>
            </a:fld>
            <a:endParaRPr lang="en-GB"/>
          </a:p>
        </p:txBody>
      </p:sp>
    </p:spTree>
    <p:extLst>
      <p:ext uri="{BB962C8B-B14F-4D97-AF65-F5344CB8AC3E}">
        <p14:creationId xmlns:p14="http://schemas.microsoft.com/office/powerpoint/2010/main" val="35919309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Point 2 suggest they cross topics covered in suspects agenda off their interview plan not to cover again </a:t>
            </a:r>
            <a:r>
              <a:rPr lang="en-GB" sz="1100" dirty="0" smtClean="0">
                <a:latin typeface="Arial" panose="020B0604020202020204" pitchFamily="34" charset="0"/>
                <a:cs typeface="Arial" panose="020B0604020202020204" pitchFamily="34" charset="0"/>
              </a:rPr>
              <a:t>unnecessarily.</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30</a:t>
            </a:fld>
            <a:endParaRPr lang="en-GB"/>
          </a:p>
        </p:txBody>
      </p:sp>
    </p:spTree>
    <p:extLst>
      <p:ext uri="{BB962C8B-B14F-4D97-AF65-F5344CB8AC3E}">
        <p14:creationId xmlns:p14="http://schemas.microsoft.com/office/powerpoint/2010/main" val="40312166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So back to our scenario, after the suspect account these are </a:t>
            </a:r>
            <a:r>
              <a:rPr lang="en-GB" sz="1100" dirty="0" err="1" smtClean="0">
                <a:latin typeface="Arial" panose="020B0604020202020204" pitchFamily="34" charset="0"/>
                <a:cs typeface="Arial" panose="020B0604020202020204" pitchFamily="34" charset="0"/>
              </a:rPr>
              <a:t>whats</a:t>
            </a:r>
            <a:r>
              <a:rPr lang="en-GB" sz="1100" dirty="0" smtClean="0">
                <a:latin typeface="Arial" panose="020B0604020202020204" pitchFamily="34" charset="0"/>
                <a:cs typeface="Arial" panose="020B0604020202020204" pitchFamily="34" charset="0"/>
              </a:rPr>
              <a:t> left for our police area. </a:t>
            </a:r>
          </a:p>
          <a:p>
            <a:r>
              <a:rPr lang="en-GB" sz="1100" dirty="0" smtClean="0">
                <a:latin typeface="Arial" panose="020B0604020202020204" pitchFamily="34" charset="0"/>
                <a:cs typeface="Arial" panose="020B0604020202020204" pitchFamily="34" charset="0"/>
              </a:rPr>
              <a:t>We read the salient parts of the statements, stopping at appropriate points to ask the suspect if they have anything to say or if they want to make any comment.</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31</a:t>
            </a:fld>
            <a:endParaRPr lang="en-GB"/>
          </a:p>
        </p:txBody>
      </p:sp>
    </p:spTree>
    <p:extLst>
      <p:ext uri="{BB962C8B-B14F-4D97-AF65-F5344CB8AC3E}">
        <p14:creationId xmlns:p14="http://schemas.microsoft.com/office/powerpoint/2010/main" val="24982651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32</a:t>
            </a:fld>
            <a:endParaRPr lang="en-GB"/>
          </a:p>
        </p:txBody>
      </p:sp>
    </p:spTree>
    <p:extLst>
      <p:ext uri="{BB962C8B-B14F-4D97-AF65-F5344CB8AC3E}">
        <p14:creationId xmlns:p14="http://schemas.microsoft.com/office/powerpoint/2010/main" val="25501311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Discuss examples of challenges known at the start of the interview,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Incriminating CCTV, forensic evidence, bad character evidence.</a:t>
            </a:r>
          </a:p>
          <a:p>
            <a:r>
              <a:rPr lang="en-GB" sz="1100" dirty="0" smtClean="0">
                <a:latin typeface="Arial" panose="020B0604020202020204" pitchFamily="34" charset="0"/>
                <a:cs typeface="Arial" panose="020B0604020202020204" pitchFamily="34" charset="0"/>
              </a:rPr>
              <a:t>Discuss examples identified during the interview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Discrepancies between the suspects account and what witnesses have said.</a:t>
            </a:r>
          </a:p>
          <a:p>
            <a:r>
              <a:rPr lang="en-GB" sz="1100" dirty="0" smtClean="0">
                <a:latin typeface="Arial" panose="020B0604020202020204" pitchFamily="34" charset="0"/>
                <a:cs typeface="Arial" panose="020B0604020202020204" pitchFamily="34" charset="0"/>
              </a:rPr>
              <a:t>3. The impact of the challenges will be for them to decide however an example would be a suspect denying a burglary with a witness seeing someone matching their description in the area, CCTV catching the person in the street outside, and the suspects blood found at the point of entry.</a:t>
            </a:r>
          </a:p>
          <a:p>
            <a:r>
              <a:rPr lang="en-GB" sz="1100" dirty="0" smtClean="0">
                <a:latin typeface="Arial" panose="020B0604020202020204" pitchFamily="34" charset="0"/>
                <a:cs typeface="Arial" panose="020B0604020202020204" pitchFamily="34" charset="0"/>
              </a:rPr>
              <a:t>An appropriate order for the challenge would be </a:t>
            </a:r>
          </a:p>
          <a:p>
            <a:r>
              <a:rPr lang="en-GB" sz="1100" dirty="0" smtClean="0">
                <a:latin typeface="Arial" panose="020B0604020202020204" pitchFamily="34" charset="0"/>
                <a:cs typeface="Arial" panose="020B0604020202020204" pitchFamily="34" charset="0"/>
              </a:rPr>
              <a:t>Witness</a:t>
            </a:r>
          </a:p>
          <a:p>
            <a:r>
              <a:rPr lang="en-GB" sz="1100" dirty="0" smtClean="0">
                <a:latin typeface="Arial" panose="020B0604020202020204" pitchFamily="34" charset="0"/>
                <a:cs typeface="Arial" panose="020B0604020202020204" pitchFamily="34" charset="0"/>
              </a:rPr>
              <a:t>CCTV</a:t>
            </a:r>
          </a:p>
          <a:p>
            <a:r>
              <a:rPr lang="en-GB" sz="1100" dirty="0" err="1" smtClean="0">
                <a:latin typeface="Arial" panose="020B0604020202020204" pitchFamily="34" charset="0"/>
                <a:cs typeface="Arial" panose="020B0604020202020204" pitchFamily="34" charset="0"/>
              </a:rPr>
              <a:t>Dna</a:t>
            </a:r>
            <a:r>
              <a:rPr lang="en-GB" sz="1100" dirty="0" smtClean="0">
                <a:latin typeface="Arial" panose="020B0604020202020204" pitchFamily="34" charset="0"/>
                <a:cs typeface="Arial" panose="020B0604020202020204" pitchFamily="34" charset="0"/>
              </a:rPr>
              <a:t> / blood. </a:t>
            </a:r>
          </a:p>
          <a:p>
            <a:r>
              <a:rPr lang="en-GB" sz="1100" dirty="0" smtClean="0">
                <a:latin typeface="Arial" panose="020B0604020202020204" pitchFamily="34" charset="0"/>
                <a:cs typeface="Arial" panose="020B0604020202020204" pitchFamily="34" charset="0"/>
              </a:rPr>
              <a:t>This can imply that we are not being impartial in the interview. A court will decide who is telling the truth</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33</a:t>
            </a:fld>
            <a:endParaRPr lang="en-GB"/>
          </a:p>
        </p:txBody>
      </p:sp>
    </p:spTree>
    <p:extLst>
      <p:ext uri="{BB962C8B-B14F-4D97-AF65-F5344CB8AC3E}">
        <p14:creationId xmlns:p14="http://schemas.microsoft.com/office/powerpoint/2010/main" val="2631236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discuss formulating a</a:t>
            </a:r>
            <a:r>
              <a:rPr lang="en-GB" sz="1100" baseline="0" dirty="0" smtClean="0">
                <a:latin typeface="Arial" panose="020B0604020202020204" pitchFamily="34" charset="0"/>
                <a:cs typeface="Arial" panose="020B0604020202020204" pitchFamily="34" charset="0"/>
              </a:rPr>
              <a:t> challenge and include cognitive load by adding the pressure, there are arguments for where special warnings and bad character should be included and so debate with students.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26D4B66-53D9-4441-980D-888F0C5EDD5D}" type="slidenum">
              <a:rPr lang="en-GB" smtClean="0"/>
              <a:t>34</a:t>
            </a:fld>
            <a:endParaRPr lang="en-GB"/>
          </a:p>
        </p:txBody>
      </p:sp>
    </p:spTree>
    <p:extLst>
      <p:ext uri="{BB962C8B-B14F-4D97-AF65-F5344CB8AC3E}">
        <p14:creationId xmlns:p14="http://schemas.microsoft.com/office/powerpoint/2010/main" val="12138746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Ask is anyone worried about challenging. Discuss why.</a:t>
            </a:r>
          </a:p>
          <a:p>
            <a:r>
              <a:rPr lang="en-GB" sz="1100" dirty="0" smtClean="0">
                <a:latin typeface="Arial" panose="020B0604020202020204" pitchFamily="34" charset="0"/>
                <a:cs typeface="Arial" panose="020B0604020202020204" pitchFamily="34" charset="0"/>
              </a:rPr>
              <a:t>What are the anomalies between Smiths account and our evidence?</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35</a:t>
            </a:fld>
            <a:endParaRPr lang="en-GB"/>
          </a:p>
        </p:txBody>
      </p:sp>
    </p:spTree>
    <p:extLst>
      <p:ext uri="{BB962C8B-B14F-4D97-AF65-F5344CB8AC3E}">
        <p14:creationId xmlns:p14="http://schemas.microsoft.com/office/powerpoint/2010/main" val="1360106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OK so how do we deliver these challenges?</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36</a:t>
            </a:fld>
            <a:endParaRPr lang="en-GB"/>
          </a:p>
        </p:txBody>
      </p:sp>
    </p:spTree>
    <p:extLst>
      <p:ext uri="{BB962C8B-B14F-4D97-AF65-F5344CB8AC3E}">
        <p14:creationId xmlns:p14="http://schemas.microsoft.com/office/powerpoint/2010/main" val="29683017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Challenges based on evidence and NOT personal feelings – REMAIN IMPARTIAL.</a:t>
            </a:r>
          </a:p>
          <a:p>
            <a:r>
              <a:rPr lang="en-GB" sz="1100" dirty="0" smtClean="0">
                <a:latin typeface="Arial" panose="020B0604020202020204" pitchFamily="34" charset="0"/>
                <a:cs typeface="Arial" panose="020B0604020202020204" pitchFamily="34" charset="0"/>
              </a:rPr>
              <a:t>Suggest using phrases such as “ I put it to you”.</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37</a:t>
            </a:fld>
            <a:endParaRPr lang="en-GB"/>
          </a:p>
        </p:txBody>
      </p:sp>
    </p:spTree>
    <p:extLst>
      <p:ext uri="{BB962C8B-B14F-4D97-AF65-F5344CB8AC3E}">
        <p14:creationId xmlns:p14="http://schemas.microsoft.com/office/powerpoint/2010/main" val="39710449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IF APPROPRIATE’. In the case of the scenario it would not be required to ask him for his movements again after the first challenge.</a:t>
            </a:r>
          </a:p>
          <a:p>
            <a:r>
              <a:rPr lang="en-GB" sz="1100" dirty="0" smtClean="0">
                <a:latin typeface="Arial" panose="020B0604020202020204" pitchFamily="34" charset="0"/>
                <a:cs typeface="Arial" panose="020B0604020202020204" pitchFamily="34" charset="0"/>
              </a:rPr>
              <a:t>An example of when we WOULD do this is if one anomaly related to clothing worn, and another anomaly related to presence at a place at a particular time. In this case we would ask the suspect to explain again what he was wearing, then we would introduce the anomaly and ask him to comment. We would then ask him to explain where he was at the particular time and then introduce that anomaly. </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38</a:t>
            </a:fld>
            <a:endParaRPr lang="en-GB"/>
          </a:p>
        </p:txBody>
      </p:sp>
    </p:spTree>
    <p:extLst>
      <p:ext uri="{BB962C8B-B14F-4D97-AF65-F5344CB8AC3E}">
        <p14:creationId xmlns:p14="http://schemas.microsoft.com/office/powerpoint/2010/main" val="19990970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Ask no2 if they want to raise anything BEFORE this as this should be the last thing done for maximum impact.</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39</a:t>
            </a:fld>
            <a:endParaRPr lang="en-GB"/>
          </a:p>
        </p:txBody>
      </p:sp>
    </p:spTree>
    <p:extLst>
      <p:ext uri="{BB962C8B-B14F-4D97-AF65-F5344CB8AC3E}">
        <p14:creationId xmlns:p14="http://schemas.microsoft.com/office/powerpoint/2010/main" val="32491241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13.1B All reasonable attempts should be made to make the suspect understand that interpretation</a:t>
            </a:r>
          </a:p>
          <a:p>
            <a:r>
              <a:rPr lang="en-GB" sz="1100" kern="1200" dirty="0" smtClean="0">
                <a:solidFill>
                  <a:schemeClr val="tx1"/>
                </a:solidFill>
                <a:effectLst/>
                <a:latin typeface="Arial" panose="020B0604020202020204" pitchFamily="34" charset="0"/>
                <a:ea typeface="+mn-ea"/>
                <a:cs typeface="Arial" panose="020B0604020202020204" pitchFamily="34" charset="0"/>
              </a:rPr>
              <a:t>and translation will be provided at public expense.</a:t>
            </a:r>
          </a:p>
          <a:p>
            <a:r>
              <a:rPr lang="en-GB" sz="1100" kern="1200" dirty="0" smtClean="0">
                <a:solidFill>
                  <a:schemeClr val="tx1"/>
                </a:solidFill>
                <a:effectLst/>
                <a:latin typeface="Arial" panose="020B0604020202020204" pitchFamily="34" charset="0"/>
                <a:ea typeface="+mn-ea"/>
                <a:cs typeface="Arial" panose="020B0604020202020204" pitchFamily="34" charset="0"/>
              </a:rPr>
              <a:t>13.1C With regard to persons in Wales, nothing in this or any other Code affects the application of</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Welsh Language Schemes produced by police and crime commissioners in Wales in</a:t>
            </a:r>
          </a:p>
          <a:p>
            <a:r>
              <a:rPr lang="en-GB" sz="1100" kern="1200" dirty="0" smtClean="0">
                <a:solidFill>
                  <a:schemeClr val="tx1"/>
                </a:solidFill>
                <a:effectLst/>
                <a:latin typeface="Arial" panose="020B0604020202020204" pitchFamily="34" charset="0"/>
                <a:ea typeface="+mn-ea"/>
                <a:cs typeface="Arial" panose="020B0604020202020204" pitchFamily="34" charset="0"/>
              </a:rPr>
              <a:t>accordance with the Welsh Language Act 1993. See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3.12 and 13.1</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r>
              <a:rPr lang="en-GB" sz="1100" b="1" i="1" kern="1200" dirty="0" smtClean="0">
                <a:solidFill>
                  <a:schemeClr val="tx1"/>
                </a:solidFill>
                <a:effectLst/>
                <a:latin typeface="Arial" panose="020B0604020202020204" pitchFamily="34" charset="0"/>
                <a:ea typeface="+mn-ea"/>
                <a:cs typeface="Arial" panose="020B0604020202020204" pitchFamily="34" charset="0"/>
              </a:rPr>
              <a:t>(b) Interviewing suspects - foreign languages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13.2 Unless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11.1 or 11.18(c) </a:t>
            </a:r>
            <a:r>
              <a:rPr lang="en-GB" sz="1100" kern="1200" dirty="0" smtClean="0">
                <a:solidFill>
                  <a:schemeClr val="tx1"/>
                </a:solidFill>
                <a:effectLst/>
                <a:latin typeface="Arial" panose="020B0604020202020204" pitchFamily="34" charset="0"/>
                <a:ea typeface="+mn-ea"/>
                <a:cs typeface="Arial" panose="020B0604020202020204" pitchFamily="34" charset="0"/>
              </a:rPr>
              <a:t>apply, a suspect who for the purposes of this Code</a:t>
            </a:r>
          </a:p>
          <a:p>
            <a:r>
              <a:rPr lang="en-GB" sz="1100" kern="1200" dirty="0" smtClean="0">
                <a:solidFill>
                  <a:schemeClr val="tx1"/>
                </a:solidFill>
                <a:effectLst/>
                <a:latin typeface="Arial" panose="020B0604020202020204" pitchFamily="34" charset="0"/>
                <a:ea typeface="+mn-ea"/>
                <a:cs typeface="Arial" panose="020B0604020202020204" pitchFamily="34" charset="0"/>
              </a:rPr>
              <a:t>requires an interpreter because they do not appear to speak or understand English (see</a:t>
            </a:r>
          </a:p>
          <a:p>
            <a:r>
              <a:rPr lang="en-GB" sz="1100" i="1" kern="1200" dirty="0" smtClean="0">
                <a:solidFill>
                  <a:schemeClr val="tx1"/>
                </a:solidFill>
                <a:effectLst/>
                <a:latin typeface="Arial" panose="020B0604020202020204" pitchFamily="34" charset="0"/>
                <a:ea typeface="+mn-ea"/>
                <a:cs typeface="Arial" panose="020B0604020202020204" pitchFamily="34" charset="0"/>
              </a:rPr>
              <a:t>paragraphs 3.5(c)(ii) </a:t>
            </a:r>
            <a:r>
              <a:rPr lang="en-GB" sz="1100" kern="1200" dirty="0" smtClean="0">
                <a:solidFill>
                  <a:schemeClr val="tx1"/>
                </a:solidFill>
                <a:effectLst/>
                <a:latin typeface="Arial" panose="020B0604020202020204" pitchFamily="34" charset="0"/>
                <a:ea typeface="+mn-ea"/>
                <a:cs typeface="Arial" panose="020B0604020202020204" pitchFamily="34" charset="0"/>
              </a:rPr>
              <a:t>and </a:t>
            </a:r>
            <a:r>
              <a:rPr lang="en-GB" sz="1100" i="1" kern="1200" dirty="0" smtClean="0">
                <a:solidFill>
                  <a:schemeClr val="tx1"/>
                </a:solidFill>
                <a:effectLst/>
                <a:latin typeface="Arial" panose="020B0604020202020204" pitchFamily="34" charset="0"/>
                <a:ea typeface="+mn-ea"/>
                <a:cs typeface="Arial" panose="020B0604020202020204" pitchFamily="34" charset="0"/>
              </a:rPr>
              <a:t>3.12</a:t>
            </a:r>
            <a:r>
              <a:rPr lang="en-GB" sz="1100" kern="1200" dirty="0" smtClean="0">
                <a:solidFill>
                  <a:schemeClr val="tx1"/>
                </a:solidFill>
                <a:effectLst/>
                <a:latin typeface="Arial" panose="020B0604020202020204" pitchFamily="34" charset="0"/>
                <a:ea typeface="+mn-ea"/>
                <a:cs typeface="Arial" panose="020B0604020202020204" pitchFamily="34" charset="0"/>
              </a:rPr>
              <a:t>) must not be interviewed unless arrangements are made for</a:t>
            </a:r>
          </a:p>
          <a:p>
            <a:r>
              <a:rPr lang="en-GB" sz="1100" kern="1200" dirty="0" smtClean="0">
                <a:solidFill>
                  <a:schemeClr val="tx1"/>
                </a:solidFill>
                <a:effectLst/>
                <a:latin typeface="Arial" panose="020B0604020202020204" pitchFamily="34" charset="0"/>
                <a:ea typeface="+mn-ea"/>
                <a:cs typeface="Arial" panose="020B0604020202020204" pitchFamily="34" charset="0"/>
              </a:rPr>
              <a:t>a person capable of interpreting to assist the suspect to understand and communicate.</a:t>
            </a:r>
          </a:p>
          <a:p>
            <a:r>
              <a:rPr lang="en-GB" sz="1100" kern="1200" dirty="0" smtClean="0">
                <a:solidFill>
                  <a:schemeClr val="tx1"/>
                </a:solidFill>
                <a:effectLst/>
                <a:latin typeface="Arial" panose="020B0604020202020204" pitchFamily="34" charset="0"/>
                <a:ea typeface="+mn-ea"/>
                <a:cs typeface="Arial" panose="020B0604020202020204" pitchFamily="34" charset="0"/>
              </a:rPr>
              <a:t>13.2A If a person who is a juvenile or is mentally disordered or mentally vulnerable is interviewed</a:t>
            </a:r>
          </a:p>
          <a:p>
            <a:r>
              <a:rPr lang="en-GB" sz="1100" kern="1200" dirty="0" smtClean="0">
                <a:solidFill>
                  <a:schemeClr val="tx1"/>
                </a:solidFill>
                <a:effectLst/>
                <a:latin typeface="Arial" panose="020B0604020202020204" pitchFamily="34" charset="0"/>
                <a:ea typeface="+mn-ea"/>
                <a:cs typeface="Arial" panose="020B0604020202020204" pitchFamily="34" charset="0"/>
              </a:rPr>
              <a:t>and the person acting as the appropriate adult does not appear to speak or understand</a:t>
            </a:r>
          </a:p>
          <a:p>
            <a:r>
              <a:rPr lang="en-GB" sz="1100" kern="1200" dirty="0" smtClean="0">
                <a:solidFill>
                  <a:schemeClr val="tx1"/>
                </a:solidFill>
                <a:effectLst/>
                <a:latin typeface="Arial" panose="020B0604020202020204" pitchFamily="34" charset="0"/>
                <a:ea typeface="+mn-ea"/>
                <a:cs typeface="Arial" panose="020B0604020202020204" pitchFamily="34" charset="0"/>
              </a:rPr>
              <a:t>English, arrangements must be made for an interpreter to assist communication between</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person, the appropriate adult and the interviewer, unless the interview is urgent and</a:t>
            </a:r>
          </a:p>
          <a:p>
            <a:r>
              <a:rPr lang="en-GB" sz="1100" i="1" kern="1200" dirty="0" smtClean="0">
                <a:solidFill>
                  <a:schemeClr val="tx1"/>
                </a:solidFill>
                <a:effectLst/>
                <a:latin typeface="Arial" panose="020B0604020202020204" pitchFamily="34" charset="0"/>
                <a:ea typeface="+mn-ea"/>
                <a:cs typeface="Arial" panose="020B0604020202020204" pitchFamily="34" charset="0"/>
              </a:rPr>
              <a:t>paragraphs 11.1 or 11.18(c) </a:t>
            </a:r>
            <a:r>
              <a:rPr lang="en-GB" sz="1100" kern="1200" dirty="0" smtClean="0">
                <a:solidFill>
                  <a:schemeClr val="tx1"/>
                </a:solidFill>
                <a:effectLst/>
                <a:latin typeface="Arial" panose="020B0604020202020204" pitchFamily="34" charset="0"/>
                <a:ea typeface="+mn-ea"/>
                <a:cs typeface="Arial" panose="020B0604020202020204" pitchFamily="34" charset="0"/>
              </a:rPr>
              <a:t>apply.</a:t>
            </a:r>
          </a:p>
          <a:p>
            <a:r>
              <a:rPr lang="en-GB" sz="1100" kern="1200" dirty="0" smtClean="0">
                <a:solidFill>
                  <a:schemeClr val="tx1"/>
                </a:solidFill>
                <a:effectLst/>
                <a:latin typeface="Arial" panose="020B0604020202020204" pitchFamily="34" charset="0"/>
                <a:ea typeface="+mn-ea"/>
                <a:cs typeface="Arial" panose="020B0604020202020204" pitchFamily="34" charset="0"/>
              </a:rPr>
              <a:t>13.3 When a written record of the interview is made (see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 11.7</a:t>
            </a:r>
            <a:r>
              <a:rPr lang="en-GB" sz="1100" kern="1200" dirty="0" smtClean="0">
                <a:solidFill>
                  <a:schemeClr val="tx1"/>
                </a:solidFill>
                <a:effectLst/>
                <a:latin typeface="Arial" panose="020B0604020202020204" pitchFamily="34" charset="0"/>
                <a:ea typeface="+mn-ea"/>
                <a:cs typeface="Arial" panose="020B0604020202020204" pitchFamily="34" charset="0"/>
              </a:rPr>
              <a:t>), the interviewer shall</a:t>
            </a:r>
          </a:p>
          <a:p>
            <a:r>
              <a:rPr lang="en-GB" sz="1100" kern="1200" dirty="0" smtClean="0">
                <a:solidFill>
                  <a:schemeClr val="tx1"/>
                </a:solidFill>
                <a:effectLst/>
                <a:latin typeface="Arial" panose="020B0604020202020204" pitchFamily="34" charset="0"/>
                <a:ea typeface="+mn-ea"/>
                <a:cs typeface="Arial" panose="020B0604020202020204" pitchFamily="34" charset="0"/>
              </a:rPr>
              <a:t>make sure the interpreter makes a note of the interview at the time in the person’s language</a:t>
            </a:r>
          </a:p>
          <a:p>
            <a:r>
              <a:rPr lang="en-GB" sz="1100" kern="1200" dirty="0" smtClean="0">
                <a:solidFill>
                  <a:schemeClr val="tx1"/>
                </a:solidFill>
                <a:effectLst/>
                <a:latin typeface="Arial" panose="020B0604020202020204" pitchFamily="34" charset="0"/>
                <a:ea typeface="+mn-ea"/>
                <a:cs typeface="Arial" panose="020B0604020202020204" pitchFamily="34" charset="0"/>
              </a:rPr>
              <a:t>for use in the event of the interpreter being called to give evidence, and certifies its</a:t>
            </a:r>
          </a:p>
          <a:p>
            <a:r>
              <a:rPr lang="en-GB" sz="1100" kern="1200" dirty="0" smtClean="0">
                <a:solidFill>
                  <a:schemeClr val="tx1"/>
                </a:solidFill>
                <a:effectLst/>
                <a:latin typeface="Arial" panose="020B0604020202020204" pitchFamily="34" charset="0"/>
                <a:ea typeface="+mn-ea"/>
                <a:cs typeface="Arial" panose="020B0604020202020204" pitchFamily="34" charset="0"/>
              </a:rPr>
              <a:t>accuracy. The interviewer should allow sufficient time for the interpreter to note each</a:t>
            </a:r>
          </a:p>
          <a:p>
            <a:r>
              <a:rPr lang="en-GB" sz="1100" kern="1200" dirty="0" smtClean="0">
                <a:solidFill>
                  <a:schemeClr val="tx1"/>
                </a:solidFill>
                <a:effectLst/>
                <a:latin typeface="Arial" panose="020B0604020202020204" pitchFamily="34" charset="0"/>
                <a:ea typeface="+mn-ea"/>
                <a:cs typeface="Arial" panose="020B0604020202020204" pitchFamily="34" charset="0"/>
              </a:rPr>
              <a:t>question and answer after each is put, given and interpreted. The person should be</a:t>
            </a:r>
          </a:p>
          <a:p>
            <a:r>
              <a:rPr lang="en-GB" sz="1100" kern="1200" dirty="0" smtClean="0">
                <a:solidFill>
                  <a:schemeClr val="tx1"/>
                </a:solidFill>
                <a:effectLst/>
                <a:latin typeface="Arial" panose="020B0604020202020204" pitchFamily="34" charset="0"/>
                <a:ea typeface="+mn-ea"/>
                <a:cs typeface="Arial" panose="020B0604020202020204" pitchFamily="34" charset="0"/>
              </a:rPr>
              <a:t>allowed to read the record or have it read to them and sign it as correct or indicate the</a:t>
            </a:r>
          </a:p>
          <a:p>
            <a:r>
              <a:rPr lang="en-GB" sz="1100" kern="1200" dirty="0" smtClean="0">
                <a:solidFill>
                  <a:schemeClr val="tx1"/>
                </a:solidFill>
                <a:effectLst/>
                <a:latin typeface="Arial" panose="020B0604020202020204" pitchFamily="34" charset="0"/>
                <a:ea typeface="+mn-ea"/>
                <a:cs typeface="Arial" panose="020B0604020202020204" pitchFamily="34" charset="0"/>
              </a:rPr>
              <a:t>respects in which they consider it inaccurate. If an audio or visual record of the interview is</a:t>
            </a:r>
          </a:p>
          <a:p>
            <a:r>
              <a:rPr lang="en-GB" sz="1100" kern="1200" dirty="0" smtClean="0">
                <a:solidFill>
                  <a:schemeClr val="tx1"/>
                </a:solidFill>
                <a:effectLst/>
                <a:latin typeface="Arial" panose="020B0604020202020204" pitchFamily="34" charset="0"/>
                <a:ea typeface="+mn-ea"/>
                <a:cs typeface="Arial" panose="020B0604020202020204" pitchFamily="34" charset="0"/>
              </a:rPr>
              <a:t>made, the arrangements in Code E or F shall apply. See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13.12 </a:t>
            </a:r>
            <a:r>
              <a:rPr lang="en-GB" sz="1100" kern="1200" dirty="0" smtClean="0">
                <a:solidFill>
                  <a:schemeClr val="tx1"/>
                </a:solidFill>
                <a:effectLst/>
                <a:latin typeface="Arial" panose="020B0604020202020204" pitchFamily="34" charset="0"/>
                <a:ea typeface="+mn-ea"/>
                <a:cs typeface="Arial" panose="020B0604020202020204" pitchFamily="34" charset="0"/>
              </a:rPr>
              <a:t>to </a:t>
            </a:r>
            <a:r>
              <a:rPr lang="en-GB" sz="1100" i="1" kern="1200" dirty="0" smtClean="0">
                <a:solidFill>
                  <a:schemeClr val="tx1"/>
                </a:solidFill>
                <a:effectLst/>
                <a:latin typeface="Arial" panose="020B0604020202020204" pitchFamily="34" charset="0"/>
                <a:ea typeface="+mn-ea"/>
                <a:cs typeface="Arial" panose="020B0604020202020204" pitchFamily="34" charset="0"/>
              </a:rPr>
              <a:t>13.14 </a:t>
            </a:r>
            <a:r>
              <a:rPr lang="en-GB" sz="1100" kern="1200" dirty="0" smtClean="0">
                <a:solidFill>
                  <a:schemeClr val="tx1"/>
                </a:solidFill>
                <a:effectLst/>
                <a:latin typeface="Arial" panose="020B0604020202020204" pitchFamily="34" charset="0"/>
                <a:ea typeface="+mn-ea"/>
                <a:cs typeface="Arial" panose="020B0604020202020204" pitchFamily="34" charset="0"/>
              </a:rPr>
              <a:t>and</a:t>
            </a:r>
          </a:p>
          <a:p>
            <a:r>
              <a:rPr lang="en-GB" sz="1100" kern="1200" dirty="0" smtClean="0">
                <a:solidFill>
                  <a:schemeClr val="tx1"/>
                </a:solidFill>
                <a:effectLst/>
                <a:latin typeface="Arial" panose="020B0604020202020204" pitchFamily="34" charset="0"/>
                <a:ea typeface="+mn-ea"/>
                <a:cs typeface="Arial" panose="020B0604020202020204" pitchFamily="34" charset="0"/>
              </a:rPr>
              <a:t>Annex N for application to live-link interpretation.</a:t>
            </a:r>
          </a:p>
          <a:p>
            <a:r>
              <a:rPr lang="en-GB" sz="1100" kern="1200" dirty="0" smtClean="0">
                <a:solidFill>
                  <a:schemeClr val="tx1"/>
                </a:solidFill>
                <a:effectLst/>
                <a:latin typeface="Arial" panose="020B0604020202020204" pitchFamily="34" charset="0"/>
                <a:ea typeface="+mn-ea"/>
                <a:cs typeface="Arial" panose="020B0604020202020204" pitchFamily="34" charset="0"/>
              </a:rPr>
              <a:t>13.4 In the case of a person making a statement under caution (see </a:t>
            </a:r>
            <a:r>
              <a:rPr lang="en-GB" sz="1100" i="1" kern="1200" dirty="0" smtClean="0">
                <a:solidFill>
                  <a:schemeClr val="tx1"/>
                </a:solidFill>
                <a:effectLst/>
                <a:latin typeface="Arial" panose="020B0604020202020204" pitchFamily="34" charset="0"/>
                <a:ea typeface="+mn-ea"/>
                <a:cs typeface="Arial" panose="020B0604020202020204" pitchFamily="34" charset="0"/>
              </a:rPr>
              <a:t>Annex D) </a:t>
            </a:r>
            <a:r>
              <a:rPr lang="en-GB" sz="1100" kern="1200" dirty="0" smtClean="0">
                <a:solidFill>
                  <a:schemeClr val="tx1"/>
                </a:solidFill>
                <a:effectLst/>
                <a:latin typeface="Arial" panose="020B0604020202020204" pitchFamily="34" charset="0"/>
                <a:ea typeface="+mn-ea"/>
                <a:cs typeface="Arial" panose="020B0604020202020204" pitchFamily="34" charset="0"/>
              </a:rPr>
              <a:t>to a police officer</a:t>
            </a:r>
          </a:p>
          <a:p>
            <a:r>
              <a:rPr lang="en-GB" sz="1100" kern="1200" dirty="0" smtClean="0">
                <a:solidFill>
                  <a:schemeClr val="tx1"/>
                </a:solidFill>
                <a:effectLst/>
                <a:latin typeface="Arial" panose="020B0604020202020204" pitchFamily="34" charset="0"/>
                <a:ea typeface="+mn-ea"/>
                <a:cs typeface="Arial" panose="020B0604020202020204" pitchFamily="34" charset="0"/>
              </a:rPr>
              <a:t>or other police staff in a language other than English:</a:t>
            </a:r>
          </a:p>
          <a:p>
            <a:r>
              <a:rPr lang="en-GB" sz="1100" kern="1200" dirty="0" smtClean="0">
                <a:solidFill>
                  <a:schemeClr val="tx1"/>
                </a:solidFill>
                <a:effectLst/>
                <a:latin typeface="Arial" panose="020B0604020202020204" pitchFamily="34" charset="0"/>
                <a:ea typeface="+mn-ea"/>
                <a:cs typeface="Arial" panose="020B0604020202020204" pitchFamily="34" charset="0"/>
              </a:rPr>
              <a:t>(a) the interpreter shall record the statement in the language it is made;</a:t>
            </a:r>
          </a:p>
          <a:p>
            <a:r>
              <a:rPr lang="en-GB" sz="1100" kern="1200" dirty="0" smtClean="0">
                <a:solidFill>
                  <a:schemeClr val="tx1"/>
                </a:solidFill>
                <a:effectLst/>
                <a:latin typeface="Arial" panose="020B0604020202020204" pitchFamily="34" charset="0"/>
                <a:ea typeface="+mn-ea"/>
                <a:cs typeface="Arial" panose="020B0604020202020204" pitchFamily="34" charset="0"/>
              </a:rPr>
              <a:t>(b) the person shall be invited to sign it;</a:t>
            </a:r>
          </a:p>
          <a:p>
            <a:r>
              <a:rPr lang="en-GB" sz="1100" kern="1200" dirty="0" smtClean="0">
                <a:solidFill>
                  <a:schemeClr val="tx1"/>
                </a:solidFill>
                <a:effectLst/>
                <a:latin typeface="Arial" panose="020B0604020202020204" pitchFamily="34" charset="0"/>
                <a:ea typeface="+mn-ea"/>
                <a:cs typeface="Arial" panose="020B0604020202020204" pitchFamily="34" charset="0"/>
              </a:rPr>
              <a:t>(c) an official English translation shall be made in due course. See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13.12 </a:t>
            </a:r>
            <a:r>
              <a:rPr lang="en-GB" sz="1100" kern="1200" dirty="0" smtClean="0">
                <a:solidFill>
                  <a:schemeClr val="tx1"/>
                </a:solidFill>
                <a:effectLst/>
                <a:latin typeface="Arial" panose="020B0604020202020204" pitchFamily="34" charset="0"/>
                <a:ea typeface="+mn-ea"/>
                <a:cs typeface="Arial" panose="020B0604020202020204" pitchFamily="34" charset="0"/>
              </a:rPr>
              <a:t>to</a:t>
            </a:r>
          </a:p>
          <a:p>
            <a:r>
              <a:rPr lang="en-GB" sz="1100" i="1" kern="1200" dirty="0" smtClean="0">
                <a:solidFill>
                  <a:schemeClr val="tx1"/>
                </a:solidFill>
                <a:effectLst/>
                <a:latin typeface="Arial" panose="020B0604020202020204" pitchFamily="34" charset="0"/>
                <a:ea typeface="+mn-ea"/>
                <a:cs typeface="Arial" panose="020B0604020202020204" pitchFamily="34" charset="0"/>
              </a:rPr>
              <a:t>13.14 </a:t>
            </a:r>
            <a:r>
              <a:rPr lang="en-GB" sz="1100" kern="1200" dirty="0" smtClean="0">
                <a:solidFill>
                  <a:schemeClr val="tx1"/>
                </a:solidFill>
                <a:effectLst/>
                <a:latin typeface="Arial" panose="020B0604020202020204" pitchFamily="34" charset="0"/>
                <a:ea typeface="+mn-ea"/>
                <a:cs typeface="Arial" panose="020B0604020202020204" pitchFamily="34" charset="0"/>
              </a:rPr>
              <a:t>and Annex N for application to live-link interpretation.</a:t>
            </a:r>
          </a:p>
          <a:p>
            <a:r>
              <a:rPr lang="en-GB" sz="1100" b="1" i="1" kern="1200" dirty="0" smtClean="0">
                <a:solidFill>
                  <a:schemeClr val="tx1"/>
                </a:solidFill>
                <a:effectLst/>
                <a:latin typeface="Arial" panose="020B0604020202020204" pitchFamily="34" charset="0"/>
                <a:ea typeface="+mn-ea"/>
                <a:cs typeface="Arial" panose="020B0604020202020204" pitchFamily="34" charset="0"/>
              </a:rPr>
              <a:t>(c) Interviewing suspects who have a hearing or speech impediment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13.5 Unless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11.1 or 11.18(c) </a:t>
            </a:r>
            <a:r>
              <a:rPr lang="en-GB" sz="1100" kern="1200" dirty="0" smtClean="0">
                <a:solidFill>
                  <a:schemeClr val="tx1"/>
                </a:solidFill>
                <a:effectLst/>
                <a:latin typeface="Arial" panose="020B0604020202020204" pitchFamily="34" charset="0"/>
                <a:ea typeface="+mn-ea"/>
                <a:cs typeface="Arial" panose="020B0604020202020204" pitchFamily="34" charset="0"/>
              </a:rPr>
              <a:t>(urgent interviews) apply, a suspect who for the</a:t>
            </a:r>
          </a:p>
          <a:p>
            <a:r>
              <a:rPr lang="en-GB" sz="1100" kern="1200" dirty="0" smtClean="0">
                <a:solidFill>
                  <a:schemeClr val="tx1"/>
                </a:solidFill>
                <a:effectLst/>
                <a:latin typeface="Arial" panose="020B0604020202020204" pitchFamily="34" charset="0"/>
                <a:ea typeface="+mn-ea"/>
                <a:cs typeface="Arial" panose="020B0604020202020204" pitchFamily="34" charset="0"/>
              </a:rPr>
              <a:t>purposes of this Code requires an interpreter or other appropriate assistance to enable</a:t>
            </a:r>
          </a:p>
          <a:p>
            <a:r>
              <a:rPr lang="en-GB" sz="1100" kern="1200" dirty="0" smtClean="0">
                <a:solidFill>
                  <a:schemeClr val="tx1"/>
                </a:solidFill>
                <a:effectLst/>
                <a:latin typeface="Arial" panose="020B0604020202020204" pitchFamily="34" charset="0"/>
                <a:ea typeface="+mn-ea"/>
                <a:cs typeface="Arial" panose="020B0604020202020204" pitchFamily="34" charset="0"/>
              </a:rPr>
              <a:t>effective communication with them because they appear to have a hearing or speech</a:t>
            </a:r>
          </a:p>
          <a:p>
            <a:r>
              <a:rPr lang="en-GB" sz="1100" kern="1200" dirty="0" smtClean="0">
                <a:solidFill>
                  <a:schemeClr val="tx1"/>
                </a:solidFill>
                <a:effectLst/>
                <a:latin typeface="Arial" panose="020B0604020202020204" pitchFamily="34" charset="0"/>
                <a:ea typeface="+mn-ea"/>
                <a:cs typeface="Arial" panose="020B0604020202020204" pitchFamily="34" charset="0"/>
              </a:rPr>
              <a:t>impediment (see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3.5(c)(ii) </a:t>
            </a:r>
            <a:r>
              <a:rPr lang="en-GB" sz="1100" kern="1200" dirty="0" smtClean="0">
                <a:solidFill>
                  <a:schemeClr val="tx1"/>
                </a:solidFill>
                <a:effectLst/>
                <a:latin typeface="Arial" panose="020B0604020202020204" pitchFamily="34" charset="0"/>
                <a:ea typeface="+mn-ea"/>
                <a:cs typeface="Arial" panose="020B0604020202020204" pitchFamily="34" charset="0"/>
              </a:rPr>
              <a:t>and </a:t>
            </a:r>
            <a:r>
              <a:rPr lang="en-GB" sz="1100" i="1" kern="1200" dirty="0" smtClean="0">
                <a:solidFill>
                  <a:schemeClr val="tx1"/>
                </a:solidFill>
                <a:effectLst/>
                <a:latin typeface="Arial" panose="020B0604020202020204" pitchFamily="34" charset="0"/>
                <a:ea typeface="+mn-ea"/>
                <a:cs typeface="Arial" panose="020B0604020202020204" pitchFamily="34" charset="0"/>
              </a:rPr>
              <a:t>3.12</a:t>
            </a:r>
            <a:r>
              <a:rPr lang="en-GB" sz="1100" kern="1200" dirty="0" smtClean="0">
                <a:solidFill>
                  <a:schemeClr val="tx1"/>
                </a:solidFill>
                <a:effectLst/>
                <a:latin typeface="Arial" panose="020B0604020202020204" pitchFamily="34" charset="0"/>
                <a:ea typeface="+mn-ea"/>
                <a:cs typeface="Arial" panose="020B0604020202020204" pitchFamily="34" charset="0"/>
              </a:rPr>
              <a:t>) must not be interviewed without</a:t>
            </a:r>
          </a:p>
          <a:p>
            <a:r>
              <a:rPr lang="en-GB" sz="1100" kern="1200" dirty="0" smtClean="0">
                <a:solidFill>
                  <a:schemeClr val="tx1"/>
                </a:solidFill>
                <a:effectLst/>
                <a:latin typeface="Arial" panose="020B0604020202020204" pitchFamily="34" charset="0"/>
                <a:ea typeface="+mn-ea"/>
                <a:cs typeface="Arial" panose="020B0604020202020204" pitchFamily="34" charset="0"/>
              </a:rPr>
              <a:t>arrangements having been made to provide an independent person capable of interpreting</a:t>
            </a:r>
          </a:p>
          <a:p>
            <a:r>
              <a:rPr lang="en-GB" sz="1100" kern="1200" dirty="0" smtClean="0">
                <a:solidFill>
                  <a:schemeClr val="tx1"/>
                </a:solidFill>
                <a:effectLst/>
                <a:latin typeface="Arial" panose="020B0604020202020204" pitchFamily="34" charset="0"/>
                <a:ea typeface="+mn-ea"/>
                <a:cs typeface="Arial" panose="020B0604020202020204" pitchFamily="34" charset="0"/>
              </a:rPr>
              <a:t>or of providing other appropriate assistance.</a:t>
            </a:r>
          </a:p>
          <a:p>
            <a:r>
              <a:rPr lang="en-GB" sz="1100" kern="1200" dirty="0" smtClean="0">
                <a:solidFill>
                  <a:schemeClr val="tx1"/>
                </a:solidFill>
                <a:effectLst/>
                <a:latin typeface="Arial" panose="020B0604020202020204" pitchFamily="34" charset="0"/>
                <a:ea typeface="+mn-ea"/>
                <a:cs typeface="Arial" panose="020B0604020202020204" pitchFamily="34" charset="0"/>
              </a:rPr>
              <a:t>13.6 An interpreter should also be arranged if a person who is a juvenile or who is mentally</a:t>
            </a:r>
          </a:p>
          <a:p>
            <a:r>
              <a:rPr lang="en-GB" sz="1100" kern="1200" dirty="0" smtClean="0">
                <a:solidFill>
                  <a:schemeClr val="tx1"/>
                </a:solidFill>
                <a:effectLst/>
                <a:latin typeface="Arial" panose="020B0604020202020204" pitchFamily="34" charset="0"/>
                <a:ea typeface="+mn-ea"/>
                <a:cs typeface="Arial" panose="020B0604020202020204" pitchFamily="34" charset="0"/>
              </a:rPr>
              <a:t>disordered or mentally vulnerable is interviewed and the person who is present as the</a:t>
            </a:r>
          </a:p>
          <a:p>
            <a:r>
              <a:rPr lang="en-GB" sz="1100" kern="1200" dirty="0" smtClean="0">
                <a:solidFill>
                  <a:schemeClr val="tx1"/>
                </a:solidFill>
                <a:effectLst/>
                <a:latin typeface="Arial" panose="020B0604020202020204" pitchFamily="34" charset="0"/>
                <a:ea typeface="+mn-ea"/>
                <a:cs typeface="Arial" panose="020B0604020202020204" pitchFamily="34" charset="0"/>
              </a:rPr>
              <a:t>appropriate adult, appears to have a hearing or speech impediment, unless the interview is</a:t>
            </a:r>
          </a:p>
          <a:p>
            <a:r>
              <a:rPr lang="en-GB" sz="1100" kern="1200" dirty="0" smtClean="0">
                <a:solidFill>
                  <a:schemeClr val="tx1"/>
                </a:solidFill>
                <a:effectLst/>
                <a:latin typeface="Arial" panose="020B0604020202020204" pitchFamily="34" charset="0"/>
                <a:ea typeface="+mn-ea"/>
                <a:cs typeface="Arial" panose="020B0604020202020204" pitchFamily="34" charset="0"/>
              </a:rPr>
              <a:t>urgent and </a:t>
            </a:r>
            <a:r>
              <a:rPr lang="en-GB" sz="1100" i="1" kern="1200" dirty="0" smtClean="0">
                <a:solidFill>
                  <a:schemeClr val="tx1"/>
                </a:solidFill>
                <a:effectLst/>
                <a:latin typeface="Arial" panose="020B0604020202020204" pitchFamily="34" charset="0"/>
                <a:ea typeface="+mn-ea"/>
                <a:cs typeface="Arial" panose="020B0604020202020204" pitchFamily="34" charset="0"/>
              </a:rPr>
              <a:t>paragraphs 11.1 or 11.18(c) </a:t>
            </a:r>
            <a:r>
              <a:rPr lang="en-GB" sz="1100" kern="1200" dirty="0" smtClean="0">
                <a:solidFill>
                  <a:schemeClr val="tx1"/>
                </a:solidFill>
                <a:effectLst/>
                <a:latin typeface="Arial" panose="020B0604020202020204" pitchFamily="34" charset="0"/>
                <a:ea typeface="+mn-ea"/>
                <a:cs typeface="Arial" panose="020B0604020202020204" pitchFamily="34" charset="0"/>
              </a:rPr>
              <a:t>apply.</a:t>
            </a:r>
          </a:p>
          <a:p>
            <a:r>
              <a:rPr lang="en-GB" sz="1100" kern="1200" dirty="0" smtClean="0">
                <a:solidFill>
                  <a:schemeClr val="tx1"/>
                </a:solidFill>
                <a:effectLst/>
                <a:latin typeface="Arial" panose="020B0604020202020204" pitchFamily="34" charset="0"/>
                <a:ea typeface="+mn-ea"/>
                <a:cs typeface="Arial" panose="020B0604020202020204" pitchFamily="34" charset="0"/>
              </a:rPr>
              <a:t>13.7 If a written record of the interview is made, the interviewer shall make sure the interpreter is</a:t>
            </a:r>
          </a:p>
          <a:p>
            <a:r>
              <a:rPr lang="en-GB" sz="1100" kern="1200" dirty="0" smtClean="0">
                <a:solidFill>
                  <a:schemeClr val="tx1"/>
                </a:solidFill>
                <a:effectLst/>
                <a:latin typeface="Arial" panose="020B0604020202020204" pitchFamily="34" charset="0"/>
                <a:ea typeface="+mn-ea"/>
                <a:cs typeface="Arial" panose="020B0604020202020204" pitchFamily="34" charset="0"/>
              </a:rPr>
              <a:t>allowed to read the record and certify its accuracy in the event of the interpreter being</a:t>
            </a:r>
          </a:p>
          <a:p>
            <a:r>
              <a:rPr lang="en-GB" sz="1100" kern="1200" dirty="0" smtClean="0">
                <a:solidFill>
                  <a:schemeClr val="tx1"/>
                </a:solidFill>
                <a:effectLst/>
                <a:latin typeface="Arial" panose="020B0604020202020204" pitchFamily="34" charset="0"/>
                <a:ea typeface="+mn-ea"/>
                <a:cs typeface="Arial" panose="020B0604020202020204" pitchFamily="34" charset="0"/>
              </a:rPr>
              <a:t>called to give evidence. If an audio or visual recording is made, the arrangements in Code</a:t>
            </a:r>
          </a:p>
          <a:p>
            <a:r>
              <a:rPr lang="en-GB" sz="1100" kern="1200" dirty="0" smtClean="0">
                <a:solidFill>
                  <a:schemeClr val="tx1"/>
                </a:solidFill>
                <a:effectLst/>
                <a:latin typeface="Arial" panose="020B0604020202020204" pitchFamily="34" charset="0"/>
                <a:ea typeface="+mn-ea"/>
                <a:cs typeface="Arial" panose="020B0604020202020204" pitchFamily="34" charset="0"/>
              </a:rPr>
              <a:t>E or F apply.</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745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41</a:t>
            </a:fld>
            <a:endParaRPr lang="en-GB"/>
          </a:p>
        </p:txBody>
      </p:sp>
    </p:spTree>
    <p:extLst>
      <p:ext uri="{BB962C8B-B14F-4D97-AF65-F5344CB8AC3E}">
        <p14:creationId xmlns:p14="http://schemas.microsoft.com/office/powerpoint/2010/main" val="31026466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supply</a:t>
            </a:r>
            <a:r>
              <a:rPr lang="en-GB" sz="1100" baseline="0" dirty="0" smtClean="0">
                <a:latin typeface="Arial" panose="020B0604020202020204" pitchFamily="34" charset="0"/>
                <a:cs typeface="Arial" panose="020B0604020202020204" pitchFamily="34" charset="0"/>
              </a:rPr>
              <a:t> ‘sec9Suspectinterviews’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208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44448785"/>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2388878"/>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1889821"/>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4814168"/>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12971971"/>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35547818"/>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80206998"/>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51263031"/>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39325211"/>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75114339"/>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43294072"/>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0571863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18.emf"/></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10817" y="1044255"/>
            <a:ext cx="4141086" cy="27392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Tier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Suspect</a:t>
            </a:r>
            <a:r>
              <a:rPr kumimoji="0" lang="en-GB" sz="2800" b="1" i="0" u="none" strike="noStrike" kern="1200" cap="none" spc="0" normalizeH="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 Interviewing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b="1" baseline="0"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Day 1</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b="1" baseline="0" dirty="0" smtClean="0">
                <a:solidFill>
                  <a:srgbClr val="CD1141"/>
                </a:solidFill>
                <a:latin typeface="Tahoma" panose="020B0604030504040204" pitchFamily="34" charset="0"/>
                <a:ea typeface="Tahoma" panose="020B0604030504040204" pitchFamily="34" charset="0"/>
                <a:cs typeface="Tahoma" panose="020B0604030504040204" pitchFamily="34" charset="0"/>
              </a:rPr>
              <a:t>PEACE MODEL</a:t>
            </a:r>
            <a:endParaRPr kumimoji="0" lang="en-GB" sz="28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4" y="126062"/>
            <a:ext cx="760287" cy="918193"/>
          </a:xfrm>
          <a:prstGeom prst="rect">
            <a:avLst/>
          </a:prstGeom>
        </p:spPr>
      </p:pic>
    </p:spTree>
    <p:extLst>
      <p:ext uri="{BB962C8B-B14F-4D97-AF65-F5344CB8AC3E}">
        <p14:creationId xmlns:p14="http://schemas.microsoft.com/office/powerpoint/2010/main" val="13385781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072360" y="1265438"/>
            <a:ext cx="9753600" cy="584775"/>
          </a:xfrm>
          <a:prstGeom prst="rect">
            <a:avLst/>
          </a:prstGeom>
        </p:spPr>
        <p:txBody>
          <a:bodyPr wrap="square">
            <a:spAutoFit/>
          </a:bodyPr>
          <a:lstStyle/>
          <a:p>
            <a:pPr algn="ctr"/>
            <a:r>
              <a:rPr lang="en-GB" sz="3200" dirty="0" smtClean="0"/>
              <a:t>“A </a:t>
            </a:r>
            <a:r>
              <a:rPr lang="en-GB" sz="3200" dirty="0"/>
              <a:t>person thought to be guilty of a crime or </a:t>
            </a:r>
            <a:r>
              <a:rPr lang="en-GB" sz="3200" dirty="0" smtClean="0"/>
              <a:t>offence”</a:t>
            </a:r>
            <a:endParaRPr lang="en-GB" sz="3200" dirty="0"/>
          </a:p>
        </p:txBody>
      </p:sp>
      <p:pic>
        <p:nvPicPr>
          <p:cNvPr id="5" name="Picture 4"/>
          <p:cNvPicPr>
            <a:picLocks noChangeAspect="1"/>
          </p:cNvPicPr>
          <p:nvPr/>
        </p:nvPicPr>
        <p:blipFill>
          <a:blip r:embed="rId4"/>
          <a:stretch>
            <a:fillRect/>
          </a:stretch>
        </p:blipFill>
        <p:spPr>
          <a:xfrm>
            <a:off x="7981323" y="2145792"/>
            <a:ext cx="2844637" cy="3742944"/>
          </a:xfrm>
          <a:prstGeom prst="rect">
            <a:avLst/>
          </a:prstGeom>
        </p:spPr>
      </p:pic>
      <p:pic>
        <p:nvPicPr>
          <p:cNvPr id="7" name="Picture 6"/>
          <p:cNvPicPr>
            <a:picLocks noChangeAspect="1"/>
          </p:cNvPicPr>
          <p:nvPr/>
        </p:nvPicPr>
        <p:blipFill>
          <a:blip r:embed="rId5"/>
          <a:stretch>
            <a:fillRect/>
          </a:stretch>
        </p:blipFill>
        <p:spPr>
          <a:xfrm>
            <a:off x="1285424" y="2145792"/>
            <a:ext cx="6216811" cy="3742944"/>
          </a:xfrm>
          <a:prstGeom prst="rect">
            <a:avLst/>
          </a:prstGeom>
        </p:spPr>
      </p:pic>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suspect?</a:t>
            </a:r>
            <a:endParaRPr lang="en-GB" sz="3200" b="1" dirty="0">
              <a:solidFill>
                <a:schemeClr val="bg1"/>
              </a:solidFill>
            </a:endParaRPr>
          </a:p>
        </p:txBody>
      </p:sp>
    </p:spTree>
    <p:extLst>
      <p:ext uri="{BB962C8B-B14F-4D97-AF65-F5344CB8AC3E}">
        <p14:creationId xmlns:p14="http://schemas.microsoft.com/office/powerpoint/2010/main" val="11575287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731520" y="1235755"/>
            <a:ext cx="10607040" cy="3600986"/>
          </a:xfrm>
          <a:prstGeom prst="rect">
            <a:avLst/>
          </a:prstGeom>
        </p:spPr>
        <p:txBody>
          <a:bodyPr wrap="square">
            <a:spAutoFit/>
          </a:bodyPr>
          <a:lstStyle/>
          <a:p>
            <a:endParaRPr lang="en-GB" sz="2000" dirty="0" smtClean="0"/>
          </a:p>
          <a:p>
            <a:r>
              <a:rPr lang="en-GB" sz="2600" dirty="0" smtClean="0"/>
              <a:t>Investigators </a:t>
            </a:r>
            <a:r>
              <a:rPr lang="en-GB" sz="2600" dirty="0"/>
              <a:t>do have a duty to allow a suspect the opportunity to answer the allegations against them and give their own account before a decision on prosecution is made. An interview under caution may provide </a:t>
            </a:r>
            <a:r>
              <a:rPr lang="en-GB" sz="2600" dirty="0" smtClean="0"/>
              <a:t>:</a:t>
            </a:r>
          </a:p>
          <a:p>
            <a:endParaRPr lang="en-GB" sz="2600" dirty="0"/>
          </a:p>
          <a:p>
            <a:pPr marL="342900" indent="-342900">
              <a:buFont typeface="Wingdings" panose="05000000000000000000" pitchFamily="2" charset="2"/>
              <a:buChar char="q"/>
            </a:pPr>
            <a:r>
              <a:rPr lang="en-GB" sz="2600" dirty="0"/>
              <a:t>important evidence against the suspect, which you would otherwise be unable to obtain; </a:t>
            </a:r>
          </a:p>
          <a:p>
            <a:pPr marL="342900" indent="-342900">
              <a:buFont typeface="Wingdings" panose="05000000000000000000" pitchFamily="2" charset="2"/>
              <a:buChar char="q"/>
            </a:pPr>
            <a:r>
              <a:rPr lang="en-GB" sz="2600" dirty="0"/>
              <a:t>important information revealing further lines of inquiry; </a:t>
            </a:r>
          </a:p>
          <a:p>
            <a:pPr marL="342900" indent="-342900">
              <a:buFont typeface="Wingdings" panose="05000000000000000000" pitchFamily="2" charset="2"/>
              <a:buChar char="q"/>
            </a:pPr>
            <a:r>
              <a:rPr lang="en-GB" sz="2600" dirty="0"/>
              <a:t>relevant information to be considered in the prosecution decision</a:t>
            </a:r>
          </a:p>
        </p:txBody>
      </p:sp>
      <p:pic>
        <p:nvPicPr>
          <p:cNvPr id="5" name="Picture 4"/>
          <p:cNvPicPr>
            <a:picLocks noChangeAspect="1"/>
          </p:cNvPicPr>
          <p:nvPr/>
        </p:nvPicPr>
        <p:blipFill rotWithShape="1">
          <a:blip r:embed="rId4"/>
          <a:srcRect l="27721" r="30461"/>
          <a:stretch/>
        </p:blipFill>
        <p:spPr>
          <a:xfrm>
            <a:off x="9904614" y="3771673"/>
            <a:ext cx="2003368" cy="1714500"/>
          </a:xfrm>
          <a:prstGeom prst="rect">
            <a:avLst/>
          </a:prstGeom>
        </p:spPr>
      </p:pic>
      <p:sp>
        <p:nvSpPr>
          <p:cNvPr id="6" name="TextBox 5"/>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Why do we Interview Suspects?</a:t>
            </a:r>
            <a:endParaRPr lang="en-GB" sz="3200" b="1" dirty="0">
              <a:solidFill>
                <a:schemeClr val="bg1"/>
              </a:solidFill>
            </a:endParaRPr>
          </a:p>
        </p:txBody>
      </p:sp>
    </p:spTree>
    <p:extLst>
      <p:ext uri="{BB962C8B-B14F-4D97-AF65-F5344CB8AC3E}">
        <p14:creationId xmlns:p14="http://schemas.microsoft.com/office/powerpoint/2010/main" val="113100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barn(inVertical)">
                                      <p:cBhvr>
                                        <p:cTn id="10" dur="500"/>
                                        <p:tgtEl>
                                          <p:spTgt spid="2">
                                            <p:txEl>
                                              <p:pRg st="3" end="3"/>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barn(inVertical)">
                                      <p:cBhvr>
                                        <p:cTn id="13" dur="500"/>
                                        <p:tgtEl>
                                          <p:spTgt spid="2">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2">
                                            <p:txEl>
                                              <p:pRg st="5" end="5"/>
                                            </p:txEl>
                                          </p:spTgt>
                                        </p:tgtEl>
                                        <p:attrNameLst>
                                          <p:attrName>style.visibility</p:attrName>
                                        </p:attrNameLst>
                                      </p:cBhvr>
                                      <p:to>
                                        <p:strVal val="visible"/>
                                      </p:to>
                                    </p:set>
                                    <p:animEffect transition="in" filter="barn(inVertical)">
                                      <p:cBhvr>
                                        <p:cTn id="16"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761509" y="386873"/>
            <a:ext cx="7506257" cy="5467650"/>
          </a:xfrm>
          <a:prstGeom prst="rect">
            <a:avLst/>
          </a:prstGeom>
        </p:spPr>
      </p:pic>
      <p:sp>
        <p:nvSpPr>
          <p:cNvPr id="4" name="TextBox 3"/>
          <p:cNvSpPr txBox="1"/>
          <p:nvPr/>
        </p:nvSpPr>
        <p:spPr>
          <a:xfrm>
            <a:off x="799684" y="2582089"/>
            <a:ext cx="2608534" cy="1077218"/>
          </a:xfrm>
          <a:prstGeom prst="rect">
            <a:avLst/>
          </a:prstGeom>
          <a:noFill/>
        </p:spPr>
        <p:txBody>
          <a:bodyPr wrap="square" rtlCol="0">
            <a:spAutoFit/>
          </a:bodyPr>
          <a:lstStyle/>
          <a:p>
            <a:pPr algn="ctr"/>
            <a:r>
              <a:rPr lang="en-GB" sz="3200" b="1" dirty="0" smtClean="0"/>
              <a:t>Use the </a:t>
            </a:r>
          </a:p>
          <a:p>
            <a:pPr algn="ctr"/>
            <a:r>
              <a:rPr lang="en-GB" sz="3200" b="1" dirty="0" smtClean="0"/>
              <a:t>PEACE model</a:t>
            </a:r>
            <a:endParaRPr lang="en-GB" sz="3200" b="1" dirty="0"/>
          </a:p>
        </p:txBody>
      </p:sp>
    </p:spTree>
    <p:extLst>
      <p:ext uri="{BB962C8B-B14F-4D97-AF65-F5344CB8AC3E}">
        <p14:creationId xmlns:p14="http://schemas.microsoft.com/office/powerpoint/2010/main" val="21494430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987825" y="771336"/>
            <a:ext cx="8426207" cy="4377250"/>
          </a:xfrm>
          <a:prstGeom prst="rect">
            <a:avLst/>
          </a:prstGeom>
        </p:spPr>
      </p:pic>
    </p:spTree>
    <p:extLst>
      <p:ext uri="{BB962C8B-B14F-4D97-AF65-F5344CB8AC3E}">
        <p14:creationId xmlns:p14="http://schemas.microsoft.com/office/powerpoint/2010/main" val="23471424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166528101"/>
              </p:ext>
            </p:extLst>
          </p:nvPr>
        </p:nvGraphicFramePr>
        <p:xfrm>
          <a:off x="2018371" y="1271238"/>
          <a:ext cx="8497229" cy="46389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439007" y="256915"/>
            <a:ext cx="9655955" cy="584775"/>
          </a:xfrm>
          <a:prstGeom prst="rect">
            <a:avLst/>
          </a:prstGeom>
          <a:solidFill>
            <a:srgbClr val="002060"/>
          </a:solidFill>
        </p:spPr>
        <p:txBody>
          <a:bodyPr wrap="square" rtlCol="0">
            <a:spAutoFit/>
          </a:bodyPr>
          <a:lstStyle/>
          <a:p>
            <a:pPr algn="ctr"/>
            <a:r>
              <a:rPr lang="en-GB" sz="3200" b="1" dirty="0" smtClean="0">
                <a:solidFill>
                  <a:schemeClr val="bg1"/>
                </a:solidFill>
              </a:rPr>
              <a:t>Physical and Emotional Condition of the Suspect</a:t>
            </a:r>
            <a:endParaRPr lang="en-GB" sz="3200" b="1" dirty="0">
              <a:solidFill>
                <a:schemeClr val="bg1"/>
              </a:solidFill>
            </a:endParaRPr>
          </a:p>
        </p:txBody>
      </p:sp>
    </p:spTree>
    <p:extLst>
      <p:ext uri="{BB962C8B-B14F-4D97-AF65-F5344CB8AC3E}">
        <p14:creationId xmlns:p14="http://schemas.microsoft.com/office/powerpoint/2010/main" val="349416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751895064"/>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p:cNvPicPr>
            <a:picLocks noChangeAspect="1"/>
          </p:cNvPicPr>
          <p:nvPr/>
        </p:nvPicPr>
        <p:blipFill>
          <a:blip r:embed="rId9"/>
          <a:stretch>
            <a:fillRect/>
          </a:stretch>
        </p:blipFill>
        <p:spPr>
          <a:xfrm>
            <a:off x="275065" y="1842738"/>
            <a:ext cx="2115014" cy="3172521"/>
          </a:xfrm>
          <a:prstGeom prst="rect">
            <a:avLst/>
          </a:prstGeom>
        </p:spPr>
      </p:pic>
      <p:sp>
        <p:nvSpPr>
          <p:cNvPr id="5" name="TextBox 4"/>
          <p:cNvSpPr txBox="1"/>
          <p:nvPr/>
        </p:nvSpPr>
        <p:spPr>
          <a:xfrm>
            <a:off x="1879080" y="7333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Medical Assessment</a:t>
            </a:r>
            <a:endParaRPr lang="en-GB" sz="3200" b="1" dirty="0">
              <a:solidFill>
                <a:schemeClr val="bg1"/>
              </a:solidFill>
            </a:endParaRPr>
          </a:p>
        </p:txBody>
      </p:sp>
    </p:spTree>
    <p:extLst>
      <p:ext uri="{BB962C8B-B14F-4D97-AF65-F5344CB8AC3E}">
        <p14:creationId xmlns:p14="http://schemas.microsoft.com/office/powerpoint/2010/main" val="6010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06582" y="1074229"/>
            <a:ext cx="7710054" cy="2893100"/>
          </a:xfrm>
          <a:prstGeom prst="rect">
            <a:avLst/>
          </a:prstGeom>
          <a:noFill/>
        </p:spPr>
        <p:txBody>
          <a:bodyPr wrap="square" rtlCol="0">
            <a:spAutoFit/>
          </a:bodyPr>
          <a:lstStyle/>
          <a:p>
            <a:pPr lvl="0" algn="ctr" eaLnBrk="0" fontAlgn="base" hangingPunct="0">
              <a:spcBef>
                <a:spcPct val="20000"/>
              </a:spcBef>
              <a:spcAft>
                <a:spcPct val="0"/>
              </a:spcAft>
              <a:defRPr/>
            </a:pPr>
            <a:r>
              <a:rPr lang="en-GB" sz="2600" kern="0" dirty="0">
                <a:solidFill>
                  <a:srgbClr val="000000"/>
                </a:solidFill>
              </a:rPr>
              <a:t>If an officer has any suspicion, or is told in good faith, that a person of any age may be mentally disordered or otherwise mentally vulnerable, or mentally incapable of understanding the significance of questions or their </a:t>
            </a:r>
            <a:r>
              <a:rPr lang="en-GB" sz="2600" kern="0" dirty="0" smtClean="0">
                <a:solidFill>
                  <a:srgbClr val="000000"/>
                </a:solidFill>
              </a:rPr>
              <a:t>replies, </a:t>
            </a:r>
            <a:r>
              <a:rPr lang="en-GB" sz="2600" kern="0" dirty="0">
                <a:solidFill>
                  <a:srgbClr val="000000"/>
                </a:solidFill>
              </a:rPr>
              <a:t>that person shall be treated as mentally disordered or otherwise mentally vulnerable for the purposes of this Code. </a:t>
            </a:r>
          </a:p>
        </p:txBody>
      </p:sp>
      <p:sp>
        <p:nvSpPr>
          <p:cNvPr id="6" name="TextBox 5"/>
          <p:cNvSpPr txBox="1"/>
          <p:nvPr/>
        </p:nvSpPr>
        <p:spPr>
          <a:xfrm>
            <a:off x="1203266" y="4326165"/>
            <a:ext cx="9663547" cy="1692771"/>
          </a:xfrm>
          <a:prstGeom prst="rect">
            <a:avLst/>
          </a:prstGeom>
          <a:noFill/>
        </p:spPr>
        <p:txBody>
          <a:bodyPr wrap="square" rtlCol="0">
            <a:spAutoFit/>
          </a:bodyPr>
          <a:lstStyle/>
          <a:p>
            <a:pPr marL="285750" lvl="0" indent="-285750" eaLnBrk="0" fontAlgn="base" hangingPunct="0">
              <a:spcBef>
                <a:spcPct val="20000"/>
              </a:spcBef>
              <a:spcAft>
                <a:spcPct val="0"/>
              </a:spcAft>
              <a:buFont typeface="Wingdings" panose="05000000000000000000" pitchFamily="2" charset="2"/>
              <a:buChar char="q"/>
              <a:defRPr/>
            </a:pPr>
            <a:r>
              <a:rPr lang="en-GB" sz="2000" b="1" kern="0" dirty="0">
                <a:solidFill>
                  <a:srgbClr val="000000"/>
                </a:solidFill>
              </a:rPr>
              <a:t>Special care should always be taken when questioning such a person, and the appropriate adult should be involved if there is any doubt about a person’s mental state or capacity. </a:t>
            </a:r>
            <a:endParaRPr lang="en-GB" sz="2000" b="1" kern="0" dirty="0" smtClean="0">
              <a:solidFill>
                <a:srgbClr val="000000"/>
              </a:solidFill>
            </a:endParaRPr>
          </a:p>
          <a:p>
            <a:pPr marL="285750" lvl="0" indent="-285750" eaLnBrk="0" fontAlgn="base" hangingPunct="0">
              <a:spcBef>
                <a:spcPct val="20000"/>
              </a:spcBef>
              <a:spcAft>
                <a:spcPct val="0"/>
              </a:spcAft>
              <a:buFont typeface="Wingdings" panose="05000000000000000000" pitchFamily="2" charset="2"/>
              <a:buChar char="q"/>
              <a:defRPr/>
            </a:pPr>
            <a:r>
              <a:rPr lang="en-GB" sz="2000" b="1" kern="0" dirty="0" smtClean="0">
                <a:solidFill>
                  <a:srgbClr val="000000"/>
                </a:solidFill>
              </a:rPr>
              <a:t>Because </a:t>
            </a:r>
            <a:r>
              <a:rPr lang="en-GB" sz="2000" b="1" kern="0" dirty="0">
                <a:solidFill>
                  <a:srgbClr val="000000"/>
                </a:solidFill>
              </a:rPr>
              <a:t>of the risk of unreliable evidence, it is important to obtain corroboration of any facts admitted whenever possible. </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73134" y="1326995"/>
            <a:ext cx="2679168" cy="2893100"/>
          </a:xfrm>
          <a:prstGeom prst="rect">
            <a:avLst/>
          </a:prstGeom>
        </p:spPr>
      </p:pic>
      <p:sp>
        <p:nvSpPr>
          <p:cNvPr id="8" name="TextBox 7"/>
          <p:cNvSpPr txBox="1"/>
          <p:nvPr/>
        </p:nvSpPr>
        <p:spPr>
          <a:xfrm>
            <a:off x="1894579" y="27041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Annex E – Code C</a:t>
            </a:r>
            <a:endParaRPr lang="en-GB" sz="3200" b="1" dirty="0">
              <a:solidFill>
                <a:schemeClr val="bg1"/>
              </a:solidFill>
            </a:endParaRPr>
          </a:p>
        </p:txBody>
      </p:sp>
    </p:spTree>
    <p:extLst>
      <p:ext uri="{BB962C8B-B14F-4D97-AF65-F5344CB8AC3E}">
        <p14:creationId xmlns:p14="http://schemas.microsoft.com/office/powerpoint/2010/main" val="152649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additive="base">
                                        <p:cTn id="1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 calcmode="lin" valueType="num">
                                      <p:cBhvr additive="base">
                                        <p:cTn id="16"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40544" y="1890322"/>
            <a:ext cx="6720130" cy="3373231"/>
          </a:xfrm>
          <a:prstGeom prst="rect">
            <a:avLst/>
          </a:prstGeom>
          <a:noFill/>
        </p:spPr>
        <p:txBody>
          <a:bodyPr wrap="square" rtlCol="0">
            <a:spAutoFit/>
          </a:bodyPr>
          <a:lstStyle/>
          <a:p>
            <a:pPr marL="342900" lvl="0" indent="-342900" eaLnBrk="0" fontAlgn="base" hangingPunct="0">
              <a:spcBef>
                <a:spcPct val="20000"/>
              </a:spcBef>
              <a:spcAft>
                <a:spcPct val="0"/>
              </a:spcAft>
              <a:buFont typeface="Wingdings" panose="05000000000000000000" pitchFamily="2" charset="2"/>
              <a:buChar char="q"/>
            </a:pPr>
            <a:r>
              <a:rPr lang="en-GB" altLang="en-US" sz="2600" kern="0" dirty="0">
                <a:solidFill>
                  <a:srgbClr val="000000"/>
                </a:solidFill>
              </a:rPr>
              <a:t>Risk to detainee , consider would conducting the interview significantly harm the detainees physical or mental </a:t>
            </a:r>
            <a:r>
              <a:rPr lang="en-GB" altLang="en-US" sz="2600" kern="0" dirty="0" smtClean="0">
                <a:solidFill>
                  <a:srgbClr val="000000"/>
                </a:solidFill>
              </a:rPr>
              <a:t>state?.</a:t>
            </a:r>
            <a:endParaRPr lang="en-GB" altLang="en-US" sz="26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pPr>
            <a:r>
              <a:rPr lang="en-GB" altLang="en-US" sz="2600" kern="0" dirty="0">
                <a:solidFill>
                  <a:srgbClr val="000000"/>
                </a:solidFill>
              </a:rPr>
              <a:t>Anything the detainee says about the offence for which they are being interviewed might be considered unreliable because of any physical or mental state(at the time of the interview).</a:t>
            </a:r>
          </a:p>
        </p:txBody>
      </p:sp>
      <p:pic>
        <p:nvPicPr>
          <p:cNvPr id="4" name="Picture 3"/>
          <p:cNvPicPr>
            <a:picLocks noChangeAspect="1"/>
          </p:cNvPicPr>
          <p:nvPr/>
        </p:nvPicPr>
        <p:blipFill>
          <a:blip r:embed="rId4"/>
          <a:stretch>
            <a:fillRect/>
          </a:stretch>
        </p:blipFill>
        <p:spPr>
          <a:xfrm>
            <a:off x="8129069" y="1850710"/>
            <a:ext cx="2867709" cy="3452456"/>
          </a:xfrm>
          <a:prstGeom prst="rect">
            <a:avLst/>
          </a:prstGeom>
        </p:spPr>
      </p:pic>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Annex G – Code C</a:t>
            </a:r>
            <a:endParaRPr lang="en-GB" sz="3200" b="1" dirty="0">
              <a:solidFill>
                <a:schemeClr val="bg1"/>
              </a:solidFill>
            </a:endParaRPr>
          </a:p>
        </p:txBody>
      </p:sp>
    </p:spTree>
    <p:extLst>
      <p:ext uri="{BB962C8B-B14F-4D97-AF65-F5344CB8AC3E}">
        <p14:creationId xmlns:p14="http://schemas.microsoft.com/office/powerpoint/2010/main" val="361442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103971" y="546410"/>
            <a:ext cx="9801922" cy="769441"/>
          </a:xfrm>
          <a:prstGeom prst="rect">
            <a:avLst/>
          </a:prstGeom>
          <a:noFill/>
        </p:spPr>
        <p:txBody>
          <a:bodyPr wrap="square" rtlCol="0">
            <a:spAutoFit/>
          </a:bodyPr>
          <a:lstStyle/>
          <a:p>
            <a:pPr algn="ctr"/>
            <a:r>
              <a:rPr lang="en-GB" sz="4400" dirty="0" smtClean="0"/>
              <a:t> </a:t>
            </a:r>
            <a:endParaRPr lang="en-GB" sz="4400" dirty="0"/>
          </a:p>
        </p:txBody>
      </p:sp>
      <p:graphicFrame>
        <p:nvGraphicFramePr>
          <p:cNvPr id="3" name="Diagram 2"/>
          <p:cNvGraphicFramePr/>
          <p:nvPr>
            <p:extLst>
              <p:ext uri="{D42A27DB-BD31-4B8C-83A1-F6EECF244321}">
                <p14:modId xmlns:p14="http://schemas.microsoft.com/office/powerpoint/2010/main" val="1466649850"/>
              </p:ext>
            </p:extLst>
          </p:nvPr>
        </p:nvGraphicFramePr>
        <p:xfrm>
          <a:off x="3312597" y="704771"/>
          <a:ext cx="8397996" cy="43605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p:cNvPicPr>
            <a:picLocks noChangeAspect="1"/>
          </p:cNvPicPr>
          <p:nvPr/>
        </p:nvPicPr>
        <p:blipFill>
          <a:blip r:embed="rId9"/>
          <a:stretch>
            <a:fillRect/>
          </a:stretch>
        </p:blipFill>
        <p:spPr>
          <a:xfrm>
            <a:off x="648091" y="2885054"/>
            <a:ext cx="2492978" cy="1800921"/>
          </a:xfrm>
          <a:prstGeom prst="rect">
            <a:avLst/>
          </a:prstGeom>
        </p:spPr>
      </p:pic>
      <p:sp>
        <p:nvSpPr>
          <p:cNvPr id="7" name="TextBox 6"/>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Gather Information about the Suspect</a:t>
            </a:r>
            <a:endParaRPr lang="en-GB" sz="3200" b="1" dirty="0">
              <a:solidFill>
                <a:schemeClr val="bg1"/>
              </a:solidFill>
            </a:endParaRPr>
          </a:p>
        </p:txBody>
      </p:sp>
    </p:spTree>
    <p:extLst>
      <p:ext uri="{BB962C8B-B14F-4D97-AF65-F5344CB8AC3E}">
        <p14:creationId xmlns:p14="http://schemas.microsoft.com/office/powerpoint/2010/main" val="217963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956682" y="938490"/>
            <a:ext cx="8230313" cy="5047926"/>
          </a:xfrm>
          <a:prstGeom prst="rect">
            <a:avLst/>
          </a:prstGeom>
        </p:spPr>
      </p:pic>
      <p:sp>
        <p:nvSpPr>
          <p:cNvPr id="4" name="TextBox 3"/>
          <p:cNvSpPr txBox="1"/>
          <p:nvPr/>
        </p:nvSpPr>
        <p:spPr>
          <a:xfrm>
            <a:off x="1906075" y="29215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Interview Planning</a:t>
            </a:r>
            <a:endParaRPr lang="en-GB" sz="3200" b="1" dirty="0">
              <a:solidFill>
                <a:schemeClr val="bg1"/>
              </a:solidFill>
            </a:endParaRPr>
          </a:p>
        </p:txBody>
      </p:sp>
    </p:spTree>
    <p:extLst>
      <p:ext uri="{BB962C8B-B14F-4D97-AF65-F5344CB8AC3E}">
        <p14:creationId xmlns:p14="http://schemas.microsoft.com/office/powerpoint/2010/main" val="302591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5292880" y="1152872"/>
            <a:ext cx="5107258" cy="4524315"/>
          </a:xfrm>
          <a:prstGeom prst="rect">
            <a:avLst/>
          </a:prstGeom>
          <a:noFill/>
        </p:spPr>
        <p:txBody>
          <a:bodyPr wrap="square" rtlCol="0">
            <a:spAutoFit/>
          </a:bodyPr>
          <a:lstStyle/>
          <a:p>
            <a:pPr marL="285750" indent="-285750">
              <a:buFont typeface="Wingdings" panose="05000000000000000000" pitchFamily="2" charset="2"/>
              <a:buChar char="q"/>
            </a:pPr>
            <a:r>
              <a:rPr lang="en-GB" sz="2400" dirty="0" smtClean="0"/>
              <a:t>Offence definition</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smtClean="0"/>
              <a:t>Points to Prove</a:t>
            </a:r>
          </a:p>
          <a:p>
            <a:pPr marL="285750" indent="-285750">
              <a:buFont typeface="Wingdings" panose="05000000000000000000" pitchFamily="2" charset="2"/>
              <a:buChar char="q"/>
            </a:pPr>
            <a:endParaRPr lang="en-GB" sz="2400" dirty="0"/>
          </a:p>
          <a:p>
            <a:pPr marL="285750" indent="-285750">
              <a:buFont typeface="Wingdings" panose="05000000000000000000" pitchFamily="2" charset="2"/>
              <a:buChar char="q"/>
            </a:pPr>
            <a:r>
              <a:rPr lang="en-GB" sz="2400" dirty="0" smtClean="0"/>
              <a:t>Stated cases</a:t>
            </a:r>
          </a:p>
          <a:p>
            <a:endParaRPr lang="en-GB" sz="2400" dirty="0" smtClean="0"/>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endParaRPr lang="en-GB" sz="2000" dirty="0" smtClean="0"/>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endParaRPr lang="en-GB" sz="2000" dirty="0" smtClean="0"/>
          </a:p>
          <a:p>
            <a:pPr marL="285750" indent="-285750">
              <a:buFont typeface="Wingdings" panose="05000000000000000000" pitchFamily="2" charset="2"/>
              <a:buChar char="q"/>
            </a:pPr>
            <a:endParaRPr lang="en-GB" sz="2000" dirty="0"/>
          </a:p>
          <a:p>
            <a:pPr marL="285750" indent="-285750">
              <a:buFont typeface="Wingdings" panose="05000000000000000000" pitchFamily="2" charset="2"/>
              <a:buChar char="q"/>
            </a:pPr>
            <a:endParaRPr lang="en-GB" sz="2000" dirty="0" smtClean="0"/>
          </a:p>
          <a:p>
            <a:pPr algn="ctr"/>
            <a:r>
              <a:rPr lang="en-GB" sz="2400" b="1" dirty="0" smtClean="0"/>
              <a:t>You need to demonstrate knowledge</a:t>
            </a:r>
            <a:endParaRPr lang="en-GB" sz="2400" b="1" dirty="0"/>
          </a:p>
        </p:txBody>
      </p:sp>
      <p:pic>
        <p:nvPicPr>
          <p:cNvPr id="4" name="Picture 3"/>
          <p:cNvPicPr>
            <a:picLocks noChangeAspect="1"/>
          </p:cNvPicPr>
          <p:nvPr/>
        </p:nvPicPr>
        <p:blipFill>
          <a:blip r:embed="rId4"/>
          <a:stretch>
            <a:fillRect/>
          </a:stretch>
        </p:blipFill>
        <p:spPr>
          <a:xfrm>
            <a:off x="5292880" y="3415029"/>
            <a:ext cx="5212266" cy="1607519"/>
          </a:xfrm>
          <a:prstGeom prst="rect">
            <a:avLst/>
          </a:prstGeom>
        </p:spPr>
      </p:pic>
      <p:pic>
        <p:nvPicPr>
          <p:cNvPr id="5" name="Picture 4"/>
          <p:cNvPicPr>
            <a:picLocks noChangeAspect="1"/>
          </p:cNvPicPr>
          <p:nvPr/>
        </p:nvPicPr>
        <p:blipFill>
          <a:blip r:embed="rId5"/>
          <a:stretch>
            <a:fillRect/>
          </a:stretch>
        </p:blipFill>
        <p:spPr>
          <a:xfrm>
            <a:off x="400398" y="301083"/>
            <a:ext cx="3334215" cy="3334215"/>
          </a:xfrm>
          <a:prstGeom prst="rect">
            <a:avLst/>
          </a:prstGeom>
        </p:spPr>
      </p:pic>
      <p:pic>
        <p:nvPicPr>
          <p:cNvPr id="9" name="Picture 8"/>
          <p:cNvPicPr>
            <a:picLocks noChangeAspect="1"/>
          </p:cNvPicPr>
          <p:nvPr/>
        </p:nvPicPr>
        <p:blipFill>
          <a:blip r:embed="rId6"/>
          <a:stretch>
            <a:fillRect/>
          </a:stretch>
        </p:blipFill>
        <p:spPr>
          <a:xfrm>
            <a:off x="1087484" y="3825846"/>
            <a:ext cx="2647129" cy="1488275"/>
          </a:xfrm>
          <a:prstGeom prst="rect">
            <a:avLst/>
          </a:prstGeom>
        </p:spPr>
      </p:pic>
      <p:sp>
        <p:nvSpPr>
          <p:cNvPr id="7" name="TextBox 6"/>
          <p:cNvSpPr txBox="1"/>
          <p:nvPr/>
        </p:nvSpPr>
        <p:spPr>
          <a:xfrm>
            <a:off x="4094921" y="403812"/>
            <a:ext cx="7182679" cy="584775"/>
          </a:xfrm>
          <a:prstGeom prst="rect">
            <a:avLst/>
          </a:prstGeom>
          <a:solidFill>
            <a:srgbClr val="002060"/>
          </a:solidFill>
        </p:spPr>
        <p:txBody>
          <a:bodyPr wrap="square" rtlCol="0">
            <a:spAutoFit/>
          </a:bodyPr>
          <a:lstStyle/>
          <a:p>
            <a:pPr algn="ctr"/>
            <a:r>
              <a:rPr lang="en-GB" sz="3200" b="1" dirty="0" smtClean="0">
                <a:solidFill>
                  <a:schemeClr val="bg1"/>
                </a:solidFill>
              </a:rPr>
              <a:t>Legal Pack</a:t>
            </a:r>
            <a:endParaRPr lang="en-GB" sz="3200" b="1" dirty="0">
              <a:solidFill>
                <a:schemeClr val="bg1"/>
              </a:solidFill>
            </a:endParaRPr>
          </a:p>
        </p:txBody>
      </p:sp>
    </p:spTree>
    <p:extLst>
      <p:ext uri="{BB962C8B-B14F-4D97-AF65-F5344CB8AC3E}">
        <p14:creationId xmlns:p14="http://schemas.microsoft.com/office/powerpoint/2010/main" val="98550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arn(inVertical)">
                                      <p:cBhvr>
                                        <p:cTn id="13" dur="500"/>
                                        <p:tgtEl>
                                          <p:spTgt spid="3">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12" end="12"/>
                                            </p:txEl>
                                          </p:spTgt>
                                        </p:tgtEl>
                                        <p:attrNameLst>
                                          <p:attrName>style.visibility</p:attrName>
                                        </p:attrNameLst>
                                      </p:cBhvr>
                                      <p:to>
                                        <p:strVal val="visible"/>
                                      </p:to>
                                    </p:set>
                                    <p:animEffect transition="in" filter="barn(inVertical)">
                                      <p:cBhvr>
                                        <p:cTn id="16"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9405604" y="3716976"/>
            <a:ext cx="1979864" cy="1551788"/>
          </a:xfrm>
          <a:prstGeom prst="rect">
            <a:avLst/>
          </a:prstGeom>
        </p:spPr>
      </p:pic>
      <p:sp>
        <p:nvSpPr>
          <p:cNvPr id="2" name="Rectangle 1"/>
          <p:cNvSpPr/>
          <p:nvPr/>
        </p:nvSpPr>
        <p:spPr>
          <a:xfrm>
            <a:off x="1196439" y="1027937"/>
            <a:ext cx="10189029" cy="455509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smtClean="0">
                <a:ln>
                  <a:noFill/>
                </a:ln>
                <a:solidFill>
                  <a:srgbClr val="000000"/>
                </a:solidFill>
                <a:effectLst/>
                <a:uLnTx/>
                <a:uFillTx/>
                <a:ea typeface="+mn-ea"/>
                <a:cs typeface="+mn-cs"/>
              </a:rPr>
              <a:t>Appropriate </a:t>
            </a:r>
            <a:r>
              <a:rPr kumimoji="0" lang="en-GB" sz="2200" b="0" i="0" u="none" strike="noStrike" kern="1200" cap="none" spc="0" normalizeH="0" baseline="0" noProof="0" dirty="0">
                <a:ln>
                  <a:noFill/>
                </a:ln>
                <a:solidFill>
                  <a:srgbClr val="000000"/>
                </a:solidFill>
                <a:effectLst/>
                <a:uLnTx/>
                <a:uFillTx/>
                <a:ea typeface="+mn-ea"/>
                <a:cs typeface="+mn-cs"/>
              </a:rPr>
              <a:t>adults are </a:t>
            </a:r>
            <a:r>
              <a:rPr kumimoji="0" lang="en-GB" sz="2200" b="0" i="0" u="none" strike="noStrike" kern="1200" cap="none" spc="0" normalizeH="0" baseline="0" noProof="0" dirty="0" smtClean="0">
                <a:ln>
                  <a:noFill/>
                </a:ln>
                <a:solidFill>
                  <a:srgbClr val="000000"/>
                </a:solidFill>
                <a:effectLst/>
                <a:uLnTx/>
                <a:uFillTx/>
                <a:ea typeface="+mn-ea"/>
                <a:cs typeface="+mn-cs"/>
              </a:rPr>
              <a:t>an </a:t>
            </a:r>
            <a:r>
              <a:rPr kumimoji="0" lang="en-GB" sz="2200" b="0" i="0" u="none" strike="noStrike" kern="1200" cap="none" spc="0" normalizeH="0" baseline="0" noProof="0" dirty="0">
                <a:ln>
                  <a:noFill/>
                </a:ln>
                <a:solidFill>
                  <a:srgbClr val="000000"/>
                </a:solidFill>
                <a:effectLst/>
                <a:uLnTx/>
                <a:uFillTx/>
                <a:ea typeface="+mn-ea"/>
                <a:cs typeface="+mn-cs"/>
              </a:rPr>
              <a:t>important safeguard, providing independent support to detainees who are: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2200" b="0" i="0" u="none" strike="noStrike" kern="1200" cap="none" spc="0" normalizeH="0" baseline="0" noProof="0" dirty="0" smtClean="0">
                <a:ln>
                  <a:noFill/>
                </a:ln>
                <a:solidFill>
                  <a:srgbClr val="000000"/>
                </a:solidFill>
                <a:effectLst/>
                <a:uLnTx/>
                <a:uFillTx/>
                <a:ea typeface="+mn-ea"/>
                <a:cs typeface="+mn-cs"/>
              </a:rPr>
              <a:t>aged </a:t>
            </a:r>
            <a:r>
              <a:rPr kumimoji="0" lang="en-GB" sz="2200" b="0" i="0" u="none" strike="noStrike" kern="1200" cap="none" spc="0" normalizeH="0" baseline="0" noProof="0" dirty="0">
                <a:ln>
                  <a:noFill/>
                </a:ln>
                <a:solidFill>
                  <a:srgbClr val="000000"/>
                </a:solidFill>
                <a:effectLst/>
                <a:uLnTx/>
                <a:uFillTx/>
                <a:ea typeface="+mn-ea"/>
                <a:cs typeface="+mn-cs"/>
              </a:rPr>
              <a:t>under 17, or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2200" b="0" i="0" u="none" strike="noStrike" kern="1200" cap="none" spc="0" normalizeH="0" baseline="0" noProof="0" dirty="0" smtClean="0">
                <a:ln>
                  <a:noFill/>
                </a:ln>
                <a:solidFill>
                  <a:srgbClr val="000000"/>
                </a:solidFill>
                <a:effectLst/>
                <a:uLnTx/>
                <a:uFillTx/>
                <a:ea typeface="+mn-ea"/>
                <a:cs typeface="+mn-cs"/>
              </a:rPr>
              <a:t>maybe </a:t>
            </a:r>
            <a:r>
              <a:rPr kumimoji="0" lang="en-GB" sz="2200" b="0" i="0" u="none" strike="noStrike" kern="1200" cap="none" spc="0" normalizeH="0" baseline="0" noProof="0" dirty="0">
                <a:ln>
                  <a:noFill/>
                </a:ln>
                <a:solidFill>
                  <a:srgbClr val="000000"/>
                </a:solidFill>
                <a:effectLst/>
                <a:uLnTx/>
                <a:uFillTx/>
                <a:ea typeface="+mn-ea"/>
                <a:cs typeface="+mn-cs"/>
              </a:rPr>
              <a:t>mentally disordered or mentally vulnerable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smtClean="0">
                <a:ln>
                  <a:noFill/>
                </a:ln>
                <a:solidFill>
                  <a:srgbClr val="000000"/>
                </a:solidFill>
                <a:effectLst/>
                <a:uLnTx/>
                <a:uFillTx/>
                <a:ea typeface="+mn-ea"/>
                <a:cs typeface="+mn-cs"/>
              </a:rPr>
              <a:t>Their </a:t>
            </a:r>
            <a:r>
              <a:rPr kumimoji="0" lang="en-GB" sz="2200" b="0" i="0" u="none" strike="noStrike" kern="1200" cap="none" spc="0" normalizeH="0" baseline="0" noProof="0" dirty="0">
                <a:ln>
                  <a:noFill/>
                </a:ln>
                <a:solidFill>
                  <a:srgbClr val="000000"/>
                </a:solidFill>
                <a:effectLst/>
                <a:uLnTx/>
                <a:uFillTx/>
                <a:ea typeface="+mn-ea"/>
                <a:cs typeface="+mn-cs"/>
              </a:rPr>
              <a:t>role is to assist the detainee to ensure that they understand what is happening at the police station during the interview and investigative stages. In particular </a:t>
            </a:r>
            <a:r>
              <a:rPr kumimoji="0" lang="en-GB" sz="2200" b="0" i="0" u="none" strike="noStrike" kern="1200" cap="none" spc="0" normalizeH="0" baseline="0" noProof="0" dirty="0" smtClean="0">
                <a:ln>
                  <a:noFill/>
                </a:ln>
                <a:solidFill>
                  <a:srgbClr val="000000"/>
                </a:solidFill>
                <a:effectLst/>
                <a:uLnTx/>
                <a:uFillTx/>
                <a:ea typeface="+mn-ea"/>
                <a:cs typeface="+mn-cs"/>
              </a:rPr>
              <a:t>they </a:t>
            </a:r>
            <a:r>
              <a:rPr kumimoji="0" lang="en-GB" sz="2200" b="0" i="0" u="none" strike="noStrike" kern="1200" cap="none" spc="0" normalizeH="0" baseline="0" noProof="0" dirty="0">
                <a:ln>
                  <a:noFill/>
                </a:ln>
                <a:solidFill>
                  <a:srgbClr val="000000"/>
                </a:solidFill>
                <a:effectLst/>
                <a:uLnTx/>
                <a:uFillTx/>
                <a:ea typeface="+mn-ea"/>
                <a:cs typeface="+mn-cs"/>
              </a:rPr>
              <a:t>should: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2200" b="0" i="0" u="none" strike="noStrike" kern="1200" cap="none" spc="0" normalizeH="0" baseline="0" noProof="0" dirty="0" smtClean="0">
                <a:ln>
                  <a:noFill/>
                </a:ln>
                <a:solidFill>
                  <a:srgbClr val="000000"/>
                </a:solidFill>
                <a:effectLst/>
                <a:uLnTx/>
                <a:uFillTx/>
                <a:ea typeface="+mn-ea"/>
                <a:cs typeface="+mn-cs"/>
              </a:rPr>
              <a:t>support</a:t>
            </a:r>
            <a:r>
              <a:rPr kumimoji="0" lang="en-GB" sz="2200" b="0" i="0" u="none" strike="noStrike" kern="1200" cap="none" spc="0" normalizeH="0" baseline="0" noProof="0" dirty="0">
                <a:ln>
                  <a:noFill/>
                </a:ln>
                <a:solidFill>
                  <a:srgbClr val="000000"/>
                </a:solidFill>
                <a:effectLst/>
                <a:uLnTx/>
                <a:uFillTx/>
                <a:ea typeface="+mn-ea"/>
                <a:cs typeface="+mn-cs"/>
              </a:rPr>
              <a:t>, advise and assist the detainee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2200" b="0" i="0" u="none" strike="noStrike" kern="1200" cap="none" spc="0" normalizeH="0" baseline="0" noProof="0" dirty="0" smtClean="0">
                <a:ln>
                  <a:noFill/>
                </a:ln>
                <a:solidFill>
                  <a:srgbClr val="000000"/>
                </a:solidFill>
                <a:effectLst/>
                <a:uLnTx/>
                <a:uFillTx/>
                <a:ea typeface="+mn-ea"/>
                <a:cs typeface="+mn-cs"/>
              </a:rPr>
              <a:t>ensure </a:t>
            </a:r>
            <a:r>
              <a:rPr kumimoji="0" lang="en-GB" sz="2200" b="0" i="0" u="none" strike="noStrike" kern="1200" cap="none" spc="0" normalizeH="0" baseline="0" noProof="0" dirty="0">
                <a:ln>
                  <a:noFill/>
                </a:ln>
                <a:solidFill>
                  <a:srgbClr val="000000"/>
                </a:solidFill>
                <a:effectLst/>
                <a:uLnTx/>
                <a:uFillTx/>
                <a:ea typeface="+mn-ea"/>
                <a:cs typeface="+mn-cs"/>
              </a:rPr>
              <a:t>that the police act fairly and respect the rights of the detainee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2200" b="0" i="0" u="none" strike="noStrike" kern="1200" cap="none" spc="0" normalizeH="0" baseline="0" noProof="0" dirty="0" smtClean="0">
                <a:ln>
                  <a:noFill/>
                </a:ln>
                <a:solidFill>
                  <a:srgbClr val="000000"/>
                </a:solidFill>
                <a:effectLst/>
                <a:uLnTx/>
                <a:uFillTx/>
                <a:ea typeface="+mn-ea"/>
                <a:cs typeface="+mn-cs"/>
              </a:rPr>
              <a:t>help </a:t>
            </a:r>
            <a:r>
              <a:rPr kumimoji="0" lang="en-GB" sz="2200" b="0" i="0" u="none" strike="noStrike" kern="1200" cap="none" spc="0" normalizeH="0" baseline="0" noProof="0" dirty="0">
                <a:ln>
                  <a:noFill/>
                </a:ln>
                <a:solidFill>
                  <a:srgbClr val="000000"/>
                </a:solidFill>
                <a:effectLst/>
                <a:uLnTx/>
                <a:uFillTx/>
                <a:ea typeface="+mn-ea"/>
                <a:cs typeface="+mn-cs"/>
              </a:rPr>
              <a:t>communication between the detainee, the police and others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000000"/>
                </a:solidFill>
                <a:effectLst/>
                <a:uLnTx/>
                <a:uFillTx/>
                <a:ea typeface="+mn-ea"/>
                <a:cs typeface="+mn-cs"/>
              </a:rPr>
              <a:t>Their role is </a:t>
            </a:r>
            <a:r>
              <a:rPr kumimoji="0" lang="en-GB" sz="2400" b="1" i="0" u="none" strike="noStrike" kern="1200" cap="none" spc="0" normalizeH="0" baseline="0" noProof="0" dirty="0" smtClean="0">
                <a:ln>
                  <a:noFill/>
                </a:ln>
                <a:solidFill>
                  <a:srgbClr val="5B9BD5">
                    <a:lumMod val="75000"/>
                  </a:srgbClr>
                </a:solidFill>
                <a:effectLst/>
                <a:uLnTx/>
                <a:uFillTx/>
                <a:ea typeface="+mn-ea"/>
                <a:cs typeface="+mn-cs"/>
              </a:rPr>
              <a:t>not</a:t>
            </a:r>
            <a:r>
              <a:rPr kumimoji="0" lang="en-GB" sz="2400" b="0" i="0" u="none" strike="noStrike" kern="1200" cap="none" spc="0" normalizeH="0" baseline="0" noProof="0" dirty="0" smtClean="0">
                <a:ln>
                  <a:noFill/>
                </a:ln>
                <a:solidFill>
                  <a:srgbClr val="000000"/>
                </a:solidFill>
                <a:effectLst/>
                <a:uLnTx/>
                <a:uFillTx/>
                <a:ea typeface="+mn-ea"/>
                <a:cs typeface="+mn-cs"/>
              </a:rPr>
              <a:t> </a:t>
            </a:r>
            <a:r>
              <a:rPr kumimoji="0" lang="en-GB" sz="2400" b="0" i="0" u="none" strike="noStrike" kern="1200" cap="none" spc="0" normalizeH="0" baseline="0" noProof="0" dirty="0">
                <a:ln>
                  <a:noFill/>
                </a:ln>
                <a:solidFill>
                  <a:srgbClr val="000000"/>
                </a:solidFill>
                <a:effectLst/>
                <a:uLnTx/>
                <a:uFillTx/>
                <a:ea typeface="+mn-ea"/>
                <a:cs typeface="+mn-cs"/>
              </a:rPr>
              <a:t>to provide the detainee with legal </a:t>
            </a:r>
            <a:r>
              <a:rPr kumimoji="0" lang="en-GB" sz="2400" b="0" i="0" u="none" strike="noStrike" kern="1200" cap="none" spc="0" normalizeH="0" baseline="0" noProof="0" dirty="0" smtClean="0">
                <a:ln>
                  <a:noFill/>
                </a:ln>
                <a:solidFill>
                  <a:srgbClr val="000000"/>
                </a:solidFill>
                <a:effectLst/>
                <a:uLnTx/>
                <a:uFillTx/>
                <a:ea typeface="+mn-ea"/>
                <a:cs typeface="+mn-cs"/>
              </a:rPr>
              <a:t>advice.</a:t>
            </a:r>
            <a:endParaRPr kumimoji="0" lang="en-GB" sz="2400" b="0" i="0" u="none" strike="noStrike" kern="1200" cap="none" spc="0" normalizeH="0" baseline="0" noProof="0" dirty="0">
              <a:ln>
                <a:noFill/>
              </a:ln>
              <a:solidFill>
                <a:prstClr val="black"/>
              </a:solidFill>
              <a:effectLst/>
              <a:uLnTx/>
              <a:uFillTx/>
              <a:ea typeface="+mn-ea"/>
              <a:cs typeface="+mn-cs"/>
            </a:endParaRPr>
          </a:p>
        </p:txBody>
      </p:sp>
      <p:pic>
        <p:nvPicPr>
          <p:cNvPr id="5" name="Picture 4"/>
          <p:cNvPicPr>
            <a:picLocks noChangeAspect="1"/>
          </p:cNvPicPr>
          <p:nvPr/>
        </p:nvPicPr>
        <p:blipFill>
          <a:blip r:embed="rId5"/>
          <a:stretch>
            <a:fillRect/>
          </a:stretch>
        </p:blipFill>
        <p:spPr>
          <a:xfrm>
            <a:off x="8752979" y="1459321"/>
            <a:ext cx="2632489" cy="1230775"/>
          </a:xfrm>
          <a:prstGeom prst="rect">
            <a:avLst/>
          </a:prstGeom>
        </p:spPr>
      </p:pic>
      <p:sp>
        <p:nvSpPr>
          <p:cNvPr id="6" name="TextBox 5"/>
          <p:cNvSpPr txBox="1"/>
          <p:nvPr/>
        </p:nvSpPr>
        <p:spPr>
          <a:xfrm>
            <a:off x="1921084" y="22747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Appropriate Adult</a:t>
            </a:r>
            <a:endParaRPr lang="en-GB" sz="3200" b="1" dirty="0">
              <a:solidFill>
                <a:schemeClr val="bg1"/>
              </a:solidFill>
            </a:endParaRPr>
          </a:p>
        </p:txBody>
      </p:sp>
    </p:spTree>
    <p:extLst>
      <p:ext uri="{BB962C8B-B14F-4D97-AF65-F5344CB8AC3E}">
        <p14:creationId xmlns:p14="http://schemas.microsoft.com/office/powerpoint/2010/main" val="368735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 calcmode="lin" valueType="num">
                                      <p:cBhvr additive="base">
                                        <p:cTn id="12"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anim calcmode="lin" valueType="num">
                                      <p:cBhvr additive="base">
                                        <p:cTn id="16"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arn(inVertic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anim calcmode="lin" valueType="num">
                                      <p:cBhvr additive="base">
                                        <p:cTn id="3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691054" y="1450256"/>
            <a:ext cx="4627756" cy="4627756"/>
          </a:xfrm>
          <a:prstGeom prst="rect">
            <a:avLst/>
          </a:prstGeom>
        </p:spPr>
      </p:pic>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Engage and Explain</a:t>
            </a:r>
            <a:endParaRPr lang="en-GB" sz="3200" b="1" dirty="0">
              <a:solidFill>
                <a:schemeClr val="bg1"/>
              </a:solidFill>
            </a:endParaRPr>
          </a:p>
        </p:txBody>
      </p:sp>
    </p:spTree>
    <p:extLst>
      <p:ext uri="{BB962C8B-B14F-4D97-AF65-F5344CB8AC3E}">
        <p14:creationId xmlns:p14="http://schemas.microsoft.com/office/powerpoint/2010/main" val="9795021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3269746" y="1858827"/>
            <a:ext cx="5127123" cy="3411867"/>
          </a:xfrm>
          <a:prstGeom prst="rect">
            <a:avLst/>
          </a:prstGeom>
        </p:spPr>
      </p:pic>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Aide-Memoire</a:t>
            </a:r>
            <a:endParaRPr lang="en-GB" sz="3200" b="1" dirty="0">
              <a:solidFill>
                <a:schemeClr val="bg1"/>
              </a:solidFill>
            </a:endParaRPr>
          </a:p>
        </p:txBody>
      </p:sp>
    </p:spTree>
    <p:extLst>
      <p:ext uri="{BB962C8B-B14F-4D97-AF65-F5344CB8AC3E}">
        <p14:creationId xmlns:p14="http://schemas.microsoft.com/office/powerpoint/2010/main" val="23146424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809932" y="1782417"/>
            <a:ext cx="6824822" cy="3346756"/>
          </a:xfrm>
          <a:prstGeom prst="rect">
            <a:avLst/>
          </a:prstGeom>
        </p:spPr>
      </p:pic>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Account</a:t>
            </a:r>
            <a:endParaRPr lang="en-GB" sz="3200" b="1" dirty="0">
              <a:solidFill>
                <a:schemeClr val="bg1"/>
              </a:solidFill>
            </a:endParaRPr>
          </a:p>
        </p:txBody>
      </p:sp>
    </p:spTree>
    <p:extLst>
      <p:ext uri="{BB962C8B-B14F-4D97-AF65-F5344CB8AC3E}">
        <p14:creationId xmlns:p14="http://schemas.microsoft.com/office/powerpoint/2010/main" val="6311187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94580" y="1438754"/>
            <a:ext cx="9911102" cy="4168834"/>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000" kern="0" dirty="0">
                <a:solidFill>
                  <a:srgbClr val="000000"/>
                </a:solidFill>
                <a:ea typeface="ＭＳ Ｐゴシック" panose="020B0600070205080204" pitchFamily="34" charset="-128"/>
              </a:rPr>
              <a:t>John Smith has been arrested on suspicion of stealing a bottle of vodka at </a:t>
            </a:r>
            <a:r>
              <a:rPr lang="en-GB" altLang="en-US" sz="2000" kern="0" dirty="0" smtClean="0">
                <a:solidFill>
                  <a:srgbClr val="000000"/>
                </a:solidFill>
                <a:ea typeface="ＭＳ Ｐゴシック" panose="020B0600070205080204" pitchFamily="34" charset="-128"/>
              </a:rPr>
              <a:t>3pm</a:t>
            </a:r>
          </a:p>
          <a:p>
            <a:pPr marL="342900" lvl="0" indent="-342900" eaLnBrk="0" fontAlgn="base" hangingPunct="0">
              <a:lnSpc>
                <a:spcPct val="150000"/>
              </a:lnSpc>
              <a:spcBef>
                <a:spcPct val="20000"/>
              </a:spcBef>
              <a:spcAft>
                <a:spcPct val="0"/>
              </a:spcAft>
            </a:pPr>
            <a:r>
              <a:rPr lang="en-GB" altLang="en-US" sz="2000" kern="0" dirty="0" smtClean="0">
                <a:solidFill>
                  <a:srgbClr val="000000"/>
                </a:solidFill>
                <a:ea typeface="ＭＳ Ｐゴシック" panose="020B0600070205080204" pitchFamily="34" charset="-128"/>
              </a:rPr>
              <a:t>Yesterday from </a:t>
            </a:r>
            <a:r>
              <a:rPr lang="en-GB" altLang="en-US" sz="2000" kern="0" dirty="0">
                <a:solidFill>
                  <a:srgbClr val="000000"/>
                </a:solidFill>
                <a:ea typeface="ＭＳ Ｐゴシック" panose="020B0600070205080204" pitchFamily="34" charset="-128"/>
              </a:rPr>
              <a:t>the SPAR shop on High Street, Cwmbran.</a:t>
            </a:r>
          </a:p>
          <a:p>
            <a:pPr marL="342900" lvl="0" indent="-342900" eaLnBrk="0" fontAlgn="base" hangingPunct="0">
              <a:lnSpc>
                <a:spcPct val="150000"/>
              </a:lnSpc>
              <a:spcBef>
                <a:spcPct val="20000"/>
              </a:spcBef>
              <a:spcAft>
                <a:spcPct val="0"/>
              </a:spcAft>
            </a:pPr>
            <a:r>
              <a:rPr lang="en-GB" altLang="en-US" sz="2000" kern="0" dirty="0">
                <a:solidFill>
                  <a:srgbClr val="000000"/>
                </a:solidFill>
                <a:ea typeface="ＭＳ Ｐゴシック" panose="020B0600070205080204" pitchFamily="34" charset="-128"/>
              </a:rPr>
              <a:t>CCTV inside the store shows a male selecting a bottle from the shelf, putting </a:t>
            </a:r>
            <a:r>
              <a:rPr lang="en-GB" altLang="en-US" sz="2000" kern="0" dirty="0" smtClean="0">
                <a:solidFill>
                  <a:srgbClr val="000000"/>
                </a:solidFill>
                <a:ea typeface="ＭＳ Ｐゴシック" panose="020B0600070205080204" pitchFamily="34" charset="-128"/>
              </a:rPr>
              <a:t>it</a:t>
            </a:r>
          </a:p>
          <a:p>
            <a:pPr marL="342900" lvl="0" indent="-342900" eaLnBrk="0" fontAlgn="base" hangingPunct="0">
              <a:lnSpc>
                <a:spcPct val="150000"/>
              </a:lnSpc>
              <a:spcBef>
                <a:spcPct val="20000"/>
              </a:spcBef>
              <a:spcAft>
                <a:spcPct val="0"/>
              </a:spcAft>
            </a:pPr>
            <a:r>
              <a:rPr lang="en-GB" altLang="en-US" sz="2000" kern="0" dirty="0" smtClean="0">
                <a:solidFill>
                  <a:srgbClr val="000000"/>
                </a:solidFill>
                <a:ea typeface="ＭＳ Ｐゴシック" panose="020B0600070205080204" pitchFamily="34" charset="-128"/>
              </a:rPr>
              <a:t>inside his  jacket</a:t>
            </a:r>
            <a:r>
              <a:rPr lang="en-GB" altLang="en-US" sz="2000" kern="0" dirty="0">
                <a:solidFill>
                  <a:srgbClr val="000000"/>
                </a:solidFill>
                <a:ea typeface="ＭＳ Ｐゴシック" panose="020B0600070205080204" pitchFamily="34" charset="-128"/>
              </a:rPr>
              <a:t>, and leaving without offering payment. A local officer </a:t>
            </a:r>
            <a:r>
              <a:rPr lang="en-GB" altLang="en-US" sz="2000" kern="0" dirty="0" smtClean="0">
                <a:solidFill>
                  <a:srgbClr val="000000"/>
                </a:solidFill>
                <a:ea typeface="ＭＳ Ｐゴシック" panose="020B0600070205080204" pitchFamily="34" charset="-128"/>
              </a:rPr>
              <a:t>PC</a:t>
            </a:r>
          </a:p>
          <a:p>
            <a:pPr marL="342900" lvl="0" indent="-342900" eaLnBrk="0" fontAlgn="base" hangingPunct="0">
              <a:lnSpc>
                <a:spcPct val="150000"/>
              </a:lnSpc>
              <a:spcBef>
                <a:spcPct val="20000"/>
              </a:spcBef>
              <a:spcAft>
                <a:spcPct val="0"/>
              </a:spcAft>
            </a:pPr>
            <a:r>
              <a:rPr lang="en-GB" altLang="en-US" sz="2000" kern="0" dirty="0" smtClean="0">
                <a:solidFill>
                  <a:srgbClr val="000000"/>
                </a:solidFill>
                <a:ea typeface="ＭＳ Ｐゴシック" panose="020B0600070205080204" pitchFamily="34" charset="-128"/>
              </a:rPr>
              <a:t>Jones </a:t>
            </a:r>
            <a:r>
              <a:rPr lang="en-GB" altLang="en-US" sz="2000" kern="0" dirty="0">
                <a:solidFill>
                  <a:srgbClr val="000000"/>
                </a:solidFill>
                <a:ea typeface="ＭＳ Ｐゴシック" panose="020B0600070205080204" pitchFamily="34" charset="-128"/>
              </a:rPr>
              <a:t>positively </a:t>
            </a:r>
            <a:r>
              <a:rPr lang="en-GB" altLang="en-US" sz="2000" kern="0" dirty="0" smtClean="0">
                <a:solidFill>
                  <a:srgbClr val="000000"/>
                </a:solidFill>
                <a:ea typeface="ＭＳ Ｐゴシック" panose="020B0600070205080204" pitchFamily="34" charset="-128"/>
              </a:rPr>
              <a:t>identifies the </a:t>
            </a:r>
            <a:r>
              <a:rPr lang="en-GB" altLang="en-US" sz="2000" kern="0" dirty="0">
                <a:solidFill>
                  <a:srgbClr val="000000"/>
                </a:solidFill>
                <a:ea typeface="ＭＳ Ｐゴシック" panose="020B0600070205080204" pitchFamily="34" charset="-128"/>
              </a:rPr>
              <a:t>male on the footage as Smith and has </a:t>
            </a:r>
            <a:r>
              <a:rPr lang="en-GB" altLang="en-US" sz="2000" kern="0" dirty="0" smtClean="0">
                <a:solidFill>
                  <a:srgbClr val="000000"/>
                </a:solidFill>
                <a:ea typeface="ＭＳ Ｐゴシック" panose="020B0600070205080204" pitchFamily="34" charset="-128"/>
              </a:rPr>
              <a:t>provided</a:t>
            </a:r>
          </a:p>
          <a:p>
            <a:pPr marL="342900" lvl="0" indent="-342900" eaLnBrk="0" fontAlgn="base" hangingPunct="0">
              <a:lnSpc>
                <a:spcPct val="150000"/>
              </a:lnSpc>
              <a:spcBef>
                <a:spcPct val="20000"/>
              </a:spcBef>
              <a:spcAft>
                <a:spcPct val="0"/>
              </a:spcAft>
            </a:pPr>
            <a:r>
              <a:rPr lang="en-GB" altLang="en-US" sz="2000" kern="0" dirty="0" smtClean="0">
                <a:solidFill>
                  <a:srgbClr val="000000"/>
                </a:solidFill>
                <a:ea typeface="ＭＳ Ｐゴシック" panose="020B0600070205080204" pitchFamily="34" charset="-128"/>
              </a:rPr>
              <a:t>a </a:t>
            </a:r>
            <a:r>
              <a:rPr lang="en-GB" altLang="en-US" sz="2000" kern="0" dirty="0">
                <a:solidFill>
                  <a:srgbClr val="000000"/>
                </a:solidFill>
                <a:ea typeface="ＭＳ Ｐゴシック" panose="020B0600070205080204" pitchFamily="34" charset="-128"/>
              </a:rPr>
              <a:t>statement.</a:t>
            </a:r>
          </a:p>
          <a:p>
            <a:pPr marL="342900" lvl="0" indent="-342900" eaLnBrk="0" fontAlgn="base" hangingPunct="0">
              <a:lnSpc>
                <a:spcPct val="150000"/>
              </a:lnSpc>
              <a:spcBef>
                <a:spcPct val="20000"/>
              </a:spcBef>
              <a:spcAft>
                <a:spcPct val="0"/>
              </a:spcAft>
            </a:pPr>
            <a:r>
              <a:rPr lang="en-GB" altLang="en-US" sz="2000" kern="0" dirty="0">
                <a:solidFill>
                  <a:srgbClr val="000000"/>
                </a:solidFill>
                <a:ea typeface="ＭＳ Ｐゴシック" panose="020B0600070205080204" pitchFamily="34" charset="-128"/>
              </a:rPr>
              <a:t>The shop assistant, Jane Evans, witnesses the theft. She has also identified </a:t>
            </a:r>
            <a:r>
              <a:rPr lang="en-GB" altLang="en-US" sz="2000" kern="0" dirty="0" smtClean="0">
                <a:solidFill>
                  <a:srgbClr val="000000"/>
                </a:solidFill>
                <a:ea typeface="ＭＳ Ｐゴシック" panose="020B0600070205080204" pitchFamily="34" charset="-128"/>
              </a:rPr>
              <a:t>the</a:t>
            </a:r>
          </a:p>
          <a:p>
            <a:pPr marL="342900" lvl="0" indent="-342900" eaLnBrk="0" fontAlgn="base" hangingPunct="0">
              <a:lnSpc>
                <a:spcPct val="150000"/>
              </a:lnSpc>
              <a:spcBef>
                <a:spcPct val="20000"/>
              </a:spcBef>
              <a:spcAft>
                <a:spcPct val="0"/>
              </a:spcAft>
            </a:pPr>
            <a:r>
              <a:rPr lang="en-GB" altLang="en-US" sz="2000" kern="0" dirty="0" smtClean="0">
                <a:solidFill>
                  <a:srgbClr val="000000"/>
                </a:solidFill>
                <a:ea typeface="ＭＳ Ｐゴシック" panose="020B0600070205080204" pitchFamily="34" charset="-128"/>
              </a:rPr>
              <a:t>culprit as Smith </a:t>
            </a:r>
            <a:r>
              <a:rPr lang="en-GB" altLang="en-US" sz="2000" kern="0" dirty="0">
                <a:solidFill>
                  <a:srgbClr val="000000"/>
                </a:solidFill>
                <a:ea typeface="ＭＳ Ｐゴシック" panose="020B0600070205080204" pitchFamily="34" charset="-128"/>
              </a:rPr>
              <a:t>and knows him as she went to school with him.</a:t>
            </a: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Scenario</a:t>
            </a:r>
            <a:endParaRPr lang="en-GB" sz="3200" b="1" dirty="0">
              <a:solidFill>
                <a:schemeClr val="bg1"/>
              </a:solidFill>
            </a:endParaRPr>
          </a:p>
        </p:txBody>
      </p:sp>
    </p:spTree>
    <p:extLst>
      <p:ext uri="{BB962C8B-B14F-4D97-AF65-F5344CB8AC3E}">
        <p14:creationId xmlns:p14="http://schemas.microsoft.com/office/powerpoint/2010/main" val="9462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676169" y="576823"/>
            <a:ext cx="10459844" cy="5816977"/>
          </a:xfrm>
          <a:prstGeom prst="rect">
            <a:avLst/>
          </a:prstGeom>
          <a:noFill/>
        </p:spPr>
        <p:txBody>
          <a:bodyPr wrap="square" rtlCol="0">
            <a:spAutoFit/>
          </a:bodyPr>
          <a:lstStyle/>
          <a:p>
            <a:r>
              <a:rPr lang="en-GB" sz="2600" dirty="0" smtClean="0"/>
              <a:t>You are Tasked with Interviewing Smith.</a:t>
            </a:r>
          </a:p>
          <a:p>
            <a:endParaRPr lang="en-GB" sz="2600" dirty="0"/>
          </a:p>
          <a:p>
            <a:r>
              <a:rPr lang="en-GB" sz="2600" dirty="0"/>
              <a:t>From what we know, what are the topics you want to include in your interview plan</a:t>
            </a:r>
            <a:r>
              <a:rPr lang="en-GB" sz="2600" dirty="0" smtClean="0"/>
              <a:t>?</a:t>
            </a:r>
          </a:p>
          <a:p>
            <a:endParaRPr lang="en-GB" sz="2000" dirty="0"/>
          </a:p>
          <a:p>
            <a:endParaRPr lang="en-GB" sz="2000" dirty="0" smtClean="0"/>
          </a:p>
          <a:p>
            <a:pPr marL="342900" indent="-342900">
              <a:buFont typeface="Wingdings" panose="05000000000000000000" pitchFamily="2" charset="2"/>
              <a:buChar char="q"/>
            </a:pPr>
            <a:r>
              <a:rPr lang="en-GB" sz="2400" dirty="0"/>
              <a:t>Responsibility</a:t>
            </a:r>
          </a:p>
          <a:p>
            <a:pPr marL="342900" indent="-342900">
              <a:buFont typeface="Wingdings" panose="05000000000000000000" pitchFamily="2" charset="2"/>
              <a:buChar char="q"/>
            </a:pPr>
            <a:r>
              <a:rPr lang="en-GB" sz="2400" dirty="0"/>
              <a:t>Material time frame</a:t>
            </a:r>
          </a:p>
          <a:p>
            <a:pPr marL="342900" indent="-342900">
              <a:buFont typeface="Wingdings" panose="05000000000000000000" pitchFamily="2" charset="2"/>
              <a:buChar char="q"/>
            </a:pPr>
            <a:r>
              <a:rPr lang="en-GB" sz="2400" dirty="0"/>
              <a:t>Knowledge of the SPAR </a:t>
            </a:r>
          </a:p>
          <a:p>
            <a:pPr marL="342900" indent="-342900">
              <a:buFont typeface="Wingdings" panose="05000000000000000000" pitchFamily="2" charset="2"/>
              <a:buChar char="q"/>
            </a:pPr>
            <a:r>
              <a:rPr lang="en-GB" sz="2400" dirty="0"/>
              <a:t>Smith</a:t>
            </a:r>
          </a:p>
          <a:p>
            <a:pPr marL="342900" indent="-342900">
              <a:buFont typeface="Wingdings" panose="05000000000000000000" pitchFamily="2" charset="2"/>
              <a:buChar char="q"/>
            </a:pPr>
            <a:r>
              <a:rPr lang="en-GB" sz="2400" dirty="0"/>
              <a:t>CCTV </a:t>
            </a:r>
          </a:p>
          <a:p>
            <a:pPr marL="342900" indent="-342900">
              <a:buFont typeface="Wingdings" panose="05000000000000000000" pitchFamily="2" charset="2"/>
              <a:buChar char="q"/>
            </a:pPr>
            <a:r>
              <a:rPr lang="en-GB" sz="2400" dirty="0"/>
              <a:t>Statement of PC Jones </a:t>
            </a:r>
          </a:p>
          <a:p>
            <a:pPr marL="342900" indent="-342900">
              <a:buFont typeface="Wingdings" panose="05000000000000000000" pitchFamily="2" charset="2"/>
              <a:buChar char="q"/>
            </a:pPr>
            <a:r>
              <a:rPr lang="en-GB" sz="2400" dirty="0"/>
              <a:t>Statement of Jane Evans </a:t>
            </a:r>
          </a:p>
          <a:p>
            <a:endParaRPr lang="en-GB" sz="2000" dirty="0"/>
          </a:p>
          <a:p>
            <a:endParaRPr lang="en-GB" sz="2000" dirty="0"/>
          </a:p>
          <a:p>
            <a:endParaRPr lang="en-GB" sz="2000" dirty="0"/>
          </a:p>
        </p:txBody>
      </p:sp>
      <p:pic>
        <p:nvPicPr>
          <p:cNvPr id="2" name="Picture 1"/>
          <p:cNvPicPr>
            <a:picLocks noChangeAspect="1"/>
          </p:cNvPicPr>
          <p:nvPr/>
        </p:nvPicPr>
        <p:blipFill>
          <a:blip r:embed="rId4"/>
          <a:stretch>
            <a:fillRect/>
          </a:stretch>
        </p:blipFill>
        <p:spPr>
          <a:xfrm>
            <a:off x="4357940" y="2464601"/>
            <a:ext cx="3841737" cy="2879655"/>
          </a:xfrm>
          <a:prstGeom prst="rect">
            <a:avLst/>
          </a:prstGeom>
        </p:spPr>
      </p:pic>
      <p:pic>
        <p:nvPicPr>
          <p:cNvPr id="4" name="Picture 3"/>
          <p:cNvPicPr>
            <a:picLocks noChangeAspect="1"/>
          </p:cNvPicPr>
          <p:nvPr/>
        </p:nvPicPr>
        <p:blipFill>
          <a:blip r:embed="rId5"/>
          <a:stretch>
            <a:fillRect/>
          </a:stretch>
        </p:blipFill>
        <p:spPr>
          <a:xfrm>
            <a:off x="8769600" y="2464601"/>
            <a:ext cx="2666172" cy="2879655"/>
          </a:xfrm>
          <a:prstGeom prst="rect">
            <a:avLst/>
          </a:prstGeom>
        </p:spPr>
      </p:pic>
    </p:spTree>
    <p:extLst>
      <p:ext uri="{BB962C8B-B14F-4D97-AF65-F5344CB8AC3E}">
        <p14:creationId xmlns:p14="http://schemas.microsoft.com/office/powerpoint/2010/main" val="404383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anim calcmode="lin" valueType="num">
                                      <p:cBhvr additive="base">
                                        <p:cTn id="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6" end="6"/>
                                            </p:txEl>
                                          </p:spTgt>
                                        </p:tgtEl>
                                        <p:attrNameLst>
                                          <p:attrName>style.visibility</p:attrName>
                                        </p:attrNameLst>
                                      </p:cBhvr>
                                      <p:to>
                                        <p:strVal val="visible"/>
                                      </p:to>
                                    </p:set>
                                    <p:anim calcmode="lin" valueType="num">
                                      <p:cBhvr additive="base">
                                        <p:cTn id="1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anim calcmode="lin" valueType="num">
                                      <p:cBhvr additive="base">
                                        <p:cTn id="1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anim calcmode="lin" valueType="num">
                                      <p:cBhvr additive="base">
                                        <p:cTn id="1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9" end="9"/>
                                            </p:txEl>
                                          </p:spTgt>
                                        </p:tgtEl>
                                        <p:attrNameLst>
                                          <p:attrName>style.visibility</p:attrName>
                                        </p:attrNameLst>
                                      </p:cBhvr>
                                      <p:to>
                                        <p:strVal val="visible"/>
                                      </p:to>
                                    </p:set>
                                    <p:anim calcmode="lin" valueType="num">
                                      <p:cBhvr additive="base">
                                        <p:cTn id="23"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 calcmode="lin" valueType="num">
                                      <p:cBhvr additive="base">
                                        <p:cTn id="27"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10" end="1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anim calcmode="lin" valueType="num">
                                      <p:cBhvr additive="base">
                                        <p:cTn id="31"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814039" y="356839"/>
            <a:ext cx="10615961" cy="5416868"/>
          </a:xfrm>
          <a:prstGeom prst="rect">
            <a:avLst/>
          </a:prstGeom>
          <a:noFill/>
        </p:spPr>
        <p:txBody>
          <a:bodyPr wrap="square" rtlCol="0">
            <a:spAutoFit/>
          </a:bodyPr>
          <a:lstStyle/>
          <a:p>
            <a:r>
              <a:rPr lang="en-GB" sz="2600" dirty="0"/>
              <a:t>Following the completion of your interview plan, you are ready to obtain Smiths’  account</a:t>
            </a:r>
            <a:r>
              <a:rPr lang="en-GB" sz="2600" dirty="0" smtClean="0"/>
              <a:t>.</a:t>
            </a:r>
          </a:p>
          <a:p>
            <a:endParaRPr lang="en-GB" sz="2600" dirty="0" smtClean="0"/>
          </a:p>
          <a:p>
            <a:r>
              <a:rPr lang="en-GB" sz="2600" dirty="0" smtClean="0"/>
              <a:t>The </a:t>
            </a:r>
            <a:r>
              <a:rPr lang="en-GB" sz="2600" dirty="0"/>
              <a:t>account comprises </a:t>
            </a:r>
            <a:r>
              <a:rPr lang="en-GB" sz="2600" dirty="0" smtClean="0"/>
              <a:t>of 3 parts:</a:t>
            </a:r>
          </a:p>
          <a:p>
            <a:endParaRPr lang="en-GB" sz="2600" dirty="0" smtClean="0"/>
          </a:p>
          <a:p>
            <a:endParaRPr lang="en-GB" sz="2600" dirty="0"/>
          </a:p>
          <a:p>
            <a:r>
              <a:rPr lang="en-GB" sz="2600" dirty="0" smtClean="0"/>
              <a:t>1. Suspect account</a:t>
            </a:r>
          </a:p>
          <a:p>
            <a:endParaRPr lang="en-GB" sz="2600" dirty="0"/>
          </a:p>
          <a:p>
            <a:r>
              <a:rPr lang="en-GB" sz="2600" dirty="0"/>
              <a:t>2. Police </a:t>
            </a:r>
            <a:r>
              <a:rPr lang="en-GB" sz="2600" dirty="0" smtClean="0"/>
              <a:t>agenda</a:t>
            </a:r>
          </a:p>
          <a:p>
            <a:endParaRPr lang="en-GB" sz="2600" dirty="0"/>
          </a:p>
          <a:p>
            <a:r>
              <a:rPr lang="en-GB" sz="2600" dirty="0"/>
              <a:t>3. Challenge</a:t>
            </a:r>
          </a:p>
          <a:p>
            <a:endParaRPr lang="en-GB" sz="2000" dirty="0"/>
          </a:p>
          <a:p>
            <a:endParaRPr lang="en-GB" sz="2000" dirty="0" smtClean="0"/>
          </a:p>
          <a:p>
            <a:endParaRPr lang="en-GB" sz="2000" dirty="0"/>
          </a:p>
        </p:txBody>
      </p:sp>
      <p:pic>
        <p:nvPicPr>
          <p:cNvPr id="3" name="Picture 2"/>
          <p:cNvPicPr>
            <a:picLocks noChangeAspect="1"/>
          </p:cNvPicPr>
          <p:nvPr/>
        </p:nvPicPr>
        <p:blipFill rotWithShape="1">
          <a:blip r:embed="rId4"/>
          <a:srcRect l="2213" t="12991" r="1076"/>
          <a:stretch/>
        </p:blipFill>
        <p:spPr>
          <a:xfrm>
            <a:off x="4925292" y="2348346"/>
            <a:ext cx="5901480" cy="3117272"/>
          </a:xfrm>
          <a:prstGeom prst="rect">
            <a:avLst/>
          </a:prstGeom>
        </p:spPr>
      </p:pic>
    </p:spTree>
    <p:extLst>
      <p:ext uri="{BB962C8B-B14F-4D97-AF65-F5344CB8AC3E}">
        <p14:creationId xmlns:p14="http://schemas.microsoft.com/office/powerpoint/2010/main" val="422263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anim calcmode="lin" valueType="num">
                                      <p:cBhvr additive="base">
                                        <p:cTn id="1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06582" y="1027937"/>
            <a:ext cx="10723417" cy="5109091"/>
          </a:xfrm>
          <a:prstGeom prst="rect">
            <a:avLst/>
          </a:prstGeom>
          <a:noFill/>
        </p:spPr>
        <p:txBody>
          <a:bodyPr wrap="square" rtlCol="0">
            <a:spAutoFit/>
          </a:bodyPr>
          <a:lstStyle/>
          <a:p>
            <a:r>
              <a:rPr lang="en-GB" sz="2800" dirty="0"/>
              <a:t>This is the account given by the </a:t>
            </a:r>
            <a:r>
              <a:rPr lang="en-GB" sz="2800" dirty="0" smtClean="0"/>
              <a:t>suspect.  It </a:t>
            </a:r>
            <a:r>
              <a:rPr lang="en-GB" sz="2800" dirty="0"/>
              <a:t>will be prompted by the responsibility questions, for example; </a:t>
            </a:r>
          </a:p>
          <a:p>
            <a:r>
              <a:rPr lang="en-GB" sz="2800" dirty="0"/>
              <a:t>     </a:t>
            </a:r>
            <a:endParaRPr lang="en-GB" sz="2800" dirty="0" smtClean="0"/>
          </a:p>
          <a:p>
            <a:r>
              <a:rPr lang="en-GB" sz="2800" dirty="0"/>
              <a:t> </a:t>
            </a:r>
            <a:r>
              <a:rPr lang="en-GB" sz="2800" dirty="0" smtClean="0"/>
              <a:t>     “Are </a:t>
            </a:r>
            <a:r>
              <a:rPr lang="en-GB" sz="2800" dirty="0"/>
              <a:t>you responsible for</a:t>
            </a:r>
            <a:r>
              <a:rPr lang="en-GB" sz="2800" dirty="0" smtClean="0"/>
              <a:t>……? “ </a:t>
            </a:r>
            <a:endParaRPr lang="en-GB" sz="2800" dirty="0"/>
          </a:p>
          <a:p>
            <a:r>
              <a:rPr lang="en-GB" sz="2800" dirty="0"/>
              <a:t>    </a:t>
            </a:r>
            <a:r>
              <a:rPr lang="en-GB" sz="2800" dirty="0" smtClean="0"/>
              <a:t>  “Tell </a:t>
            </a:r>
            <a:r>
              <a:rPr lang="en-GB" sz="2800" dirty="0"/>
              <a:t>me what you know about</a:t>
            </a:r>
            <a:r>
              <a:rPr lang="en-GB" sz="2800" dirty="0" smtClean="0"/>
              <a:t>……..”</a:t>
            </a:r>
            <a:endParaRPr lang="en-GB" sz="2800" dirty="0"/>
          </a:p>
          <a:p>
            <a:r>
              <a:rPr lang="en-GB" sz="2800" dirty="0"/>
              <a:t>     </a:t>
            </a:r>
          </a:p>
          <a:p>
            <a:r>
              <a:rPr lang="en-GB" sz="2800" dirty="0"/>
              <a:t>     Or</a:t>
            </a:r>
          </a:p>
          <a:p>
            <a:endParaRPr lang="en-GB" sz="2800" dirty="0"/>
          </a:p>
          <a:p>
            <a:r>
              <a:rPr lang="en-GB" sz="2800" dirty="0"/>
              <a:t>The material time frame questions, </a:t>
            </a:r>
          </a:p>
          <a:p>
            <a:r>
              <a:rPr lang="en-GB" sz="2800" dirty="0"/>
              <a:t>     </a:t>
            </a:r>
            <a:endParaRPr lang="en-GB" sz="2800" dirty="0" smtClean="0"/>
          </a:p>
          <a:p>
            <a:r>
              <a:rPr lang="en-GB" sz="2800" dirty="0"/>
              <a:t> </a:t>
            </a:r>
            <a:r>
              <a:rPr lang="en-GB" sz="2800" dirty="0" smtClean="0"/>
              <a:t>    “Tell </a:t>
            </a:r>
            <a:r>
              <a:rPr lang="en-GB" sz="2800" dirty="0"/>
              <a:t>me where you were and what you did on</a:t>
            </a:r>
            <a:r>
              <a:rPr lang="en-GB" sz="2800" dirty="0" smtClean="0"/>
              <a:t>………?”</a:t>
            </a:r>
            <a:endParaRPr lang="en-GB" sz="2800" dirty="0"/>
          </a:p>
          <a:p>
            <a:endParaRPr lang="en-GB" dirty="0"/>
          </a:p>
        </p:txBody>
      </p:sp>
      <p:sp>
        <p:nvSpPr>
          <p:cNvPr id="5" name="TextBox 4"/>
          <p:cNvSpPr txBox="1"/>
          <p:nvPr/>
        </p:nvSpPr>
        <p:spPr>
          <a:xfrm>
            <a:off x="1927830" y="20642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Suspect Account</a:t>
            </a:r>
            <a:endParaRPr lang="en-GB" sz="3200" b="1" dirty="0">
              <a:solidFill>
                <a:schemeClr val="bg1"/>
              </a:solidFill>
            </a:endParaRPr>
          </a:p>
        </p:txBody>
      </p:sp>
      <p:pic>
        <p:nvPicPr>
          <p:cNvPr id="6" name="Picture 5"/>
          <p:cNvPicPr>
            <a:picLocks noChangeAspect="1"/>
          </p:cNvPicPr>
          <p:nvPr/>
        </p:nvPicPr>
        <p:blipFill rotWithShape="1">
          <a:blip r:embed="rId4"/>
          <a:srcRect l="10505" t="8788" r="9798" b="16667"/>
          <a:stretch/>
        </p:blipFill>
        <p:spPr>
          <a:xfrm>
            <a:off x="7565596" y="2086191"/>
            <a:ext cx="3199386" cy="2992582"/>
          </a:xfrm>
          <a:prstGeom prst="rect">
            <a:avLst/>
          </a:prstGeom>
        </p:spPr>
      </p:pic>
    </p:spTree>
    <p:extLst>
      <p:ext uri="{BB962C8B-B14F-4D97-AF65-F5344CB8AC3E}">
        <p14:creationId xmlns:p14="http://schemas.microsoft.com/office/powerpoint/2010/main" val="339183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barn(inVertical)">
                                      <p:cBhvr>
                                        <p:cTn id="36" dur="500"/>
                                        <p:tgtEl>
                                          <p:spTgt spid="3">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161754" y="1027937"/>
            <a:ext cx="10437542" cy="5041380"/>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This will prompt the suspect to give his/her account which will be one of </a:t>
            </a:r>
            <a:r>
              <a:rPr lang="en-GB" altLang="en-US" sz="2400" kern="0" dirty="0" smtClean="0">
                <a:solidFill>
                  <a:srgbClr val="000000"/>
                </a:solidFill>
                <a:ea typeface="ＭＳ Ｐゴシック" panose="020B0600070205080204" pitchFamily="34" charset="-128"/>
              </a:rPr>
              <a:t>the</a:t>
            </a:r>
          </a:p>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following</a:t>
            </a:r>
            <a:r>
              <a:rPr lang="en-GB" altLang="en-US" sz="2400" kern="0" dirty="0">
                <a:solidFill>
                  <a:srgbClr val="000000"/>
                </a:solidFill>
                <a:ea typeface="ＭＳ Ｐゴシック" panose="020B0600070205080204" pitchFamily="34" charset="-128"/>
              </a:rPr>
              <a: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smtClean="0">
                <a:solidFill>
                  <a:srgbClr val="000000"/>
                </a:solidFill>
                <a:ea typeface="ＭＳ Ｐゴシック" panose="020B0600070205080204" pitchFamily="34" charset="-128"/>
              </a:rPr>
              <a:t>Full </a:t>
            </a:r>
            <a:r>
              <a:rPr lang="en-GB" altLang="en-US" sz="2400" kern="0" dirty="0">
                <a:solidFill>
                  <a:srgbClr val="000000"/>
                </a:solidFill>
                <a:ea typeface="ＭＳ Ｐゴシック" panose="020B0600070205080204" pitchFamily="34" charset="-128"/>
              </a:rPr>
              <a:t>admission</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smtClean="0">
                <a:solidFill>
                  <a:srgbClr val="000000"/>
                </a:solidFill>
                <a:ea typeface="ＭＳ Ｐゴシック" panose="020B0600070205080204" pitchFamily="34" charset="-128"/>
              </a:rPr>
              <a:t>Denial</a:t>
            </a: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smtClean="0">
                <a:solidFill>
                  <a:srgbClr val="000000"/>
                </a:solidFill>
                <a:ea typeface="ＭＳ Ｐゴシック" panose="020B0600070205080204" pitchFamily="34" charset="-128"/>
              </a:rPr>
              <a:t>Partial </a:t>
            </a:r>
            <a:r>
              <a:rPr lang="en-GB" altLang="en-US" sz="2400" kern="0" dirty="0">
                <a:solidFill>
                  <a:srgbClr val="000000"/>
                </a:solidFill>
                <a:ea typeface="ＭＳ Ｐゴシック" panose="020B0600070205080204" pitchFamily="34" charset="-128"/>
              </a:rPr>
              <a:t>admission</a:t>
            </a:r>
          </a:p>
          <a:p>
            <a:pPr marL="342900" lvl="0" indent="-342900" eaLnBrk="0" fontAlgn="base" hangingPunct="0">
              <a:lnSpc>
                <a:spcPct val="150000"/>
              </a:lnSpc>
              <a:spcBef>
                <a:spcPct val="20000"/>
              </a:spcBef>
              <a:spcAft>
                <a:spcPct val="0"/>
              </a:spcAft>
            </a:pPr>
            <a:r>
              <a:rPr lang="en-GB" altLang="en-US" sz="2400" b="1" kern="0" dirty="0">
                <a:solidFill>
                  <a:srgbClr val="FF0000"/>
                </a:solidFill>
                <a:ea typeface="ＭＳ Ｐゴシック" panose="020B0600070205080204" pitchFamily="34" charset="-128"/>
              </a:rPr>
              <a:t>Unless – </a:t>
            </a:r>
          </a:p>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1. The suspect refuses to answer any questions, i.e. no comment,</a:t>
            </a:r>
          </a:p>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2. The suspect provides a prepared statement</a:t>
            </a:r>
          </a:p>
        </p:txBody>
      </p:sp>
      <p:sp>
        <p:nvSpPr>
          <p:cNvPr id="4" name="TextBox 3"/>
          <p:cNvSpPr txBox="1"/>
          <p:nvPr/>
        </p:nvSpPr>
        <p:spPr>
          <a:xfrm>
            <a:off x="1907832" y="30209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Suspect Account</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5337464" y="2140527"/>
            <a:ext cx="3429000" cy="2286000"/>
          </a:xfrm>
          <a:prstGeom prst="rect">
            <a:avLst/>
          </a:prstGeom>
        </p:spPr>
      </p:pic>
    </p:spTree>
    <p:extLst>
      <p:ext uri="{BB962C8B-B14F-4D97-AF65-F5344CB8AC3E}">
        <p14:creationId xmlns:p14="http://schemas.microsoft.com/office/powerpoint/2010/main" val="300860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arn(inVertical)">
                                      <p:cBhvr>
                                        <p:cTn id="12" dur="500"/>
                                        <p:tgtEl>
                                          <p:spTgt spid="5">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barn(inVertical)">
                                      <p:cBhvr>
                                        <p:cTn id="15" dur="500"/>
                                        <p:tgtEl>
                                          <p:spTgt spid="5">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barn(inVertical)">
                                      <p:cBhvr>
                                        <p:cTn id="18" dur="500"/>
                                        <p:tgtEl>
                                          <p:spTgt spid="5">
                                            <p:txEl>
                                              <p:pRg st="3" end="3"/>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barn(inVertical)">
                                      <p:cBhvr>
                                        <p:cTn id="21" dur="500"/>
                                        <p:tgtEl>
                                          <p:spTgt spid="5">
                                            <p:txEl>
                                              <p:pRg st="4" end="4"/>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barn(inVertical)">
                                      <p:cBhvr>
                                        <p:cTn id="24" dur="500"/>
                                        <p:tgtEl>
                                          <p:spTgt spid="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anim calcmode="lin" valueType="num">
                                      <p:cBhvr additive="base">
                                        <p:cTn id="2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 calcmode="lin" valueType="num">
                                      <p:cBhvr additive="base">
                                        <p:cTn id="3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73469" y="1275801"/>
            <a:ext cx="9523142" cy="4265783"/>
          </a:xfrm>
          <a:prstGeom prst="rect">
            <a:avLst/>
          </a:prstGeom>
          <a:noFill/>
        </p:spPr>
        <p:txBody>
          <a:bodyPr wrap="square" rtlCol="0">
            <a:spAutoFit/>
          </a:bodyPr>
          <a:lstStyle/>
          <a:p>
            <a:pPr lvl="0" eaLnBrk="0" fontAlgn="base" hangingPunct="0">
              <a:lnSpc>
                <a:spcPct val="150000"/>
              </a:lnSpc>
              <a:spcBef>
                <a:spcPct val="20000"/>
              </a:spcBef>
              <a:spcAft>
                <a:spcPct val="0"/>
              </a:spcAft>
              <a:defRPr/>
            </a:pPr>
            <a:r>
              <a:rPr lang="en-GB" altLang="en-US" sz="2400" kern="0" dirty="0">
                <a:solidFill>
                  <a:srgbClr val="000000"/>
                </a:solidFill>
                <a:ea typeface="ＭＳ Ｐゴシック" panose="020B0600070205080204" pitchFamily="34" charset="-128"/>
              </a:rPr>
              <a:t> If the suspect makes a full </a:t>
            </a:r>
            <a:r>
              <a:rPr lang="en-GB" altLang="en-US" sz="2400" kern="0" dirty="0" smtClean="0">
                <a:solidFill>
                  <a:srgbClr val="000000"/>
                </a:solidFill>
                <a:ea typeface="ＭＳ Ｐゴシック" panose="020B0600070205080204" pitchFamily="34" charset="-128"/>
              </a:rPr>
              <a:t>admission:</a:t>
            </a: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Arial" panose="020B0604020202020204" pitchFamily="34" charset="0"/>
              <a:buChar char="•"/>
              <a:defRPr/>
            </a:pP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defRPr/>
            </a:pPr>
            <a:r>
              <a:rPr lang="en-GB" altLang="en-US" sz="2400" kern="0" dirty="0">
                <a:solidFill>
                  <a:srgbClr val="000000"/>
                </a:solidFill>
                <a:ea typeface="ＭＳ Ｐゴシック" panose="020B0600070205080204" pitchFamily="34" charset="-128"/>
              </a:rPr>
              <a:t>Cover the points to prove.</a:t>
            </a:r>
          </a:p>
          <a:p>
            <a:pPr marL="342900" lvl="0" indent="-342900" eaLnBrk="0" fontAlgn="base" hangingPunct="0">
              <a:lnSpc>
                <a:spcPct val="150000"/>
              </a:lnSpc>
              <a:spcBef>
                <a:spcPct val="20000"/>
              </a:spcBef>
              <a:spcAft>
                <a:spcPct val="0"/>
              </a:spcAft>
              <a:buFont typeface="Wingdings" panose="05000000000000000000" pitchFamily="2" charset="2"/>
              <a:buChar char="q"/>
              <a:defRPr/>
            </a:pPr>
            <a:r>
              <a:rPr lang="en-GB" altLang="en-US" sz="2400" kern="0" dirty="0">
                <a:solidFill>
                  <a:srgbClr val="000000"/>
                </a:solidFill>
                <a:ea typeface="ＭＳ Ｐゴシック" panose="020B0600070205080204" pitchFamily="34" charset="-128"/>
              </a:rPr>
              <a:t>Explore and if possible negate any defences, e.g. were you acting in self defence (for assault allegations).</a:t>
            </a:r>
          </a:p>
          <a:p>
            <a:pPr marL="342900" lvl="0" indent="-342900" eaLnBrk="0" fontAlgn="base" hangingPunct="0">
              <a:lnSpc>
                <a:spcPct val="150000"/>
              </a:lnSpc>
              <a:spcBef>
                <a:spcPct val="20000"/>
              </a:spcBef>
              <a:spcAft>
                <a:spcPct val="0"/>
              </a:spcAft>
              <a:buFont typeface="Wingdings" panose="05000000000000000000" pitchFamily="2" charset="2"/>
              <a:buChar char="q"/>
              <a:defRPr/>
            </a:pPr>
            <a:r>
              <a:rPr lang="en-GB" altLang="en-US" sz="2400" kern="0" dirty="0">
                <a:solidFill>
                  <a:srgbClr val="000000"/>
                </a:solidFill>
                <a:ea typeface="ＭＳ Ｐゴシック" panose="020B0600070205080204" pitchFamily="34" charset="-128"/>
              </a:rPr>
              <a:t>It may not be necessary to continue with the Police agenda unless you have identified area’s for clarification.</a:t>
            </a:r>
          </a:p>
        </p:txBody>
      </p:sp>
      <p:sp>
        <p:nvSpPr>
          <p:cNvPr id="4" name="TextBox 3"/>
          <p:cNvSpPr txBox="1"/>
          <p:nvPr/>
        </p:nvSpPr>
        <p:spPr>
          <a:xfrm>
            <a:off x="1894580" y="27470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Full Admission</a:t>
            </a:r>
            <a:endParaRPr lang="en-GB" sz="3200" b="1" dirty="0">
              <a:solidFill>
                <a:schemeClr val="bg1"/>
              </a:solidFill>
            </a:endParaRPr>
          </a:p>
        </p:txBody>
      </p:sp>
      <p:pic>
        <p:nvPicPr>
          <p:cNvPr id="5" name="Picture 4"/>
          <p:cNvPicPr>
            <a:picLocks noChangeAspect="1"/>
          </p:cNvPicPr>
          <p:nvPr/>
        </p:nvPicPr>
        <p:blipFill rotWithShape="1">
          <a:blip r:embed="rId4"/>
          <a:srcRect t="25564" r="50188" b="19549"/>
          <a:stretch/>
        </p:blipFill>
        <p:spPr>
          <a:xfrm>
            <a:off x="7395836" y="1027938"/>
            <a:ext cx="2779664" cy="2297154"/>
          </a:xfrm>
          <a:prstGeom prst="rect">
            <a:avLst/>
          </a:prstGeom>
        </p:spPr>
      </p:pic>
    </p:spTree>
    <p:extLst>
      <p:ext uri="{BB962C8B-B14F-4D97-AF65-F5344CB8AC3E}">
        <p14:creationId xmlns:p14="http://schemas.microsoft.com/office/powerpoint/2010/main" val="2952831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 calcmode="lin" valueType="num">
                                      <p:cBhvr additive="base">
                                        <p:cTn id="1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4"/>
          <a:srcRect l="49007" t="26968" b="17878"/>
          <a:stretch/>
        </p:blipFill>
        <p:spPr>
          <a:xfrm>
            <a:off x="7621364" y="1027937"/>
            <a:ext cx="2741172" cy="2305359"/>
          </a:xfrm>
          <a:prstGeom prst="rect">
            <a:avLst/>
          </a:prstGeom>
          <a:ln>
            <a:noFill/>
          </a:ln>
        </p:spPr>
      </p:pic>
      <p:sp>
        <p:nvSpPr>
          <p:cNvPr id="4" name="TextBox 3"/>
          <p:cNvSpPr txBox="1"/>
          <p:nvPr/>
        </p:nvSpPr>
        <p:spPr>
          <a:xfrm>
            <a:off x="1135600" y="1027937"/>
            <a:ext cx="10460655" cy="4967514"/>
          </a:xfrm>
          <a:prstGeom prst="rect">
            <a:avLst/>
          </a:prstGeom>
          <a:noFill/>
          <a:ln>
            <a:noFill/>
          </a:ln>
        </p:spPr>
        <p:txBody>
          <a:bodyPr wrap="square" rtlCol="0">
            <a:spAutoFit/>
          </a:bodyPr>
          <a:lstStyle/>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If the suspect denies the offence</a:t>
            </a:r>
            <a:r>
              <a:rPr lang="en-GB" altLang="en-US" sz="2400" kern="0" dirty="0" smtClean="0">
                <a:solidFill>
                  <a:srgbClr val="000000"/>
                </a:solidFill>
                <a:ea typeface="ＭＳ Ｐゴシック" panose="020B0600070205080204" pitchFamily="34" charset="-128"/>
              </a:rPr>
              <a:t>:</a:t>
            </a:r>
          </a:p>
          <a:p>
            <a:pPr marL="342900" lvl="0" indent="-342900" eaLnBrk="0" fontAlgn="base" hangingPunct="0">
              <a:lnSpc>
                <a:spcPct val="150000"/>
              </a:lnSpc>
              <a:spcBef>
                <a:spcPct val="20000"/>
              </a:spcBef>
              <a:spcAft>
                <a:spcPct val="0"/>
              </a:spcAft>
            </a:pP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Identify topics from the </a:t>
            </a:r>
            <a:r>
              <a:rPr lang="en-GB" altLang="en-US" sz="2400" kern="0" dirty="0">
                <a:solidFill>
                  <a:srgbClr val="FF0000"/>
                </a:solidFill>
                <a:ea typeface="ＭＳ Ｐゴシック" panose="020B0600070205080204" pitchFamily="34" charset="-128"/>
              </a:rPr>
              <a:t>s</a:t>
            </a:r>
            <a:r>
              <a:rPr lang="en-GB" altLang="en-US" sz="2400" kern="0" dirty="0" smtClean="0">
                <a:solidFill>
                  <a:srgbClr val="FF0000"/>
                </a:solidFill>
                <a:ea typeface="ＭＳ Ｐゴシック" panose="020B0600070205080204" pitchFamily="34" charset="-128"/>
              </a:rPr>
              <a:t>uspect</a:t>
            </a:r>
            <a:r>
              <a:rPr lang="en-GB" altLang="en-US" sz="2400" kern="0" dirty="0" smtClean="0">
                <a:solidFill>
                  <a:srgbClr val="000000"/>
                </a:solidFill>
                <a:ea typeface="ＭＳ Ｐゴシック" panose="020B0600070205080204" pitchFamily="34" charset="-128"/>
              </a:rPr>
              <a:t> </a:t>
            </a:r>
            <a:r>
              <a:rPr lang="en-GB" altLang="en-US" sz="2400" kern="0" dirty="0">
                <a:solidFill>
                  <a:srgbClr val="000000"/>
                </a:solidFill>
                <a:ea typeface="ＭＳ Ｐゴシック" panose="020B0600070205080204" pitchFamily="34" charset="-128"/>
              </a:rPr>
              <a:t>account.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Probe each topic. Gain as much detail as possible.</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Summarise after each topic and ask any questions missed (2</a:t>
            </a:r>
            <a:r>
              <a:rPr lang="en-GB" altLang="en-US" sz="2400" kern="0" baseline="30000" dirty="0">
                <a:solidFill>
                  <a:srgbClr val="000000"/>
                </a:solidFill>
                <a:ea typeface="ＭＳ Ｐゴシック" panose="020B0600070205080204" pitchFamily="34" charset="-128"/>
              </a:rPr>
              <a:t>nd</a:t>
            </a:r>
            <a:r>
              <a:rPr lang="en-GB" altLang="en-US" sz="2400" kern="0" dirty="0">
                <a:solidFill>
                  <a:srgbClr val="000000"/>
                </a:solidFill>
                <a:ea typeface="ＭＳ Ｐゴシック" panose="020B0600070205080204" pitchFamily="34" charset="-128"/>
              </a:rPr>
              <a:t> interviewer if present)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Once you have exhausted the identified topics from the suspects account:-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Move onto the Police agenda.</a:t>
            </a:r>
          </a:p>
        </p:txBody>
      </p:sp>
      <p:sp>
        <p:nvSpPr>
          <p:cNvPr id="6" name="TextBox 5"/>
          <p:cNvSpPr txBox="1"/>
          <p:nvPr/>
        </p:nvSpPr>
        <p:spPr>
          <a:xfrm>
            <a:off x="1947589" y="16957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Denial</a:t>
            </a:r>
            <a:endParaRPr lang="en-GB" sz="3200" b="1" dirty="0">
              <a:solidFill>
                <a:schemeClr val="bg1"/>
              </a:solidFill>
            </a:endParaRPr>
          </a:p>
        </p:txBody>
      </p:sp>
    </p:spTree>
    <p:extLst>
      <p:ext uri="{BB962C8B-B14F-4D97-AF65-F5344CB8AC3E}">
        <p14:creationId xmlns:p14="http://schemas.microsoft.com/office/powerpoint/2010/main" val="288448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 calcmode="lin" valueType="num">
                                      <p:cBhvr additive="base">
                                        <p:cTn id="1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 calcmode="lin" valueType="num">
                                      <p:cBhvr additive="base">
                                        <p:cTn id="2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 calcmode="lin" valueType="num">
                                      <p:cBhvr additive="base">
                                        <p:cTn id="24"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 calcmode="lin" valueType="num">
                                      <p:cBhvr additive="base">
                                        <p:cTn id="28"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540327" y="1037565"/>
            <a:ext cx="11367655" cy="4413516"/>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If the suspect makes a partial admission, e.g. when they admit </a:t>
            </a:r>
            <a:r>
              <a:rPr lang="en-GB" altLang="en-US" sz="2400" kern="0" dirty="0" smtClean="0">
                <a:solidFill>
                  <a:srgbClr val="000000"/>
                </a:solidFill>
                <a:ea typeface="ＭＳ Ｐゴシック" panose="020B0600070205080204" pitchFamily="34" charset="-128"/>
              </a:rPr>
              <a:t>their involvement but</a:t>
            </a:r>
          </a:p>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to </a:t>
            </a:r>
            <a:r>
              <a:rPr lang="en-GB" altLang="en-US" sz="2400" kern="0" dirty="0">
                <a:solidFill>
                  <a:srgbClr val="000000"/>
                </a:solidFill>
                <a:ea typeface="ＭＳ Ｐゴシック" panose="020B0600070205080204" pitchFamily="34" charset="-128"/>
              </a:rPr>
              <a:t>a lesser </a:t>
            </a:r>
            <a:r>
              <a:rPr lang="en-GB" altLang="en-US" sz="2400" kern="0" dirty="0" smtClean="0">
                <a:solidFill>
                  <a:srgbClr val="000000"/>
                </a:solidFill>
                <a:ea typeface="ＭＳ Ｐゴシック" panose="020B0600070205080204" pitchFamily="34" charset="-128"/>
              </a:rPr>
              <a:t>degree</a:t>
            </a:r>
            <a:r>
              <a:rPr lang="en-GB" altLang="en-US" sz="2400" kern="0" dirty="0">
                <a:solidFill>
                  <a:srgbClr val="000000"/>
                </a:solidFill>
                <a:ea typeface="ＭＳ Ｐゴシック" panose="020B0600070205080204" pitchFamily="34" charset="-128"/>
              </a:rPr>
              <a: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Treat the interview as if it is a denial.</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Identify topics from the </a:t>
            </a:r>
            <a:r>
              <a:rPr lang="en-GB" altLang="en-US" sz="2400" b="1" kern="0" dirty="0">
                <a:solidFill>
                  <a:srgbClr val="FF0000"/>
                </a:solidFill>
                <a:ea typeface="ＭＳ Ｐゴシック" panose="020B0600070205080204" pitchFamily="34" charset="-128"/>
              </a:rPr>
              <a:t>s</a:t>
            </a:r>
            <a:r>
              <a:rPr lang="en-GB" altLang="en-US" sz="2400" b="1" kern="0" dirty="0" smtClean="0">
                <a:solidFill>
                  <a:srgbClr val="FF0000"/>
                </a:solidFill>
                <a:ea typeface="ＭＳ Ｐゴシック" panose="020B0600070205080204" pitchFamily="34" charset="-128"/>
              </a:rPr>
              <a:t>uspects</a:t>
            </a:r>
            <a:r>
              <a:rPr lang="en-GB" altLang="en-US" sz="2400" kern="0" dirty="0" smtClean="0">
                <a:solidFill>
                  <a:srgbClr val="000000"/>
                </a:solidFill>
                <a:ea typeface="ＭＳ Ｐゴシック" panose="020B0600070205080204" pitchFamily="34" charset="-128"/>
              </a:rPr>
              <a:t> </a:t>
            </a:r>
            <a:r>
              <a:rPr lang="en-GB" altLang="en-US" sz="2400" kern="0" dirty="0">
                <a:solidFill>
                  <a:srgbClr val="000000"/>
                </a:solidFill>
                <a:ea typeface="ＭＳ Ｐゴシック" panose="020B0600070205080204" pitchFamily="34" charset="-128"/>
              </a:rPr>
              <a:t>account and probe. Gain as much detail as possible.</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Summarise after each topic and ask any questions missed (2</a:t>
            </a:r>
            <a:r>
              <a:rPr lang="en-GB" altLang="en-US" sz="2400" kern="0" baseline="30000" dirty="0">
                <a:solidFill>
                  <a:srgbClr val="000000"/>
                </a:solidFill>
                <a:ea typeface="ＭＳ Ｐゴシック" panose="020B0600070205080204" pitchFamily="34" charset="-128"/>
              </a:rPr>
              <a:t>nd</a:t>
            </a:r>
            <a:r>
              <a:rPr lang="en-GB" altLang="en-US" sz="2400" kern="0" dirty="0">
                <a:solidFill>
                  <a:srgbClr val="000000"/>
                </a:solidFill>
                <a:ea typeface="ＭＳ Ｐゴシック" panose="020B0600070205080204" pitchFamily="34" charset="-128"/>
              </a:rPr>
              <a:t> interviewer if present)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Once you have exhausted the identified topics from the </a:t>
            </a:r>
            <a:r>
              <a:rPr lang="en-GB" altLang="en-US" sz="2400" b="1" kern="0" dirty="0">
                <a:solidFill>
                  <a:srgbClr val="FF0000"/>
                </a:solidFill>
                <a:ea typeface="ＭＳ Ｐゴシック" panose="020B0600070205080204" pitchFamily="34" charset="-128"/>
              </a:rPr>
              <a:t>s</a:t>
            </a:r>
            <a:r>
              <a:rPr lang="en-GB" altLang="en-US" sz="2400" b="1" kern="0" dirty="0" smtClean="0">
                <a:solidFill>
                  <a:srgbClr val="FF0000"/>
                </a:solidFill>
                <a:ea typeface="ＭＳ Ｐゴシック" panose="020B0600070205080204" pitchFamily="34" charset="-128"/>
              </a:rPr>
              <a:t>uspects</a:t>
            </a:r>
            <a:r>
              <a:rPr lang="en-GB" altLang="en-US" sz="2400" kern="0" dirty="0" smtClean="0">
                <a:solidFill>
                  <a:srgbClr val="FF0000"/>
                </a:solidFill>
                <a:ea typeface="ＭＳ Ｐゴシック" panose="020B0600070205080204" pitchFamily="34" charset="-128"/>
              </a:rPr>
              <a:t> </a:t>
            </a:r>
            <a:r>
              <a:rPr lang="en-GB" altLang="en-US" sz="2400" kern="0" dirty="0">
                <a:solidFill>
                  <a:srgbClr val="000000"/>
                </a:solidFill>
                <a:ea typeface="ＭＳ Ｐゴシック" panose="020B0600070205080204" pitchFamily="34" charset="-128"/>
              </a:rPr>
              <a:t>account:-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Move onto the Police agenda.</a:t>
            </a: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Partial Admission</a:t>
            </a:r>
            <a:endParaRPr lang="en-GB" sz="3200" b="1" dirty="0">
              <a:solidFill>
                <a:schemeClr val="bg1"/>
              </a:solidFill>
            </a:endParaRPr>
          </a:p>
        </p:txBody>
      </p:sp>
    </p:spTree>
    <p:extLst>
      <p:ext uri="{BB962C8B-B14F-4D97-AF65-F5344CB8AC3E}">
        <p14:creationId xmlns:p14="http://schemas.microsoft.com/office/powerpoint/2010/main" val="51313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35257" y="1052310"/>
            <a:ext cx="10588461" cy="4425827"/>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200" kern="0" dirty="0">
                <a:solidFill>
                  <a:srgbClr val="000000"/>
                </a:solidFill>
                <a:ea typeface="ＭＳ Ｐゴシック" panose="020B0600070205080204" pitchFamily="34" charset="-128"/>
              </a:rPr>
              <a:t>If the suspect does not answer questions or answers “no comment</a:t>
            </a:r>
            <a:r>
              <a:rPr lang="en-GB" altLang="en-US" sz="2200" kern="0" dirty="0" smtClean="0">
                <a:solidFill>
                  <a:srgbClr val="000000"/>
                </a:solidFill>
                <a:ea typeface="ＭＳ Ｐゴシック" panose="020B0600070205080204" pitchFamily="34" charset="-128"/>
              </a:rPr>
              <a:t>”:</a:t>
            </a:r>
            <a:endParaRPr lang="en-GB" altLang="en-US" sz="22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Explain to the suspect that you understand that is their right, but that you intend to ask the questions nonetheless. Inform them you will  give them time to answer if they wish.</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Work through your interview plan topic by topic in detail.</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Be mindful of the pace of your questions. Don’t ask them too quickly. Answer the question in your head before asking the next.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You can remind them of the caution and the implications of not answering questions however doing this repeatedly can be seen as oppressive. </a:t>
            </a:r>
          </a:p>
        </p:txBody>
      </p:sp>
      <p:sp>
        <p:nvSpPr>
          <p:cNvPr id="5" name="TextBox 4"/>
          <p:cNvSpPr txBox="1"/>
          <p:nvPr/>
        </p:nvSpPr>
        <p:spPr>
          <a:xfrm>
            <a:off x="2057082" y="5502511"/>
            <a:ext cx="7544813" cy="492443"/>
          </a:xfrm>
          <a:prstGeom prst="rect">
            <a:avLst/>
          </a:prstGeom>
          <a:solidFill>
            <a:schemeClr val="accent1">
              <a:lumMod val="20000"/>
              <a:lumOff val="80000"/>
            </a:schemeClr>
          </a:solidFill>
        </p:spPr>
        <p:txBody>
          <a:bodyPr wrap="square" rtlCol="0">
            <a:spAutoFit/>
          </a:bodyPr>
          <a:lstStyle/>
          <a:p>
            <a:pPr algn="ctr"/>
            <a:r>
              <a:rPr lang="en-GB" altLang="en-US" sz="2600" b="1" kern="0" dirty="0">
                <a:solidFill>
                  <a:srgbClr val="002060"/>
                </a:solidFill>
                <a:ea typeface="ＭＳ Ｐゴシック" panose="020B0600070205080204" pitchFamily="34" charset="-128"/>
              </a:rPr>
              <a:t>Remember it is their right not to answer questions</a:t>
            </a:r>
            <a:endParaRPr lang="en-GB" sz="2600" b="1" dirty="0">
              <a:solidFill>
                <a:srgbClr val="002060"/>
              </a:solidFill>
            </a:endParaRPr>
          </a:p>
        </p:txBody>
      </p:sp>
      <p:sp>
        <p:nvSpPr>
          <p:cNvPr id="6" name="TextBox 5"/>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Refusal to Answer</a:t>
            </a:r>
            <a:endParaRPr lang="en-GB" sz="3200" b="1" dirty="0">
              <a:solidFill>
                <a:schemeClr val="bg1"/>
              </a:solidFill>
            </a:endParaRPr>
          </a:p>
        </p:txBody>
      </p:sp>
    </p:spTree>
    <p:extLst>
      <p:ext uri="{BB962C8B-B14F-4D97-AF65-F5344CB8AC3E}">
        <p14:creationId xmlns:p14="http://schemas.microsoft.com/office/powerpoint/2010/main" val="321869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 calcmode="lin" valueType="num">
                                      <p:cBhvr additive="base">
                                        <p:cTn id="1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35676" y="1027937"/>
            <a:ext cx="10598728" cy="4598182"/>
          </a:xfrm>
          <a:prstGeom prst="rect">
            <a:avLst/>
          </a:prstGeom>
          <a:noFill/>
        </p:spPr>
        <p:txBody>
          <a:bodyPr wrap="square" rtlCol="0">
            <a:spAutoFit/>
          </a:bodyPr>
          <a:lstStyle/>
          <a:p>
            <a:pPr marL="342900" lvl="0" indent="-342900" eaLnBrk="0" fontAlgn="base" hangingPunct="0">
              <a:spcBef>
                <a:spcPct val="20000"/>
              </a:spcBef>
              <a:spcAft>
                <a:spcPct val="0"/>
              </a:spcAft>
            </a:pPr>
            <a:r>
              <a:rPr lang="en-GB" altLang="en-US" sz="2400" b="1" kern="0" dirty="0">
                <a:solidFill>
                  <a:srgbClr val="000000"/>
                </a:solidFill>
                <a:ea typeface="ＭＳ Ｐゴシック" panose="020B0600070205080204" pitchFamily="34" charset="-128"/>
              </a:rPr>
              <a:t>A prepared statement will usually be produced after the aide memoire</a:t>
            </a:r>
            <a:r>
              <a:rPr lang="en-GB" altLang="en-US" sz="2400" b="1" kern="0" dirty="0" smtClean="0">
                <a:solidFill>
                  <a:srgbClr val="000000"/>
                </a:solidFill>
                <a:ea typeface="ＭＳ Ｐゴシック" panose="020B0600070205080204" pitchFamily="34" charset="-128"/>
              </a:rPr>
              <a:t>.</a:t>
            </a:r>
          </a:p>
          <a:p>
            <a:pPr marL="342900" lvl="0" indent="-342900" eaLnBrk="0" fontAlgn="base" hangingPunct="0">
              <a:spcBef>
                <a:spcPct val="20000"/>
              </a:spcBef>
              <a:spcAft>
                <a:spcPct val="0"/>
              </a:spcAft>
            </a:pP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 Ask the legal rep or the suspect to read out the prepared statement. Get the suspect to agree and sign it.</a:t>
            </a:r>
          </a:p>
          <a:p>
            <a:pPr marL="342900" lvl="0" indent="-342900" eaLnBrk="0" fontAlgn="base" hangingPunct="0">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Ask the legal rep if you can have a copy. Remember the statement is the property of the legal rep and suspect (some will be happy to give you the original).</a:t>
            </a:r>
          </a:p>
          <a:p>
            <a:pPr marL="342900" lvl="0" indent="-342900" eaLnBrk="0" fontAlgn="base" hangingPunct="0">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Once you have a copy, best practice is to stop the interview to examine the statement and identify topics from it. This is the </a:t>
            </a:r>
            <a:r>
              <a:rPr lang="en-GB" altLang="en-US" sz="2400" b="1" kern="0" dirty="0">
                <a:solidFill>
                  <a:srgbClr val="FF0000"/>
                </a:solidFill>
                <a:ea typeface="ＭＳ Ｐゴシック" panose="020B0600070205080204" pitchFamily="34" charset="-128"/>
              </a:rPr>
              <a:t>s</a:t>
            </a:r>
            <a:r>
              <a:rPr lang="en-GB" altLang="en-US" sz="2400" b="1" kern="0" dirty="0" smtClean="0">
                <a:solidFill>
                  <a:srgbClr val="FF0000"/>
                </a:solidFill>
                <a:ea typeface="ＭＳ Ｐゴシック" panose="020B0600070205080204" pitchFamily="34" charset="-128"/>
              </a:rPr>
              <a:t>uspects</a:t>
            </a:r>
            <a:r>
              <a:rPr lang="en-GB" altLang="en-US" sz="2400" kern="0" dirty="0" smtClean="0">
                <a:solidFill>
                  <a:srgbClr val="000000"/>
                </a:solidFill>
                <a:ea typeface="ＭＳ Ｐゴシック" panose="020B0600070205080204" pitchFamily="34" charset="-128"/>
              </a:rPr>
              <a:t> </a:t>
            </a:r>
            <a:r>
              <a:rPr lang="en-GB" altLang="en-US" sz="2400" kern="0" dirty="0">
                <a:solidFill>
                  <a:srgbClr val="000000"/>
                </a:solidFill>
                <a:ea typeface="ＭＳ Ｐゴシック" panose="020B0600070205080204" pitchFamily="34" charset="-128"/>
              </a:rPr>
              <a:t>account.</a:t>
            </a:r>
          </a:p>
        </p:txBody>
      </p:sp>
      <p:sp>
        <p:nvSpPr>
          <p:cNvPr id="4" name="TextBox 3"/>
          <p:cNvSpPr txBox="1"/>
          <p:nvPr/>
        </p:nvSpPr>
        <p:spPr>
          <a:xfrm>
            <a:off x="1894580" y="27558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Prepared Statement</a:t>
            </a:r>
            <a:endParaRPr lang="en-GB" sz="3200" b="1" dirty="0">
              <a:solidFill>
                <a:schemeClr val="bg1"/>
              </a:solidFill>
            </a:endParaRPr>
          </a:p>
        </p:txBody>
      </p:sp>
    </p:spTree>
    <p:extLst>
      <p:ext uri="{BB962C8B-B14F-4D97-AF65-F5344CB8AC3E}">
        <p14:creationId xmlns:p14="http://schemas.microsoft.com/office/powerpoint/2010/main" val="196929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 calcmode="lin" valueType="num">
                                      <p:cBhvr additive="base">
                                        <p:cTn id="1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 calcmode="lin" valueType="num">
                                      <p:cBhvr additive="base">
                                        <p:cTn id="2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57103" y="1320912"/>
            <a:ext cx="9355873" cy="4635115"/>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If you are refused access to it, inform the suspect that you will need to stop the interview to allow you to transcribe the statement, as you will need it to continue with the interview. </a:t>
            </a:r>
          </a:p>
          <a:p>
            <a:pPr marL="342900" lvl="0" indent="-342900" eaLnBrk="0" fontAlgn="base" hangingPunct="0">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Identify topics from the prepared statement and probe them. Once you have exhausted the topics, move onto the Police agenda.</a:t>
            </a:r>
          </a:p>
          <a:p>
            <a:pPr marL="342900" lvl="0" indent="-342900" eaLnBrk="0" fontAlgn="base" hangingPunct="0">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The Prepared Statement(or copy of) then becomes an exhibit produced by the officer</a:t>
            </a:r>
          </a:p>
          <a:p>
            <a:pPr marL="342900" lvl="0" indent="-342900" eaLnBrk="0" fontAlgn="base" hangingPunct="0">
              <a:spcBef>
                <a:spcPct val="20000"/>
              </a:spcBef>
              <a:spcAft>
                <a:spcPct val="0"/>
              </a:spcAft>
              <a:buFontTx/>
              <a:buChar char="•"/>
            </a:pPr>
            <a:endParaRPr lang="en-GB" altLang="en-US" sz="2000" kern="0" dirty="0">
              <a:solidFill>
                <a:srgbClr val="000000"/>
              </a:solidFill>
              <a:latin typeface="Arial"/>
              <a:ea typeface="ＭＳ Ｐゴシック" panose="020B0600070205080204" pitchFamily="34" charset="-128"/>
            </a:endParaRPr>
          </a:p>
        </p:txBody>
      </p:sp>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Prepared Statement</a:t>
            </a:r>
            <a:endParaRPr lang="en-GB" sz="3200" b="1" dirty="0">
              <a:solidFill>
                <a:schemeClr val="bg1"/>
              </a:solidFill>
            </a:endParaRPr>
          </a:p>
        </p:txBody>
      </p:sp>
    </p:spTree>
    <p:extLst>
      <p:ext uri="{BB962C8B-B14F-4D97-AF65-F5344CB8AC3E}">
        <p14:creationId xmlns:p14="http://schemas.microsoft.com/office/powerpoint/2010/main" val="1576070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761214" y="1617088"/>
            <a:ext cx="8547652" cy="3637919"/>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Smith states he has no knowledge of the offence.</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He states that at the relevant time he was at home with some friends watching TV and drinking alcohol.</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He states he knows the shop well and goes there to buy alcohol as he is alcohol dependant.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From his account, what topics have you identified to probe?</a:t>
            </a:r>
          </a:p>
        </p:txBody>
      </p:sp>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Back to the Scenario …..</a:t>
            </a:r>
            <a:endParaRPr lang="en-GB" sz="3200" b="1" dirty="0">
              <a:solidFill>
                <a:schemeClr val="bg1"/>
              </a:solidFill>
            </a:endParaRPr>
          </a:p>
        </p:txBody>
      </p:sp>
    </p:spTree>
    <p:extLst>
      <p:ext uri="{BB962C8B-B14F-4D97-AF65-F5344CB8AC3E}">
        <p14:creationId xmlns:p14="http://schemas.microsoft.com/office/powerpoint/2010/main" val="422098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barn(inVertical)">
                                      <p:cBhvr>
                                        <p:cTn id="10" dur="500"/>
                                        <p:tgtEl>
                                          <p:spTgt spid="4">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barn(inVertical)">
                                      <p:cBhvr>
                                        <p:cTn id="13" dur="500"/>
                                        <p:tgtEl>
                                          <p:spTgt spid="4">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barn(inVertical)">
                                      <p:cBhvr>
                                        <p:cTn id="1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94579" y="1027937"/>
            <a:ext cx="8280921" cy="5041380"/>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latin typeface="Arial"/>
                <a:ea typeface="ＭＳ Ｐゴシック" panose="020B0600070205080204" pitchFamily="34" charset="-128"/>
              </a:rPr>
              <a:t>Smith – clothing worn, drinking habits etc.</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latin typeface="Arial"/>
                <a:ea typeface="ＭＳ Ｐゴシック" panose="020B0600070205080204" pitchFamily="34" charset="-128"/>
              </a:rPr>
              <a:t>Home</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latin typeface="Arial"/>
                <a:ea typeface="ＭＳ Ｐゴシック" panose="020B0600070205080204" pitchFamily="34" charset="-128"/>
              </a:rPr>
              <a:t>Friends</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latin typeface="Arial"/>
                <a:ea typeface="ＭＳ Ｐゴシック" panose="020B0600070205080204" pitchFamily="34" charset="-128"/>
              </a:rPr>
              <a:t>Alcohol in house</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latin typeface="Arial"/>
                <a:ea typeface="ＭＳ Ｐゴシック" panose="020B0600070205080204" pitchFamily="34" charset="-128"/>
              </a:rPr>
              <a:t>TV</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smtClean="0">
                <a:solidFill>
                  <a:srgbClr val="000000"/>
                </a:solidFill>
                <a:latin typeface="Arial"/>
                <a:ea typeface="ＭＳ Ｐゴシック" panose="020B0600070205080204" pitchFamily="34" charset="-128"/>
              </a:rPr>
              <a:t>Spar</a:t>
            </a:r>
            <a:endParaRPr lang="en-GB" altLang="en-US" sz="2000" kern="0" dirty="0" smtClean="0">
              <a:solidFill>
                <a:srgbClr val="000000"/>
              </a:solidFill>
              <a:latin typeface="Arial"/>
              <a:ea typeface="ＭＳ Ｐゴシック" panose="020B0600070205080204" pitchFamily="34" charset="-128"/>
            </a:endParaRPr>
          </a:p>
          <a:p>
            <a:pPr marL="342900" lvl="0" indent="-342900" algn="ctr" eaLnBrk="0" fontAlgn="base" hangingPunct="0">
              <a:lnSpc>
                <a:spcPct val="150000"/>
              </a:lnSpc>
              <a:spcBef>
                <a:spcPct val="20000"/>
              </a:spcBef>
              <a:spcAft>
                <a:spcPct val="0"/>
              </a:spcAft>
            </a:pPr>
            <a:r>
              <a:rPr lang="en-GB" altLang="en-US" sz="2400" b="1" kern="0" dirty="0" smtClean="0">
                <a:solidFill>
                  <a:srgbClr val="000000"/>
                </a:solidFill>
                <a:latin typeface="Arial"/>
                <a:ea typeface="ＭＳ Ｐゴシック" panose="020B0600070205080204" pitchFamily="34" charset="-128"/>
              </a:rPr>
              <a:t>After </a:t>
            </a:r>
            <a:r>
              <a:rPr lang="en-GB" altLang="en-US" sz="2400" b="1" kern="0" dirty="0">
                <a:solidFill>
                  <a:srgbClr val="000000"/>
                </a:solidFill>
                <a:latin typeface="Arial"/>
                <a:ea typeface="ＭＳ Ｐゴシック" panose="020B0600070205080204" pitchFamily="34" charset="-128"/>
              </a:rPr>
              <a:t>exhausting the topics, refer back to your plan. </a:t>
            </a:r>
            <a:endParaRPr lang="en-GB" altLang="en-US" sz="2400" b="1" kern="0" dirty="0" smtClean="0">
              <a:solidFill>
                <a:srgbClr val="000000"/>
              </a:solidFill>
              <a:latin typeface="Arial"/>
              <a:ea typeface="ＭＳ Ｐゴシック" panose="020B0600070205080204" pitchFamily="34" charset="-128"/>
            </a:endParaRPr>
          </a:p>
          <a:p>
            <a:pPr marL="342900" lvl="0" indent="-342900" algn="ctr" eaLnBrk="0" fontAlgn="base" hangingPunct="0">
              <a:lnSpc>
                <a:spcPct val="150000"/>
              </a:lnSpc>
              <a:spcBef>
                <a:spcPct val="20000"/>
              </a:spcBef>
              <a:spcAft>
                <a:spcPct val="0"/>
              </a:spcAft>
            </a:pPr>
            <a:r>
              <a:rPr lang="en-GB" altLang="en-US" sz="2400" b="1" kern="0" dirty="0" smtClean="0">
                <a:solidFill>
                  <a:srgbClr val="000000"/>
                </a:solidFill>
                <a:latin typeface="Arial"/>
                <a:ea typeface="ＭＳ Ｐゴシック" panose="020B0600070205080204" pitchFamily="34" charset="-128"/>
              </a:rPr>
              <a:t>Whatever </a:t>
            </a:r>
            <a:r>
              <a:rPr lang="en-GB" altLang="en-US" sz="2400" b="1" kern="0" dirty="0">
                <a:solidFill>
                  <a:srgbClr val="000000"/>
                </a:solidFill>
                <a:latin typeface="Arial"/>
                <a:ea typeface="ＭＳ Ｐゴシック" panose="020B0600070205080204" pitchFamily="34" charset="-128"/>
              </a:rPr>
              <a:t>is </a:t>
            </a:r>
            <a:r>
              <a:rPr lang="en-GB" altLang="en-US" sz="2400" b="1" kern="0" dirty="0" smtClean="0">
                <a:solidFill>
                  <a:srgbClr val="000000"/>
                </a:solidFill>
                <a:latin typeface="Arial"/>
                <a:ea typeface="ＭＳ Ｐゴシック" panose="020B0600070205080204" pitchFamily="34" charset="-128"/>
              </a:rPr>
              <a:t>left is </a:t>
            </a:r>
            <a:r>
              <a:rPr lang="en-GB" altLang="en-US" sz="2400" b="1" kern="0" dirty="0">
                <a:solidFill>
                  <a:srgbClr val="000000"/>
                </a:solidFill>
                <a:latin typeface="Arial"/>
                <a:ea typeface="ＭＳ Ｐゴシック" panose="020B0600070205080204" pitchFamily="34" charset="-128"/>
              </a:rPr>
              <a:t>the </a:t>
            </a:r>
            <a:r>
              <a:rPr lang="en-GB" altLang="en-US" sz="2400" b="1" u="sng" kern="0" dirty="0">
                <a:solidFill>
                  <a:srgbClr val="000000"/>
                </a:solidFill>
                <a:latin typeface="Arial"/>
                <a:ea typeface="ＭＳ Ｐゴシック" panose="020B0600070205080204" pitchFamily="34" charset="-128"/>
              </a:rPr>
              <a:t>Police </a:t>
            </a:r>
            <a:r>
              <a:rPr lang="en-GB" altLang="en-US" sz="2400" b="1" u="sng" kern="0" dirty="0" smtClean="0">
                <a:solidFill>
                  <a:srgbClr val="000000"/>
                </a:solidFill>
                <a:latin typeface="Arial"/>
                <a:ea typeface="ＭＳ Ｐゴシック" panose="020B0600070205080204" pitchFamily="34" charset="-128"/>
              </a:rPr>
              <a:t>Agenda</a:t>
            </a:r>
            <a:r>
              <a:rPr lang="en-GB" altLang="en-US" sz="2000" kern="0" dirty="0">
                <a:solidFill>
                  <a:srgbClr val="000000"/>
                </a:solidFill>
                <a:latin typeface="Arial"/>
                <a:ea typeface="ＭＳ Ｐゴシック" panose="020B0600070205080204" pitchFamily="34" charset="-128"/>
              </a:rPr>
              <a:t>.</a:t>
            </a:r>
          </a:p>
        </p:txBody>
      </p:sp>
      <p:sp>
        <p:nvSpPr>
          <p:cNvPr id="4" name="TextBox 3"/>
          <p:cNvSpPr txBox="1"/>
          <p:nvPr/>
        </p:nvSpPr>
        <p:spPr>
          <a:xfrm>
            <a:off x="1894580" y="28884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Possible Topics</a:t>
            </a:r>
            <a:endParaRPr lang="en-GB" sz="3200" b="1" dirty="0">
              <a:solidFill>
                <a:schemeClr val="bg1"/>
              </a:solidFill>
            </a:endParaRPr>
          </a:p>
        </p:txBody>
      </p:sp>
      <p:pic>
        <p:nvPicPr>
          <p:cNvPr id="5" name="Picture 4"/>
          <p:cNvPicPr>
            <a:picLocks noChangeAspect="1"/>
          </p:cNvPicPr>
          <p:nvPr/>
        </p:nvPicPr>
        <p:blipFill>
          <a:blip r:embed="rId3"/>
          <a:stretch>
            <a:fillRect/>
          </a:stretch>
        </p:blipFill>
        <p:spPr>
          <a:xfrm>
            <a:off x="5553277" y="1674268"/>
            <a:ext cx="4622223" cy="2603852"/>
          </a:xfrm>
          <a:prstGeom prst="rect">
            <a:avLst/>
          </a:prstGeom>
        </p:spPr>
      </p:pic>
    </p:spTree>
    <p:extLst>
      <p:ext uri="{BB962C8B-B14F-4D97-AF65-F5344CB8AC3E}">
        <p14:creationId xmlns:p14="http://schemas.microsoft.com/office/powerpoint/2010/main" val="1369210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p:cTn id="33"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4"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35"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36" dur="10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p:cTn id="41"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2"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43"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4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352896" y="1921555"/>
            <a:ext cx="9364287" cy="3985706"/>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smtClean="0">
                <a:solidFill>
                  <a:srgbClr val="000000"/>
                </a:solidFill>
                <a:ea typeface="ＭＳ Ｐゴシック" panose="020B0600070205080204" pitchFamily="34" charset="-128"/>
              </a:rPr>
              <a:t>If </a:t>
            </a:r>
            <a:r>
              <a:rPr lang="en-GB" altLang="en-US" sz="2200" kern="0" dirty="0">
                <a:solidFill>
                  <a:srgbClr val="000000"/>
                </a:solidFill>
                <a:ea typeface="ＭＳ Ｐゴシック" panose="020B0600070205080204" pitchFamily="34" charset="-128"/>
              </a:rPr>
              <a:t>the suspect has covered a topic you have in your plan during their </a:t>
            </a:r>
            <a:r>
              <a:rPr lang="en-GB" altLang="en-US" sz="2200" kern="0" dirty="0" smtClean="0">
                <a:solidFill>
                  <a:srgbClr val="000000"/>
                </a:solidFill>
                <a:ea typeface="ＭＳ Ｐゴシック" panose="020B0600070205080204" pitchFamily="34" charset="-128"/>
              </a:rPr>
              <a:t>account,</a:t>
            </a:r>
          </a:p>
          <a:p>
            <a:pPr lvl="0" eaLnBrk="0" fontAlgn="base" hangingPunct="0">
              <a:lnSpc>
                <a:spcPct val="150000"/>
              </a:lnSpc>
              <a:spcBef>
                <a:spcPct val="20000"/>
              </a:spcBef>
              <a:spcAft>
                <a:spcPct val="0"/>
              </a:spcAft>
            </a:pPr>
            <a:r>
              <a:rPr lang="en-GB" altLang="en-US" sz="2200" kern="0" dirty="0" smtClean="0">
                <a:solidFill>
                  <a:srgbClr val="000000"/>
                </a:solidFill>
                <a:ea typeface="ＭＳ Ｐゴシック" panose="020B0600070205080204" pitchFamily="34" charset="-128"/>
              </a:rPr>
              <a:t>there </a:t>
            </a:r>
            <a:r>
              <a:rPr lang="en-GB" altLang="en-US" sz="2200" kern="0" dirty="0">
                <a:solidFill>
                  <a:srgbClr val="000000"/>
                </a:solidFill>
                <a:ea typeface="ＭＳ Ｐゴシック" panose="020B0600070205080204" pitchFamily="34" charset="-128"/>
              </a:rPr>
              <a:t>is no need to cover that topic again.</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smtClean="0">
                <a:solidFill>
                  <a:srgbClr val="000000"/>
                </a:solidFill>
                <a:ea typeface="ＭＳ Ｐゴシック" panose="020B0600070205080204" pitchFamily="34" charset="-128"/>
              </a:rPr>
              <a:t>Work through your </a:t>
            </a:r>
            <a:r>
              <a:rPr lang="en-GB" altLang="en-US" sz="2200" kern="0" dirty="0">
                <a:solidFill>
                  <a:srgbClr val="000000"/>
                </a:solidFill>
                <a:ea typeface="ＭＳ Ｐゴシック" panose="020B0600070205080204" pitchFamily="34" charset="-128"/>
              </a:rPr>
              <a:t>plan </a:t>
            </a:r>
            <a:r>
              <a:rPr lang="en-GB" altLang="en-US" sz="2200" kern="0" dirty="0" smtClean="0">
                <a:solidFill>
                  <a:srgbClr val="000000"/>
                </a:solidFill>
                <a:ea typeface="ＭＳ Ｐゴシック" panose="020B0600070205080204" pitchFamily="34" charset="-128"/>
              </a:rPr>
              <a:t>topic </a:t>
            </a:r>
            <a:r>
              <a:rPr lang="en-GB" altLang="en-US" sz="2200" kern="0" dirty="0">
                <a:solidFill>
                  <a:srgbClr val="000000"/>
                </a:solidFill>
                <a:ea typeface="ＭＳ Ｐゴシック" panose="020B0600070205080204" pitchFamily="34" charset="-128"/>
              </a:rPr>
              <a:t>by topic gaining as much detail as you can.</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Summarise after each topic and ask any questions you have missed (</a:t>
            </a:r>
            <a:r>
              <a:rPr lang="en-GB" altLang="en-US" sz="2200" kern="0" dirty="0" smtClean="0">
                <a:solidFill>
                  <a:srgbClr val="000000"/>
                </a:solidFill>
                <a:ea typeface="ＭＳ Ｐゴシック" panose="020B0600070205080204" pitchFamily="34" charset="-128"/>
              </a:rPr>
              <a:t>2</a:t>
            </a:r>
            <a:r>
              <a:rPr lang="en-GB" altLang="en-US" sz="2200" kern="0" baseline="30000" dirty="0" smtClean="0">
                <a:solidFill>
                  <a:srgbClr val="000000"/>
                </a:solidFill>
                <a:ea typeface="ＭＳ Ｐゴシック" panose="020B0600070205080204" pitchFamily="34" charset="-128"/>
              </a:rPr>
              <a:t>nd</a:t>
            </a:r>
            <a:endParaRPr lang="en-GB" altLang="en-US" sz="2200" kern="0" dirty="0">
              <a:solidFill>
                <a:srgbClr val="000000"/>
              </a:solidFill>
              <a:ea typeface="ＭＳ Ｐゴシック" panose="020B0600070205080204" pitchFamily="34" charset="-128"/>
            </a:endParaRPr>
          </a:p>
          <a:p>
            <a:pPr lvl="0" eaLnBrk="0" fontAlgn="base" hangingPunct="0">
              <a:lnSpc>
                <a:spcPct val="150000"/>
              </a:lnSpc>
              <a:spcBef>
                <a:spcPct val="20000"/>
              </a:spcBef>
              <a:spcAft>
                <a:spcPct val="0"/>
              </a:spcAft>
            </a:pPr>
            <a:r>
              <a:rPr lang="en-GB" altLang="en-US" sz="2200" kern="0" dirty="0" smtClean="0">
                <a:solidFill>
                  <a:srgbClr val="000000"/>
                </a:solidFill>
                <a:ea typeface="ＭＳ Ｐゴシック" panose="020B0600070205080204" pitchFamily="34" charset="-128"/>
              </a:rPr>
              <a:t>interviewer </a:t>
            </a:r>
            <a:r>
              <a:rPr lang="en-GB" altLang="en-US" sz="2200" kern="0" dirty="0">
                <a:solidFill>
                  <a:srgbClr val="000000"/>
                </a:solidFill>
                <a:ea typeface="ＭＳ Ｐゴシック" panose="020B0600070205080204" pitchFamily="34" charset="-128"/>
              </a:rPr>
              <a:t>if present).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The police agenda is when we introduce statements, exhibits, and forensic evidence.</a:t>
            </a:r>
            <a:r>
              <a:rPr lang="en-GB" altLang="en-US" sz="2200" b="1" kern="0" dirty="0">
                <a:solidFill>
                  <a:srgbClr val="0070C0"/>
                </a:solidFill>
                <a:ea typeface="ＭＳ Ｐゴシック" panose="020B0600070205080204" pitchFamily="34" charset="-128"/>
              </a:rPr>
              <a:t> </a:t>
            </a:r>
            <a:r>
              <a:rPr lang="en-GB" altLang="en-US" sz="2200" b="1" kern="0" dirty="0" smtClean="0">
                <a:solidFill>
                  <a:srgbClr val="FF0000"/>
                </a:solidFill>
                <a:ea typeface="ＭＳ Ｐゴシック" panose="020B0600070205080204" pitchFamily="34" charset="-128"/>
              </a:rPr>
              <a:t>These </a:t>
            </a:r>
            <a:r>
              <a:rPr lang="en-GB" altLang="en-US" sz="2200" b="1" kern="0" dirty="0">
                <a:solidFill>
                  <a:srgbClr val="FF0000"/>
                </a:solidFill>
                <a:ea typeface="ＭＳ Ｐゴシック" panose="020B0600070205080204" pitchFamily="34" charset="-128"/>
              </a:rPr>
              <a:t>are not challenges at this point.</a:t>
            </a:r>
          </a:p>
        </p:txBody>
      </p:sp>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Police Agenda</a:t>
            </a:r>
            <a:endParaRPr lang="en-GB" sz="3200" b="1" dirty="0">
              <a:solidFill>
                <a:schemeClr val="bg1"/>
              </a:solidFill>
            </a:endParaRPr>
          </a:p>
        </p:txBody>
      </p:sp>
      <p:sp>
        <p:nvSpPr>
          <p:cNvPr id="3" name="Rectangle 2"/>
          <p:cNvSpPr/>
          <p:nvPr/>
        </p:nvSpPr>
        <p:spPr>
          <a:xfrm>
            <a:off x="278475" y="1151580"/>
            <a:ext cx="11513127" cy="646331"/>
          </a:xfrm>
          <a:prstGeom prst="rect">
            <a:avLst/>
          </a:prstGeom>
        </p:spPr>
        <p:txBody>
          <a:bodyPr wrap="square">
            <a:spAutoFit/>
          </a:bodyPr>
          <a:lstStyle/>
          <a:p>
            <a:pPr marL="342900" lvl="0" indent="-342900" eaLnBrk="0" fontAlgn="base" hangingPunct="0">
              <a:lnSpc>
                <a:spcPct val="150000"/>
              </a:lnSpc>
              <a:spcBef>
                <a:spcPct val="20000"/>
              </a:spcBef>
              <a:spcAft>
                <a:spcPct val="0"/>
              </a:spcAft>
            </a:pPr>
            <a:r>
              <a:rPr lang="en-GB" altLang="en-US" sz="2400" b="1" kern="0" dirty="0">
                <a:solidFill>
                  <a:srgbClr val="000000"/>
                </a:solidFill>
                <a:ea typeface="ＭＳ Ｐゴシック" panose="020B0600070205080204" pitchFamily="34" charset="-128"/>
              </a:rPr>
              <a:t>Once you have exhausted the suspect account, move onto your agenda (</a:t>
            </a:r>
            <a:r>
              <a:rPr lang="en-GB" altLang="en-US" sz="2400" b="1" kern="0" dirty="0" smtClean="0">
                <a:solidFill>
                  <a:srgbClr val="000000"/>
                </a:solidFill>
                <a:ea typeface="ＭＳ Ｐゴシック" panose="020B0600070205080204" pitchFamily="34" charset="-128"/>
              </a:rPr>
              <a:t>Police Agenda</a:t>
            </a:r>
            <a:r>
              <a:rPr lang="en-GB" altLang="en-US" sz="2400" b="1" kern="0" dirty="0">
                <a:solidFill>
                  <a:srgbClr val="000000"/>
                </a:solidFill>
                <a:ea typeface="ＭＳ Ｐゴシック" panose="020B0600070205080204" pitchFamily="34" charset="-128"/>
              </a:rPr>
              <a:t>).</a:t>
            </a:r>
          </a:p>
        </p:txBody>
      </p:sp>
    </p:spTree>
    <p:extLst>
      <p:ext uri="{BB962C8B-B14F-4D97-AF65-F5344CB8AC3E}">
        <p14:creationId xmlns:p14="http://schemas.microsoft.com/office/powerpoint/2010/main" val="333043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94580" y="2312781"/>
            <a:ext cx="3892284" cy="3157788"/>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Statement of Jane Evans</a:t>
            </a:r>
          </a:p>
          <a:p>
            <a:pPr marL="342900" lvl="0" indent="-342900" eaLnBrk="0" fontAlgn="base" hangingPunct="0">
              <a:lnSpc>
                <a:spcPct val="150000"/>
              </a:lnSpc>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Statement of PC Jones.</a:t>
            </a:r>
          </a:p>
          <a:p>
            <a:pPr marL="342900" lvl="0" indent="-342900" eaLnBrk="0" fontAlgn="base" hangingPunct="0">
              <a:lnSpc>
                <a:spcPct val="150000"/>
              </a:lnSpc>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CCTV.</a:t>
            </a:r>
          </a:p>
        </p:txBody>
      </p:sp>
      <p:sp>
        <p:nvSpPr>
          <p:cNvPr id="6" name="TextBox 5"/>
          <p:cNvSpPr txBox="1"/>
          <p:nvPr/>
        </p:nvSpPr>
        <p:spPr>
          <a:xfrm>
            <a:off x="2228105" y="1301027"/>
            <a:ext cx="7613869" cy="738664"/>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800" kern="0" dirty="0">
                <a:solidFill>
                  <a:srgbClr val="000000"/>
                </a:solidFill>
                <a:ea typeface="ＭＳ Ｐゴシック" panose="020B0600070205080204" pitchFamily="34" charset="-128"/>
              </a:rPr>
              <a:t>Police agenda topics left after the suspects </a:t>
            </a:r>
            <a:r>
              <a:rPr lang="en-GB" altLang="en-US" sz="2800" kern="0" dirty="0" smtClean="0">
                <a:solidFill>
                  <a:srgbClr val="000000"/>
                </a:solidFill>
                <a:ea typeface="ＭＳ Ｐゴシック" panose="020B0600070205080204" pitchFamily="34" charset="-128"/>
              </a:rPr>
              <a:t>agenda</a:t>
            </a:r>
            <a:r>
              <a:rPr lang="en-GB" altLang="en-US" sz="2800" kern="0" dirty="0">
                <a:solidFill>
                  <a:srgbClr val="000000"/>
                </a:solidFill>
                <a:ea typeface="ＭＳ Ｐゴシック" panose="020B0600070205080204" pitchFamily="34" charset="-128"/>
              </a:rPr>
              <a:t>:</a:t>
            </a:r>
            <a:endParaRPr lang="en-GB" altLang="en-US" sz="2800" kern="0" dirty="0" smtClean="0">
              <a:solidFill>
                <a:srgbClr val="000000"/>
              </a:solidFill>
              <a:ea typeface="ＭＳ Ｐゴシック" panose="020B0600070205080204" pitchFamily="34" charset="-128"/>
            </a:endParaRPr>
          </a:p>
        </p:txBody>
      </p:sp>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Back to the Scenario …</a:t>
            </a:r>
            <a:endParaRPr lang="en-GB" sz="3200" b="1" dirty="0">
              <a:solidFill>
                <a:schemeClr val="bg1"/>
              </a:solidFill>
            </a:endParaRPr>
          </a:p>
        </p:txBody>
      </p:sp>
      <p:pic>
        <p:nvPicPr>
          <p:cNvPr id="4" name="Picture 3"/>
          <p:cNvPicPr>
            <a:picLocks noChangeAspect="1"/>
          </p:cNvPicPr>
          <p:nvPr/>
        </p:nvPicPr>
        <p:blipFill>
          <a:blip r:embed="rId4"/>
          <a:stretch>
            <a:fillRect/>
          </a:stretch>
        </p:blipFill>
        <p:spPr>
          <a:xfrm>
            <a:off x="7502669" y="2312781"/>
            <a:ext cx="1800225" cy="2543175"/>
          </a:xfrm>
          <a:prstGeom prst="rect">
            <a:avLst/>
          </a:prstGeom>
        </p:spPr>
      </p:pic>
    </p:spTree>
    <p:extLst>
      <p:ext uri="{BB962C8B-B14F-4D97-AF65-F5344CB8AC3E}">
        <p14:creationId xmlns:p14="http://schemas.microsoft.com/office/powerpoint/2010/main" val="25639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36035" y="1610305"/>
            <a:ext cx="5989983" cy="3908762"/>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ea typeface="ＭＳ Ｐゴシック" panose="020B0600070205080204" pitchFamily="34" charset="-128"/>
              </a:rPr>
              <a:t>Once we have covered all the topics on our interview plan, its time for the challenge phase.</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ea typeface="ＭＳ Ｐゴシック" panose="020B0600070205080204" pitchFamily="34" charset="-128"/>
              </a:rPr>
              <a:t>‘Challenges’ are anomalies between the evidence we have at our disposal and the suspects’ account or lack of account.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000" kern="0" dirty="0">
                <a:solidFill>
                  <a:srgbClr val="000000"/>
                </a:solidFill>
                <a:ea typeface="ＭＳ Ｐゴシック" panose="020B0600070205080204" pitchFamily="34" charset="-128"/>
              </a:rPr>
              <a:t>The word ‘challenge’ suggests confrontation, however these anomalies should be put to the suspect in a calm, professional manner.  </a:t>
            </a: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Challenge</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229600" y="2088311"/>
            <a:ext cx="3408218" cy="2952750"/>
          </a:xfrm>
          <a:prstGeom prst="rect">
            <a:avLst/>
          </a:prstGeom>
        </p:spPr>
      </p:pic>
    </p:spTree>
    <p:extLst>
      <p:ext uri="{BB962C8B-B14F-4D97-AF65-F5344CB8AC3E}">
        <p14:creationId xmlns:p14="http://schemas.microsoft.com/office/powerpoint/2010/main" val="289275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7957267" y="2185857"/>
            <a:ext cx="3758259" cy="2503940"/>
          </a:xfrm>
          <a:prstGeom prst="rect">
            <a:avLst/>
          </a:prstGeom>
        </p:spPr>
      </p:pic>
      <p:sp>
        <p:nvSpPr>
          <p:cNvPr id="3" name="TextBox 2"/>
          <p:cNvSpPr txBox="1"/>
          <p:nvPr/>
        </p:nvSpPr>
        <p:spPr>
          <a:xfrm>
            <a:off x="710638" y="1027937"/>
            <a:ext cx="8786654" cy="4819781"/>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Identify anomalies between our evidence and what the suspect has told us, or between conflicting accounts given by the suspect.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Raise awareness of the anomaly, ask them to confirm their account.</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Reveal the anomaly. Do not call the suspect a liar.</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Move onto the next anomaly.</a:t>
            </a: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Where appropriate, disclose, introduce, and question in relation to any information you have withheld.</a:t>
            </a: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How to Challenge</a:t>
            </a:r>
            <a:endParaRPr lang="en-GB" sz="3200" b="1" dirty="0">
              <a:solidFill>
                <a:schemeClr val="bg1"/>
              </a:solidFill>
            </a:endParaRPr>
          </a:p>
        </p:txBody>
      </p:sp>
    </p:spTree>
    <p:extLst>
      <p:ext uri="{BB962C8B-B14F-4D97-AF65-F5344CB8AC3E}">
        <p14:creationId xmlns:p14="http://schemas.microsoft.com/office/powerpoint/2010/main" val="204033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04332" y="1605776"/>
            <a:ext cx="9868829" cy="646331"/>
          </a:xfrm>
          <a:prstGeom prst="rect">
            <a:avLst/>
          </a:prstGeom>
          <a:noFill/>
        </p:spPr>
        <p:txBody>
          <a:bodyPr wrap="square" rtlCol="0">
            <a:spAutoFit/>
          </a:bodyPr>
          <a:lstStyle/>
          <a:p>
            <a:pPr algn="r"/>
            <a:endParaRPr lang="en-GB" dirty="0" smtClean="0"/>
          </a:p>
          <a:p>
            <a:pPr algn="r"/>
            <a:r>
              <a:rPr lang="en-GB" dirty="0" smtClean="0"/>
              <a:t>Strongest evidence</a:t>
            </a:r>
          </a:p>
        </p:txBody>
      </p:sp>
      <p:sp>
        <p:nvSpPr>
          <p:cNvPr id="6" name="TextBox 5"/>
          <p:cNvSpPr txBox="1"/>
          <p:nvPr/>
        </p:nvSpPr>
        <p:spPr>
          <a:xfrm>
            <a:off x="602166" y="4393580"/>
            <a:ext cx="2865863" cy="369332"/>
          </a:xfrm>
          <a:prstGeom prst="rect">
            <a:avLst/>
          </a:prstGeom>
          <a:noFill/>
        </p:spPr>
        <p:txBody>
          <a:bodyPr wrap="square" rtlCol="0">
            <a:spAutoFit/>
          </a:bodyPr>
          <a:lstStyle/>
          <a:p>
            <a:r>
              <a:rPr lang="en-GB" dirty="0" smtClean="0"/>
              <a:t>Weakest Evidence</a:t>
            </a:r>
            <a:endParaRPr lang="en-GB" dirty="0"/>
          </a:p>
        </p:txBody>
      </p:sp>
      <p:cxnSp>
        <p:nvCxnSpPr>
          <p:cNvPr id="8" name="Straight Arrow Connector 7"/>
          <p:cNvCxnSpPr/>
          <p:nvPr/>
        </p:nvCxnSpPr>
        <p:spPr>
          <a:xfrm flipV="1">
            <a:off x="1795346" y="2419815"/>
            <a:ext cx="8764859" cy="26316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4"/>
          <a:stretch>
            <a:fillRect/>
          </a:stretch>
        </p:blipFill>
        <p:spPr>
          <a:xfrm>
            <a:off x="1096487" y="472695"/>
            <a:ext cx="8248603" cy="4785775"/>
          </a:xfrm>
          <a:prstGeom prst="rect">
            <a:avLst/>
          </a:prstGeom>
        </p:spPr>
      </p:pic>
      <p:pic>
        <p:nvPicPr>
          <p:cNvPr id="20" name="Picture 19"/>
          <p:cNvPicPr>
            <a:picLocks noChangeAspect="1"/>
          </p:cNvPicPr>
          <p:nvPr/>
        </p:nvPicPr>
        <p:blipFill>
          <a:blip r:embed="rId5"/>
          <a:stretch>
            <a:fillRect/>
          </a:stretch>
        </p:blipFill>
        <p:spPr>
          <a:xfrm>
            <a:off x="7754133" y="3726502"/>
            <a:ext cx="2950720" cy="2072820"/>
          </a:xfrm>
          <a:prstGeom prst="rect">
            <a:avLst/>
          </a:prstGeom>
        </p:spPr>
      </p:pic>
      <p:sp>
        <p:nvSpPr>
          <p:cNvPr id="9" name="TextBox 8"/>
          <p:cNvSpPr txBox="1"/>
          <p:nvPr/>
        </p:nvSpPr>
        <p:spPr>
          <a:xfrm>
            <a:off x="1928206" y="27318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Strategic Use of Evidence</a:t>
            </a:r>
            <a:endParaRPr lang="en-GB" sz="3200" b="1" dirty="0">
              <a:solidFill>
                <a:schemeClr val="bg1"/>
              </a:solidFill>
            </a:endParaRPr>
          </a:p>
        </p:txBody>
      </p:sp>
    </p:spTree>
    <p:extLst>
      <p:ext uri="{BB962C8B-B14F-4D97-AF65-F5344CB8AC3E}">
        <p14:creationId xmlns:p14="http://schemas.microsoft.com/office/powerpoint/2010/main" val="1824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245705" y="1027937"/>
            <a:ext cx="9221344" cy="4764381"/>
          </a:xfrm>
          <a:prstGeom prst="rect">
            <a:avLst/>
          </a:prstGeom>
          <a:noFill/>
        </p:spPr>
        <p:txBody>
          <a:bodyPr wrap="square" rtlCol="0">
            <a:spAutoFit/>
          </a:bodyPr>
          <a:lstStyle/>
          <a:p>
            <a:pPr marL="342900" lvl="0" indent="-342900" eaLnBrk="0" fontAlgn="base" hangingPunct="0">
              <a:spcBef>
                <a:spcPct val="20000"/>
              </a:spcBef>
              <a:spcAft>
                <a:spcPct val="0"/>
              </a:spcAft>
            </a:pPr>
            <a:r>
              <a:rPr lang="en-GB" altLang="en-US" sz="2200" b="1" kern="0" dirty="0">
                <a:solidFill>
                  <a:srgbClr val="000000"/>
                </a:solidFill>
                <a:ea typeface="ＭＳ Ｐゴシック" panose="020B0600070205080204" pitchFamily="34" charset="-128"/>
              </a:rPr>
              <a:t>Smith is currently being interviewed. </a:t>
            </a:r>
          </a:p>
          <a:p>
            <a:pPr marL="342900" lvl="0" indent="-342900" eaLnBrk="0" fontAlgn="base" hangingPunct="0">
              <a:spcBef>
                <a:spcPct val="20000"/>
              </a:spcBef>
              <a:spcAft>
                <a:spcPct val="0"/>
              </a:spcAft>
            </a:pPr>
            <a:r>
              <a:rPr lang="en-GB" altLang="en-US" sz="2200" kern="0" dirty="0">
                <a:solidFill>
                  <a:srgbClr val="000000"/>
                </a:solidFill>
                <a:ea typeface="ＭＳ Ｐゴシック" panose="020B0600070205080204" pitchFamily="34" charset="-128"/>
              </a:rPr>
              <a:t> </a:t>
            </a:r>
            <a:endParaRPr lang="en-GB" altLang="en-US" sz="2200" kern="0" dirty="0" smtClean="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200" kern="0" dirty="0" smtClean="0">
                <a:solidFill>
                  <a:srgbClr val="000000"/>
                </a:solidFill>
                <a:ea typeface="ＭＳ Ｐゴシック" panose="020B0600070205080204" pitchFamily="34" charset="-128"/>
              </a:rPr>
              <a:t>The </a:t>
            </a:r>
            <a:r>
              <a:rPr lang="en-GB" altLang="en-US" sz="2200" kern="0" dirty="0">
                <a:solidFill>
                  <a:srgbClr val="000000"/>
                </a:solidFill>
                <a:ea typeface="ＭＳ Ｐゴシック" panose="020B0600070205080204" pitchFamily="34" charset="-128"/>
              </a:rPr>
              <a:t>suspect agenda and the Police agenda have been exhausted and throughout the interview Smith has maintained he has no knowledge of the theft and states he was at home with friends( who he has refused to name) at the relevant time. He also refuses to tell you what alcohol he was drinking or where he got it from</a:t>
            </a:r>
            <a:r>
              <a:rPr lang="en-GB" altLang="en-US" sz="2200" kern="0" dirty="0" smtClean="0">
                <a:solidFill>
                  <a:srgbClr val="000000"/>
                </a:solidFill>
                <a:ea typeface="ＭＳ Ｐゴシック" panose="020B0600070205080204" pitchFamily="34" charset="-128"/>
              </a:rPr>
              <a:t>.</a:t>
            </a:r>
            <a:endParaRPr lang="en-GB" altLang="en-US" sz="22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 He does however agree that he knows both PC Jones and Jane Evans and that they know him. He has stated that he has never had any issues with either Jones or Evans</a:t>
            </a:r>
            <a:r>
              <a:rPr lang="en-GB" altLang="en-US" sz="2200" kern="0" dirty="0" smtClean="0">
                <a:solidFill>
                  <a:srgbClr val="000000"/>
                </a:solidFill>
                <a:ea typeface="ＭＳ Ｐゴシック" panose="020B0600070205080204" pitchFamily="34" charset="-128"/>
              </a:rPr>
              <a:t>.</a:t>
            </a:r>
            <a:endParaRPr lang="en-GB" altLang="en-US" sz="22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200" kern="0" dirty="0">
                <a:solidFill>
                  <a:srgbClr val="000000"/>
                </a:solidFill>
                <a:ea typeface="ＭＳ Ｐゴシック" panose="020B0600070205080204" pitchFamily="34" charset="-128"/>
              </a:rPr>
              <a:t>He also stated that he knows the Spar and last went there a week ago to buy vodka</a:t>
            </a:r>
            <a:r>
              <a:rPr lang="en-GB" altLang="en-US" sz="2000" kern="0" dirty="0">
                <a:solidFill>
                  <a:srgbClr val="000000"/>
                </a:solidFill>
                <a:ea typeface="ＭＳ Ｐゴシック" panose="020B0600070205080204" pitchFamily="34" charset="-128"/>
              </a:rPr>
              <a:t>.</a:t>
            </a:r>
          </a:p>
        </p:txBody>
      </p:sp>
      <p:sp>
        <p:nvSpPr>
          <p:cNvPr id="4" name="TextBox 3"/>
          <p:cNvSpPr txBox="1"/>
          <p:nvPr/>
        </p:nvSpPr>
        <p:spPr>
          <a:xfrm>
            <a:off x="2186128" y="24908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Back to the Scenario …..</a:t>
            </a:r>
            <a:endParaRPr lang="en-GB" sz="3200" b="1" dirty="0">
              <a:solidFill>
                <a:schemeClr val="bg1"/>
              </a:solidFill>
            </a:endParaRPr>
          </a:p>
        </p:txBody>
      </p:sp>
    </p:spTree>
    <p:extLst>
      <p:ext uri="{BB962C8B-B14F-4D97-AF65-F5344CB8AC3E}">
        <p14:creationId xmlns:p14="http://schemas.microsoft.com/office/powerpoint/2010/main" val="28641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barn(inVertical)">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barn(inVertical)">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barn(inVertical)">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Let’s Challenge Smith</a:t>
            </a:r>
            <a:endParaRPr lang="en-GB" sz="3200" b="1" dirty="0">
              <a:solidFill>
                <a:schemeClr val="bg1"/>
              </a:solidFill>
            </a:endParaRPr>
          </a:p>
        </p:txBody>
      </p:sp>
      <p:sp>
        <p:nvSpPr>
          <p:cNvPr id="5" name="Rectangle 4"/>
          <p:cNvSpPr/>
          <p:nvPr/>
        </p:nvSpPr>
        <p:spPr>
          <a:xfrm>
            <a:off x="569422" y="1194031"/>
            <a:ext cx="10931236" cy="646331"/>
          </a:xfrm>
          <a:prstGeom prst="rect">
            <a:avLst/>
          </a:prstGeom>
        </p:spPr>
        <p:txBody>
          <a:bodyPr wrap="square">
            <a:spAutoFit/>
          </a:bodyPr>
          <a:lstStyle/>
          <a:p>
            <a:pPr marL="342900" lvl="0" indent="-342900" algn="ctr" eaLnBrk="0" fontAlgn="base" hangingPunct="0">
              <a:lnSpc>
                <a:spcPct val="150000"/>
              </a:lnSpc>
              <a:spcBef>
                <a:spcPct val="20000"/>
              </a:spcBef>
              <a:spcAft>
                <a:spcPct val="0"/>
              </a:spcAft>
            </a:pPr>
            <a:r>
              <a:rPr lang="en-GB" altLang="en-US" sz="2400" b="1" kern="0" dirty="0">
                <a:solidFill>
                  <a:srgbClr val="000000"/>
                </a:solidFill>
                <a:ea typeface="ＭＳ Ｐゴシック" panose="020B0600070205080204" pitchFamily="34" charset="-128"/>
              </a:rPr>
              <a:t>What are the anomalies in our scenario between Smiths’ account and </a:t>
            </a:r>
            <a:r>
              <a:rPr lang="en-GB" altLang="en-US" sz="2400" b="1" kern="0" dirty="0" smtClean="0">
                <a:solidFill>
                  <a:srgbClr val="000000"/>
                </a:solidFill>
                <a:ea typeface="ＭＳ Ｐゴシック" panose="020B0600070205080204" pitchFamily="34" charset="-128"/>
              </a:rPr>
              <a:t>the evidence</a:t>
            </a:r>
            <a:r>
              <a:rPr lang="en-GB" altLang="en-US" sz="2400" b="1" kern="0" dirty="0">
                <a:solidFill>
                  <a:srgbClr val="000000"/>
                </a:solidFill>
                <a:ea typeface="ＭＳ Ｐゴシック" panose="020B0600070205080204" pitchFamily="34" charset="-128"/>
              </a:rPr>
              <a:t>?</a:t>
            </a:r>
          </a:p>
        </p:txBody>
      </p:sp>
      <p:sp>
        <p:nvSpPr>
          <p:cNvPr id="6" name="TextBox 5"/>
          <p:cNvSpPr txBox="1"/>
          <p:nvPr/>
        </p:nvSpPr>
        <p:spPr>
          <a:xfrm>
            <a:off x="1894580" y="2312781"/>
            <a:ext cx="3892284" cy="3157788"/>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Statement of Jane Evans</a:t>
            </a:r>
          </a:p>
          <a:p>
            <a:pPr marL="342900" lvl="0" indent="-342900" eaLnBrk="0" fontAlgn="base" hangingPunct="0">
              <a:lnSpc>
                <a:spcPct val="150000"/>
              </a:lnSpc>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Statement of PC Jones.</a:t>
            </a:r>
          </a:p>
          <a:p>
            <a:pPr marL="342900" lvl="0" indent="-342900" eaLnBrk="0" fontAlgn="base" hangingPunct="0">
              <a:lnSpc>
                <a:spcPct val="150000"/>
              </a:lnSpc>
              <a:spcBef>
                <a:spcPct val="20000"/>
              </a:spcBef>
              <a:spcAft>
                <a:spcPct val="0"/>
              </a:spcAft>
              <a:buFont typeface="Wingdings" panose="05000000000000000000" pitchFamily="2" charset="2"/>
              <a:buChar char="q"/>
            </a:pP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a:solidFill>
                  <a:srgbClr val="000000"/>
                </a:solidFill>
                <a:ea typeface="ＭＳ Ｐゴシック" panose="020B0600070205080204" pitchFamily="34" charset="-128"/>
              </a:rPr>
              <a:t>CCTV.</a:t>
            </a:r>
          </a:p>
        </p:txBody>
      </p:sp>
      <p:pic>
        <p:nvPicPr>
          <p:cNvPr id="7" name="Picture 6"/>
          <p:cNvPicPr>
            <a:picLocks noChangeAspect="1"/>
          </p:cNvPicPr>
          <p:nvPr/>
        </p:nvPicPr>
        <p:blipFill>
          <a:blip r:embed="rId4"/>
          <a:stretch>
            <a:fillRect/>
          </a:stretch>
        </p:blipFill>
        <p:spPr>
          <a:xfrm>
            <a:off x="7545107" y="2617500"/>
            <a:ext cx="1798476" cy="2548349"/>
          </a:xfrm>
          <a:prstGeom prst="rect">
            <a:avLst/>
          </a:prstGeom>
        </p:spPr>
      </p:pic>
    </p:spTree>
    <p:extLst>
      <p:ext uri="{BB962C8B-B14F-4D97-AF65-F5344CB8AC3E}">
        <p14:creationId xmlns:p14="http://schemas.microsoft.com/office/powerpoint/2010/main" val="112726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anim calcmode="lin" valueType="num">
                                      <p:cBhvr additive="base">
                                        <p:cTn id="1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139654" y="1377175"/>
            <a:ext cx="9790771" cy="4936736"/>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“John I have listened to what you have to say on this matter and there are </a:t>
            </a:r>
            <a:r>
              <a:rPr lang="en-GB" altLang="en-US" sz="2400" kern="0" dirty="0" smtClean="0">
                <a:solidFill>
                  <a:srgbClr val="000000"/>
                </a:solidFill>
                <a:ea typeface="ＭＳ Ｐゴシック" panose="020B0600070205080204" pitchFamily="34" charset="-128"/>
              </a:rPr>
              <a:t>a</a:t>
            </a:r>
          </a:p>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few things </a:t>
            </a:r>
            <a:r>
              <a:rPr lang="en-GB" altLang="en-US" sz="2400" kern="0" dirty="0">
                <a:solidFill>
                  <a:srgbClr val="000000"/>
                </a:solidFill>
                <a:ea typeface="ＭＳ Ｐゴシック" panose="020B0600070205080204" pitchFamily="34" charset="-128"/>
              </a:rPr>
              <a:t>that I need you to help me understand. Tell me again in as </a:t>
            </a:r>
            <a:r>
              <a:rPr lang="en-GB" altLang="en-US" sz="2400" kern="0" dirty="0" smtClean="0">
                <a:solidFill>
                  <a:srgbClr val="000000"/>
                </a:solidFill>
                <a:ea typeface="ＭＳ Ｐゴシック" panose="020B0600070205080204" pitchFamily="34" charset="-128"/>
              </a:rPr>
              <a:t>much</a:t>
            </a:r>
          </a:p>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detail </a:t>
            </a:r>
            <a:r>
              <a:rPr lang="en-GB" altLang="en-US" sz="2400" kern="0" dirty="0">
                <a:solidFill>
                  <a:srgbClr val="000000"/>
                </a:solidFill>
                <a:ea typeface="ＭＳ Ｐゴシック" panose="020B0600070205080204" pitchFamily="34" charset="-128"/>
              </a:rPr>
              <a:t>as possible what you did between</a:t>
            </a:r>
            <a:r>
              <a:rPr lang="en-GB" altLang="en-US" sz="2400" kern="0" dirty="0" smtClean="0">
                <a:solidFill>
                  <a:srgbClr val="000000"/>
                </a:solidFill>
                <a:ea typeface="ＭＳ Ｐゴシック" panose="020B0600070205080204" pitchFamily="34" charset="-128"/>
              </a:rPr>
              <a:t>……”</a:t>
            </a: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We then reveal the anomaly</a:t>
            </a:r>
            <a:r>
              <a:rPr lang="en-GB" altLang="en-US" sz="2400" kern="0" dirty="0" smtClean="0">
                <a:solidFill>
                  <a:srgbClr val="000000"/>
                </a:solidFill>
                <a:ea typeface="ＭＳ Ｐゴシック" panose="020B0600070205080204" pitchFamily="34" charset="-128"/>
              </a:rPr>
              <a:t>;</a:t>
            </a:r>
            <a:endParaRPr lang="en-GB" altLang="en-US" sz="2400" kern="0" dirty="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pPr>
            <a:r>
              <a:rPr lang="en-GB" altLang="en-US" sz="2400" kern="0" dirty="0">
                <a:solidFill>
                  <a:srgbClr val="000000"/>
                </a:solidFill>
                <a:ea typeface="ＭＳ Ｐゴシック" panose="020B0600070205080204" pitchFamily="34" charset="-128"/>
              </a:rPr>
              <a:t>“ Jane Evans, who by your own admission you have never had a </a:t>
            </a:r>
            <a:r>
              <a:rPr lang="en-GB" altLang="en-US" sz="2400" kern="0" dirty="0" smtClean="0">
                <a:solidFill>
                  <a:srgbClr val="000000"/>
                </a:solidFill>
                <a:ea typeface="ＭＳ Ｐゴシック" panose="020B0600070205080204" pitchFamily="34" charset="-128"/>
              </a:rPr>
              <a:t>problem</a:t>
            </a:r>
          </a:p>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with</a:t>
            </a:r>
            <a:r>
              <a:rPr lang="en-GB" altLang="en-US" sz="2400" kern="0" dirty="0">
                <a:solidFill>
                  <a:srgbClr val="000000"/>
                </a:solidFill>
                <a:ea typeface="ＭＳ Ｐゴシック" panose="020B0600070205080204" pitchFamily="34" charset="-128"/>
              </a:rPr>
              <a:t>, is saying that she witnessed you select and hide the vodka and </a:t>
            </a:r>
            <a:r>
              <a:rPr lang="en-GB" altLang="en-US" sz="2400" kern="0" dirty="0" smtClean="0">
                <a:solidFill>
                  <a:srgbClr val="000000"/>
                </a:solidFill>
                <a:ea typeface="ＭＳ Ｐゴシック" panose="020B0600070205080204" pitchFamily="34" charset="-128"/>
              </a:rPr>
              <a:t>leave</a:t>
            </a:r>
          </a:p>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without </a:t>
            </a:r>
            <a:r>
              <a:rPr lang="en-GB" altLang="en-US" sz="2400" kern="0" dirty="0">
                <a:solidFill>
                  <a:srgbClr val="000000"/>
                </a:solidFill>
                <a:ea typeface="ＭＳ Ｐゴシック" panose="020B0600070205080204" pitchFamily="34" charset="-128"/>
              </a:rPr>
              <a:t>paying. How do you account for that?”.</a:t>
            </a:r>
          </a:p>
          <a:p>
            <a:pPr marL="342900" lvl="0" indent="-342900" eaLnBrk="0" fontAlgn="base" hangingPunct="0">
              <a:lnSpc>
                <a:spcPct val="150000"/>
              </a:lnSpc>
              <a:spcBef>
                <a:spcPct val="20000"/>
              </a:spcBef>
              <a:spcAft>
                <a:spcPct val="0"/>
              </a:spcAft>
            </a:pPr>
            <a:endParaRPr lang="en-GB" altLang="en-US" sz="2000" kern="0" dirty="0">
              <a:solidFill>
                <a:srgbClr val="000000"/>
              </a:solidFill>
              <a:latin typeface="Arial"/>
              <a:ea typeface="ＭＳ Ｐゴシック" panose="020B0600070205080204" pitchFamily="34" charset="-128"/>
            </a:endParaRP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Smith Challenge</a:t>
            </a:r>
            <a:endParaRPr lang="en-GB" sz="3200" b="1" dirty="0">
              <a:solidFill>
                <a:schemeClr val="bg1"/>
              </a:solidFill>
            </a:endParaRPr>
          </a:p>
        </p:txBody>
      </p:sp>
    </p:spTree>
    <p:extLst>
      <p:ext uri="{BB962C8B-B14F-4D97-AF65-F5344CB8AC3E}">
        <p14:creationId xmlns:p14="http://schemas.microsoft.com/office/powerpoint/2010/main" val="138094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barn(inVertical)">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barn(inVertical)">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barn(inVertical)">
                                      <p:cBhvr>
                                        <p:cTn id="3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93321" y="1329023"/>
            <a:ext cx="6158819" cy="4161139"/>
          </a:xfrm>
          <a:prstGeom prst="rect">
            <a:avLst/>
          </a:prstGeom>
          <a:noFill/>
        </p:spPr>
        <p:txBody>
          <a:bodyPr wrap="square" rtlCol="0">
            <a:spAutoFit/>
          </a:bodyPr>
          <a:lstStyle/>
          <a:p>
            <a:pPr marL="342900" lvl="0" indent="-342900" eaLnBrk="0" fontAlgn="base" hangingPunct="0">
              <a:lnSpc>
                <a:spcPct val="150000"/>
              </a:lnSpc>
              <a:spcBef>
                <a:spcPct val="20000"/>
              </a:spcBef>
              <a:spcAft>
                <a:spcPct val="0"/>
              </a:spcAft>
            </a:pPr>
            <a:r>
              <a:rPr lang="en-GB" altLang="en-US" sz="2400" kern="0" dirty="0" smtClean="0">
                <a:solidFill>
                  <a:srgbClr val="000000"/>
                </a:solidFill>
                <a:ea typeface="ＭＳ Ｐゴシック" panose="020B0600070205080204" pitchFamily="34" charset="-128"/>
              </a:rPr>
              <a:t>Repeat this sequence for all anomalies i.e.</a:t>
            </a:r>
          </a:p>
          <a:p>
            <a:pPr marL="342900" lvl="0" indent="-342900" eaLnBrk="0" fontAlgn="base" hangingPunct="0">
              <a:lnSpc>
                <a:spcPct val="150000"/>
              </a:lnSpc>
              <a:spcBef>
                <a:spcPct val="20000"/>
              </a:spcBef>
              <a:spcAft>
                <a:spcPct val="0"/>
              </a:spcAft>
            </a:pPr>
            <a:endParaRPr lang="en-GB" altLang="en-US" sz="2400" kern="0" dirty="0" smtClean="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smtClean="0">
                <a:solidFill>
                  <a:srgbClr val="000000"/>
                </a:solidFill>
                <a:ea typeface="ＭＳ Ｐゴシック" panose="020B0600070205080204" pitchFamily="34" charset="-128"/>
              </a:rPr>
              <a:t>Raise awareness of the anomaly and ask the suspect to confirm their version (if appropriate</a:t>
            </a:r>
            <a:r>
              <a:rPr lang="en-GB" altLang="en-US" sz="2400" kern="0" dirty="0" smtClean="0">
                <a:solidFill>
                  <a:srgbClr val="000000"/>
                </a:solidFill>
                <a:ea typeface="ＭＳ Ｐゴシック" panose="020B0600070205080204" pitchFamily="34" charset="-128"/>
              </a:rPr>
              <a:t>)</a:t>
            </a:r>
            <a:endParaRPr lang="en-GB" altLang="en-US" sz="2400" kern="0" dirty="0" smtClean="0">
              <a:solidFill>
                <a:srgbClr val="000000"/>
              </a:solidFill>
              <a:ea typeface="ＭＳ Ｐゴシック" panose="020B0600070205080204" pitchFamily="34" charset="-128"/>
            </a:endParaRPr>
          </a:p>
          <a:p>
            <a:pPr marL="342900" lvl="0" indent="-342900" eaLnBrk="0" fontAlgn="base" hangingPunct="0">
              <a:lnSpc>
                <a:spcPct val="150000"/>
              </a:lnSpc>
              <a:spcBef>
                <a:spcPct val="20000"/>
              </a:spcBef>
              <a:spcAft>
                <a:spcPct val="0"/>
              </a:spcAft>
              <a:buFont typeface="Wingdings" panose="05000000000000000000" pitchFamily="2" charset="2"/>
              <a:buChar char="q"/>
            </a:pPr>
            <a:r>
              <a:rPr lang="en-GB" altLang="en-US" sz="2400" kern="0" dirty="0" smtClean="0">
                <a:solidFill>
                  <a:srgbClr val="000000"/>
                </a:solidFill>
                <a:ea typeface="ＭＳ Ｐゴシック" panose="020B0600070205080204" pitchFamily="34" charset="-128"/>
              </a:rPr>
              <a:t>Put the anomaly to the suspect </a:t>
            </a:r>
          </a:p>
          <a:p>
            <a:pPr lvl="0" eaLnBrk="0" fontAlgn="base" hangingPunct="0">
              <a:lnSpc>
                <a:spcPct val="150000"/>
              </a:lnSpc>
              <a:spcBef>
                <a:spcPct val="20000"/>
              </a:spcBef>
              <a:spcAft>
                <a:spcPct val="0"/>
              </a:spcAft>
            </a:pPr>
            <a:r>
              <a:rPr lang="en-GB" altLang="en-US" sz="2000" kern="0" dirty="0" smtClean="0">
                <a:solidFill>
                  <a:srgbClr val="000000"/>
                </a:solidFill>
                <a:ea typeface="ＭＳ Ｐゴシック" panose="020B0600070205080204" pitchFamily="34" charset="-128"/>
              </a:rPr>
              <a:t>  </a:t>
            </a:r>
            <a:endParaRPr lang="en-GB" altLang="en-US" sz="2000" kern="0" dirty="0">
              <a:solidFill>
                <a:srgbClr val="000000"/>
              </a:solidFill>
              <a:ea typeface="ＭＳ Ｐゴシック" panose="020B0600070205080204" pitchFamily="34" charset="-128"/>
            </a:endParaRP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An Effective Challenge</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7734031" y="2473735"/>
            <a:ext cx="3761558" cy="2499577"/>
          </a:xfrm>
          <a:prstGeom prst="rect">
            <a:avLst/>
          </a:prstGeom>
        </p:spPr>
      </p:pic>
    </p:spTree>
    <p:extLst>
      <p:ext uri="{BB962C8B-B14F-4D97-AF65-F5344CB8AC3E}">
        <p14:creationId xmlns:p14="http://schemas.microsoft.com/office/powerpoint/2010/main" val="2036754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 calcmode="lin" valueType="num">
                                      <p:cBhvr additive="base">
                                        <p:cTn id="1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05840" y="1256540"/>
            <a:ext cx="10058400" cy="4007251"/>
          </a:xfrm>
          <a:prstGeom prst="rect">
            <a:avLst/>
          </a:prstGeom>
          <a:noFill/>
        </p:spPr>
        <p:txBody>
          <a:bodyPr wrap="square" rtlCol="0">
            <a:spAutoFit/>
          </a:bodyPr>
          <a:lstStyle/>
          <a:p>
            <a:pPr marL="342900" lvl="0" indent="-342900" eaLnBrk="0" fontAlgn="base" hangingPunct="0">
              <a:spcBef>
                <a:spcPct val="20000"/>
              </a:spcBef>
              <a:spcAft>
                <a:spcPct val="0"/>
              </a:spcAft>
            </a:pPr>
            <a:r>
              <a:rPr lang="en-GB" altLang="en-US" sz="2400" kern="0" dirty="0">
                <a:solidFill>
                  <a:srgbClr val="000000"/>
                </a:solidFill>
                <a:ea typeface="ＭＳ Ｐゴシック" panose="020B0600070205080204" pitchFamily="34" charset="-128"/>
              </a:rPr>
              <a:t>At the end, it may be appropriate to put all the evidence to the suspect in </a:t>
            </a:r>
            <a:r>
              <a:rPr lang="en-GB" altLang="en-US" sz="2400" kern="0" dirty="0" smtClean="0">
                <a:solidFill>
                  <a:srgbClr val="000000"/>
                </a:solidFill>
                <a:ea typeface="ＭＳ Ｐゴシック" panose="020B0600070205080204" pitchFamily="34" charset="-128"/>
              </a:rPr>
              <a:t>one</a:t>
            </a:r>
          </a:p>
          <a:p>
            <a:pPr marL="342900" lvl="0" indent="-342900" eaLnBrk="0" fontAlgn="base" hangingPunct="0">
              <a:spcBef>
                <a:spcPct val="20000"/>
              </a:spcBef>
              <a:spcAft>
                <a:spcPct val="0"/>
              </a:spcAft>
            </a:pPr>
            <a:r>
              <a:rPr lang="en-GB" altLang="en-US" sz="2400" kern="0" dirty="0" smtClean="0">
                <a:solidFill>
                  <a:srgbClr val="000000"/>
                </a:solidFill>
                <a:ea typeface="ＭＳ Ｐゴシック" panose="020B0600070205080204" pitchFamily="34" charset="-128"/>
              </a:rPr>
              <a:t>final </a:t>
            </a:r>
            <a:r>
              <a:rPr lang="en-GB" altLang="en-US" sz="2400" kern="0" dirty="0">
                <a:solidFill>
                  <a:srgbClr val="000000"/>
                </a:solidFill>
                <a:ea typeface="ＭＳ Ｐゴシック" panose="020B0600070205080204" pitchFamily="34" charset="-128"/>
              </a:rPr>
              <a:t>challenge and ask for a </a:t>
            </a:r>
            <a:r>
              <a:rPr lang="en-GB" altLang="en-US" sz="2400" kern="0" dirty="0" smtClean="0">
                <a:solidFill>
                  <a:srgbClr val="000000"/>
                </a:solidFill>
                <a:ea typeface="ＭＳ Ｐゴシック" panose="020B0600070205080204" pitchFamily="34" charset="-128"/>
              </a:rPr>
              <a:t>comment.  For </a:t>
            </a:r>
            <a:r>
              <a:rPr lang="en-GB" altLang="en-US" sz="2400" kern="0" dirty="0">
                <a:solidFill>
                  <a:srgbClr val="000000"/>
                </a:solidFill>
                <a:ea typeface="ＭＳ Ｐゴシック" panose="020B0600070205080204" pitchFamily="34" charset="-128"/>
              </a:rPr>
              <a:t>example in the case of our </a:t>
            </a:r>
            <a:r>
              <a:rPr lang="en-GB" altLang="en-US" sz="2400" kern="0" dirty="0" smtClean="0">
                <a:solidFill>
                  <a:srgbClr val="000000"/>
                </a:solidFill>
                <a:ea typeface="ＭＳ Ｐゴシック" panose="020B0600070205080204" pitchFamily="34" charset="-128"/>
              </a:rPr>
              <a:t>scenario:</a:t>
            </a: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pPr>
            <a:endParaRPr lang="en-GB" altLang="en-US" sz="2400" kern="0" dirty="0">
              <a:solidFill>
                <a:srgbClr val="000000"/>
              </a:solidFill>
              <a:ea typeface="ＭＳ Ｐゴシック" panose="020B0600070205080204" pitchFamily="34" charset="-128"/>
            </a:endParaRPr>
          </a:p>
          <a:p>
            <a:pPr marL="342900" lvl="0" indent="-342900" eaLnBrk="0" fontAlgn="base" hangingPunct="0">
              <a:spcBef>
                <a:spcPct val="20000"/>
              </a:spcBef>
              <a:spcAft>
                <a:spcPct val="0"/>
              </a:spcAft>
            </a:pPr>
            <a:r>
              <a:rPr lang="en-GB" altLang="en-US" sz="2400" kern="0" dirty="0">
                <a:solidFill>
                  <a:srgbClr val="000000"/>
                </a:solidFill>
                <a:ea typeface="ＭＳ Ｐゴシック" panose="020B0600070205080204" pitchFamily="34" charset="-128"/>
              </a:rPr>
              <a:t>“John you have maintained throughout this interview that you are </a:t>
            </a:r>
            <a:r>
              <a:rPr lang="en-GB" altLang="en-US" sz="2400" kern="0" dirty="0" smtClean="0">
                <a:solidFill>
                  <a:srgbClr val="000000"/>
                </a:solidFill>
                <a:ea typeface="ＭＳ Ｐゴシック" panose="020B0600070205080204" pitchFamily="34" charset="-128"/>
              </a:rPr>
              <a:t>not</a:t>
            </a:r>
          </a:p>
          <a:p>
            <a:pPr marL="342900" lvl="0" indent="-342900" eaLnBrk="0" fontAlgn="base" hangingPunct="0">
              <a:spcBef>
                <a:spcPct val="20000"/>
              </a:spcBef>
              <a:spcAft>
                <a:spcPct val="0"/>
              </a:spcAft>
            </a:pPr>
            <a:r>
              <a:rPr lang="en-GB" altLang="en-US" sz="2400" kern="0" dirty="0" smtClean="0">
                <a:solidFill>
                  <a:srgbClr val="000000"/>
                </a:solidFill>
                <a:ea typeface="ＭＳ Ｐゴシック" panose="020B0600070205080204" pitchFamily="34" charset="-128"/>
              </a:rPr>
              <a:t>responsible </a:t>
            </a:r>
            <a:r>
              <a:rPr lang="en-GB" altLang="en-US" sz="2400" kern="0" dirty="0">
                <a:solidFill>
                  <a:srgbClr val="000000"/>
                </a:solidFill>
                <a:ea typeface="ＭＳ Ｐゴシック" panose="020B0600070205080204" pitchFamily="34" charset="-128"/>
              </a:rPr>
              <a:t>for the theft and did not attend the Spar. You have heard </a:t>
            </a:r>
            <a:r>
              <a:rPr lang="en-GB" altLang="en-US" sz="2400" kern="0" dirty="0" smtClean="0">
                <a:solidFill>
                  <a:srgbClr val="000000"/>
                </a:solidFill>
                <a:ea typeface="ＭＳ Ｐゴシック" panose="020B0600070205080204" pitchFamily="34" charset="-128"/>
              </a:rPr>
              <a:t>however</a:t>
            </a:r>
          </a:p>
          <a:p>
            <a:pPr marL="342900" lvl="0" indent="-342900" eaLnBrk="0" fontAlgn="base" hangingPunct="0">
              <a:spcBef>
                <a:spcPct val="20000"/>
              </a:spcBef>
              <a:spcAft>
                <a:spcPct val="0"/>
              </a:spcAft>
            </a:pPr>
            <a:r>
              <a:rPr lang="en-GB" altLang="en-US" sz="2400" kern="0" dirty="0" smtClean="0">
                <a:solidFill>
                  <a:srgbClr val="000000"/>
                </a:solidFill>
                <a:ea typeface="ＭＳ Ｐゴシック" panose="020B0600070205080204" pitchFamily="34" charset="-128"/>
              </a:rPr>
              <a:t>that </a:t>
            </a:r>
            <a:r>
              <a:rPr lang="en-GB" altLang="en-US" sz="2400" kern="0" dirty="0">
                <a:solidFill>
                  <a:srgbClr val="000000"/>
                </a:solidFill>
                <a:ea typeface="ＭＳ Ｐゴシック" panose="020B0600070205080204" pitchFamily="34" charset="-128"/>
              </a:rPr>
              <a:t>Jane Evans will say she saw you stealing the vodka, and PC Jones </a:t>
            </a:r>
            <a:r>
              <a:rPr lang="en-GB" altLang="en-US" sz="2400" kern="0" dirty="0" smtClean="0">
                <a:solidFill>
                  <a:srgbClr val="000000"/>
                </a:solidFill>
                <a:ea typeface="ＭＳ Ｐゴシック" panose="020B0600070205080204" pitchFamily="34" charset="-128"/>
              </a:rPr>
              <a:t>has</a:t>
            </a:r>
          </a:p>
          <a:p>
            <a:pPr marL="342900" lvl="0" indent="-342900" eaLnBrk="0" fontAlgn="base" hangingPunct="0">
              <a:spcBef>
                <a:spcPct val="20000"/>
              </a:spcBef>
              <a:spcAft>
                <a:spcPct val="0"/>
              </a:spcAft>
            </a:pPr>
            <a:r>
              <a:rPr lang="en-GB" altLang="en-US" sz="2400" kern="0" dirty="0" smtClean="0">
                <a:solidFill>
                  <a:srgbClr val="000000"/>
                </a:solidFill>
                <a:ea typeface="ＭＳ Ｐゴシック" panose="020B0600070205080204" pitchFamily="34" charset="-128"/>
              </a:rPr>
              <a:t>identified </a:t>
            </a:r>
            <a:r>
              <a:rPr lang="en-GB" altLang="en-US" sz="2400" kern="0" dirty="0">
                <a:solidFill>
                  <a:srgbClr val="000000"/>
                </a:solidFill>
                <a:ea typeface="ＭＳ Ｐゴシック" panose="020B0600070205080204" pitchFamily="34" charset="-128"/>
              </a:rPr>
              <a:t>you as the person on the CCTV seen stealing the vodka. So to be </a:t>
            </a:r>
            <a:r>
              <a:rPr lang="en-GB" altLang="en-US" sz="2400" kern="0" dirty="0" smtClean="0">
                <a:solidFill>
                  <a:srgbClr val="000000"/>
                </a:solidFill>
                <a:ea typeface="ＭＳ Ｐゴシック" panose="020B0600070205080204" pitchFamily="34" charset="-128"/>
              </a:rPr>
              <a:t>fair</a:t>
            </a:r>
          </a:p>
          <a:p>
            <a:pPr marL="342900" lvl="0" indent="-342900" eaLnBrk="0" fontAlgn="base" hangingPunct="0">
              <a:spcBef>
                <a:spcPct val="20000"/>
              </a:spcBef>
              <a:spcAft>
                <a:spcPct val="0"/>
              </a:spcAft>
            </a:pPr>
            <a:r>
              <a:rPr lang="en-GB" altLang="en-US" sz="2400" kern="0" dirty="0" smtClean="0">
                <a:solidFill>
                  <a:srgbClr val="000000"/>
                </a:solidFill>
                <a:ea typeface="ＭＳ Ｐゴシック" panose="020B0600070205080204" pitchFamily="34" charset="-128"/>
              </a:rPr>
              <a:t>to </a:t>
            </a:r>
            <a:r>
              <a:rPr lang="en-GB" altLang="en-US" sz="2400" kern="0" dirty="0">
                <a:solidFill>
                  <a:srgbClr val="000000"/>
                </a:solidFill>
                <a:ea typeface="ＭＳ Ｐゴシック" panose="020B0600070205080204" pitchFamily="34" charset="-128"/>
              </a:rPr>
              <a:t>you I will ask you one last time, and I want you to think carefully, how do </a:t>
            </a:r>
            <a:r>
              <a:rPr lang="en-GB" altLang="en-US" sz="2400" kern="0" dirty="0" smtClean="0">
                <a:solidFill>
                  <a:srgbClr val="000000"/>
                </a:solidFill>
                <a:ea typeface="ＭＳ Ｐゴシック" panose="020B0600070205080204" pitchFamily="34" charset="-128"/>
              </a:rPr>
              <a:t>you</a:t>
            </a:r>
          </a:p>
          <a:p>
            <a:pPr marL="342900" lvl="0" indent="-342900" eaLnBrk="0" fontAlgn="base" hangingPunct="0">
              <a:spcBef>
                <a:spcPct val="20000"/>
              </a:spcBef>
              <a:spcAft>
                <a:spcPct val="0"/>
              </a:spcAft>
            </a:pPr>
            <a:r>
              <a:rPr lang="en-GB" altLang="en-US" sz="2400" kern="0" dirty="0" smtClean="0">
                <a:solidFill>
                  <a:srgbClr val="000000"/>
                </a:solidFill>
                <a:ea typeface="ＭＳ Ｐゴシック" panose="020B0600070205080204" pitchFamily="34" charset="-128"/>
              </a:rPr>
              <a:t>account </a:t>
            </a:r>
            <a:r>
              <a:rPr lang="en-GB" altLang="en-US" sz="2400" kern="0" dirty="0">
                <a:solidFill>
                  <a:srgbClr val="000000"/>
                </a:solidFill>
                <a:ea typeface="ＭＳ Ｐゴシック" panose="020B0600070205080204" pitchFamily="34" charset="-128"/>
              </a:rPr>
              <a:t>for </a:t>
            </a:r>
            <a:r>
              <a:rPr lang="en-GB" altLang="en-US" sz="2400" kern="0" dirty="0" smtClean="0">
                <a:solidFill>
                  <a:srgbClr val="000000"/>
                </a:solidFill>
                <a:ea typeface="ＭＳ Ｐゴシック" panose="020B0600070205080204" pitchFamily="34" charset="-128"/>
              </a:rPr>
              <a:t>that.” </a:t>
            </a:r>
            <a:endParaRPr lang="en-GB" altLang="en-US" sz="2400" kern="0" dirty="0">
              <a:solidFill>
                <a:srgbClr val="000000"/>
              </a:solidFill>
              <a:ea typeface="ＭＳ Ｐゴシック" panose="020B0600070205080204" pitchFamily="34" charset="-128"/>
            </a:endParaRPr>
          </a:p>
        </p:txBody>
      </p:sp>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An Effective Challenge Conclusion</a:t>
            </a:r>
            <a:endParaRPr lang="en-GB" sz="3200" b="1" dirty="0">
              <a:solidFill>
                <a:schemeClr val="bg1"/>
              </a:solidFill>
            </a:endParaRPr>
          </a:p>
        </p:txBody>
      </p:sp>
    </p:spTree>
    <p:extLst>
      <p:ext uri="{BB962C8B-B14F-4D97-AF65-F5344CB8AC3E}">
        <p14:creationId xmlns:p14="http://schemas.microsoft.com/office/powerpoint/2010/main" val="217649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28800" y="620857"/>
            <a:ext cx="8279822" cy="4910615"/>
          </a:xfrm>
          <a:prstGeom prst="rect">
            <a:avLst/>
          </a:prstGeom>
        </p:spPr>
      </p:pic>
    </p:spTree>
    <p:extLst>
      <p:ext uri="{BB962C8B-B14F-4D97-AF65-F5344CB8AC3E}">
        <p14:creationId xmlns:p14="http://schemas.microsoft.com/office/powerpoint/2010/main" val="411583796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070227" y="1569787"/>
            <a:ext cx="8417143" cy="3970318"/>
          </a:xfrm>
          <a:prstGeom prst="rect">
            <a:avLst/>
          </a:prstGeom>
          <a:noFill/>
        </p:spPr>
        <p:txBody>
          <a:bodyPr wrap="square" rtlCol="0">
            <a:spAutoFit/>
          </a:bodyPr>
          <a:lstStyle/>
          <a:p>
            <a:r>
              <a:rPr lang="en-GB" sz="2800" dirty="0" smtClean="0"/>
              <a:t>Give them one last chance:</a:t>
            </a:r>
          </a:p>
          <a:p>
            <a:endParaRPr lang="en-GB" sz="2800" dirty="0"/>
          </a:p>
          <a:p>
            <a:pPr marL="342900" indent="-342900">
              <a:buFont typeface="Wingdings" panose="05000000000000000000" pitchFamily="2" charset="2"/>
              <a:buChar char="q"/>
            </a:pPr>
            <a:r>
              <a:rPr lang="en-GB" sz="2800" dirty="0" smtClean="0"/>
              <a:t>“Is there anything you wish to add or clarify about what you have said in this interview today John?”</a:t>
            </a:r>
          </a:p>
          <a:p>
            <a:pPr marL="342900" indent="-342900">
              <a:buFont typeface="Wingdings" panose="05000000000000000000" pitchFamily="2" charset="2"/>
              <a:buChar char="q"/>
            </a:pPr>
            <a:endParaRPr lang="en-GB" sz="2800" dirty="0"/>
          </a:p>
          <a:p>
            <a:pPr marL="342900" indent="-342900">
              <a:buFont typeface="Wingdings" panose="05000000000000000000" pitchFamily="2" charset="2"/>
              <a:buChar char="q"/>
            </a:pPr>
            <a:r>
              <a:rPr lang="en-GB" sz="2800" dirty="0" smtClean="0"/>
              <a:t>“The time is …….”</a:t>
            </a:r>
          </a:p>
          <a:p>
            <a:pPr marL="342900" indent="-342900">
              <a:buFont typeface="Wingdings" panose="05000000000000000000" pitchFamily="2" charset="2"/>
              <a:buChar char="q"/>
            </a:pPr>
            <a:r>
              <a:rPr lang="en-GB" sz="2800" dirty="0" smtClean="0"/>
              <a:t>“The date is …….”</a:t>
            </a:r>
          </a:p>
          <a:p>
            <a:pPr marL="342900" indent="-342900">
              <a:buFont typeface="Wingdings" panose="05000000000000000000" pitchFamily="2" charset="2"/>
              <a:buChar char="q"/>
            </a:pPr>
            <a:endParaRPr lang="en-GB" sz="2800" dirty="0"/>
          </a:p>
          <a:p>
            <a:pPr marL="342900" indent="-342900">
              <a:buFont typeface="Wingdings" panose="05000000000000000000" pitchFamily="2" charset="2"/>
              <a:buChar char="q"/>
            </a:pPr>
            <a:r>
              <a:rPr lang="en-GB" sz="2800" dirty="0" smtClean="0"/>
              <a:t>And I am stopping this recording.</a:t>
            </a:r>
            <a:endParaRPr lang="en-GB" sz="2800" dirty="0"/>
          </a:p>
        </p:txBody>
      </p:sp>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Closure</a:t>
            </a:r>
            <a:endParaRPr lang="en-GB" sz="3200" b="1" dirty="0">
              <a:solidFill>
                <a:schemeClr val="bg1"/>
              </a:solidFill>
            </a:endParaRPr>
          </a:p>
        </p:txBody>
      </p:sp>
      <p:pic>
        <p:nvPicPr>
          <p:cNvPr id="3" name="Picture 2"/>
          <p:cNvPicPr>
            <a:picLocks noChangeAspect="1"/>
          </p:cNvPicPr>
          <p:nvPr/>
        </p:nvPicPr>
        <p:blipFill>
          <a:blip r:embed="rId4"/>
          <a:stretch>
            <a:fillRect/>
          </a:stretch>
        </p:blipFill>
        <p:spPr>
          <a:xfrm rot="2787643">
            <a:off x="8667373" y="1917896"/>
            <a:ext cx="3016255" cy="1306681"/>
          </a:xfrm>
          <a:prstGeom prst="rect">
            <a:avLst/>
          </a:prstGeom>
        </p:spPr>
      </p:pic>
    </p:spTree>
    <p:extLst>
      <p:ext uri="{BB962C8B-B14F-4D97-AF65-F5344CB8AC3E}">
        <p14:creationId xmlns:p14="http://schemas.microsoft.com/office/powerpoint/2010/main" val="43659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4">
                                            <p:txEl>
                                              <p:pRg st="4" end="4"/>
                                            </p:txEl>
                                          </p:spTgt>
                                        </p:tgtEl>
                                        <p:attrNameLst>
                                          <p:attrName>style.visibility</p:attrName>
                                        </p:attrNameLst>
                                      </p:cBhvr>
                                      <p:to>
                                        <p:strVal val="visible"/>
                                      </p:to>
                                    </p:set>
                                    <p:anim calcmode="lin" valueType="num">
                                      <p:cBhvr additive="base">
                                        <p:cTn id="1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 calcmode="lin" valueType="num">
                                      <p:cBhvr additive="base">
                                        <p:cTn id="20"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4">
                                            <p:txEl>
                                              <p:pRg st="7" end="7"/>
                                            </p:txEl>
                                          </p:spTgt>
                                        </p:tgtEl>
                                        <p:attrNameLst>
                                          <p:attrName>style.visibility</p:attrName>
                                        </p:attrNameLst>
                                      </p:cBhvr>
                                      <p:to>
                                        <p:strVal val="visible"/>
                                      </p:to>
                                    </p:set>
                                    <p:anim calcmode="lin" valueType="num">
                                      <p:cBhvr additive="base">
                                        <p:cTn id="24"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587730" y="1180683"/>
            <a:ext cx="8894619" cy="830997"/>
          </a:xfrm>
          <a:prstGeom prst="rect">
            <a:avLst/>
          </a:prstGeom>
          <a:noFill/>
        </p:spPr>
        <p:txBody>
          <a:bodyPr wrap="square" rtlCol="0">
            <a:spAutoFit/>
          </a:bodyPr>
          <a:lstStyle/>
          <a:p>
            <a:pPr algn="ctr"/>
            <a:r>
              <a:rPr lang="en-GB" sz="2400" dirty="0" smtClean="0"/>
              <a:t>The interview is conducted by you, you therefore produce it as your exhibit and may be required to play it or read it out in court.</a:t>
            </a:r>
            <a:endParaRPr lang="en-GB" sz="2400" dirty="0"/>
          </a:p>
        </p:txBody>
      </p:sp>
      <p:pic>
        <p:nvPicPr>
          <p:cNvPr id="3" name="Picture 2"/>
          <p:cNvPicPr>
            <a:picLocks noChangeAspect="1"/>
          </p:cNvPicPr>
          <p:nvPr/>
        </p:nvPicPr>
        <p:blipFill>
          <a:blip r:embed="rId4"/>
          <a:stretch>
            <a:fillRect/>
          </a:stretch>
        </p:blipFill>
        <p:spPr>
          <a:xfrm>
            <a:off x="4652772" y="2011680"/>
            <a:ext cx="3707505" cy="3948493"/>
          </a:xfrm>
          <a:prstGeom prst="rect">
            <a:avLst/>
          </a:prstGeom>
        </p:spPr>
      </p:pic>
      <p:sp>
        <p:nvSpPr>
          <p:cNvPr id="8" name="Rounded Rectangular Callout 7"/>
          <p:cNvSpPr/>
          <p:nvPr/>
        </p:nvSpPr>
        <p:spPr>
          <a:xfrm>
            <a:off x="6217920" y="2097024"/>
            <a:ext cx="1914144" cy="176784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5"/>
          <a:stretch>
            <a:fillRect/>
          </a:stretch>
        </p:blipFill>
        <p:spPr>
          <a:xfrm>
            <a:off x="6385137" y="2195310"/>
            <a:ext cx="1580723" cy="1483072"/>
          </a:xfrm>
          <a:prstGeom prst="rect">
            <a:avLst/>
          </a:prstGeom>
        </p:spPr>
      </p:pic>
      <p:sp>
        <p:nvSpPr>
          <p:cNvPr id="10" name="TextBox 9"/>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Produce the Interview</a:t>
            </a:r>
            <a:endParaRPr lang="en-GB" sz="3200" b="1" dirty="0">
              <a:solidFill>
                <a:schemeClr val="bg1"/>
              </a:solidFill>
            </a:endParaRPr>
          </a:p>
        </p:txBody>
      </p:sp>
    </p:spTree>
    <p:extLst>
      <p:ext uri="{BB962C8B-B14F-4D97-AF65-F5344CB8AC3E}">
        <p14:creationId xmlns:p14="http://schemas.microsoft.com/office/powerpoint/2010/main" val="16780437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354780" y="1970135"/>
            <a:ext cx="4837220" cy="3411248"/>
          </a:xfrm>
          <a:prstGeom prst="rect">
            <a:avLst/>
          </a:prstGeom>
        </p:spPr>
      </p:pic>
      <p:sp>
        <p:nvSpPr>
          <p:cNvPr id="4" name="TextBox 3"/>
          <p:cNvSpPr txBox="1"/>
          <p:nvPr/>
        </p:nvSpPr>
        <p:spPr>
          <a:xfrm>
            <a:off x="884495" y="1376668"/>
            <a:ext cx="6763214" cy="4598182"/>
          </a:xfrm>
          <a:prstGeom prst="rect">
            <a:avLst/>
          </a:prstGeom>
          <a:noFill/>
        </p:spPr>
        <p:txBody>
          <a:bodyPr wrap="square" rtlCol="0">
            <a:spAutoFit/>
          </a:bodyPr>
          <a:lstStyle/>
          <a:p>
            <a:pPr lvl="0" eaLnBrk="0" fontAlgn="base" hangingPunct="0">
              <a:spcBef>
                <a:spcPct val="20000"/>
              </a:spcBef>
              <a:spcAft>
                <a:spcPct val="0"/>
              </a:spcAft>
              <a:defRPr/>
            </a:pPr>
            <a:r>
              <a:rPr lang="en-GB" sz="2400" kern="0" dirty="0">
                <a:solidFill>
                  <a:srgbClr val="000000"/>
                </a:solidFill>
              </a:rPr>
              <a:t>Following an interview, the interviewer needs to evaluate what has been said with a view to:</a:t>
            </a:r>
          </a:p>
          <a:p>
            <a:pPr marL="342900" lvl="0" indent="-342900" eaLnBrk="0" fontAlgn="base" hangingPunct="0">
              <a:spcBef>
                <a:spcPct val="20000"/>
              </a:spcBef>
              <a:spcAft>
                <a:spcPct val="0"/>
              </a:spcAft>
              <a:buFont typeface="Wingdings" panose="05000000000000000000" pitchFamily="2" charset="2"/>
              <a:buChar char="q"/>
              <a:defRPr/>
            </a:pPr>
            <a:endParaRPr lang="en-GB" sz="24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defRPr/>
            </a:pPr>
            <a:r>
              <a:rPr lang="en-GB" sz="2400" kern="0" dirty="0">
                <a:solidFill>
                  <a:srgbClr val="000000"/>
                </a:solidFill>
              </a:rPr>
              <a:t>Determining whether any further action is necessary</a:t>
            </a:r>
          </a:p>
          <a:p>
            <a:pPr marL="342900" lvl="0" indent="-342900" eaLnBrk="0" fontAlgn="base" hangingPunct="0">
              <a:spcBef>
                <a:spcPct val="20000"/>
              </a:spcBef>
              <a:spcAft>
                <a:spcPct val="0"/>
              </a:spcAft>
              <a:buFont typeface="Wingdings" panose="05000000000000000000" pitchFamily="2" charset="2"/>
              <a:buChar char="q"/>
              <a:defRPr/>
            </a:pPr>
            <a:endParaRPr lang="en-GB" sz="2400" kern="0" dirty="0">
              <a:solidFill>
                <a:srgbClr val="000000"/>
              </a:solidFill>
            </a:endParaRPr>
          </a:p>
          <a:p>
            <a:pPr marL="342900" lvl="0" indent="-342900" eaLnBrk="0" fontAlgn="base" hangingPunct="0">
              <a:spcBef>
                <a:spcPct val="20000"/>
              </a:spcBef>
              <a:spcAft>
                <a:spcPct val="0"/>
              </a:spcAft>
              <a:buFont typeface="Wingdings" panose="05000000000000000000" pitchFamily="2" charset="2"/>
              <a:buChar char="q"/>
              <a:defRPr/>
            </a:pPr>
            <a:r>
              <a:rPr lang="en-GB" sz="2400" kern="0" dirty="0">
                <a:solidFill>
                  <a:srgbClr val="000000"/>
                </a:solidFill>
              </a:rPr>
              <a:t>Determining how the interviewee’s account fits in with the rest of the investigation</a:t>
            </a:r>
          </a:p>
          <a:p>
            <a:pPr lvl="0" eaLnBrk="0" fontAlgn="base" hangingPunct="0">
              <a:spcBef>
                <a:spcPct val="20000"/>
              </a:spcBef>
              <a:spcAft>
                <a:spcPct val="0"/>
              </a:spcAft>
              <a:defRPr/>
            </a:pPr>
            <a:endParaRPr lang="en-GB" sz="2400" kern="0" dirty="0">
              <a:solidFill>
                <a:srgbClr val="000000"/>
              </a:solidFill>
            </a:endParaRPr>
          </a:p>
          <a:p>
            <a:pPr lvl="0" eaLnBrk="0" fontAlgn="base" hangingPunct="0">
              <a:spcBef>
                <a:spcPct val="20000"/>
              </a:spcBef>
              <a:spcAft>
                <a:spcPct val="0"/>
              </a:spcAft>
              <a:defRPr/>
            </a:pPr>
            <a:r>
              <a:rPr lang="en-GB" sz="2400" b="1" kern="0" dirty="0"/>
              <a:t>Reflecting on the interviewer’s performance.</a:t>
            </a:r>
          </a:p>
          <a:p>
            <a:pPr lvl="0" eaLnBrk="0" fontAlgn="base" hangingPunct="0">
              <a:spcBef>
                <a:spcPct val="20000"/>
              </a:spcBef>
              <a:spcAft>
                <a:spcPct val="0"/>
              </a:spcAft>
              <a:defRPr/>
            </a:pPr>
            <a:endParaRPr lang="en-GB" sz="2000" kern="0" dirty="0">
              <a:solidFill>
                <a:srgbClr val="FF0000"/>
              </a:solidFill>
            </a:endParaRPr>
          </a:p>
        </p:txBody>
      </p:sp>
      <p:sp>
        <p:nvSpPr>
          <p:cNvPr id="5" name="TextBox 4"/>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Evaluation</a:t>
            </a:r>
            <a:endParaRPr lang="en-GB" sz="3200" b="1" dirty="0">
              <a:solidFill>
                <a:schemeClr val="bg1"/>
              </a:solidFill>
            </a:endParaRPr>
          </a:p>
        </p:txBody>
      </p:sp>
    </p:spTree>
    <p:extLst>
      <p:ext uri="{BB962C8B-B14F-4D97-AF65-F5344CB8AC3E}">
        <p14:creationId xmlns:p14="http://schemas.microsoft.com/office/powerpoint/2010/main" val="99058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4">
                                            <p:txEl>
                                              <p:pRg st="4" end="4"/>
                                            </p:txEl>
                                          </p:spTgt>
                                        </p:tgtEl>
                                        <p:attrNameLst>
                                          <p:attrName>style.visibility</p:attrName>
                                        </p:attrNameLst>
                                      </p:cBhvr>
                                      <p:to>
                                        <p:strVal val="visible"/>
                                      </p:to>
                                    </p:set>
                                    <p:anim calcmode="lin" valueType="num">
                                      <p:cBhvr additive="base">
                                        <p:cTn id="1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 calcmode="lin" valueType="num">
                                      <p:cBhvr additive="base">
                                        <p:cTn id="20"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06850496"/>
              </p:ext>
            </p:extLst>
          </p:nvPr>
        </p:nvGraphicFramePr>
        <p:xfrm>
          <a:off x="2032001" y="1360449"/>
          <a:ext cx="7056244" cy="4226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894580" y="38160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Evaluation</a:t>
            </a:r>
            <a:endParaRPr lang="en-GB" sz="3200" b="1" dirty="0">
              <a:solidFill>
                <a:schemeClr val="bg1"/>
              </a:solidFill>
            </a:endParaRPr>
          </a:p>
        </p:txBody>
      </p:sp>
    </p:spTree>
    <p:extLst>
      <p:ext uri="{BB962C8B-B14F-4D97-AF65-F5344CB8AC3E}">
        <p14:creationId xmlns:p14="http://schemas.microsoft.com/office/powerpoint/2010/main" val="97114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578086" y="955581"/>
            <a:ext cx="5674444" cy="4138797"/>
          </a:xfrm>
          <a:prstGeom prst="rect">
            <a:avLst/>
          </a:prstGeom>
        </p:spPr>
      </p:pic>
    </p:spTree>
    <p:extLst>
      <p:ext uri="{BB962C8B-B14F-4D97-AF65-F5344CB8AC3E}">
        <p14:creationId xmlns:p14="http://schemas.microsoft.com/office/powerpoint/2010/main" val="231410163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1133</TotalTime>
  <Words>5640</Words>
  <Application>Microsoft Office PowerPoint</Application>
  <PresentationFormat>Widescreen</PresentationFormat>
  <Paragraphs>527</Paragraphs>
  <Slides>45</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ＭＳ Ｐゴシック</vt:lpstr>
      <vt:lpstr>Arial</vt:lpstr>
      <vt:lpstr>Calibri</vt:lpstr>
      <vt:lpstr>Calibri Light</vt:lpstr>
      <vt:lpstr>Microsoft Sans Serif</vt:lpstr>
      <vt:lpstr>Tahoma</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108</cp:revision>
  <dcterms:created xsi:type="dcterms:W3CDTF">2018-10-17T09:05:48Z</dcterms:created>
  <dcterms:modified xsi:type="dcterms:W3CDTF">2019-03-05T07:53:09Z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3cf54269-4a5d-4476-a108-a831b869e63b</vt:lpwstr>
  </property>
  <property fmtid="{D5CDD505-2E9C-101B-9397-08002B2CF9AE}" pid="6" name="Classification">
    <vt:lpwstr>OFFICIAL</vt:lpwstr>
  </property>
  <property fmtid="{D5CDD505-2E9C-101B-9397-08002B2CF9AE}" pid="7" name="Visibility">
    <vt:lpwstr>NOT VISIBLE</vt:lpwstr>
  </property>
</Properties>
</file>