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3"/>
  </p:notesMasterIdLst>
  <p:sldIdLst>
    <p:sldId id="258" r:id="rId2"/>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B19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343" autoAdjust="0"/>
  </p:normalViewPr>
  <p:slideViewPr>
    <p:cSldViewPr snapToGrid="0">
      <p:cViewPr>
        <p:scale>
          <a:sx n="150" d="100"/>
          <a:sy n="150" d="100"/>
        </p:scale>
        <p:origin x="-546" y="-8628"/>
      </p:cViewPr>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vl1pPr>
          </a:lstStyle>
          <a:p>
            <a:fld id="{B4964A0A-9C27-488D-8B1A-92F47603BB89}" type="datetimeFigureOut">
              <a:rPr lang="en-IN" smtClean="0"/>
              <a:t>26-11-2025</a:t>
            </a:fld>
            <a:endParaRPr lang="en-IN"/>
          </a:p>
        </p:txBody>
      </p:sp>
      <p:sp>
        <p:nvSpPr>
          <p:cNvPr id="4" name="Slide Image Placeholder 3"/>
          <p:cNvSpPr>
            <a:spLocks noGrp="1" noRot="1" noChangeAspect="1"/>
          </p:cNvSpPr>
          <p:nvPr>
            <p:ph type="sldImg" idx="2"/>
          </p:nvPr>
        </p:nvSpPr>
        <p:spPr>
          <a:xfrm>
            <a:off x="2562225" y="1143000"/>
            <a:ext cx="1735138"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258499-BB23-4489-819A-13A08AC74724}" type="slidenum">
              <a:rPr lang="en-IN" smtClean="0"/>
              <a:t>‹#›</a:t>
            </a:fld>
            <a:endParaRPr lang="en-IN"/>
          </a:p>
        </p:txBody>
      </p:sp>
    </p:spTree>
    <p:extLst>
      <p:ext uri="{BB962C8B-B14F-4D97-AF65-F5344CB8AC3E}">
        <p14:creationId xmlns:p14="http://schemas.microsoft.com/office/powerpoint/2010/main" val="3118051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91258499-BB23-4489-819A-13A08AC74724}" type="slidenum">
              <a:rPr lang="en-IN" smtClean="0"/>
              <a:t>1</a:t>
            </a:fld>
            <a:endParaRPr lang="en-IN"/>
          </a:p>
        </p:txBody>
      </p:sp>
    </p:spTree>
    <p:extLst>
      <p:ext uri="{BB962C8B-B14F-4D97-AF65-F5344CB8AC3E}">
        <p14:creationId xmlns:p14="http://schemas.microsoft.com/office/powerpoint/2010/main" val="263174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smtClean="0"/>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42EEC0E-485E-41B0-B691-5F000FE8C94B}" type="datetimeFigureOut">
              <a:rPr lang="en-IN" smtClean="0"/>
              <a:t>26-11-2025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3577963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42EEC0E-485E-41B0-B691-5F000FE8C94B}" type="datetimeFigureOut">
              <a:rPr lang="en-IN" smtClean="0"/>
              <a:t>26-11-2025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2389742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smtClean="0"/>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42EEC0E-485E-41B0-B691-5F000FE8C94B}" type="datetimeFigureOut">
              <a:rPr lang="en-IN" smtClean="0"/>
              <a:t>26-11-2025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42226697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42EEC0E-485E-41B0-B691-5F000FE8C94B}" type="datetimeFigureOut">
              <a:rPr lang="en-IN" smtClean="0"/>
              <a:t>26-11-2025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2525695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42EEC0E-485E-41B0-B691-5F000FE8C94B}" type="datetimeFigureOut">
              <a:rPr lang="en-IN" smtClean="0"/>
              <a:t>26-11-2025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2845256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42EEC0E-485E-41B0-B691-5F000FE8C94B}" type="datetimeFigureOut">
              <a:rPr lang="en-IN" smtClean="0"/>
              <a:t>26-11-2025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3415846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2EEC0E-485E-41B0-B691-5F000FE8C94B}" type="datetimeFigureOut">
              <a:rPr lang="en-IN" smtClean="0"/>
              <a:t>26-11-2025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1102142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smtClean="0"/>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D42EEC0E-485E-41B0-B691-5F000FE8C94B}" type="datetimeFigureOut">
              <a:rPr lang="en-IN" smtClean="0"/>
              <a:t>26-11-2025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23914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D42EEC0E-485E-41B0-B691-5F000FE8C94B}" type="datetimeFigureOut">
              <a:rPr lang="en-IN" smtClean="0"/>
              <a:t>26-11-2025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1679905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42EEC0E-485E-41B0-B691-5F000FE8C94B}" type="datetimeFigureOut">
              <a:rPr lang="en-IN" smtClean="0"/>
              <a:t>26-11-2025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175619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42EEC0E-485E-41B0-B691-5F000FE8C94B}" type="datetimeFigureOut">
              <a:rPr lang="en-IN" smtClean="0"/>
              <a:t>26-11-2025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1539767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75000"/>
                  </a:schemeClr>
                </a:solidFill>
              </a:defRPr>
            </a:lvl1pPr>
          </a:lstStyle>
          <a:p>
            <a:fld id="{D42EEC0E-485E-41B0-B691-5F000FE8C94B}" type="datetimeFigureOut">
              <a:rPr lang="en-IN" smtClean="0"/>
              <a:t>26-11-2025</a:t>
            </a:fld>
            <a:endParaRPr lang="en-IN"/>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75000"/>
                  </a:schemeClr>
                </a:solidFill>
              </a:defRPr>
            </a:lvl1pPr>
          </a:lstStyle>
          <a:p>
            <a:fld id="{2CB69FF2-2631-426D-8F8D-F31988970739}" type="slidenum">
              <a:rPr lang="en-IN" smtClean="0"/>
              <a:t>‹#›</a:t>
            </a:fld>
            <a:endParaRPr lang="en-IN"/>
          </a:p>
        </p:txBody>
      </p:sp>
    </p:spTree>
    <p:extLst>
      <p:ext uri="{BB962C8B-B14F-4D97-AF65-F5344CB8AC3E}">
        <p14:creationId xmlns:p14="http://schemas.microsoft.com/office/powerpoint/2010/main" val="37704120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080/08870446.2019.1603387" TargetMode="External"/><Relationship Id="rId13" Type="http://schemas.openxmlformats.org/officeDocument/2006/relationships/hyperlink" Target="https://doi.org/10.1093/gerona/glac222" TargetMode="External"/><Relationship Id="rId18" Type="http://schemas.openxmlformats.org/officeDocument/2006/relationships/hyperlink" Target="https://doi.org/10.1519/JPT.0000000000000300" TargetMode="External"/><Relationship Id="rId26" Type="http://schemas.openxmlformats.org/officeDocument/2006/relationships/image" Target="../media/image5.png"/><Relationship Id="rId3" Type="http://schemas.openxmlformats.org/officeDocument/2006/relationships/image" Target="../media/image1.png"/><Relationship Id="rId21" Type="http://schemas.openxmlformats.org/officeDocument/2006/relationships/hyperlink" Target="https://doi.org/10.1016/j.jbi.2023.104512" TargetMode="External"/><Relationship Id="rId7" Type="http://schemas.openxmlformats.org/officeDocument/2006/relationships/hyperlink" Target="https://doi.org/10.1093/ageing/afac123" TargetMode="External"/><Relationship Id="rId12" Type="http://schemas.openxmlformats.org/officeDocument/2006/relationships/hyperlink" Target="https://doi.org/10.1016/j.gaitpost.2023.12.015" TargetMode="External"/><Relationship Id="rId17" Type="http://schemas.openxmlformats.org/officeDocument/2006/relationships/hyperlink" Target="https://doi.org/10.1136/bjsports-2020-102365" TargetMode="External"/><Relationship Id="rId25" Type="http://schemas.openxmlformats.org/officeDocument/2006/relationships/image" Target="../media/image4.png"/><Relationship Id="rId2" Type="http://schemas.openxmlformats.org/officeDocument/2006/relationships/notesSlide" Target="../notesSlides/notesSlide1.xml"/><Relationship Id="rId16" Type="http://schemas.openxmlformats.org/officeDocument/2006/relationships/hyperlink" Target="https://www.nice.org.uk/guidance/cg161" TargetMode="External"/><Relationship Id="rId20" Type="http://schemas.openxmlformats.org/officeDocument/2006/relationships/hyperlink" Target="https://www.who.int/news-room/fact-sheets/detail/falls" TargetMode="External"/><Relationship Id="rId1" Type="http://schemas.openxmlformats.org/officeDocument/2006/relationships/slideLayout" Target="../slideLayouts/slideLayout7.xml"/><Relationship Id="rId6" Type="http://schemas.openxmlformats.org/officeDocument/2006/relationships/hyperlink" Target="https://doi.org/10.1109/RBME.2019.2952908" TargetMode="External"/><Relationship Id="rId11" Type="http://schemas.openxmlformats.org/officeDocument/2006/relationships/hyperlink" Target="https://doi.org/10.4017/gt.2022.21.2.005.00" TargetMode="External"/><Relationship Id="rId24" Type="http://schemas.microsoft.com/office/2007/relationships/hdphoto" Target="../media/hdphoto1.wdp"/><Relationship Id="rId5" Type="http://schemas.openxmlformats.org/officeDocument/2006/relationships/hyperlink" Target="https://doi.org/10.1016/j.health.2023.100120" TargetMode="External"/><Relationship Id="rId15" Type="http://schemas.openxmlformats.org/officeDocument/2006/relationships/hyperlink" Target="https://www.england.nhs.uk/ourwork/patient-safety/falls" TargetMode="External"/><Relationship Id="rId23" Type="http://schemas.openxmlformats.org/officeDocument/2006/relationships/image" Target="../media/image3.png"/><Relationship Id="rId10" Type="http://schemas.openxmlformats.org/officeDocument/2006/relationships/hyperlink" Target="https://doi.org/10.1007/s10916-023-01943-8" TargetMode="External"/><Relationship Id="rId19" Type="http://schemas.openxmlformats.org/officeDocument/2006/relationships/hyperlink" Target="https://doi.org/10.1177/08982643221092345" TargetMode="External"/><Relationship Id="rId4" Type="http://schemas.openxmlformats.org/officeDocument/2006/relationships/hyperlink" Target="https://doi.org/10.3390/s24030789" TargetMode="External"/><Relationship Id="rId9" Type="http://schemas.openxmlformats.org/officeDocument/2006/relationships/hyperlink" Target="https://doi.org/10.3390/s20236858" TargetMode="External"/><Relationship Id="rId14" Type="http://schemas.openxmlformats.org/officeDocument/2006/relationships/hyperlink" Target="https://doi.org/10.1007/s10916-021-01778-5" TargetMode="External"/><Relationship Id="rId22"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rgbClr val="FFC000"/>
            </a:gs>
            <a:gs pos="74000">
              <a:srgbClr val="92D050"/>
            </a:gs>
            <a:gs pos="83000">
              <a:srgbClr val="92D050"/>
            </a:gs>
            <a:gs pos="100000">
              <a:srgbClr val="92D050"/>
            </a:gs>
          </a:gsLst>
          <a:lin ang="5400000" scaled="1"/>
          <a:tileRect/>
        </a:gradFill>
        <a:effectLst/>
      </p:bgPr>
    </p:bg>
    <p:spTree>
      <p:nvGrpSpPr>
        <p:cNvPr id="1" name=""/>
        <p:cNvGrpSpPr/>
        <p:nvPr/>
      </p:nvGrpSpPr>
      <p:grpSpPr>
        <a:xfrm>
          <a:off x="0" y="0"/>
          <a:ext cx="0" cy="0"/>
          <a:chOff x="0" y="0"/>
          <a:chExt cx="0" cy="0"/>
        </a:xfrm>
      </p:grpSpPr>
      <p:sp>
        <p:nvSpPr>
          <p:cNvPr id="5" name="AutoShape 2" descr="AI generated "/>
          <p:cNvSpPr>
            <a:spLocks noChangeAspect="1" noChangeArrowheads="1"/>
          </p:cNvSpPr>
          <p:nvPr/>
        </p:nvSpPr>
        <p:spPr bwMode="auto">
          <a:xfrm>
            <a:off x="155575" y="-144463"/>
            <a:ext cx="6132288" cy="613230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7" name="Google Shape;64;p13"/>
          <p:cNvPicPr preferRelativeResize="0"/>
          <p:nvPr/>
        </p:nvPicPr>
        <p:blipFill>
          <a:blip r:embed="rId3">
            <a:alphaModFix/>
          </a:blip>
          <a:stretch>
            <a:fillRect/>
          </a:stretch>
        </p:blipFill>
        <p:spPr>
          <a:xfrm>
            <a:off x="48055" y="0"/>
            <a:ext cx="1583259" cy="766916"/>
          </a:xfrm>
          <a:prstGeom prst="rect">
            <a:avLst/>
          </a:prstGeom>
          <a:noFill/>
          <a:ln>
            <a:noFill/>
          </a:ln>
        </p:spPr>
      </p:pic>
      <p:sp>
        <p:nvSpPr>
          <p:cNvPr id="11" name="Rectangle 10"/>
          <p:cNvSpPr/>
          <p:nvPr/>
        </p:nvSpPr>
        <p:spPr>
          <a:xfrm>
            <a:off x="6995" y="670495"/>
            <a:ext cx="3867995" cy="1687065"/>
          </a:xfrm>
          <a:prstGeom prst="rect">
            <a:avLst/>
          </a:prstGeom>
        </p:spPr>
        <p:txBody>
          <a:bodyPr wrap="square">
            <a:spAutoFit/>
          </a:bodyPr>
          <a:lstStyle/>
          <a:p>
            <a:pPr algn="ctr">
              <a:lnSpc>
                <a:spcPct val="200000"/>
              </a:lnSpc>
            </a:pPr>
            <a:r>
              <a:rPr lang="en-US" sz="600" b="1" u="sng" dirty="0">
                <a:latin typeface="Times New Roman" panose="02020603050405020304" pitchFamily="18" charset="0"/>
                <a:cs typeface="Times New Roman" panose="02020603050405020304" pitchFamily="18" charset="0"/>
              </a:rPr>
              <a:t>Background</a:t>
            </a:r>
          </a:p>
          <a:p>
            <a:pPr algn="just">
              <a:lnSpc>
                <a:spcPct val="200000"/>
              </a:lnSpc>
            </a:pPr>
            <a:r>
              <a:rPr lang="en-US" sz="600" dirty="0">
                <a:latin typeface="Times New Roman" panose="02020603050405020304" pitchFamily="18" charset="0"/>
                <a:cs typeface="Times New Roman" panose="02020603050405020304" pitchFamily="18" charset="0"/>
              </a:rPr>
              <a:t>Falls are a major global health issue, responsible for over 684,000 deaths annually and ranking as the second leading cause of accidental injury mortality (World Health Organization, 2021). In the UK, approximately one in three adults aged 65 and over experiences a fall every year, increasing pressure on healthcare and social support systems (Public Health England, 2019; NHS England, 2020). Traditional approaches—such as physiotherapy, balance exercises and home safety assessments—have shown benefits, but often lack real-time monitoring (Sherrington et al., 2020). Emerging digital tools offer continuous assessment and feedback (Shaw et al., 2021). SmartWatch+ is a wrist-worn system that tracks gait patterns, movement changes and instability to deliver real-time alerts, supporting proactive fall prevention. </a:t>
            </a:r>
          </a:p>
          <a:p>
            <a:pPr algn="just">
              <a:lnSpc>
                <a:spcPct val="200000"/>
              </a:lnSpc>
            </a:pPr>
            <a:r>
              <a:rPr lang="en-US" sz="450" dirty="0">
                <a:latin typeface="Times New Roman" panose="02020603050405020304" pitchFamily="18" charset="0"/>
                <a:cs typeface="Times New Roman" panose="02020603050405020304" pitchFamily="18" charset="0"/>
              </a:rPr>
              <a:t>Key need: scalable, continuous monitoring to support safer ageing.</a:t>
            </a:r>
          </a:p>
        </p:txBody>
      </p:sp>
      <p:sp>
        <p:nvSpPr>
          <p:cNvPr id="12" name="Rectangle 11"/>
          <p:cNvSpPr/>
          <p:nvPr/>
        </p:nvSpPr>
        <p:spPr>
          <a:xfrm>
            <a:off x="3035956" y="2230901"/>
            <a:ext cx="3757638" cy="1541576"/>
          </a:xfrm>
          <a:prstGeom prst="rect">
            <a:avLst/>
          </a:prstGeom>
        </p:spPr>
        <p:txBody>
          <a:bodyPr wrap="square">
            <a:spAutoFit/>
          </a:bodyPr>
          <a:lstStyle/>
          <a:p>
            <a:pPr algn="ctr">
              <a:lnSpc>
                <a:spcPct val="200000"/>
              </a:lnSpc>
            </a:pPr>
            <a:r>
              <a:rPr lang="en-US" sz="600" b="1" u="sng" dirty="0">
                <a:latin typeface="Times New Roman" panose="02020603050405020304" pitchFamily="18" charset="0"/>
                <a:cs typeface="Times New Roman" panose="02020603050405020304" pitchFamily="18" charset="0"/>
              </a:rPr>
              <a:t>Expected outcomes</a:t>
            </a:r>
          </a:p>
          <a:p>
            <a:pPr algn="just">
              <a:lnSpc>
                <a:spcPct val="200000"/>
              </a:lnSpc>
            </a:pPr>
            <a:r>
              <a:rPr lang="en-US" sz="600" b="1" dirty="0">
                <a:latin typeface="Times New Roman" panose="02020603050405020304" pitchFamily="18" charset="0"/>
                <a:cs typeface="Times New Roman" panose="02020603050405020304" pitchFamily="18" charset="0"/>
              </a:rPr>
              <a:t>SmartWatch+ is expected to:</a:t>
            </a:r>
          </a:p>
          <a:p>
            <a:pPr marL="171450" indent="-171450" algn="just">
              <a:lnSpc>
                <a:spcPct val="200000"/>
              </a:lnSpc>
              <a:buFont typeface="Wingdings" panose="05000000000000000000" pitchFamily="2" charset="2"/>
              <a:buChar char="v"/>
            </a:pPr>
            <a:r>
              <a:rPr lang="en-US" sz="600" dirty="0">
                <a:latin typeface="Times New Roman" panose="02020603050405020304" pitchFamily="18" charset="0"/>
                <a:cs typeface="Times New Roman" panose="02020603050405020304" pitchFamily="18" charset="0"/>
              </a:rPr>
              <a:t>Reduce fall incidence by detecting early mobility decline (Gómez et al., 2024).</a:t>
            </a:r>
          </a:p>
          <a:p>
            <a:pPr marL="171450" indent="-171450" algn="just">
              <a:lnSpc>
                <a:spcPct val="200000"/>
              </a:lnSpc>
              <a:buFont typeface="Wingdings" panose="05000000000000000000" pitchFamily="2" charset="2"/>
              <a:buChar char="v"/>
            </a:pPr>
            <a:r>
              <a:rPr lang="en-US" sz="600" dirty="0">
                <a:latin typeface="Times New Roman" panose="02020603050405020304" pitchFamily="18" charset="0"/>
                <a:cs typeface="Times New Roman" panose="02020603050405020304" pitchFamily="18" charset="0"/>
              </a:rPr>
              <a:t>Improve exercise adherence through regular cues and feedback (Sherrington et al., 2021).</a:t>
            </a:r>
          </a:p>
          <a:p>
            <a:pPr marL="171450" indent="-171450" algn="just">
              <a:lnSpc>
                <a:spcPct val="200000"/>
              </a:lnSpc>
              <a:buFont typeface="Wingdings" panose="05000000000000000000" pitchFamily="2" charset="2"/>
              <a:buChar char="v"/>
            </a:pPr>
            <a:r>
              <a:rPr lang="en-US" sz="600" dirty="0">
                <a:latin typeface="Times New Roman" panose="02020603050405020304" pitchFamily="18" charset="0"/>
                <a:cs typeface="Times New Roman" panose="02020603050405020304" pitchFamily="18" charset="0"/>
              </a:rPr>
              <a:t>Enhance independence and confidence, contributing to better quality of life (</a:t>
            </a:r>
            <a:r>
              <a:rPr lang="en-US" sz="600" dirty="0" err="1">
                <a:latin typeface="Times New Roman" panose="02020603050405020304" pitchFamily="18" charset="0"/>
                <a:cs typeface="Times New Roman" panose="02020603050405020304" pitchFamily="18" charset="0"/>
              </a:rPr>
              <a:t>Beauchet</a:t>
            </a:r>
            <a:r>
              <a:rPr lang="en-US" sz="600" dirty="0">
                <a:latin typeface="Times New Roman" panose="02020603050405020304" pitchFamily="18" charset="0"/>
                <a:cs typeface="Times New Roman" panose="02020603050405020304" pitchFamily="18" charset="0"/>
              </a:rPr>
              <a:t> et al., 2022).</a:t>
            </a:r>
          </a:p>
          <a:p>
            <a:pPr marL="171450" indent="-171450" algn="just">
              <a:lnSpc>
                <a:spcPct val="200000"/>
              </a:lnSpc>
              <a:buFont typeface="Wingdings" panose="05000000000000000000" pitchFamily="2" charset="2"/>
              <a:buChar char="v"/>
            </a:pPr>
            <a:r>
              <a:rPr lang="en-US" sz="600" dirty="0">
                <a:latin typeface="Times New Roman" panose="02020603050405020304" pitchFamily="18" charset="0"/>
                <a:cs typeface="Times New Roman" panose="02020603050405020304" pitchFamily="18" charset="0"/>
              </a:rPr>
              <a:t>Lower hospital admissions through faster intervention following risk alerts (Davis et al., 2023).</a:t>
            </a:r>
          </a:p>
          <a:p>
            <a:pPr marL="171450" indent="-171450" algn="just">
              <a:lnSpc>
                <a:spcPct val="200000"/>
              </a:lnSpc>
              <a:buFont typeface="Wingdings" panose="05000000000000000000" pitchFamily="2" charset="2"/>
              <a:buChar char="v"/>
            </a:pPr>
            <a:r>
              <a:rPr lang="en-US" sz="600" dirty="0">
                <a:latin typeface="Times New Roman" panose="02020603050405020304" pitchFamily="18" charset="0"/>
                <a:cs typeface="Times New Roman" panose="02020603050405020304" pitchFamily="18" charset="0"/>
              </a:rPr>
              <a:t>Predict future fall risk using AI-driven analytics (</a:t>
            </a:r>
            <a:r>
              <a:rPr lang="en-US" sz="600" dirty="0" err="1">
                <a:latin typeface="Times New Roman" panose="02020603050405020304" pitchFamily="18" charset="0"/>
                <a:cs typeface="Times New Roman" panose="02020603050405020304" pitchFamily="18" charset="0"/>
              </a:rPr>
              <a:t>Almehmadi</a:t>
            </a:r>
            <a:r>
              <a:rPr lang="en-US" sz="600" dirty="0">
                <a:latin typeface="Times New Roman" panose="02020603050405020304" pitchFamily="18" charset="0"/>
                <a:cs typeface="Times New Roman" panose="02020603050405020304" pitchFamily="18" charset="0"/>
              </a:rPr>
              <a:t> and </a:t>
            </a:r>
            <a:r>
              <a:rPr lang="en-US" sz="600" dirty="0" err="1">
                <a:latin typeface="Times New Roman" panose="02020603050405020304" pitchFamily="18" charset="0"/>
                <a:cs typeface="Times New Roman" panose="02020603050405020304" pitchFamily="18" charset="0"/>
              </a:rPr>
              <a:t>AlYahya</a:t>
            </a:r>
            <a:r>
              <a:rPr lang="en-US" sz="600" dirty="0">
                <a:latin typeface="Times New Roman" panose="02020603050405020304" pitchFamily="18" charset="0"/>
                <a:cs typeface="Times New Roman" panose="02020603050405020304" pitchFamily="18" charset="0"/>
              </a:rPr>
              <a:t>, 2023).</a:t>
            </a:r>
          </a:p>
          <a:p>
            <a:pPr algn="just">
              <a:lnSpc>
                <a:spcPct val="200000"/>
              </a:lnSpc>
            </a:pPr>
            <a:r>
              <a:rPr lang="en-US" sz="600" dirty="0">
                <a:latin typeface="Times New Roman" panose="02020603050405020304" pitchFamily="18" charset="0"/>
                <a:cs typeface="Times New Roman" panose="02020603050405020304" pitchFamily="18" charset="0"/>
              </a:rPr>
              <a:t>Collectively, these outcomes support safer ageing and reduce pressure on health and social care systems.</a:t>
            </a:r>
          </a:p>
        </p:txBody>
      </p:sp>
      <p:sp>
        <p:nvSpPr>
          <p:cNvPr id="13" name="Rectangle 12"/>
          <p:cNvSpPr/>
          <p:nvPr/>
        </p:nvSpPr>
        <p:spPr>
          <a:xfrm>
            <a:off x="55585" y="4036387"/>
            <a:ext cx="3412648" cy="2677656"/>
          </a:xfrm>
          <a:prstGeom prst="rect">
            <a:avLst/>
          </a:prstGeom>
        </p:spPr>
        <p:txBody>
          <a:bodyPr wrap="square">
            <a:spAutoFit/>
          </a:bodyPr>
          <a:lstStyle/>
          <a:p>
            <a:pPr algn="ctr">
              <a:lnSpc>
                <a:spcPct val="200000"/>
              </a:lnSpc>
            </a:pPr>
            <a:r>
              <a:rPr lang="en-US" sz="600" b="1" u="sng" dirty="0">
                <a:latin typeface="Times New Roman" panose="02020603050405020304" pitchFamily="18" charset="0"/>
                <a:cs typeface="Times New Roman" panose="02020603050405020304" pitchFamily="18" charset="0"/>
              </a:rPr>
              <a:t>Health promotion values and principles</a:t>
            </a:r>
          </a:p>
          <a:p>
            <a:pPr algn="just">
              <a:lnSpc>
                <a:spcPct val="200000"/>
              </a:lnSpc>
            </a:pPr>
            <a:r>
              <a:rPr lang="en-US" sz="600" dirty="0">
                <a:latin typeface="Times New Roman" panose="02020603050405020304" pitchFamily="18" charset="0"/>
                <a:cs typeface="Times New Roman" panose="02020603050405020304" pitchFamily="18" charset="0"/>
              </a:rPr>
              <a:t>Health promotion </a:t>
            </a:r>
            <a:r>
              <a:rPr lang="en-US" sz="600" dirty="0" err="1">
                <a:latin typeface="Times New Roman" panose="02020603050405020304" pitchFamily="18" charset="0"/>
                <a:cs typeface="Times New Roman" panose="02020603050405020304" pitchFamily="18" charset="0"/>
              </a:rPr>
              <a:t>prioritises</a:t>
            </a:r>
            <a:r>
              <a:rPr lang="en-US" sz="600" dirty="0">
                <a:latin typeface="Times New Roman" panose="02020603050405020304" pitchFamily="18" charset="0"/>
                <a:cs typeface="Times New Roman" panose="02020603050405020304" pitchFamily="18" charset="0"/>
              </a:rPr>
              <a:t> empowerment, participation, equity and supportive environments that help individuals manage their own health (World Health Organization, 1986; Public Health England, 2019).</a:t>
            </a:r>
          </a:p>
          <a:p>
            <a:pPr algn="just">
              <a:lnSpc>
                <a:spcPct val="200000"/>
              </a:lnSpc>
            </a:pPr>
            <a:r>
              <a:rPr lang="en-US" sz="600" b="1" dirty="0">
                <a:latin typeface="Times New Roman" panose="02020603050405020304" pitchFamily="18" charset="0"/>
                <a:cs typeface="Times New Roman" panose="02020603050405020304" pitchFamily="18" charset="0"/>
              </a:rPr>
              <a:t>SmartWatch+ supports these principles by:</a:t>
            </a:r>
          </a:p>
          <a:p>
            <a:pPr marL="171450" indent="-171450" algn="just">
              <a:lnSpc>
                <a:spcPct val="200000"/>
              </a:lnSpc>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Empowerment: providing </a:t>
            </a:r>
            <a:r>
              <a:rPr lang="en-US" sz="600" dirty="0" err="1">
                <a:latin typeface="Times New Roman" panose="02020603050405020304" pitchFamily="18" charset="0"/>
                <a:cs typeface="Times New Roman" panose="02020603050405020304" pitchFamily="18" charset="0"/>
              </a:rPr>
              <a:t>personalised</a:t>
            </a:r>
            <a:r>
              <a:rPr lang="en-US" sz="600" dirty="0">
                <a:latin typeface="Times New Roman" panose="02020603050405020304" pitchFamily="18" charset="0"/>
                <a:cs typeface="Times New Roman" panose="02020603050405020304" pitchFamily="18" charset="0"/>
              </a:rPr>
              <a:t> mobility feedback to encourage self-management (</a:t>
            </a:r>
            <a:r>
              <a:rPr lang="en-US" sz="600" dirty="0" err="1">
                <a:latin typeface="Times New Roman" panose="02020603050405020304" pitchFamily="18" charset="0"/>
                <a:cs typeface="Times New Roman" panose="02020603050405020304" pitchFamily="18" charset="0"/>
              </a:rPr>
              <a:t>Klenk</a:t>
            </a:r>
            <a:r>
              <a:rPr lang="en-US" sz="600" dirty="0">
                <a:latin typeface="Times New Roman" panose="02020603050405020304" pitchFamily="18" charset="0"/>
                <a:cs typeface="Times New Roman" panose="02020603050405020304" pitchFamily="18" charset="0"/>
              </a:rPr>
              <a:t> et al., 2023).</a:t>
            </a:r>
          </a:p>
          <a:p>
            <a:pPr marL="171450" indent="-171450" algn="just">
              <a:lnSpc>
                <a:spcPct val="200000"/>
              </a:lnSpc>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Participation: engaging users through interactive reminders and goal-setting (Sherrington et al., 2021).</a:t>
            </a:r>
          </a:p>
          <a:p>
            <a:pPr marL="171450" indent="-171450" algn="just">
              <a:lnSpc>
                <a:spcPct val="200000"/>
              </a:lnSpc>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Equity: enabling home-based monitoring for individuals with limited access to clinical services (Doughty, 2022).</a:t>
            </a:r>
          </a:p>
          <a:p>
            <a:pPr marL="171450" indent="-171450" algn="just">
              <a:lnSpc>
                <a:spcPct val="200000"/>
              </a:lnSpc>
              <a:buFont typeface="Arial" panose="020B0604020202020204" pitchFamily="34" charset="0"/>
              <a:buChar char="•"/>
            </a:pPr>
            <a:r>
              <a:rPr lang="en-US" sz="600" dirty="0">
                <a:latin typeface="Times New Roman" panose="02020603050405020304" pitchFamily="18" charset="0"/>
                <a:cs typeface="Times New Roman" panose="02020603050405020304" pitchFamily="18" charset="0"/>
              </a:rPr>
              <a:t>Accessibility: offering a simple, wearable interface that reduces reliance on specialist supervision (</a:t>
            </a:r>
            <a:r>
              <a:rPr lang="en-US" sz="600" dirty="0" err="1">
                <a:latin typeface="Times New Roman" panose="02020603050405020304" pitchFamily="18" charset="0"/>
                <a:cs typeface="Times New Roman" panose="02020603050405020304" pitchFamily="18" charset="0"/>
              </a:rPr>
              <a:t>Aminian</a:t>
            </a:r>
            <a:r>
              <a:rPr lang="en-US" sz="600" dirty="0">
                <a:latin typeface="Times New Roman" panose="02020603050405020304" pitchFamily="18" charset="0"/>
                <a:cs typeface="Times New Roman" panose="02020603050405020304" pitchFamily="18" charset="0"/>
              </a:rPr>
              <a:t> and </a:t>
            </a:r>
            <a:r>
              <a:rPr lang="en-US" sz="600" dirty="0" err="1">
                <a:latin typeface="Times New Roman" panose="02020603050405020304" pitchFamily="18" charset="0"/>
                <a:cs typeface="Times New Roman" panose="02020603050405020304" pitchFamily="18" charset="0"/>
              </a:rPr>
              <a:t>Najafi</a:t>
            </a:r>
            <a:r>
              <a:rPr lang="en-US" sz="600" dirty="0">
                <a:latin typeface="Times New Roman" panose="02020603050405020304" pitchFamily="18" charset="0"/>
                <a:cs typeface="Times New Roman" panose="02020603050405020304" pitchFamily="18" charset="0"/>
              </a:rPr>
              <a:t>, 2020).</a:t>
            </a:r>
          </a:p>
          <a:p>
            <a:pPr algn="just">
              <a:lnSpc>
                <a:spcPct val="200000"/>
              </a:lnSpc>
            </a:pPr>
            <a:r>
              <a:rPr lang="en-US" sz="600" dirty="0">
                <a:latin typeface="Times New Roman" panose="02020603050405020304" pitchFamily="18" charset="0"/>
                <a:cs typeface="Times New Roman" panose="02020603050405020304" pitchFamily="18" charset="0"/>
              </a:rPr>
              <a:t>Overall, SmartWatch+ promotes independence, supports ageing in place and aligns with principles of inclusive, user-</a:t>
            </a:r>
            <a:r>
              <a:rPr lang="en-US" sz="600" dirty="0" err="1">
                <a:latin typeface="Times New Roman" panose="02020603050405020304" pitchFamily="18" charset="0"/>
                <a:cs typeface="Times New Roman" panose="02020603050405020304" pitchFamily="18" charset="0"/>
              </a:rPr>
              <a:t>centred</a:t>
            </a:r>
            <a:r>
              <a:rPr lang="en-US" sz="600" dirty="0">
                <a:latin typeface="Times New Roman" panose="02020603050405020304" pitchFamily="18" charset="0"/>
                <a:cs typeface="Times New Roman" panose="02020603050405020304" pitchFamily="18" charset="0"/>
              </a:rPr>
              <a:t> health promotion.</a:t>
            </a:r>
          </a:p>
        </p:txBody>
      </p:sp>
      <p:sp>
        <p:nvSpPr>
          <p:cNvPr id="14" name="Rectangle 13"/>
          <p:cNvSpPr/>
          <p:nvPr/>
        </p:nvSpPr>
        <p:spPr>
          <a:xfrm>
            <a:off x="-1" y="9456002"/>
            <a:ext cx="6793594" cy="2723823"/>
          </a:xfrm>
          <a:prstGeom prst="rect">
            <a:avLst/>
          </a:prstGeom>
        </p:spPr>
        <p:txBody>
          <a:bodyPr wrap="square">
            <a:spAutoFit/>
          </a:bodyPr>
          <a:lstStyle/>
          <a:p>
            <a:pPr algn="ctr">
              <a:lnSpc>
                <a:spcPct val="150000"/>
              </a:lnSpc>
            </a:pPr>
            <a:r>
              <a:rPr lang="en-IN" sz="600" b="1" u="sng" dirty="0">
                <a:latin typeface="Times New Roman" panose="02020603050405020304" pitchFamily="18" charset="0"/>
                <a:cs typeface="Times New Roman" panose="02020603050405020304" pitchFamily="18" charset="0"/>
              </a:rPr>
              <a:t>References</a:t>
            </a:r>
          </a:p>
          <a:p>
            <a:pPr algn="just">
              <a:lnSpc>
                <a:spcPct val="150000"/>
              </a:lnSpc>
            </a:pPr>
            <a:r>
              <a:rPr lang="en-US" sz="600" dirty="0">
                <a:latin typeface="Times New Roman" panose="02020603050405020304" pitchFamily="18" charset="0"/>
                <a:cs typeface="Times New Roman" panose="02020603050405020304" pitchFamily="18" charset="0"/>
              </a:rPr>
              <a:t>1. </a:t>
            </a:r>
            <a:r>
              <a:rPr lang="en-US" sz="600" dirty="0" err="1">
                <a:latin typeface="Times New Roman" panose="02020603050405020304" pitchFamily="18" charset="0"/>
                <a:cs typeface="Times New Roman" panose="02020603050405020304" pitchFamily="18" charset="0"/>
              </a:rPr>
              <a:t>Abujaber</a:t>
            </a:r>
            <a:r>
              <a:rPr lang="en-US" sz="600" dirty="0">
                <a:latin typeface="Times New Roman" panose="02020603050405020304" pitchFamily="18" charset="0"/>
                <a:cs typeface="Times New Roman" panose="02020603050405020304" pitchFamily="18" charset="0"/>
              </a:rPr>
              <a:t>, S.B. et al. (2024) ‘Wearable balance monitoring and fall risk’, Sensors, 24(3), pp. 1–12. </a:t>
            </a:r>
            <a:r>
              <a:rPr lang="en-US" sz="600" dirty="0">
                <a:latin typeface="Times New Roman" panose="02020603050405020304" pitchFamily="18" charset="0"/>
                <a:cs typeface="Times New Roman" panose="02020603050405020304" pitchFamily="18" charset="0"/>
                <a:hlinkClick r:id="rId4"/>
              </a:rPr>
              <a:t>https://</a:t>
            </a:r>
            <a:r>
              <a:rPr lang="en-US" sz="600" dirty="0" smtClean="0">
                <a:latin typeface="Times New Roman" panose="02020603050405020304" pitchFamily="18" charset="0"/>
                <a:cs typeface="Times New Roman" panose="02020603050405020304" pitchFamily="18" charset="0"/>
                <a:hlinkClick r:id="rId4"/>
              </a:rPr>
              <a:t>doi.org/10.3390/s24030789</a:t>
            </a:r>
            <a:r>
              <a:rPr lang="en-US" sz="600" dirty="0" smtClean="0">
                <a:latin typeface="Times New Roman" panose="02020603050405020304" pitchFamily="18" charset="0"/>
                <a:cs typeface="Times New Roman" panose="02020603050405020304" pitchFamily="18" charset="0"/>
              </a:rPr>
              <a:t>  </a:t>
            </a:r>
            <a:endParaRPr lang="en-US" sz="600" dirty="0">
              <a:latin typeface="Times New Roman" panose="02020603050405020304" pitchFamily="18" charset="0"/>
              <a:cs typeface="Times New Roman" panose="02020603050405020304" pitchFamily="18" charset="0"/>
            </a:endParaRPr>
          </a:p>
          <a:p>
            <a:pPr algn="just">
              <a:lnSpc>
                <a:spcPct val="150000"/>
              </a:lnSpc>
            </a:pPr>
            <a:r>
              <a:rPr lang="en-IN" sz="600" dirty="0" smtClean="0">
                <a:latin typeface="Times New Roman" panose="02020603050405020304" pitchFamily="18" charset="0"/>
                <a:cs typeface="Times New Roman" panose="02020603050405020304" pitchFamily="18" charset="0"/>
              </a:rPr>
              <a:t>2</a:t>
            </a:r>
            <a:r>
              <a:rPr lang="en-IN" sz="600" dirty="0">
                <a:latin typeface="Times New Roman" panose="02020603050405020304" pitchFamily="18" charset="0"/>
                <a:cs typeface="Times New Roman" panose="02020603050405020304" pitchFamily="18" charset="0"/>
              </a:rPr>
              <a:t>. </a:t>
            </a:r>
            <a:r>
              <a:rPr lang="en-IN" sz="600" dirty="0" err="1">
                <a:latin typeface="Times New Roman" panose="02020603050405020304" pitchFamily="18" charset="0"/>
                <a:cs typeface="Times New Roman" panose="02020603050405020304" pitchFamily="18" charset="0"/>
              </a:rPr>
              <a:t>Almehmadi</a:t>
            </a:r>
            <a:r>
              <a:rPr lang="en-IN" sz="600" dirty="0">
                <a:latin typeface="Times New Roman" panose="02020603050405020304" pitchFamily="18" charset="0"/>
                <a:cs typeface="Times New Roman" panose="02020603050405020304" pitchFamily="18" charset="0"/>
              </a:rPr>
              <a:t>, M. and </a:t>
            </a:r>
            <a:r>
              <a:rPr lang="en-IN" sz="600" dirty="0" err="1">
                <a:latin typeface="Times New Roman" panose="02020603050405020304" pitchFamily="18" charset="0"/>
                <a:cs typeface="Times New Roman" panose="02020603050405020304" pitchFamily="18" charset="0"/>
              </a:rPr>
              <a:t>AlYahya</a:t>
            </a:r>
            <a:r>
              <a:rPr lang="en-IN" sz="600" dirty="0">
                <a:latin typeface="Times New Roman" panose="02020603050405020304" pitchFamily="18" charset="0"/>
                <a:cs typeface="Times New Roman" panose="02020603050405020304" pitchFamily="18" charset="0"/>
              </a:rPr>
              <a:t>, H. (2023) ‘AI prediction in fall prevention’, Healthcare Analytics, 5, pp. 45–53. </a:t>
            </a:r>
            <a:r>
              <a:rPr lang="en-IN" sz="600" dirty="0">
                <a:latin typeface="Times New Roman" panose="02020603050405020304" pitchFamily="18" charset="0"/>
                <a:cs typeface="Times New Roman" panose="02020603050405020304" pitchFamily="18" charset="0"/>
                <a:hlinkClick r:id="rId5"/>
              </a:rPr>
              <a:t>https://</a:t>
            </a:r>
            <a:r>
              <a:rPr lang="en-IN" sz="600" dirty="0" smtClean="0">
                <a:latin typeface="Times New Roman" panose="02020603050405020304" pitchFamily="18" charset="0"/>
                <a:cs typeface="Times New Roman" panose="02020603050405020304" pitchFamily="18" charset="0"/>
                <a:hlinkClick r:id="rId5"/>
              </a:rPr>
              <a:t>doi.org/10.1016/j.health.2023.100120</a:t>
            </a:r>
            <a:r>
              <a:rPr lang="en-IN" sz="600" dirty="0" smtClean="0">
                <a:latin typeface="Times New Roman" panose="02020603050405020304" pitchFamily="18" charset="0"/>
                <a:cs typeface="Times New Roman" panose="02020603050405020304" pitchFamily="18" charset="0"/>
              </a:rPr>
              <a:t> </a:t>
            </a:r>
            <a:endParaRPr lang="en-IN" sz="600" dirty="0">
              <a:latin typeface="Times New Roman" panose="02020603050405020304" pitchFamily="18" charset="0"/>
              <a:cs typeface="Times New Roman" panose="02020603050405020304" pitchFamily="18" charset="0"/>
            </a:endParaRPr>
          </a:p>
          <a:p>
            <a:pPr algn="just">
              <a:lnSpc>
                <a:spcPct val="150000"/>
              </a:lnSpc>
            </a:pPr>
            <a:r>
              <a:rPr lang="en-IN" sz="600" dirty="0">
                <a:latin typeface="Times New Roman" panose="02020603050405020304" pitchFamily="18" charset="0"/>
                <a:cs typeface="Times New Roman" panose="02020603050405020304" pitchFamily="18" charset="0"/>
              </a:rPr>
              <a:t>3. </a:t>
            </a:r>
            <a:r>
              <a:rPr lang="en-IN" sz="600" dirty="0" err="1">
                <a:latin typeface="Times New Roman" panose="02020603050405020304" pitchFamily="18" charset="0"/>
                <a:cs typeface="Times New Roman" panose="02020603050405020304" pitchFamily="18" charset="0"/>
              </a:rPr>
              <a:t>Aminian</a:t>
            </a:r>
            <a:r>
              <a:rPr lang="en-IN" sz="600" dirty="0">
                <a:latin typeface="Times New Roman" panose="02020603050405020304" pitchFamily="18" charset="0"/>
                <a:cs typeface="Times New Roman" panose="02020603050405020304" pitchFamily="18" charset="0"/>
              </a:rPr>
              <a:t>, K. and </a:t>
            </a:r>
            <a:r>
              <a:rPr lang="en-IN" sz="600" dirty="0" err="1">
                <a:latin typeface="Times New Roman" panose="02020603050405020304" pitchFamily="18" charset="0"/>
                <a:cs typeface="Times New Roman" panose="02020603050405020304" pitchFamily="18" charset="0"/>
              </a:rPr>
              <a:t>Najafi</a:t>
            </a:r>
            <a:r>
              <a:rPr lang="en-IN" sz="600" dirty="0">
                <a:latin typeface="Times New Roman" panose="02020603050405020304" pitchFamily="18" charset="0"/>
                <a:cs typeface="Times New Roman" panose="02020603050405020304" pitchFamily="18" charset="0"/>
              </a:rPr>
              <a:t>, B. (2020) ‘Wearable sensors for physical health monitoring’, IEEE Reviews in Biomedical Engineering, 13, pp. 1–15</a:t>
            </a:r>
            <a:r>
              <a:rPr lang="en-IN" sz="600" dirty="0" smtClean="0">
                <a:latin typeface="Times New Roman" panose="02020603050405020304" pitchFamily="18" charset="0"/>
                <a:cs typeface="Times New Roman" panose="02020603050405020304" pitchFamily="18" charset="0"/>
              </a:rPr>
              <a:t>. </a:t>
            </a:r>
            <a:r>
              <a:rPr lang="en-IN" sz="600" dirty="0" smtClean="0">
                <a:latin typeface="Times New Roman" panose="02020603050405020304" pitchFamily="18" charset="0"/>
                <a:cs typeface="Times New Roman" panose="02020603050405020304" pitchFamily="18" charset="0"/>
                <a:hlinkClick r:id="rId6"/>
              </a:rPr>
              <a:t>https</a:t>
            </a:r>
            <a:r>
              <a:rPr lang="en-IN" sz="600" dirty="0">
                <a:latin typeface="Times New Roman" panose="02020603050405020304" pitchFamily="18" charset="0"/>
                <a:cs typeface="Times New Roman" panose="02020603050405020304" pitchFamily="18" charset="0"/>
                <a:hlinkClick r:id="rId6"/>
              </a:rPr>
              <a:t>://</a:t>
            </a:r>
            <a:r>
              <a:rPr lang="en-IN" sz="600" dirty="0" smtClean="0">
                <a:latin typeface="Times New Roman" panose="02020603050405020304" pitchFamily="18" charset="0"/>
                <a:cs typeface="Times New Roman" panose="02020603050405020304" pitchFamily="18" charset="0"/>
                <a:hlinkClick r:id="rId6"/>
              </a:rPr>
              <a:t>doi.org/10.1109/RBME.2019.2952908</a:t>
            </a:r>
            <a:r>
              <a:rPr lang="en-IN" sz="600" dirty="0" smtClean="0">
                <a:latin typeface="Times New Roman" panose="02020603050405020304" pitchFamily="18" charset="0"/>
                <a:cs typeface="Times New Roman" panose="02020603050405020304" pitchFamily="18" charset="0"/>
              </a:rPr>
              <a:t>    </a:t>
            </a:r>
            <a:endParaRPr lang="en-IN" sz="600" dirty="0">
              <a:latin typeface="Times New Roman" panose="02020603050405020304" pitchFamily="18" charset="0"/>
              <a:cs typeface="Times New Roman" panose="02020603050405020304" pitchFamily="18" charset="0"/>
            </a:endParaRPr>
          </a:p>
          <a:p>
            <a:pPr algn="just">
              <a:lnSpc>
                <a:spcPct val="150000"/>
              </a:lnSpc>
            </a:pPr>
            <a:r>
              <a:rPr lang="en-IN" sz="600" dirty="0">
                <a:latin typeface="Times New Roman" panose="02020603050405020304" pitchFamily="18" charset="0"/>
                <a:cs typeface="Times New Roman" panose="02020603050405020304" pitchFamily="18" charset="0"/>
              </a:rPr>
              <a:t>4. </a:t>
            </a:r>
            <a:r>
              <a:rPr lang="en-IN" sz="600" dirty="0" err="1">
                <a:latin typeface="Times New Roman" panose="02020603050405020304" pitchFamily="18" charset="0"/>
                <a:cs typeface="Times New Roman" panose="02020603050405020304" pitchFamily="18" charset="0"/>
              </a:rPr>
              <a:t>Beauchet</a:t>
            </a:r>
            <a:r>
              <a:rPr lang="en-IN" sz="600" dirty="0">
                <a:latin typeface="Times New Roman" panose="02020603050405020304" pitchFamily="18" charset="0"/>
                <a:cs typeface="Times New Roman" panose="02020603050405020304" pitchFamily="18" charset="0"/>
              </a:rPr>
              <a:t>, O. et al. (2022) ‘Mobility, ageing and fall risk’, Age and Ageing, 51(6), pp. 1–10</a:t>
            </a:r>
            <a:r>
              <a:rPr lang="en-IN" sz="600" dirty="0" smtClean="0">
                <a:latin typeface="Times New Roman" panose="02020603050405020304" pitchFamily="18" charset="0"/>
                <a:cs typeface="Times New Roman" panose="02020603050405020304" pitchFamily="18" charset="0"/>
              </a:rPr>
              <a:t>. </a:t>
            </a:r>
            <a:r>
              <a:rPr lang="en-IN" sz="600" dirty="0" smtClean="0">
                <a:latin typeface="Times New Roman" panose="02020603050405020304" pitchFamily="18" charset="0"/>
                <a:cs typeface="Times New Roman" panose="02020603050405020304" pitchFamily="18" charset="0"/>
                <a:hlinkClick r:id="rId7"/>
              </a:rPr>
              <a:t>https</a:t>
            </a:r>
            <a:r>
              <a:rPr lang="en-IN" sz="600" dirty="0">
                <a:latin typeface="Times New Roman" panose="02020603050405020304" pitchFamily="18" charset="0"/>
                <a:cs typeface="Times New Roman" panose="02020603050405020304" pitchFamily="18" charset="0"/>
                <a:hlinkClick r:id="rId7"/>
              </a:rPr>
              <a:t>://</a:t>
            </a:r>
            <a:r>
              <a:rPr lang="en-IN" sz="600" dirty="0" smtClean="0">
                <a:latin typeface="Times New Roman" panose="02020603050405020304" pitchFamily="18" charset="0"/>
                <a:cs typeface="Times New Roman" panose="02020603050405020304" pitchFamily="18" charset="0"/>
                <a:hlinkClick r:id="rId7"/>
              </a:rPr>
              <a:t>doi.org/10.1093/ageing/afac123</a:t>
            </a:r>
            <a:r>
              <a:rPr lang="en-IN" sz="600" dirty="0" smtClean="0">
                <a:latin typeface="Times New Roman" panose="02020603050405020304" pitchFamily="18" charset="0"/>
                <a:cs typeface="Times New Roman" panose="02020603050405020304" pitchFamily="18" charset="0"/>
              </a:rPr>
              <a:t>     </a:t>
            </a:r>
            <a:endParaRPr lang="en-IN" sz="600" dirty="0">
              <a:latin typeface="Times New Roman" panose="02020603050405020304" pitchFamily="18" charset="0"/>
              <a:cs typeface="Times New Roman" panose="02020603050405020304" pitchFamily="18" charset="0"/>
            </a:endParaRPr>
          </a:p>
          <a:p>
            <a:pPr algn="just">
              <a:lnSpc>
                <a:spcPct val="150000"/>
              </a:lnSpc>
            </a:pPr>
            <a:r>
              <a:rPr lang="en-IN" sz="600" dirty="0">
                <a:latin typeface="Times New Roman" panose="02020603050405020304" pitchFamily="18" charset="0"/>
                <a:cs typeface="Times New Roman" panose="02020603050405020304" pitchFamily="18" charset="0"/>
              </a:rPr>
              <a:t>5. </a:t>
            </a:r>
            <a:r>
              <a:rPr lang="en-IN" sz="600" dirty="0" err="1">
                <a:latin typeface="Times New Roman" panose="02020603050405020304" pitchFamily="18" charset="0"/>
                <a:cs typeface="Times New Roman" panose="02020603050405020304" pitchFamily="18" charset="0"/>
              </a:rPr>
              <a:t>Carolan</a:t>
            </a:r>
            <a:r>
              <a:rPr lang="en-IN" sz="600" dirty="0">
                <a:latin typeface="Times New Roman" panose="02020603050405020304" pitchFamily="18" charset="0"/>
                <a:cs typeface="Times New Roman" panose="02020603050405020304" pitchFamily="18" charset="0"/>
              </a:rPr>
              <a:t>, S. and de </a:t>
            </a:r>
            <a:r>
              <a:rPr lang="en-IN" sz="600" dirty="0" err="1">
                <a:latin typeface="Times New Roman" panose="02020603050405020304" pitchFamily="18" charset="0"/>
                <a:cs typeface="Times New Roman" panose="02020603050405020304" pitchFamily="18" charset="0"/>
              </a:rPr>
              <a:t>Visser</a:t>
            </a:r>
            <a:r>
              <a:rPr lang="en-IN" sz="600" dirty="0">
                <a:latin typeface="Times New Roman" panose="02020603050405020304" pitchFamily="18" charset="0"/>
                <a:cs typeface="Times New Roman" panose="02020603050405020304" pitchFamily="18" charset="0"/>
              </a:rPr>
              <a:t>, R. (2019) ‘Applying HBM to health behaviour’, Psychology &amp; Health, 34(11), pp. 1330–1345. </a:t>
            </a:r>
            <a:r>
              <a:rPr lang="en-IN" sz="600" dirty="0">
                <a:latin typeface="Times New Roman" panose="02020603050405020304" pitchFamily="18" charset="0"/>
                <a:cs typeface="Times New Roman" panose="02020603050405020304" pitchFamily="18" charset="0"/>
                <a:hlinkClick r:id="rId8"/>
              </a:rPr>
              <a:t>https://</a:t>
            </a:r>
            <a:r>
              <a:rPr lang="en-IN" sz="600" dirty="0" smtClean="0">
                <a:latin typeface="Times New Roman" panose="02020603050405020304" pitchFamily="18" charset="0"/>
                <a:cs typeface="Times New Roman" panose="02020603050405020304" pitchFamily="18" charset="0"/>
                <a:hlinkClick r:id="rId8"/>
              </a:rPr>
              <a:t>doi.org/10.1080/08870446.2019.1603387</a:t>
            </a:r>
            <a:r>
              <a:rPr lang="en-IN" sz="600" dirty="0" smtClean="0">
                <a:latin typeface="Times New Roman" panose="02020603050405020304" pitchFamily="18" charset="0"/>
                <a:cs typeface="Times New Roman" panose="02020603050405020304" pitchFamily="18" charset="0"/>
              </a:rPr>
              <a:t>  </a:t>
            </a:r>
            <a:endParaRPr lang="en-IN" sz="600" dirty="0">
              <a:latin typeface="Times New Roman" panose="02020603050405020304" pitchFamily="18" charset="0"/>
              <a:cs typeface="Times New Roman" panose="02020603050405020304" pitchFamily="18" charset="0"/>
            </a:endParaRPr>
          </a:p>
          <a:p>
            <a:pPr algn="just">
              <a:lnSpc>
                <a:spcPct val="150000"/>
              </a:lnSpc>
            </a:pPr>
            <a:r>
              <a:rPr lang="en-IN" sz="600" dirty="0">
                <a:latin typeface="Times New Roman" panose="02020603050405020304" pitchFamily="18" charset="0"/>
                <a:cs typeface="Times New Roman" panose="02020603050405020304" pitchFamily="18" charset="0"/>
              </a:rPr>
              <a:t>6. Cerrito, A. et al. (2020) ‘Wearable devices for fall detection’, Sensors, 20(23), pp. 1–15. </a:t>
            </a:r>
            <a:r>
              <a:rPr lang="en-IN" sz="600" dirty="0">
                <a:latin typeface="Times New Roman" panose="02020603050405020304" pitchFamily="18" charset="0"/>
                <a:cs typeface="Times New Roman" panose="02020603050405020304" pitchFamily="18" charset="0"/>
                <a:hlinkClick r:id="rId9"/>
              </a:rPr>
              <a:t>https://</a:t>
            </a:r>
            <a:r>
              <a:rPr lang="en-IN" sz="600" dirty="0" smtClean="0">
                <a:latin typeface="Times New Roman" panose="02020603050405020304" pitchFamily="18" charset="0"/>
                <a:cs typeface="Times New Roman" panose="02020603050405020304" pitchFamily="18" charset="0"/>
                <a:hlinkClick r:id="rId9"/>
              </a:rPr>
              <a:t>doi.org/10.3390/s20236858</a:t>
            </a:r>
            <a:r>
              <a:rPr lang="en-IN" sz="600" dirty="0" smtClean="0">
                <a:latin typeface="Times New Roman" panose="02020603050405020304" pitchFamily="18" charset="0"/>
                <a:cs typeface="Times New Roman" panose="02020603050405020304" pitchFamily="18" charset="0"/>
              </a:rPr>
              <a:t>  </a:t>
            </a:r>
            <a:endParaRPr lang="en-IN" sz="600" dirty="0">
              <a:latin typeface="Times New Roman" panose="02020603050405020304" pitchFamily="18" charset="0"/>
              <a:cs typeface="Times New Roman" panose="02020603050405020304" pitchFamily="18" charset="0"/>
            </a:endParaRPr>
          </a:p>
          <a:p>
            <a:pPr algn="just">
              <a:lnSpc>
                <a:spcPct val="150000"/>
              </a:lnSpc>
            </a:pPr>
            <a:r>
              <a:rPr lang="en-IN" sz="600" dirty="0">
                <a:latin typeface="Times New Roman" panose="02020603050405020304" pitchFamily="18" charset="0"/>
                <a:cs typeface="Times New Roman" panose="02020603050405020304" pitchFamily="18" charset="0"/>
              </a:rPr>
              <a:t>7. Davis, J. et al. (2023) ‘Digital monitoring in older adults’, Journal of Medical Systems, 47(2), pp. 1–9. </a:t>
            </a:r>
            <a:r>
              <a:rPr lang="en-IN" sz="600" dirty="0">
                <a:latin typeface="Times New Roman" panose="02020603050405020304" pitchFamily="18" charset="0"/>
                <a:cs typeface="Times New Roman" panose="02020603050405020304" pitchFamily="18" charset="0"/>
                <a:hlinkClick r:id="rId10"/>
              </a:rPr>
              <a:t>https://</a:t>
            </a:r>
            <a:r>
              <a:rPr lang="en-IN" sz="600" dirty="0" smtClean="0">
                <a:latin typeface="Times New Roman" panose="02020603050405020304" pitchFamily="18" charset="0"/>
                <a:cs typeface="Times New Roman" panose="02020603050405020304" pitchFamily="18" charset="0"/>
                <a:hlinkClick r:id="rId10"/>
              </a:rPr>
              <a:t>doi.org/10.1007/s10916-023-01943-8</a:t>
            </a:r>
            <a:r>
              <a:rPr lang="en-IN" sz="600" dirty="0" smtClean="0">
                <a:latin typeface="Times New Roman" panose="02020603050405020304" pitchFamily="18" charset="0"/>
                <a:cs typeface="Times New Roman" panose="02020603050405020304" pitchFamily="18" charset="0"/>
              </a:rPr>
              <a:t>  </a:t>
            </a:r>
            <a:endParaRPr lang="en-IN" sz="600" dirty="0">
              <a:latin typeface="Times New Roman" panose="02020603050405020304" pitchFamily="18" charset="0"/>
              <a:cs typeface="Times New Roman" panose="02020603050405020304" pitchFamily="18" charset="0"/>
            </a:endParaRPr>
          </a:p>
          <a:p>
            <a:pPr algn="just">
              <a:lnSpc>
                <a:spcPct val="150000"/>
              </a:lnSpc>
            </a:pPr>
            <a:r>
              <a:rPr lang="en-IN" sz="600" dirty="0">
                <a:latin typeface="Times New Roman" panose="02020603050405020304" pitchFamily="18" charset="0"/>
                <a:cs typeface="Times New Roman" panose="02020603050405020304" pitchFamily="18" charset="0"/>
              </a:rPr>
              <a:t>8. Doughty, K. (2022) ‘Technology and ageing at home’, </a:t>
            </a:r>
            <a:r>
              <a:rPr lang="en-IN" sz="600" dirty="0" err="1">
                <a:latin typeface="Times New Roman" panose="02020603050405020304" pitchFamily="18" charset="0"/>
                <a:cs typeface="Times New Roman" panose="02020603050405020304" pitchFamily="18" charset="0"/>
              </a:rPr>
              <a:t>Gerontechnology</a:t>
            </a:r>
            <a:r>
              <a:rPr lang="en-IN" sz="600" dirty="0">
                <a:latin typeface="Times New Roman" panose="02020603050405020304" pitchFamily="18" charset="0"/>
                <a:cs typeface="Times New Roman" panose="02020603050405020304" pitchFamily="18" charset="0"/>
              </a:rPr>
              <a:t>, 21(2), pp. 45–53. </a:t>
            </a:r>
            <a:r>
              <a:rPr lang="en-IN" sz="600" dirty="0">
                <a:latin typeface="Times New Roman" panose="02020603050405020304" pitchFamily="18" charset="0"/>
                <a:cs typeface="Times New Roman" panose="02020603050405020304" pitchFamily="18" charset="0"/>
                <a:hlinkClick r:id="rId11"/>
              </a:rPr>
              <a:t>https://</a:t>
            </a:r>
            <a:r>
              <a:rPr lang="en-IN" sz="600" dirty="0" smtClean="0">
                <a:latin typeface="Times New Roman" panose="02020603050405020304" pitchFamily="18" charset="0"/>
                <a:cs typeface="Times New Roman" panose="02020603050405020304" pitchFamily="18" charset="0"/>
                <a:hlinkClick r:id="rId11"/>
              </a:rPr>
              <a:t>doi.org/10.4017/gt.2022.21.2.005.00</a:t>
            </a:r>
            <a:r>
              <a:rPr lang="en-IN" sz="600" dirty="0" smtClean="0">
                <a:latin typeface="Times New Roman" panose="02020603050405020304" pitchFamily="18" charset="0"/>
                <a:cs typeface="Times New Roman" panose="02020603050405020304" pitchFamily="18" charset="0"/>
              </a:rPr>
              <a:t> </a:t>
            </a:r>
            <a:endParaRPr lang="en-IN" sz="600" dirty="0">
              <a:latin typeface="Times New Roman" panose="02020603050405020304" pitchFamily="18" charset="0"/>
              <a:cs typeface="Times New Roman" panose="02020603050405020304" pitchFamily="18" charset="0"/>
            </a:endParaRPr>
          </a:p>
          <a:p>
            <a:pPr algn="just">
              <a:lnSpc>
                <a:spcPct val="150000"/>
              </a:lnSpc>
            </a:pPr>
            <a:r>
              <a:rPr lang="en-IN" sz="600" dirty="0">
                <a:latin typeface="Times New Roman" panose="02020603050405020304" pitchFamily="18" charset="0"/>
                <a:cs typeface="Times New Roman" panose="02020603050405020304" pitchFamily="18" charset="0"/>
              </a:rPr>
              <a:t>9. Gómez, A. et al. (2024) ‘Gait analytics for fall prediction’, Gait &amp; Posture, 108, pp. 20–27</a:t>
            </a:r>
            <a:r>
              <a:rPr lang="en-IN" sz="600" dirty="0" smtClean="0">
                <a:latin typeface="Times New Roman" panose="02020603050405020304" pitchFamily="18" charset="0"/>
                <a:cs typeface="Times New Roman" panose="02020603050405020304" pitchFamily="18" charset="0"/>
              </a:rPr>
              <a:t>. </a:t>
            </a:r>
            <a:r>
              <a:rPr lang="en-IN" sz="600" dirty="0" smtClean="0">
                <a:latin typeface="Times New Roman" panose="02020603050405020304" pitchFamily="18" charset="0"/>
                <a:cs typeface="Times New Roman" panose="02020603050405020304" pitchFamily="18" charset="0"/>
                <a:hlinkClick r:id="rId12"/>
              </a:rPr>
              <a:t>https</a:t>
            </a:r>
            <a:r>
              <a:rPr lang="en-IN" sz="600" dirty="0">
                <a:latin typeface="Times New Roman" panose="02020603050405020304" pitchFamily="18" charset="0"/>
                <a:cs typeface="Times New Roman" panose="02020603050405020304" pitchFamily="18" charset="0"/>
                <a:hlinkClick r:id="rId12"/>
              </a:rPr>
              <a:t>://</a:t>
            </a:r>
            <a:r>
              <a:rPr lang="en-IN" sz="600" dirty="0" smtClean="0">
                <a:latin typeface="Times New Roman" panose="02020603050405020304" pitchFamily="18" charset="0"/>
                <a:cs typeface="Times New Roman" panose="02020603050405020304" pitchFamily="18" charset="0"/>
                <a:hlinkClick r:id="rId12"/>
              </a:rPr>
              <a:t>doi.org/10.1016/j.gaitpost.2023.12.015</a:t>
            </a:r>
            <a:r>
              <a:rPr lang="en-IN" sz="600" dirty="0" smtClean="0">
                <a:latin typeface="Times New Roman" panose="02020603050405020304" pitchFamily="18" charset="0"/>
                <a:cs typeface="Times New Roman" panose="02020603050405020304" pitchFamily="18" charset="0"/>
              </a:rPr>
              <a:t>   </a:t>
            </a:r>
            <a:endParaRPr lang="en-IN" sz="600" dirty="0">
              <a:latin typeface="Times New Roman" panose="02020603050405020304" pitchFamily="18" charset="0"/>
              <a:cs typeface="Times New Roman" panose="02020603050405020304" pitchFamily="18" charset="0"/>
            </a:endParaRPr>
          </a:p>
          <a:p>
            <a:pPr algn="just">
              <a:lnSpc>
                <a:spcPct val="150000"/>
              </a:lnSpc>
            </a:pPr>
            <a:r>
              <a:rPr lang="en-IN" sz="600" dirty="0">
                <a:latin typeface="Times New Roman" panose="02020603050405020304" pitchFamily="18" charset="0"/>
                <a:cs typeface="Times New Roman" panose="02020603050405020304" pitchFamily="18" charset="0"/>
              </a:rPr>
              <a:t>10. </a:t>
            </a:r>
            <a:r>
              <a:rPr lang="en-IN" sz="600" dirty="0" err="1">
                <a:latin typeface="Times New Roman" panose="02020603050405020304" pitchFamily="18" charset="0"/>
                <a:cs typeface="Times New Roman" panose="02020603050405020304" pitchFamily="18" charset="0"/>
              </a:rPr>
              <a:t>Klenk</a:t>
            </a:r>
            <a:r>
              <a:rPr lang="en-IN" sz="600" dirty="0">
                <a:latin typeface="Times New Roman" panose="02020603050405020304" pitchFamily="18" charset="0"/>
                <a:cs typeface="Times New Roman" panose="02020603050405020304" pitchFamily="18" charset="0"/>
              </a:rPr>
              <a:t>, J. et al. (2023) ‘Digital feedback and mobility’, Journal of Gerontology, 78(4), pp. </a:t>
            </a:r>
            <a:r>
              <a:rPr lang="en-IN" sz="600" dirty="0" smtClean="0">
                <a:latin typeface="Times New Roman" panose="02020603050405020304" pitchFamily="18" charset="0"/>
                <a:cs typeface="Times New Roman" panose="02020603050405020304" pitchFamily="18" charset="0"/>
              </a:rPr>
              <a:t>645–653. </a:t>
            </a:r>
            <a:r>
              <a:rPr lang="en-IN" sz="600" dirty="0" smtClean="0">
                <a:latin typeface="Times New Roman" panose="02020603050405020304" pitchFamily="18" charset="0"/>
                <a:cs typeface="Times New Roman" panose="02020603050405020304" pitchFamily="18" charset="0"/>
                <a:hlinkClick r:id="rId13"/>
              </a:rPr>
              <a:t>https</a:t>
            </a:r>
            <a:r>
              <a:rPr lang="en-IN" sz="600" dirty="0">
                <a:latin typeface="Times New Roman" panose="02020603050405020304" pitchFamily="18" charset="0"/>
                <a:cs typeface="Times New Roman" panose="02020603050405020304" pitchFamily="18" charset="0"/>
                <a:hlinkClick r:id="rId13"/>
              </a:rPr>
              <a:t>://</a:t>
            </a:r>
            <a:r>
              <a:rPr lang="en-IN" sz="600" dirty="0" smtClean="0">
                <a:latin typeface="Times New Roman" panose="02020603050405020304" pitchFamily="18" charset="0"/>
                <a:cs typeface="Times New Roman" panose="02020603050405020304" pitchFamily="18" charset="0"/>
                <a:hlinkClick r:id="rId13"/>
              </a:rPr>
              <a:t>doi.org/10.1093/gerona/glac222</a:t>
            </a:r>
            <a:r>
              <a:rPr lang="en-IN" sz="600" dirty="0" smtClean="0">
                <a:latin typeface="Times New Roman" panose="02020603050405020304" pitchFamily="18" charset="0"/>
                <a:cs typeface="Times New Roman" panose="02020603050405020304" pitchFamily="18" charset="0"/>
              </a:rPr>
              <a:t>   </a:t>
            </a:r>
            <a:endParaRPr lang="en-IN" sz="600" dirty="0">
              <a:latin typeface="Times New Roman" panose="02020603050405020304" pitchFamily="18" charset="0"/>
              <a:cs typeface="Times New Roman" panose="02020603050405020304" pitchFamily="18" charset="0"/>
            </a:endParaRPr>
          </a:p>
          <a:p>
            <a:pPr algn="just">
              <a:lnSpc>
                <a:spcPct val="150000"/>
              </a:lnSpc>
            </a:pPr>
            <a:r>
              <a:rPr lang="en-IN" sz="600" dirty="0">
                <a:latin typeface="Times New Roman" panose="02020603050405020304" pitchFamily="18" charset="0"/>
                <a:cs typeface="Times New Roman" panose="02020603050405020304" pitchFamily="18" charset="0"/>
              </a:rPr>
              <a:t>11. Liu, J. et al. (2021) ‘Remote monitoring in older adults’, Journal of Medical Systems, 45(6), pp. </a:t>
            </a:r>
            <a:r>
              <a:rPr lang="en-IN" sz="600" dirty="0" smtClean="0">
                <a:latin typeface="Times New Roman" panose="02020603050405020304" pitchFamily="18" charset="0"/>
                <a:cs typeface="Times New Roman" panose="02020603050405020304" pitchFamily="18" charset="0"/>
              </a:rPr>
              <a:t>1–10. </a:t>
            </a:r>
            <a:r>
              <a:rPr lang="en-IN" sz="600" dirty="0" smtClean="0">
                <a:latin typeface="Times New Roman" panose="02020603050405020304" pitchFamily="18" charset="0"/>
                <a:cs typeface="Times New Roman" panose="02020603050405020304" pitchFamily="18" charset="0"/>
                <a:hlinkClick r:id="rId14"/>
              </a:rPr>
              <a:t>https</a:t>
            </a:r>
            <a:r>
              <a:rPr lang="en-IN" sz="600" dirty="0">
                <a:latin typeface="Times New Roman" panose="02020603050405020304" pitchFamily="18" charset="0"/>
                <a:cs typeface="Times New Roman" panose="02020603050405020304" pitchFamily="18" charset="0"/>
                <a:hlinkClick r:id="rId14"/>
              </a:rPr>
              <a:t>://</a:t>
            </a:r>
            <a:r>
              <a:rPr lang="en-IN" sz="600" dirty="0" smtClean="0">
                <a:latin typeface="Times New Roman" panose="02020603050405020304" pitchFamily="18" charset="0"/>
                <a:cs typeface="Times New Roman" panose="02020603050405020304" pitchFamily="18" charset="0"/>
                <a:hlinkClick r:id="rId14"/>
              </a:rPr>
              <a:t>doi.org/10.1007/s10916-021-01778-5</a:t>
            </a:r>
            <a:r>
              <a:rPr lang="en-IN" sz="600" dirty="0" smtClean="0">
                <a:latin typeface="Times New Roman" panose="02020603050405020304" pitchFamily="18" charset="0"/>
                <a:cs typeface="Times New Roman" panose="02020603050405020304" pitchFamily="18" charset="0"/>
              </a:rPr>
              <a:t>   </a:t>
            </a:r>
            <a:endParaRPr lang="en-IN" sz="600" dirty="0">
              <a:latin typeface="Times New Roman" panose="02020603050405020304" pitchFamily="18" charset="0"/>
              <a:cs typeface="Times New Roman" panose="02020603050405020304" pitchFamily="18" charset="0"/>
            </a:endParaRPr>
          </a:p>
          <a:p>
            <a:pPr algn="just">
              <a:lnSpc>
                <a:spcPct val="150000"/>
              </a:lnSpc>
            </a:pPr>
            <a:r>
              <a:rPr lang="en-IN" sz="600" dirty="0">
                <a:latin typeface="Times New Roman" panose="02020603050405020304" pitchFamily="18" charset="0"/>
                <a:cs typeface="Times New Roman" panose="02020603050405020304" pitchFamily="18" charset="0"/>
              </a:rPr>
              <a:t>12. NHS England (2020) Falls prevention. </a:t>
            </a:r>
            <a:r>
              <a:rPr lang="en-IN" sz="600" dirty="0">
                <a:latin typeface="Times New Roman" panose="02020603050405020304" pitchFamily="18" charset="0"/>
                <a:cs typeface="Times New Roman" panose="02020603050405020304" pitchFamily="18" charset="0"/>
                <a:hlinkClick r:id="rId15"/>
              </a:rPr>
              <a:t>https://</a:t>
            </a:r>
            <a:r>
              <a:rPr lang="en-IN" sz="600" dirty="0" smtClean="0">
                <a:latin typeface="Times New Roman" panose="02020603050405020304" pitchFamily="18" charset="0"/>
                <a:cs typeface="Times New Roman" panose="02020603050405020304" pitchFamily="18" charset="0"/>
                <a:hlinkClick r:id="rId15"/>
              </a:rPr>
              <a:t>www.england.nhs.uk/ourwork/patient-safety/falls</a:t>
            </a:r>
            <a:r>
              <a:rPr lang="en-IN" sz="600" dirty="0" smtClean="0">
                <a:latin typeface="Times New Roman" panose="02020603050405020304" pitchFamily="18" charset="0"/>
                <a:cs typeface="Times New Roman" panose="02020603050405020304" pitchFamily="18" charset="0"/>
              </a:rPr>
              <a:t>  </a:t>
            </a:r>
            <a:endParaRPr lang="en-IN" sz="600" dirty="0">
              <a:latin typeface="Times New Roman" panose="02020603050405020304" pitchFamily="18" charset="0"/>
              <a:cs typeface="Times New Roman" panose="02020603050405020304" pitchFamily="18" charset="0"/>
            </a:endParaRPr>
          </a:p>
          <a:p>
            <a:pPr algn="just">
              <a:lnSpc>
                <a:spcPct val="150000"/>
              </a:lnSpc>
            </a:pPr>
            <a:r>
              <a:rPr lang="en-IN" sz="600" dirty="0">
                <a:latin typeface="Times New Roman" panose="02020603050405020304" pitchFamily="18" charset="0"/>
                <a:cs typeface="Times New Roman" panose="02020603050405020304" pitchFamily="18" charset="0"/>
              </a:rPr>
              <a:t>13. NICE (2022) Falls: assessment and prevention pathway. </a:t>
            </a:r>
            <a:r>
              <a:rPr lang="en-IN" sz="600" dirty="0">
                <a:latin typeface="Times New Roman" panose="02020603050405020304" pitchFamily="18" charset="0"/>
                <a:cs typeface="Times New Roman" panose="02020603050405020304" pitchFamily="18" charset="0"/>
                <a:hlinkClick r:id="rId16"/>
              </a:rPr>
              <a:t>https://</a:t>
            </a:r>
            <a:r>
              <a:rPr lang="en-IN" sz="600" dirty="0" smtClean="0">
                <a:latin typeface="Times New Roman" panose="02020603050405020304" pitchFamily="18" charset="0"/>
                <a:cs typeface="Times New Roman" panose="02020603050405020304" pitchFamily="18" charset="0"/>
                <a:hlinkClick r:id="rId16"/>
              </a:rPr>
              <a:t>www.nice.org.uk/guidance/cg161</a:t>
            </a:r>
            <a:r>
              <a:rPr lang="en-IN" sz="600" dirty="0" smtClean="0">
                <a:latin typeface="Times New Roman" panose="02020603050405020304" pitchFamily="18" charset="0"/>
                <a:cs typeface="Times New Roman" panose="02020603050405020304" pitchFamily="18" charset="0"/>
              </a:rPr>
              <a:t>  </a:t>
            </a:r>
            <a:endParaRPr lang="en-IN" sz="600" dirty="0">
              <a:latin typeface="Times New Roman" panose="02020603050405020304" pitchFamily="18" charset="0"/>
              <a:cs typeface="Times New Roman" panose="02020603050405020304" pitchFamily="18" charset="0"/>
            </a:endParaRPr>
          </a:p>
          <a:p>
            <a:pPr algn="just">
              <a:lnSpc>
                <a:spcPct val="150000"/>
              </a:lnSpc>
            </a:pPr>
            <a:r>
              <a:rPr lang="en-IN" sz="600" dirty="0">
                <a:latin typeface="Times New Roman" panose="02020603050405020304" pitchFamily="18" charset="0"/>
                <a:cs typeface="Times New Roman" panose="02020603050405020304" pitchFamily="18" charset="0"/>
              </a:rPr>
              <a:t>14. Sherrington, C. et al. (2021) ‘Exercise for fall prevention’, British Journal of Sports Medicine, 55, pp. 870–878</a:t>
            </a:r>
            <a:r>
              <a:rPr lang="en-IN" sz="600" dirty="0" smtClean="0">
                <a:latin typeface="Times New Roman" panose="02020603050405020304" pitchFamily="18" charset="0"/>
                <a:cs typeface="Times New Roman" panose="02020603050405020304" pitchFamily="18" charset="0"/>
              </a:rPr>
              <a:t>.</a:t>
            </a:r>
            <a:r>
              <a:rPr lang="en-IN" sz="600" dirty="0">
                <a:latin typeface="Times New Roman" panose="02020603050405020304" pitchFamily="18" charset="0"/>
                <a:cs typeface="Times New Roman" panose="02020603050405020304" pitchFamily="18" charset="0"/>
              </a:rPr>
              <a:t> </a:t>
            </a:r>
            <a:r>
              <a:rPr lang="en-IN" sz="600" dirty="0">
                <a:latin typeface="Times New Roman" panose="02020603050405020304" pitchFamily="18" charset="0"/>
                <a:cs typeface="Times New Roman" panose="02020603050405020304" pitchFamily="18" charset="0"/>
                <a:hlinkClick r:id="rId17"/>
              </a:rPr>
              <a:t>https://</a:t>
            </a:r>
            <a:r>
              <a:rPr lang="en-IN" sz="600" dirty="0" smtClean="0">
                <a:latin typeface="Times New Roman" panose="02020603050405020304" pitchFamily="18" charset="0"/>
                <a:cs typeface="Times New Roman" panose="02020603050405020304" pitchFamily="18" charset="0"/>
                <a:hlinkClick r:id="rId17"/>
              </a:rPr>
              <a:t>doi.org/10.1136/bjsports-2020-102365</a:t>
            </a:r>
            <a:r>
              <a:rPr lang="en-IN" sz="600" dirty="0" smtClean="0">
                <a:latin typeface="Times New Roman" panose="02020603050405020304" pitchFamily="18" charset="0"/>
                <a:cs typeface="Times New Roman" panose="02020603050405020304" pitchFamily="18" charset="0"/>
              </a:rPr>
              <a:t> </a:t>
            </a:r>
          </a:p>
          <a:p>
            <a:pPr algn="just">
              <a:lnSpc>
                <a:spcPct val="150000"/>
              </a:lnSpc>
            </a:pPr>
            <a:r>
              <a:rPr lang="en-IN" sz="600" dirty="0" smtClean="0">
                <a:latin typeface="Times New Roman" panose="02020603050405020304" pitchFamily="18" charset="0"/>
                <a:cs typeface="Times New Roman" panose="02020603050405020304" pitchFamily="18" charset="0"/>
              </a:rPr>
              <a:t>15</a:t>
            </a:r>
            <a:r>
              <a:rPr lang="en-IN" sz="600" dirty="0">
                <a:latin typeface="Times New Roman" panose="02020603050405020304" pitchFamily="18" charset="0"/>
                <a:cs typeface="Times New Roman" panose="02020603050405020304" pitchFamily="18" charset="0"/>
              </a:rPr>
              <a:t>. Shaw, R. et al. (2021) ‘Digital fall risk monitoring’, Journal of Geriatric Physical Therapy, 44(2), pp. 78–85. </a:t>
            </a:r>
            <a:r>
              <a:rPr lang="en-IN" sz="600" dirty="0">
                <a:latin typeface="Times New Roman" panose="02020603050405020304" pitchFamily="18" charset="0"/>
                <a:cs typeface="Times New Roman" panose="02020603050405020304" pitchFamily="18" charset="0"/>
                <a:hlinkClick r:id="rId18"/>
              </a:rPr>
              <a:t>https://</a:t>
            </a:r>
            <a:r>
              <a:rPr lang="en-IN" sz="600" dirty="0" smtClean="0">
                <a:latin typeface="Times New Roman" panose="02020603050405020304" pitchFamily="18" charset="0"/>
                <a:cs typeface="Times New Roman" panose="02020603050405020304" pitchFamily="18" charset="0"/>
                <a:hlinkClick r:id="rId18"/>
              </a:rPr>
              <a:t>doi.org/10.1519/JPT.0000000000000300</a:t>
            </a:r>
            <a:r>
              <a:rPr lang="en-IN" sz="600" dirty="0" smtClean="0">
                <a:latin typeface="Times New Roman" panose="02020603050405020304" pitchFamily="18" charset="0"/>
                <a:cs typeface="Times New Roman" panose="02020603050405020304" pitchFamily="18" charset="0"/>
              </a:rPr>
              <a:t>  </a:t>
            </a:r>
            <a:endParaRPr lang="en-IN" sz="600" dirty="0">
              <a:latin typeface="Times New Roman" panose="02020603050405020304" pitchFamily="18" charset="0"/>
              <a:cs typeface="Times New Roman" panose="02020603050405020304" pitchFamily="18" charset="0"/>
            </a:endParaRPr>
          </a:p>
          <a:p>
            <a:pPr algn="just">
              <a:lnSpc>
                <a:spcPct val="150000"/>
              </a:lnSpc>
            </a:pPr>
            <a:r>
              <a:rPr lang="en-IN" sz="600" dirty="0">
                <a:latin typeface="Times New Roman" panose="02020603050405020304" pitchFamily="18" charset="0"/>
                <a:cs typeface="Times New Roman" panose="02020603050405020304" pitchFamily="18" charset="0"/>
              </a:rPr>
              <a:t>16. Williams, S., </a:t>
            </a:r>
            <a:r>
              <a:rPr lang="en-IN" sz="600" dirty="0" err="1">
                <a:latin typeface="Times New Roman" panose="02020603050405020304" pitchFamily="18" charset="0"/>
                <a:cs typeface="Times New Roman" panose="02020603050405020304" pitchFamily="18" charset="0"/>
              </a:rPr>
              <a:t>Bachtold</a:t>
            </a:r>
            <a:r>
              <a:rPr lang="en-IN" sz="600" dirty="0">
                <a:latin typeface="Times New Roman" panose="02020603050405020304" pitchFamily="18" charset="0"/>
                <a:cs typeface="Times New Roman" panose="02020603050405020304" pitchFamily="18" charset="0"/>
              </a:rPr>
              <a:t>, S. and Curtis, R. (2022) ‘Self-efficacy and digital adherence’, Journal of Aging and Health, 34(7), pp. 1023–1035. </a:t>
            </a:r>
            <a:r>
              <a:rPr lang="en-IN" sz="600" dirty="0">
                <a:latin typeface="Times New Roman" panose="02020603050405020304" pitchFamily="18" charset="0"/>
                <a:cs typeface="Times New Roman" panose="02020603050405020304" pitchFamily="18" charset="0"/>
                <a:hlinkClick r:id="rId19"/>
              </a:rPr>
              <a:t>https://</a:t>
            </a:r>
            <a:r>
              <a:rPr lang="en-IN" sz="600" dirty="0" smtClean="0">
                <a:latin typeface="Times New Roman" panose="02020603050405020304" pitchFamily="18" charset="0"/>
                <a:cs typeface="Times New Roman" panose="02020603050405020304" pitchFamily="18" charset="0"/>
                <a:hlinkClick r:id="rId19"/>
              </a:rPr>
              <a:t>doi.org/10.1177/08982643221092345</a:t>
            </a:r>
            <a:r>
              <a:rPr lang="en-IN" sz="600" dirty="0" smtClean="0">
                <a:latin typeface="Times New Roman" panose="02020603050405020304" pitchFamily="18" charset="0"/>
                <a:cs typeface="Times New Roman" panose="02020603050405020304" pitchFamily="18" charset="0"/>
              </a:rPr>
              <a:t>  </a:t>
            </a:r>
            <a:endParaRPr lang="en-IN" sz="600" dirty="0">
              <a:latin typeface="Times New Roman" panose="02020603050405020304" pitchFamily="18" charset="0"/>
              <a:cs typeface="Times New Roman" panose="02020603050405020304" pitchFamily="18" charset="0"/>
            </a:endParaRPr>
          </a:p>
          <a:p>
            <a:pPr algn="just">
              <a:lnSpc>
                <a:spcPct val="150000"/>
              </a:lnSpc>
            </a:pPr>
            <a:r>
              <a:rPr lang="en-IN" sz="600" dirty="0">
                <a:latin typeface="Times New Roman" panose="02020603050405020304" pitchFamily="18" charset="0"/>
                <a:cs typeface="Times New Roman" panose="02020603050405020304" pitchFamily="18" charset="0"/>
              </a:rPr>
              <a:t>17. World Health Organization (2021) Falls. </a:t>
            </a:r>
            <a:r>
              <a:rPr lang="en-IN" sz="600" dirty="0">
                <a:latin typeface="Times New Roman" panose="02020603050405020304" pitchFamily="18" charset="0"/>
                <a:cs typeface="Times New Roman" panose="02020603050405020304" pitchFamily="18" charset="0"/>
                <a:hlinkClick r:id="rId20"/>
              </a:rPr>
              <a:t>https://</a:t>
            </a:r>
            <a:r>
              <a:rPr lang="en-IN" sz="600" dirty="0" smtClean="0">
                <a:latin typeface="Times New Roman" panose="02020603050405020304" pitchFamily="18" charset="0"/>
                <a:cs typeface="Times New Roman" panose="02020603050405020304" pitchFamily="18" charset="0"/>
                <a:hlinkClick r:id="rId20"/>
              </a:rPr>
              <a:t>www.who.int/news-room/fact-sheets/detail/falls</a:t>
            </a:r>
            <a:r>
              <a:rPr lang="en-IN" sz="600" dirty="0" smtClean="0">
                <a:latin typeface="Times New Roman" panose="02020603050405020304" pitchFamily="18" charset="0"/>
                <a:cs typeface="Times New Roman" panose="02020603050405020304" pitchFamily="18" charset="0"/>
              </a:rPr>
              <a:t>  </a:t>
            </a:r>
            <a:endParaRPr lang="en-IN" sz="600" dirty="0">
              <a:latin typeface="Times New Roman" panose="02020603050405020304" pitchFamily="18" charset="0"/>
              <a:cs typeface="Times New Roman" panose="02020603050405020304" pitchFamily="18" charset="0"/>
            </a:endParaRPr>
          </a:p>
          <a:p>
            <a:pPr algn="just">
              <a:lnSpc>
                <a:spcPct val="150000"/>
              </a:lnSpc>
            </a:pPr>
            <a:r>
              <a:rPr lang="en-US" sz="600" dirty="0" smtClean="0">
                <a:latin typeface="Times New Roman" panose="02020603050405020304" pitchFamily="18" charset="0"/>
                <a:cs typeface="Times New Roman" panose="02020603050405020304" pitchFamily="18" charset="0"/>
              </a:rPr>
              <a:t>18. Zhang</a:t>
            </a:r>
            <a:r>
              <a:rPr lang="en-US" sz="600" dirty="0">
                <a:latin typeface="Times New Roman" panose="02020603050405020304" pitchFamily="18" charset="0"/>
                <a:cs typeface="Times New Roman" panose="02020603050405020304" pitchFamily="18" charset="0"/>
              </a:rPr>
              <a:t>, L. et al. (2024) ‘AI risk modelling in ageing’, Journal of Biomedical Informatics, 150, pp. 1–12. </a:t>
            </a:r>
            <a:r>
              <a:rPr lang="en-US" sz="600" dirty="0">
                <a:latin typeface="Times New Roman" panose="02020603050405020304" pitchFamily="18" charset="0"/>
                <a:cs typeface="Times New Roman" panose="02020603050405020304" pitchFamily="18" charset="0"/>
                <a:hlinkClick r:id="rId21"/>
              </a:rPr>
              <a:t>https://</a:t>
            </a:r>
            <a:r>
              <a:rPr lang="en-US" sz="600" dirty="0" smtClean="0">
                <a:latin typeface="Times New Roman" panose="02020603050405020304" pitchFamily="18" charset="0"/>
                <a:cs typeface="Times New Roman" panose="02020603050405020304" pitchFamily="18" charset="0"/>
                <a:hlinkClick r:id="rId21"/>
              </a:rPr>
              <a:t>doi.org/10.1016/j.jbi.2023.104512</a:t>
            </a:r>
            <a:r>
              <a:rPr lang="en-US" sz="600" dirty="0" smtClean="0">
                <a:latin typeface="Times New Roman" panose="02020603050405020304" pitchFamily="18" charset="0"/>
                <a:cs typeface="Times New Roman" panose="02020603050405020304" pitchFamily="18" charset="0"/>
              </a:rPr>
              <a:t> </a:t>
            </a:r>
            <a:endParaRPr lang="en-IN" sz="600" dirty="0">
              <a:latin typeface="Times New Roman" panose="02020603050405020304" pitchFamily="18" charset="0"/>
              <a:cs typeface="Times New Roman" panose="02020603050405020304" pitchFamily="18" charset="0"/>
            </a:endParaRPr>
          </a:p>
        </p:txBody>
      </p:sp>
      <p:sp>
        <p:nvSpPr>
          <p:cNvPr id="17" name="Rectangle 16"/>
          <p:cNvSpPr/>
          <p:nvPr/>
        </p:nvSpPr>
        <p:spPr>
          <a:xfrm>
            <a:off x="-48409" y="8625005"/>
            <a:ext cx="6842002" cy="830997"/>
          </a:xfrm>
          <a:prstGeom prst="rect">
            <a:avLst/>
          </a:prstGeom>
        </p:spPr>
        <p:txBody>
          <a:bodyPr wrap="square">
            <a:spAutoFit/>
          </a:bodyPr>
          <a:lstStyle/>
          <a:p>
            <a:pPr algn="ctr">
              <a:lnSpc>
                <a:spcPct val="200000"/>
              </a:lnSpc>
            </a:pPr>
            <a:r>
              <a:rPr lang="en-US" sz="600" b="1" u="sng" dirty="0">
                <a:latin typeface="Times New Roman" panose="02020603050405020304" pitchFamily="18" charset="0"/>
                <a:cs typeface="Times New Roman" panose="02020603050405020304" pitchFamily="18" charset="0"/>
              </a:rPr>
              <a:t>Conclusion</a:t>
            </a:r>
          </a:p>
          <a:p>
            <a:pPr algn="just">
              <a:lnSpc>
                <a:spcPct val="200000"/>
              </a:lnSpc>
            </a:pPr>
            <a:r>
              <a:rPr lang="en-US" sz="600" dirty="0">
                <a:latin typeface="Times New Roman" panose="02020603050405020304" pitchFamily="18" charset="0"/>
                <a:cs typeface="Times New Roman" panose="02020603050405020304" pitchFamily="18" charset="0"/>
              </a:rPr>
              <a:t>SmartWatch+ illustrates the potential of digital wearables to transform fall prevention through continuous monitoring, </a:t>
            </a:r>
            <a:r>
              <a:rPr lang="en-US" sz="600" dirty="0" err="1">
                <a:latin typeface="Times New Roman" panose="02020603050405020304" pitchFamily="18" charset="0"/>
                <a:cs typeface="Times New Roman" panose="02020603050405020304" pitchFamily="18" charset="0"/>
              </a:rPr>
              <a:t>personalised</a:t>
            </a:r>
            <a:r>
              <a:rPr lang="en-US" sz="600" dirty="0">
                <a:latin typeface="Times New Roman" panose="02020603050405020304" pitchFamily="18" charset="0"/>
                <a:cs typeface="Times New Roman" panose="02020603050405020304" pitchFamily="18" charset="0"/>
              </a:rPr>
              <a:t> feedback and theory-driven </a:t>
            </a:r>
            <a:r>
              <a:rPr lang="en-US" sz="600" dirty="0" err="1">
                <a:latin typeface="Times New Roman" panose="02020603050405020304" pitchFamily="18" charset="0"/>
                <a:cs typeface="Times New Roman" panose="02020603050405020304" pitchFamily="18" charset="0"/>
              </a:rPr>
              <a:t>behavioural</a:t>
            </a:r>
            <a:r>
              <a:rPr lang="en-US" sz="600" dirty="0">
                <a:latin typeface="Times New Roman" panose="02020603050405020304" pitchFamily="18" charset="0"/>
                <a:cs typeface="Times New Roman" panose="02020603050405020304" pitchFamily="18" charset="0"/>
              </a:rPr>
              <a:t> support. It aligns with national priorities to promote ageing in place and reduce care dependency (NICE, 2022). Educationally, it enhances digital literacy and encourages collaboration between older adults, carers and clinicians (Liu et al., 2021). Policymakers may consider </a:t>
            </a:r>
            <a:r>
              <a:rPr lang="en-US" sz="600" dirty="0" err="1">
                <a:latin typeface="Times New Roman" panose="02020603050405020304" pitchFamily="18" charset="0"/>
                <a:cs typeface="Times New Roman" panose="02020603050405020304" pitchFamily="18" charset="0"/>
              </a:rPr>
              <a:t>subsidised</a:t>
            </a:r>
            <a:r>
              <a:rPr lang="en-US" sz="600" dirty="0">
                <a:latin typeface="Times New Roman" panose="02020603050405020304" pitchFamily="18" charset="0"/>
                <a:cs typeface="Times New Roman" panose="02020603050405020304" pitchFamily="18" charset="0"/>
              </a:rPr>
              <a:t> access to prevent digital inequality (WHO, 2021). Future research should validate long-term outcomes and the accuracy of AI prediction models across diverse populations (Zhang et al., 2024).</a:t>
            </a:r>
          </a:p>
        </p:txBody>
      </p:sp>
      <p:sp>
        <p:nvSpPr>
          <p:cNvPr id="18" name="Rectangle 17"/>
          <p:cNvSpPr/>
          <p:nvPr/>
        </p:nvSpPr>
        <p:spPr>
          <a:xfrm>
            <a:off x="3468233" y="5683439"/>
            <a:ext cx="3429000" cy="3018903"/>
          </a:xfrm>
          <a:prstGeom prst="rect">
            <a:avLst/>
          </a:prstGeom>
        </p:spPr>
        <p:txBody>
          <a:bodyPr>
            <a:spAutoFit/>
          </a:bodyPr>
          <a:lstStyle/>
          <a:p>
            <a:pPr algn="ctr">
              <a:lnSpc>
                <a:spcPct val="200000"/>
              </a:lnSpc>
            </a:pPr>
            <a:r>
              <a:rPr lang="en-US" sz="600" b="1" u="sng" dirty="0" err="1">
                <a:latin typeface="Times New Roman" panose="02020603050405020304" pitchFamily="18" charset="0"/>
                <a:cs typeface="Times New Roman" panose="02020603050405020304" pitchFamily="18" charset="0"/>
              </a:rPr>
              <a:t>Behavioural</a:t>
            </a:r>
            <a:r>
              <a:rPr lang="en-US" sz="600" b="1" u="sng" dirty="0">
                <a:latin typeface="Times New Roman" panose="02020603050405020304" pitchFamily="18" charset="0"/>
                <a:cs typeface="Times New Roman" panose="02020603050405020304" pitchFamily="18" charset="0"/>
              </a:rPr>
              <a:t> change theory</a:t>
            </a:r>
          </a:p>
          <a:p>
            <a:pPr algn="just">
              <a:lnSpc>
                <a:spcPct val="200000"/>
              </a:lnSpc>
            </a:pPr>
            <a:r>
              <a:rPr lang="en-US" sz="600" dirty="0">
                <a:latin typeface="Times New Roman" panose="02020603050405020304" pitchFamily="18" charset="0"/>
                <a:cs typeface="Times New Roman" panose="02020603050405020304" pitchFamily="18" charset="0"/>
              </a:rPr>
              <a:t>The Health Belief Model (HBM) suggests </a:t>
            </a:r>
            <a:r>
              <a:rPr lang="en-US" sz="600" dirty="0" err="1">
                <a:latin typeface="Times New Roman" panose="02020603050405020304" pitchFamily="18" charset="0"/>
                <a:cs typeface="Times New Roman" panose="02020603050405020304" pitchFamily="18" charset="0"/>
              </a:rPr>
              <a:t>behaviour</a:t>
            </a:r>
            <a:r>
              <a:rPr lang="en-US" sz="600" dirty="0">
                <a:latin typeface="Times New Roman" panose="02020603050405020304" pitchFamily="18" charset="0"/>
                <a:cs typeface="Times New Roman" panose="02020603050405020304" pitchFamily="18" charset="0"/>
              </a:rPr>
              <a:t> change is influenced by perceived susceptibility, severity, benefits, barriers, cues to action and self-efficacy (</a:t>
            </a:r>
            <a:r>
              <a:rPr lang="en-US" sz="600" dirty="0" err="1">
                <a:latin typeface="Times New Roman" panose="02020603050405020304" pitchFamily="18" charset="0"/>
                <a:cs typeface="Times New Roman" panose="02020603050405020304" pitchFamily="18" charset="0"/>
              </a:rPr>
              <a:t>Carolan</a:t>
            </a:r>
            <a:r>
              <a:rPr lang="en-US" sz="600" dirty="0">
                <a:latin typeface="Times New Roman" panose="02020603050405020304" pitchFamily="18" charset="0"/>
                <a:cs typeface="Times New Roman" panose="02020603050405020304" pitchFamily="18" charset="0"/>
              </a:rPr>
              <a:t> and de </a:t>
            </a:r>
            <a:r>
              <a:rPr lang="en-US" sz="600" dirty="0" err="1">
                <a:latin typeface="Times New Roman" panose="02020603050405020304" pitchFamily="18" charset="0"/>
                <a:cs typeface="Times New Roman" panose="02020603050405020304" pitchFamily="18" charset="0"/>
              </a:rPr>
              <a:t>Visser</a:t>
            </a:r>
            <a:r>
              <a:rPr lang="en-US" sz="600" dirty="0">
                <a:latin typeface="Times New Roman" panose="02020603050405020304" pitchFamily="18" charset="0"/>
                <a:cs typeface="Times New Roman" panose="02020603050405020304" pitchFamily="18" charset="0"/>
              </a:rPr>
              <a:t>, 2019).</a:t>
            </a:r>
          </a:p>
          <a:p>
            <a:pPr algn="just">
              <a:lnSpc>
                <a:spcPct val="200000"/>
              </a:lnSpc>
            </a:pPr>
            <a:r>
              <a:rPr lang="en-US" sz="600" b="1" dirty="0">
                <a:latin typeface="Times New Roman" panose="02020603050405020304" pitchFamily="18" charset="0"/>
                <a:cs typeface="Times New Roman" panose="02020603050405020304" pitchFamily="18" charset="0"/>
              </a:rPr>
              <a:t>SmartWatch+ applies HBM by:</a:t>
            </a:r>
          </a:p>
          <a:p>
            <a:pPr marL="171450" indent="-171450" algn="just">
              <a:lnSpc>
                <a:spcPct val="200000"/>
              </a:lnSpc>
              <a:buFont typeface="Wingdings" panose="05000000000000000000" pitchFamily="2" charset="2"/>
              <a:buChar char="ü"/>
            </a:pPr>
            <a:r>
              <a:rPr lang="en-US" sz="600" dirty="0">
                <a:latin typeface="Times New Roman" panose="02020603050405020304" pitchFamily="18" charset="0"/>
                <a:cs typeface="Times New Roman" panose="02020603050405020304" pitchFamily="18" charset="0"/>
              </a:rPr>
              <a:t>Perceived susceptibility: displaying </a:t>
            </a:r>
            <a:r>
              <a:rPr lang="en-US" sz="600" dirty="0" err="1">
                <a:latin typeface="Times New Roman" panose="02020603050405020304" pitchFamily="18" charset="0"/>
                <a:cs typeface="Times New Roman" panose="02020603050405020304" pitchFamily="18" charset="0"/>
              </a:rPr>
              <a:t>personalised</a:t>
            </a:r>
            <a:r>
              <a:rPr lang="en-US" sz="600" dirty="0">
                <a:latin typeface="Times New Roman" panose="02020603050405020304" pitchFamily="18" charset="0"/>
                <a:cs typeface="Times New Roman" panose="02020603050405020304" pitchFamily="18" charset="0"/>
              </a:rPr>
              <a:t> fall-risk scores based on gait and motion analytics (Gómez et al., 2024).</a:t>
            </a:r>
          </a:p>
          <a:p>
            <a:pPr marL="171450" indent="-171450" algn="just">
              <a:lnSpc>
                <a:spcPct val="200000"/>
              </a:lnSpc>
              <a:buFont typeface="Wingdings" panose="05000000000000000000" pitchFamily="2" charset="2"/>
              <a:buChar char="ü"/>
            </a:pPr>
            <a:r>
              <a:rPr lang="en-US" sz="600" dirty="0">
                <a:latin typeface="Times New Roman" panose="02020603050405020304" pitchFamily="18" charset="0"/>
                <a:cs typeface="Times New Roman" panose="02020603050405020304" pitchFamily="18" charset="0"/>
              </a:rPr>
              <a:t>Perceived severity: issuing alerts when balance instability increases (</a:t>
            </a:r>
            <a:r>
              <a:rPr lang="en-US" sz="600" dirty="0" err="1">
                <a:latin typeface="Times New Roman" panose="02020603050405020304" pitchFamily="18" charset="0"/>
                <a:cs typeface="Times New Roman" panose="02020603050405020304" pitchFamily="18" charset="0"/>
              </a:rPr>
              <a:t>Abujaber</a:t>
            </a:r>
            <a:r>
              <a:rPr lang="en-US" sz="600" dirty="0">
                <a:latin typeface="Times New Roman" panose="02020603050405020304" pitchFamily="18" charset="0"/>
                <a:cs typeface="Times New Roman" panose="02020603050405020304" pitchFamily="18" charset="0"/>
              </a:rPr>
              <a:t> et al., 2024).</a:t>
            </a:r>
          </a:p>
          <a:p>
            <a:pPr marL="171450" indent="-171450" algn="just">
              <a:lnSpc>
                <a:spcPct val="200000"/>
              </a:lnSpc>
              <a:buFont typeface="Wingdings" panose="05000000000000000000" pitchFamily="2" charset="2"/>
              <a:buChar char="ü"/>
            </a:pPr>
            <a:r>
              <a:rPr lang="en-US" sz="600" dirty="0">
                <a:latin typeface="Times New Roman" panose="02020603050405020304" pitchFamily="18" charset="0"/>
                <a:cs typeface="Times New Roman" panose="02020603050405020304" pitchFamily="18" charset="0"/>
              </a:rPr>
              <a:t>Perceived benefits: showing mobility improvements over time (Shaw et al., 2021).</a:t>
            </a:r>
          </a:p>
          <a:p>
            <a:pPr marL="171450" indent="-171450" algn="just">
              <a:lnSpc>
                <a:spcPct val="200000"/>
              </a:lnSpc>
              <a:buFont typeface="Wingdings" panose="05000000000000000000" pitchFamily="2" charset="2"/>
              <a:buChar char="ü"/>
            </a:pPr>
            <a:r>
              <a:rPr lang="en-US" sz="600" dirty="0">
                <a:latin typeface="Times New Roman" panose="02020603050405020304" pitchFamily="18" charset="0"/>
                <a:cs typeface="Times New Roman" panose="02020603050405020304" pitchFamily="18" charset="0"/>
              </a:rPr>
              <a:t>Reduced barriers: requiring minimal technical skill or clinical supervision (</a:t>
            </a:r>
            <a:r>
              <a:rPr lang="en-US" sz="600" dirty="0" err="1">
                <a:latin typeface="Times New Roman" panose="02020603050405020304" pitchFamily="18" charset="0"/>
                <a:cs typeface="Times New Roman" panose="02020603050405020304" pitchFamily="18" charset="0"/>
              </a:rPr>
              <a:t>Aminian</a:t>
            </a:r>
            <a:r>
              <a:rPr lang="en-US" sz="600" dirty="0">
                <a:latin typeface="Times New Roman" panose="02020603050405020304" pitchFamily="18" charset="0"/>
                <a:cs typeface="Times New Roman" panose="02020603050405020304" pitchFamily="18" charset="0"/>
              </a:rPr>
              <a:t> and </a:t>
            </a:r>
            <a:r>
              <a:rPr lang="en-US" sz="600" dirty="0" err="1">
                <a:latin typeface="Times New Roman" panose="02020603050405020304" pitchFamily="18" charset="0"/>
                <a:cs typeface="Times New Roman" panose="02020603050405020304" pitchFamily="18" charset="0"/>
              </a:rPr>
              <a:t>Najafi</a:t>
            </a:r>
            <a:r>
              <a:rPr lang="en-US" sz="600" dirty="0">
                <a:latin typeface="Times New Roman" panose="02020603050405020304" pitchFamily="18" charset="0"/>
                <a:cs typeface="Times New Roman" panose="02020603050405020304" pitchFamily="18" charset="0"/>
              </a:rPr>
              <a:t>, 2020).</a:t>
            </a:r>
          </a:p>
          <a:p>
            <a:pPr marL="171450" indent="-171450" algn="just">
              <a:lnSpc>
                <a:spcPct val="200000"/>
              </a:lnSpc>
              <a:buFont typeface="Wingdings" panose="05000000000000000000" pitchFamily="2" charset="2"/>
              <a:buChar char="ü"/>
            </a:pPr>
            <a:r>
              <a:rPr lang="en-US" sz="600" dirty="0">
                <a:latin typeface="Times New Roman" panose="02020603050405020304" pitchFamily="18" charset="0"/>
                <a:cs typeface="Times New Roman" panose="02020603050405020304" pitchFamily="18" charset="0"/>
              </a:rPr>
              <a:t>Cues to action: prompting users to complete evidence-based strength and balance exercises (Sherrington et al., 2021).</a:t>
            </a:r>
          </a:p>
          <a:p>
            <a:pPr marL="171450" indent="-171450" algn="just">
              <a:lnSpc>
                <a:spcPct val="200000"/>
              </a:lnSpc>
              <a:buFont typeface="Wingdings" panose="05000000000000000000" pitchFamily="2" charset="2"/>
              <a:buChar char="ü"/>
            </a:pPr>
            <a:r>
              <a:rPr lang="en-US" sz="600" dirty="0">
                <a:latin typeface="Times New Roman" panose="02020603050405020304" pitchFamily="18" charset="0"/>
                <a:cs typeface="Times New Roman" panose="02020603050405020304" pitchFamily="18" charset="0"/>
              </a:rPr>
              <a:t>Self-efficacy: progress tracking increases confidence in managing fall risk, a key predictor of digital intervention adherence (Williams et al., 2022).</a:t>
            </a:r>
          </a:p>
          <a:p>
            <a:pPr algn="just">
              <a:lnSpc>
                <a:spcPct val="200000"/>
              </a:lnSpc>
            </a:pPr>
            <a:r>
              <a:rPr lang="en-US" sz="600" dirty="0">
                <a:latin typeface="Times New Roman" panose="02020603050405020304" pitchFamily="18" charset="0"/>
                <a:cs typeface="Times New Roman" panose="02020603050405020304" pitchFamily="18" charset="0"/>
              </a:rPr>
              <a:t>By </a:t>
            </a:r>
            <a:r>
              <a:rPr lang="en-US" sz="600" dirty="0" err="1" smtClean="0">
                <a:latin typeface="Times New Roman" panose="02020603050405020304" pitchFamily="18" charset="0"/>
                <a:cs typeface="Times New Roman" panose="02020603050405020304" pitchFamily="18" charset="0"/>
              </a:rPr>
              <a:t>operationalising</a:t>
            </a:r>
            <a:r>
              <a:rPr lang="en-US" sz="600" dirty="0" smtClean="0">
                <a:latin typeface="Times New Roman" panose="02020603050405020304" pitchFamily="18" charset="0"/>
                <a:cs typeface="Times New Roman" panose="02020603050405020304" pitchFamily="18" charset="0"/>
              </a:rPr>
              <a:t> </a:t>
            </a:r>
            <a:r>
              <a:rPr lang="en-US" sz="600" dirty="0">
                <a:latin typeface="Times New Roman" panose="02020603050405020304" pitchFamily="18" charset="0"/>
                <a:cs typeface="Times New Roman" panose="02020603050405020304" pitchFamily="18" charset="0"/>
              </a:rPr>
              <a:t>all HBM components, SmartWatch+ encourages sustained engagement in fall-prevention behaviours and safer daily movement.</a:t>
            </a:r>
          </a:p>
        </p:txBody>
      </p:sp>
      <p:sp>
        <p:nvSpPr>
          <p:cNvPr id="19" name="Rectangle 18"/>
          <p:cNvSpPr/>
          <p:nvPr/>
        </p:nvSpPr>
        <p:spPr>
          <a:xfrm>
            <a:off x="1583259" y="96900"/>
            <a:ext cx="5158399" cy="230832"/>
          </a:xfrm>
          <a:prstGeom prst="rect">
            <a:avLst/>
          </a:prstGeom>
        </p:spPr>
        <p:txBody>
          <a:bodyPr wrap="square">
            <a:spAutoFit/>
          </a:bodyPr>
          <a:lstStyle/>
          <a:p>
            <a:pPr algn="ctr"/>
            <a:r>
              <a:rPr lang="en-US" sz="900" b="1" i="1" dirty="0">
                <a:solidFill>
                  <a:srgbClr val="0070C0"/>
                </a:solidFill>
                <a:latin typeface="Times New Roman" panose="02020603050405020304" pitchFamily="18" charset="0"/>
                <a:cs typeface="Times New Roman" panose="02020603050405020304" pitchFamily="18" charset="0"/>
              </a:rPr>
              <a:t>"Smartwatch-Based Fall Prevention: A Digital Approach to Reducing Fall Risk in Older Adults"</a:t>
            </a:r>
            <a:endParaRPr lang="en-IN" sz="900" b="1" i="1" dirty="0">
              <a:solidFill>
                <a:srgbClr val="0070C0"/>
              </a:solidFill>
              <a:latin typeface="Times New Roman" panose="02020603050405020304" pitchFamily="18" charset="0"/>
              <a:cs typeface="Times New Roman" panose="02020603050405020304" pitchFamily="18" charset="0"/>
            </a:endParaRPr>
          </a:p>
        </p:txBody>
      </p:sp>
      <p:sp>
        <p:nvSpPr>
          <p:cNvPr id="20" name="Rectangle 19"/>
          <p:cNvSpPr/>
          <p:nvPr/>
        </p:nvSpPr>
        <p:spPr>
          <a:xfrm>
            <a:off x="1683249" y="298724"/>
            <a:ext cx="5110344" cy="215444"/>
          </a:xfrm>
          <a:prstGeom prst="rect">
            <a:avLst/>
          </a:prstGeom>
        </p:spPr>
        <p:txBody>
          <a:bodyPr wrap="square">
            <a:spAutoFit/>
          </a:bodyPr>
          <a:lstStyle/>
          <a:p>
            <a:pPr algn="ctr"/>
            <a:r>
              <a:rPr lang="en-US" sz="800" b="1" dirty="0" smtClean="0">
                <a:latin typeface="Times New Roman" panose="02020603050405020304" pitchFamily="18" charset="0"/>
                <a:cs typeface="Times New Roman" panose="02020603050405020304" pitchFamily="18" charset="0"/>
              </a:rPr>
              <a:t>Akshay Moncy</a:t>
            </a:r>
            <a:r>
              <a:rPr lang="en-US" sz="800" b="1" dirty="0">
                <a:latin typeface="Times New Roman" panose="02020603050405020304" pitchFamily="18" charset="0"/>
                <a:cs typeface="Times New Roman" panose="02020603050405020304" pitchFamily="18" charset="0"/>
              </a:rPr>
              <a:t>, 2430327, Population Health and Digital Health </a:t>
            </a:r>
            <a:r>
              <a:rPr lang="en-US" sz="800" b="1" dirty="0" smtClean="0">
                <a:latin typeface="Times New Roman" panose="02020603050405020304" pitchFamily="18" charset="0"/>
                <a:cs typeface="Times New Roman" panose="02020603050405020304" pitchFamily="18" charset="0"/>
              </a:rPr>
              <a:t>Promotion Supervisor</a:t>
            </a:r>
            <a:r>
              <a:rPr lang="en-US" sz="800" b="1" dirty="0">
                <a:latin typeface="Times New Roman" panose="02020603050405020304" pitchFamily="18" charset="0"/>
                <a:cs typeface="Times New Roman" panose="02020603050405020304" pitchFamily="18" charset="0"/>
              </a:rPr>
              <a:t>: </a:t>
            </a:r>
            <a:r>
              <a:rPr lang="en-US" sz="800" b="1" dirty="0" smtClean="0">
                <a:latin typeface="Times New Roman" panose="02020603050405020304" pitchFamily="18" charset="0"/>
                <a:cs typeface="Times New Roman" panose="02020603050405020304" pitchFamily="18" charset="0"/>
              </a:rPr>
              <a:t>Ping Wu </a:t>
            </a:r>
            <a:endParaRPr lang="en-IN" sz="800" b="1" dirty="0">
              <a:latin typeface="Times New Roman" panose="02020603050405020304" pitchFamily="18" charset="0"/>
              <a:cs typeface="Times New Roman" panose="02020603050405020304" pitchFamily="18" charset="0"/>
            </a:endParaRPr>
          </a:p>
        </p:txBody>
      </p:sp>
      <p:pic>
        <p:nvPicPr>
          <p:cNvPr id="22" name="Picture 21"/>
          <p:cNvPicPr>
            <a:picLocks noChangeAspect="1"/>
          </p:cNvPicPr>
          <p:nvPr/>
        </p:nvPicPr>
        <p:blipFill>
          <a:blip r:embed="rId22"/>
          <a:stretch>
            <a:fillRect/>
          </a:stretch>
        </p:blipFill>
        <p:spPr>
          <a:xfrm>
            <a:off x="3874990" y="4027183"/>
            <a:ext cx="2419869" cy="1610726"/>
          </a:xfrm>
          <a:prstGeom prst="rect">
            <a:avLst/>
          </a:prstGeom>
          <a:ln>
            <a:noFill/>
          </a:ln>
          <a:effectLst>
            <a:softEdge rad="112500"/>
          </a:effectLst>
        </p:spPr>
      </p:pic>
      <p:sp>
        <p:nvSpPr>
          <p:cNvPr id="23" name="Rectangle 22"/>
          <p:cNvSpPr/>
          <p:nvPr/>
        </p:nvSpPr>
        <p:spPr>
          <a:xfrm>
            <a:off x="4492554" y="5576036"/>
            <a:ext cx="1088760" cy="169277"/>
          </a:xfrm>
          <a:prstGeom prst="rect">
            <a:avLst/>
          </a:prstGeom>
        </p:spPr>
        <p:txBody>
          <a:bodyPr wrap="none">
            <a:spAutoFit/>
          </a:bodyPr>
          <a:lstStyle/>
          <a:p>
            <a:r>
              <a:rPr lang="en-IN" sz="500" b="1" dirty="0" smtClean="0">
                <a:latin typeface="Times New Roman" panose="02020603050405020304" pitchFamily="18" charset="0"/>
                <a:cs typeface="Times New Roman" panose="02020603050405020304" pitchFamily="18" charset="0"/>
              </a:rPr>
              <a:t>Source: Money Retirement, 2025</a:t>
            </a:r>
            <a:endParaRPr lang="en-IN" sz="500" b="1" dirty="0">
              <a:latin typeface="Times New Roman" panose="02020603050405020304" pitchFamily="18" charset="0"/>
              <a:cs typeface="Times New Roman" panose="02020603050405020304" pitchFamily="18" charset="0"/>
            </a:endParaRPr>
          </a:p>
        </p:txBody>
      </p:sp>
      <p:pic>
        <p:nvPicPr>
          <p:cNvPr id="24" name="Picture 23"/>
          <p:cNvPicPr>
            <a:picLocks noChangeAspect="1"/>
          </p:cNvPicPr>
          <p:nvPr/>
        </p:nvPicPr>
        <p:blipFill>
          <a:blip r:embed="rId23">
            <a:extLst>
              <a:ext uri="{BEBA8EAE-BF5A-486C-A8C5-ECC9F3942E4B}">
                <a14:imgProps xmlns:a14="http://schemas.microsoft.com/office/drawing/2010/main">
                  <a14:imgLayer r:embed="rId24">
                    <a14:imgEffect>
                      <a14:brightnessContrast bright="20000" contrast="40000"/>
                    </a14:imgEffect>
                  </a14:imgLayer>
                </a14:imgProps>
              </a:ext>
            </a:extLst>
          </a:blip>
          <a:stretch>
            <a:fillRect/>
          </a:stretch>
        </p:blipFill>
        <p:spPr>
          <a:xfrm>
            <a:off x="74008" y="2310924"/>
            <a:ext cx="2796168" cy="1624941"/>
          </a:xfrm>
          <a:prstGeom prst="ellipse">
            <a:avLst/>
          </a:prstGeom>
          <a:ln>
            <a:noFill/>
          </a:ln>
          <a:effectLst>
            <a:softEdge rad="112500"/>
          </a:effectLst>
        </p:spPr>
      </p:pic>
      <p:sp>
        <p:nvSpPr>
          <p:cNvPr id="25" name="Rectangle 24"/>
          <p:cNvSpPr/>
          <p:nvPr/>
        </p:nvSpPr>
        <p:spPr>
          <a:xfrm>
            <a:off x="1004971" y="3867110"/>
            <a:ext cx="756938" cy="169277"/>
          </a:xfrm>
          <a:prstGeom prst="rect">
            <a:avLst/>
          </a:prstGeom>
        </p:spPr>
        <p:txBody>
          <a:bodyPr wrap="none">
            <a:spAutoFit/>
          </a:bodyPr>
          <a:lstStyle/>
          <a:p>
            <a:r>
              <a:rPr lang="en-IN" sz="500" b="1" dirty="0" smtClean="0">
                <a:latin typeface="Times New Roman" panose="02020603050405020304" pitchFamily="18" charset="0"/>
                <a:cs typeface="Times New Roman" panose="02020603050405020304" pitchFamily="18" charset="0"/>
              </a:rPr>
              <a:t>Source: TechCrunch</a:t>
            </a:r>
            <a:endParaRPr lang="en-IN" sz="500" b="1" dirty="0">
              <a:latin typeface="Times New Roman" panose="02020603050405020304" pitchFamily="18" charset="0"/>
              <a:cs typeface="Times New Roman" panose="02020603050405020304" pitchFamily="18" charset="0"/>
            </a:endParaRPr>
          </a:p>
        </p:txBody>
      </p:sp>
      <p:pic>
        <p:nvPicPr>
          <p:cNvPr id="29" name="Picture 28"/>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586110" y="6588504"/>
            <a:ext cx="2030413" cy="2030413"/>
          </a:xfrm>
          <a:prstGeom prst="rect">
            <a:avLst/>
          </a:prstGeom>
        </p:spPr>
      </p:pic>
      <p:sp>
        <p:nvSpPr>
          <p:cNvPr id="31" name="Rectangle 30"/>
          <p:cNvSpPr/>
          <p:nvPr/>
        </p:nvSpPr>
        <p:spPr>
          <a:xfrm>
            <a:off x="1304780" y="8528191"/>
            <a:ext cx="603050" cy="169277"/>
          </a:xfrm>
          <a:prstGeom prst="rect">
            <a:avLst/>
          </a:prstGeom>
        </p:spPr>
        <p:txBody>
          <a:bodyPr wrap="none">
            <a:spAutoFit/>
          </a:bodyPr>
          <a:lstStyle/>
          <a:p>
            <a:r>
              <a:rPr lang="en-IN" sz="500" b="1" dirty="0" smtClean="0">
                <a:latin typeface="Times New Roman" panose="02020603050405020304" pitchFamily="18" charset="0"/>
                <a:cs typeface="Times New Roman" panose="02020603050405020304" pitchFamily="18" charset="0"/>
              </a:rPr>
              <a:t>Source: Google</a:t>
            </a:r>
            <a:endParaRPr lang="en-IN" sz="500" b="1" dirty="0">
              <a:latin typeface="Times New Roman" panose="02020603050405020304" pitchFamily="18" charset="0"/>
              <a:cs typeface="Times New Roman" panose="02020603050405020304" pitchFamily="18" charset="0"/>
            </a:endParaRPr>
          </a:p>
        </p:txBody>
      </p:sp>
      <p:pic>
        <p:nvPicPr>
          <p:cNvPr id="32" name="Picture 31"/>
          <p:cNvPicPr>
            <a:picLocks noChangeAspect="1"/>
          </p:cNvPicPr>
          <p:nvPr/>
        </p:nvPicPr>
        <p:blipFill>
          <a:blip r:embed="rId26"/>
          <a:stretch>
            <a:fillRect/>
          </a:stretch>
        </p:blipFill>
        <p:spPr>
          <a:xfrm>
            <a:off x="3960726" y="700632"/>
            <a:ext cx="2610289" cy="149159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34" name="Rectangle 33"/>
          <p:cNvSpPr/>
          <p:nvPr/>
        </p:nvSpPr>
        <p:spPr>
          <a:xfrm>
            <a:off x="5306623" y="2209418"/>
            <a:ext cx="587020" cy="169277"/>
          </a:xfrm>
          <a:prstGeom prst="rect">
            <a:avLst/>
          </a:prstGeom>
        </p:spPr>
        <p:txBody>
          <a:bodyPr wrap="none">
            <a:spAutoFit/>
          </a:bodyPr>
          <a:lstStyle/>
          <a:p>
            <a:r>
              <a:rPr lang="en-IN" sz="500" b="1" dirty="0" smtClean="0">
                <a:latin typeface="Times New Roman" panose="02020603050405020304" pitchFamily="18" charset="0"/>
                <a:cs typeface="Times New Roman" panose="02020603050405020304" pitchFamily="18" charset="0"/>
              </a:rPr>
              <a:t>Source: </a:t>
            </a:r>
            <a:r>
              <a:rPr lang="en-IN" sz="500" b="1" dirty="0" err="1" smtClean="0">
                <a:latin typeface="Times New Roman" panose="02020603050405020304" pitchFamily="18" charset="0"/>
                <a:cs typeface="Times New Roman" panose="02020603050405020304" pitchFamily="18" charset="0"/>
              </a:rPr>
              <a:t>Fibion</a:t>
            </a:r>
            <a:endParaRPr lang="en-IN" sz="5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7236437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147</TotalTime>
  <Words>1251</Words>
  <Application>Microsoft Office PowerPoint</Application>
  <PresentationFormat>Widescreen</PresentationFormat>
  <Paragraphs>57</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Young Adult Mental Health through Headspace: A Digital Health Promotion Approach” Meet Kamleshbhai Prajapati, 2420143, Population Health and Digital Health PromotionSupervisor: Brian Mashumba</dc:title>
  <dc:creator>User</dc:creator>
  <cp:lastModifiedBy>User</cp:lastModifiedBy>
  <cp:revision>46</cp:revision>
  <dcterms:created xsi:type="dcterms:W3CDTF">2025-11-25T15:36:21Z</dcterms:created>
  <dcterms:modified xsi:type="dcterms:W3CDTF">2025-11-26T18:42:56Z</dcterms:modified>
</cp:coreProperties>
</file>