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sldIdLst>
    <p:sldId id="256" r:id="rId2"/>
    <p:sldId id="257" r:id="rId3"/>
    <p:sldId id="260" r:id="rId4"/>
    <p:sldId id="264" r:id="rId5"/>
    <p:sldId id="265" r:id="rId6"/>
    <p:sldId id="263" r:id="rId7"/>
    <p:sldId id="259" r:id="rId8"/>
    <p:sldId id="261" r:id="rId9"/>
    <p:sldId id="262" r:id="rId10"/>
    <p:sldId id="266" r:id="rId11"/>
    <p:sldId id="258"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62717D-14D2-4AE5-AC4E-ADA2ACD02620}" v="1" dt="2020-10-08T13:59:16.2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7" d="100"/>
          <a:sy n="67" d="100"/>
        </p:scale>
        <p:origin x="64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ne Cartwright" userId="c8129c12-4aad-4f00-a765-fc80ae8680fc" providerId="ADAL" clId="{0D62717D-14D2-4AE5-AC4E-ADA2ACD02620}"/>
    <pc:docChg chg="custSel modSld">
      <pc:chgData name="Jane Cartwright" userId="c8129c12-4aad-4f00-a765-fc80ae8680fc" providerId="ADAL" clId="{0D62717D-14D2-4AE5-AC4E-ADA2ACD02620}" dt="2020-10-08T13:59:26.432" v="37" actId="27636"/>
      <pc:docMkLst>
        <pc:docMk/>
      </pc:docMkLst>
      <pc:sldChg chg="modSp mod">
        <pc:chgData name="Jane Cartwright" userId="c8129c12-4aad-4f00-a765-fc80ae8680fc" providerId="ADAL" clId="{0D62717D-14D2-4AE5-AC4E-ADA2ACD02620}" dt="2020-10-08T13:59:26.432" v="37" actId="27636"/>
        <pc:sldMkLst>
          <pc:docMk/>
          <pc:sldMk cId="3197370302" sldId="256"/>
        </pc:sldMkLst>
        <pc:spChg chg="mod">
          <ac:chgData name="Jane Cartwright" userId="c8129c12-4aad-4f00-a765-fc80ae8680fc" providerId="ADAL" clId="{0D62717D-14D2-4AE5-AC4E-ADA2ACD02620}" dt="2020-10-08T13:59:26.432" v="37" actId="27636"/>
          <ac:spMkLst>
            <pc:docMk/>
            <pc:sldMk cId="3197370302" sldId="256"/>
            <ac:spMk id="3" creationId="{1B628B57-F151-4E08-970E-59FD57A758DC}"/>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F1F5335-7258-403E-A17A-CE4CA5BADC7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7196BC6-1F70-4FAD-8090-F4D2DF50EA28}">
      <dgm:prSet/>
      <dgm:spPr/>
      <dgm:t>
        <a:bodyPr/>
        <a:lstStyle/>
        <a:p>
          <a:r>
            <a:rPr lang="en-GB" dirty="0"/>
            <a:t>Task 1 summary and evaluation of an academic article/chapter (25% of module mark) </a:t>
          </a:r>
          <a:endParaRPr lang="en-US" dirty="0"/>
        </a:p>
      </dgm:t>
    </dgm:pt>
    <dgm:pt modelId="{179D0339-0F65-4B77-BE24-0843B5DFF397}" type="parTrans" cxnId="{8ED48209-7141-4B8C-9439-551DD45C550F}">
      <dgm:prSet/>
      <dgm:spPr/>
      <dgm:t>
        <a:bodyPr/>
        <a:lstStyle/>
        <a:p>
          <a:endParaRPr lang="en-US"/>
        </a:p>
      </dgm:t>
    </dgm:pt>
    <dgm:pt modelId="{CFFE54D4-CF99-4679-BF40-28F6D3930325}" type="sibTrans" cxnId="{8ED48209-7141-4B8C-9439-551DD45C550F}">
      <dgm:prSet/>
      <dgm:spPr/>
      <dgm:t>
        <a:bodyPr/>
        <a:lstStyle/>
        <a:p>
          <a:endParaRPr lang="en-US"/>
        </a:p>
      </dgm:t>
    </dgm:pt>
    <dgm:pt modelId="{2D5F4B29-306D-4AB4-BF0C-41C292DE6326}">
      <dgm:prSet/>
      <dgm:spPr/>
      <dgm:t>
        <a:bodyPr/>
        <a:lstStyle/>
        <a:p>
          <a:r>
            <a:rPr lang="en-GB"/>
            <a:t>Task 2 an essay (75% of module mark)</a:t>
          </a:r>
          <a:endParaRPr lang="en-US"/>
        </a:p>
      </dgm:t>
    </dgm:pt>
    <dgm:pt modelId="{2D0E62D0-CE92-494D-8FBB-EF324D669490}" type="parTrans" cxnId="{388C9C5B-4B87-4362-B829-564FD9FB66FA}">
      <dgm:prSet/>
      <dgm:spPr/>
      <dgm:t>
        <a:bodyPr/>
        <a:lstStyle/>
        <a:p>
          <a:endParaRPr lang="en-US"/>
        </a:p>
      </dgm:t>
    </dgm:pt>
    <dgm:pt modelId="{17DD8570-6A02-448E-B16A-71BF66AF82F6}" type="sibTrans" cxnId="{388C9C5B-4B87-4362-B829-564FD9FB66FA}">
      <dgm:prSet/>
      <dgm:spPr/>
      <dgm:t>
        <a:bodyPr/>
        <a:lstStyle/>
        <a:p>
          <a:endParaRPr lang="en-US"/>
        </a:p>
      </dgm:t>
    </dgm:pt>
    <dgm:pt modelId="{B9C60111-3093-4CDD-8B5A-A43C189FBCDA}" type="pres">
      <dgm:prSet presAssocID="{7F1F5335-7258-403E-A17A-CE4CA5BADC72}" presName="root" presStyleCnt="0">
        <dgm:presLayoutVars>
          <dgm:dir/>
          <dgm:resizeHandles val="exact"/>
        </dgm:presLayoutVars>
      </dgm:prSet>
      <dgm:spPr/>
    </dgm:pt>
    <dgm:pt modelId="{9DC478D0-3BFD-4BE7-972E-8A64129EBCBD}" type="pres">
      <dgm:prSet presAssocID="{C7196BC6-1F70-4FAD-8090-F4D2DF50EA28}" presName="compNode" presStyleCnt="0"/>
      <dgm:spPr/>
    </dgm:pt>
    <dgm:pt modelId="{EE71C058-2F49-4228-9084-5A68A38AA6BF}" type="pres">
      <dgm:prSet presAssocID="{C7196BC6-1F70-4FAD-8090-F4D2DF50EA28}" presName="bgRect" presStyleLbl="bgShp" presStyleIdx="0" presStyleCnt="2"/>
      <dgm:spPr/>
    </dgm:pt>
    <dgm:pt modelId="{F7C4EFDB-1085-4F4E-A2B9-EA8A639416B5}" type="pres">
      <dgm:prSet presAssocID="{C7196BC6-1F70-4FAD-8090-F4D2DF50EA28}"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D54BD9C3-66ED-40B3-A929-39C1841F3FBB}" type="pres">
      <dgm:prSet presAssocID="{C7196BC6-1F70-4FAD-8090-F4D2DF50EA28}" presName="spaceRect" presStyleCnt="0"/>
      <dgm:spPr/>
    </dgm:pt>
    <dgm:pt modelId="{2857CC1C-11FB-4206-82C8-81598906DA40}" type="pres">
      <dgm:prSet presAssocID="{C7196BC6-1F70-4FAD-8090-F4D2DF50EA28}" presName="parTx" presStyleLbl="revTx" presStyleIdx="0" presStyleCnt="2">
        <dgm:presLayoutVars>
          <dgm:chMax val="0"/>
          <dgm:chPref val="0"/>
        </dgm:presLayoutVars>
      </dgm:prSet>
      <dgm:spPr/>
    </dgm:pt>
    <dgm:pt modelId="{CDC4CC3A-1B9A-4F35-99AF-90EB760E18E1}" type="pres">
      <dgm:prSet presAssocID="{CFFE54D4-CF99-4679-BF40-28F6D3930325}" presName="sibTrans" presStyleCnt="0"/>
      <dgm:spPr/>
    </dgm:pt>
    <dgm:pt modelId="{23EDF02D-B8EA-4EBB-916A-FA1C1CBC7795}" type="pres">
      <dgm:prSet presAssocID="{2D5F4B29-306D-4AB4-BF0C-41C292DE6326}" presName="compNode" presStyleCnt="0"/>
      <dgm:spPr/>
    </dgm:pt>
    <dgm:pt modelId="{AB8F111D-A3FD-4A06-B383-EB2CA4A6D788}" type="pres">
      <dgm:prSet presAssocID="{2D5F4B29-306D-4AB4-BF0C-41C292DE6326}" presName="bgRect" presStyleLbl="bgShp" presStyleIdx="1" presStyleCnt="2"/>
      <dgm:spPr/>
    </dgm:pt>
    <dgm:pt modelId="{7476ABCB-4A77-4755-9F1A-5767C266DEEA}" type="pres">
      <dgm:prSet presAssocID="{2D5F4B29-306D-4AB4-BF0C-41C292DE632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ncil"/>
        </a:ext>
      </dgm:extLst>
    </dgm:pt>
    <dgm:pt modelId="{E4D6E384-9723-4794-B3FF-2A91EAF8A7FE}" type="pres">
      <dgm:prSet presAssocID="{2D5F4B29-306D-4AB4-BF0C-41C292DE6326}" presName="spaceRect" presStyleCnt="0"/>
      <dgm:spPr/>
    </dgm:pt>
    <dgm:pt modelId="{F593C163-2495-4E62-8A57-6D3431E88899}" type="pres">
      <dgm:prSet presAssocID="{2D5F4B29-306D-4AB4-BF0C-41C292DE6326}" presName="parTx" presStyleLbl="revTx" presStyleIdx="1" presStyleCnt="2">
        <dgm:presLayoutVars>
          <dgm:chMax val="0"/>
          <dgm:chPref val="0"/>
        </dgm:presLayoutVars>
      </dgm:prSet>
      <dgm:spPr/>
    </dgm:pt>
  </dgm:ptLst>
  <dgm:cxnLst>
    <dgm:cxn modelId="{40B31E02-1814-4FEB-B7D0-3CEDD4756181}" type="presOf" srcId="{2D5F4B29-306D-4AB4-BF0C-41C292DE6326}" destId="{F593C163-2495-4E62-8A57-6D3431E88899}" srcOrd="0" destOrd="0" presId="urn:microsoft.com/office/officeart/2018/2/layout/IconVerticalSolidList"/>
    <dgm:cxn modelId="{8ED48209-7141-4B8C-9439-551DD45C550F}" srcId="{7F1F5335-7258-403E-A17A-CE4CA5BADC72}" destId="{C7196BC6-1F70-4FAD-8090-F4D2DF50EA28}" srcOrd="0" destOrd="0" parTransId="{179D0339-0F65-4B77-BE24-0843B5DFF397}" sibTransId="{CFFE54D4-CF99-4679-BF40-28F6D3930325}"/>
    <dgm:cxn modelId="{0C4FC012-D5FF-4397-9373-A173E13834B5}" type="presOf" srcId="{C7196BC6-1F70-4FAD-8090-F4D2DF50EA28}" destId="{2857CC1C-11FB-4206-82C8-81598906DA40}" srcOrd="0" destOrd="0" presId="urn:microsoft.com/office/officeart/2018/2/layout/IconVerticalSolidList"/>
    <dgm:cxn modelId="{388C9C5B-4B87-4362-B829-564FD9FB66FA}" srcId="{7F1F5335-7258-403E-A17A-CE4CA5BADC72}" destId="{2D5F4B29-306D-4AB4-BF0C-41C292DE6326}" srcOrd="1" destOrd="0" parTransId="{2D0E62D0-CE92-494D-8FBB-EF324D669490}" sibTransId="{17DD8570-6A02-448E-B16A-71BF66AF82F6}"/>
    <dgm:cxn modelId="{49DED7A5-8F92-4F82-A7A5-229468C68748}" type="presOf" srcId="{7F1F5335-7258-403E-A17A-CE4CA5BADC72}" destId="{B9C60111-3093-4CDD-8B5A-A43C189FBCDA}" srcOrd="0" destOrd="0" presId="urn:microsoft.com/office/officeart/2018/2/layout/IconVerticalSolidList"/>
    <dgm:cxn modelId="{A2436495-361F-4AA1-A18F-FDACF7E2A5CB}" type="presParOf" srcId="{B9C60111-3093-4CDD-8B5A-A43C189FBCDA}" destId="{9DC478D0-3BFD-4BE7-972E-8A64129EBCBD}" srcOrd="0" destOrd="0" presId="urn:microsoft.com/office/officeart/2018/2/layout/IconVerticalSolidList"/>
    <dgm:cxn modelId="{19A3145C-E1C2-4E21-8F66-2CD508F02244}" type="presParOf" srcId="{9DC478D0-3BFD-4BE7-972E-8A64129EBCBD}" destId="{EE71C058-2F49-4228-9084-5A68A38AA6BF}" srcOrd="0" destOrd="0" presId="urn:microsoft.com/office/officeart/2018/2/layout/IconVerticalSolidList"/>
    <dgm:cxn modelId="{D55A5955-0E04-4E2B-B940-5638E96989A1}" type="presParOf" srcId="{9DC478D0-3BFD-4BE7-972E-8A64129EBCBD}" destId="{F7C4EFDB-1085-4F4E-A2B9-EA8A639416B5}" srcOrd="1" destOrd="0" presId="urn:microsoft.com/office/officeart/2018/2/layout/IconVerticalSolidList"/>
    <dgm:cxn modelId="{40E62486-87DA-4198-8690-C4A14E597399}" type="presParOf" srcId="{9DC478D0-3BFD-4BE7-972E-8A64129EBCBD}" destId="{D54BD9C3-66ED-40B3-A929-39C1841F3FBB}" srcOrd="2" destOrd="0" presId="urn:microsoft.com/office/officeart/2018/2/layout/IconVerticalSolidList"/>
    <dgm:cxn modelId="{BFA07ABD-5549-43BD-908A-229EDB158906}" type="presParOf" srcId="{9DC478D0-3BFD-4BE7-972E-8A64129EBCBD}" destId="{2857CC1C-11FB-4206-82C8-81598906DA40}" srcOrd="3" destOrd="0" presId="urn:microsoft.com/office/officeart/2018/2/layout/IconVerticalSolidList"/>
    <dgm:cxn modelId="{34A8A297-C4A3-4A78-A5F5-EDCC888CC3D2}" type="presParOf" srcId="{B9C60111-3093-4CDD-8B5A-A43C189FBCDA}" destId="{CDC4CC3A-1B9A-4F35-99AF-90EB760E18E1}" srcOrd="1" destOrd="0" presId="urn:microsoft.com/office/officeart/2018/2/layout/IconVerticalSolidList"/>
    <dgm:cxn modelId="{6FE512B2-D070-44F6-9FB9-EE707627B59E}" type="presParOf" srcId="{B9C60111-3093-4CDD-8B5A-A43C189FBCDA}" destId="{23EDF02D-B8EA-4EBB-916A-FA1C1CBC7795}" srcOrd="2" destOrd="0" presId="urn:microsoft.com/office/officeart/2018/2/layout/IconVerticalSolidList"/>
    <dgm:cxn modelId="{F5DC81E2-B935-4376-8D7E-3456C21EAC51}" type="presParOf" srcId="{23EDF02D-B8EA-4EBB-916A-FA1C1CBC7795}" destId="{AB8F111D-A3FD-4A06-B383-EB2CA4A6D788}" srcOrd="0" destOrd="0" presId="urn:microsoft.com/office/officeart/2018/2/layout/IconVerticalSolidList"/>
    <dgm:cxn modelId="{6B65255E-D4BC-4D39-BBA4-FC7F3DC8C3AE}" type="presParOf" srcId="{23EDF02D-B8EA-4EBB-916A-FA1C1CBC7795}" destId="{7476ABCB-4A77-4755-9F1A-5767C266DEEA}" srcOrd="1" destOrd="0" presId="urn:microsoft.com/office/officeart/2018/2/layout/IconVerticalSolidList"/>
    <dgm:cxn modelId="{9D902F29-6ED2-459B-AEC5-359BE8A15A49}" type="presParOf" srcId="{23EDF02D-B8EA-4EBB-916A-FA1C1CBC7795}" destId="{E4D6E384-9723-4794-B3FF-2A91EAF8A7FE}" srcOrd="2" destOrd="0" presId="urn:microsoft.com/office/officeart/2018/2/layout/IconVerticalSolidList"/>
    <dgm:cxn modelId="{B84E0172-FFE1-4F52-98E5-8EA0643F1BA4}" type="presParOf" srcId="{23EDF02D-B8EA-4EBB-916A-FA1C1CBC7795}" destId="{F593C163-2495-4E62-8A57-6D3431E8889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71C058-2F49-4228-9084-5A68A38AA6BF}">
      <dsp:nvSpPr>
        <dsp:cNvPr id="0" name=""/>
        <dsp:cNvSpPr/>
      </dsp:nvSpPr>
      <dsp:spPr>
        <a:xfrm>
          <a:off x="0" y="783768"/>
          <a:ext cx="6692813" cy="14469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C4EFDB-1085-4F4E-A2B9-EA8A639416B5}">
      <dsp:nvSpPr>
        <dsp:cNvPr id="0" name=""/>
        <dsp:cNvSpPr/>
      </dsp:nvSpPr>
      <dsp:spPr>
        <a:xfrm>
          <a:off x="437704" y="1109333"/>
          <a:ext cx="795826" cy="7958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857CC1C-11FB-4206-82C8-81598906DA40}">
      <dsp:nvSpPr>
        <dsp:cNvPr id="0" name=""/>
        <dsp:cNvSpPr/>
      </dsp:nvSpPr>
      <dsp:spPr>
        <a:xfrm>
          <a:off x="1671235" y="783768"/>
          <a:ext cx="5021578" cy="144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3136" tIns="153136" rIns="153136" bIns="153136" numCol="1" spcCol="1270" anchor="ctr" anchorCtr="0">
          <a:noAutofit/>
        </a:bodyPr>
        <a:lstStyle/>
        <a:p>
          <a:pPr marL="0" lvl="0" indent="0" algn="l" defTabSz="1111250">
            <a:lnSpc>
              <a:spcPct val="90000"/>
            </a:lnSpc>
            <a:spcBef>
              <a:spcPct val="0"/>
            </a:spcBef>
            <a:spcAft>
              <a:spcPct val="35000"/>
            </a:spcAft>
            <a:buNone/>
          </a:pPr>
          <a:r>
            <a:rPr lang="en-GB" sz="2500" kern="1200" dirty="0"/>
            <a:t>Task 1 summary and evaluation of an academic article/chapter (25% of module mark) </a:t>
          </a:r>
          <a:endParaRPr lang="en-US" sz="2500" kern="1200" dirty="0"/>
        </a:p>
      </dsp:txBody>
      <dsp:txXfrm>
        <a:off x="1671235" y="783768"/>
        <a:ext cx="5021578" cy="1446957"/>
      </dsp:txXfrm>
    </dsp:sp>
    <dsp:sp modelId="{AB8F111D-A3FD-4A06-B383-EB2CA4A6D788}">
      <dsp:nvSpPr>
        <dsp:cNvPr id="0" name=""/>
        <dsp:cNvSpPr/>
      </dsp:nvSpPr>
      <dsp:spPr>
        <a:xfrm>
          <a:off x="0" y="2592464"/>
          <a:ext cx="6692813" cy="14469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76ABCB-4A77-4755-9F1A-5767C266DEEA}">
      <dsp:nvSpPr>
        <dsp:cNvPr id="0" name=""/>
        <dsp:cNvSpPr/>
      </dsp:nvSpPr>
      <dsp:spPr>
        <a:xfrm>
          <a:off x="437704" y="2918029"/>
          <a:ext cx="795826" cy="7958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593C163-2495-4E62-8A57-6D3431E88899}">
      <dsp:nvSpPr>
        <dsp:cNvPr id="0" name=""/>
        <dsp:cNvSpPr/>
      </dsp:nvSpPr>
      <dsp:spPr>
        <a:xfrm>
          <a:off x="1671235" y="2592464"/>
          <a:ext cx="5021578" cy="144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3136" tIns="153136" rIns="153136" bIns="153136" numCol="1" spcCol="1270" anchor="ctr" anchorCtr="0">
          <a:noAutofit/>
        </a:bodyPr>
        <a:lstStyle/>
        <a:p>
          <a:pPr marL="0" lvl="0" indent="0" algn="l" defTabSz="1111250">
            <a:lnSpc>
              <a:spcPct val="90000"/>
            </a:lnSpc>
            <a:spcBef>
              <a:spcPct val="0"/>
            </a:spcBef>
            <a:spcAft>
              <a:spcPct val="35000"/>
            </a:spcAft>
            <a:buNone/>
          </a:pPr>
          <a:r>
            <a:rPr lang="en-GB" sz="2500" kern="1200"/>
            <a:t>Task 2 an essay (75% of module mark)</a:t>
          </a:r>
          <a:endParaRPr lang="en-US" sz="2500" kern="1200"/>
        </a:p>
      </dsp:txBody>
      <dsp:txXfrm>
        <a:off x="1671235" y="2592464"/>
        <a:ext cx="5021578" cy="144695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9824965-AC6F-4566-882D-15CF638232C3}" type="datetimeFigureOut">
              <a:rPr lang="en-GB" smtClean="0"/>
              <a:t>08/10/2020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04E566-5FE9-4022-9929-DADD8DEF9CAD}" type="slidenum">
              <a:rPr lang="en-GB" smtClean="0"/>
              <a:t>‹#›</a:t>
            </a:fld>
            <a:endParaRPr lang="en-GB"/>
          </a:p>
        </p:txBody>
      </p:sp>
    </p:spTree>
    <p:extLst>
      <p:ext uri="{BB962C8B-B14F-4D97-AF65-F5344CB8AC3E}">
        <p14:creationId xmlns:p14="http://schemas.microsoft.com/office/powerpoint/2010/main" val="31783192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9824965-AC6F-4566-882D-15CF638232C3}" type="datetimeFigureOut">
              <a:rPr lang="en-GB" smtClean="0"/>
              <a:t>08/10/2020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04E566-5FE9-4022-9929-DADD8DEF9CAD}" type="slidenum">
              <a:rPr lang="en-GB" smtClean="0"/>
              <a:t>‹#›</a:t>
            </a:fld>
            <a:endParaRPr lang="en-GB"/>
          </a:p>
        </p:txBody>
      </p:sp>
    </p:spTree>
    <p:extLst>
      <p:ext uri="{BB962C8B-B14F-4D97-AF65-F5344CB8AC3E}">
        <p14:creationId xmlns:p14="http://schemas.microsoft.com/office/powerpoint/2010/main" val="12265035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9824965-AC6F-4566-882D-15CF638232C3}" type="datetimeFigureOut">
              <a:rPr lang="en-GB" smtClean="0"/>
              <a:t>08/10/2020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04E566-5FE9-4022-9929-DADD8DEF9CAD}" type="slidenum">
              <a:rPr lang="en-GB" smtClean="0"/>
              <a:t>‹#›</a:t>
            </a:fld>
            <a:endParaRPr lang="en-GB"/>
          </a:p>
        </p:txBody>
      </p:sp>
    </p:spTree>
    <p:extLst>
      <p:ext uri="{BB962C8B-B14F-4D97-AF65-F5344CB8AC3E}">
        <p14:creationId xmlns:p14="http://schemas.microsoft.com/office/powerpoint/2010/main" val="12885224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9824965-AC6F-4566-882D-15CF638232C3}" type="datetimeFigureOut">
              <a:rPr lang="en-GB" smtClean="0"/>
              <a:t>08/10/2020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04E566-5FE9-4022-9929-DADD8DEF9CAD}" type="slidenum">
              <a:rPr lang="en-GB" smtClean="0"/>
              <a:t>‹#›</a:t>
            </a:fld>
            <a:endParaRPr lang="en-GB"/>
          </a:p>
        </p:txBody>
      </p:sp>
    </p:spTree>
    <p:extLst>
      <p:ext uri="{BB962C8B-B14F-4D97-AF65-F5344CB8AC3E}">
        <p14:creationId xmlns:p14="http://schemas.microsoft.com/office/powerpoint/2010/main" val="15549136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9824965-AC6F-4566-882D-15CF638232C3}" type="datetimeFigureOut">
              <a:rPr lang="en-GB" smtClean="0"/>
              <a:t>08/10/2020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C04E566-5FE9-4022-9929-DADD8DEF9CAD}" type="slidenum">
              <a:rPr lang="en-GB" smtClean="0"/>
              <a:t>‹#›</a:t>
            </a:fld>
            <a:endParaRPr lang="en-GB"/>
          </a:p>
        </p:txBody>
      </p:sp>
    </p:spTree>
    <p:extLst>
      <p:ext uri="{BB962C8B-B14F-4D97-AF65-F5344CB8AC3E}">
        <p14:creationId xmlns:p14="http://schemas.microsoft.com/office/powerpoint/2010/main" val="14187559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824965-AC6F-4566-882D-15CF638232C3}" type="datetimeFigureOut">
              <a:rPr lang="en-GB" smtClean="0"/>
              <a:t>08/10/2020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C04E566-5FE9-4022-9929-DADD8DEF9CAD}" type="slidenum">
              <a:rPr lang="en-GB" smtClean="0"/>
              <a:t>‹#›</a:t>
            </a:fld>
            <a:endParaRPr lang="en-GB"/>
          </a:p>
        </p:txBody>
      </p:sp>
    </p:spTree>
    <p:extLst>
      <p:ext uri="{BB962C8B-B14F-4D97-AF65-F5344CB8AC3E}">
        <p14:creationId xmlns:p14="http://schemas.microsoft.com/office/powerpoint/2010/main" val="37267098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9824965-AC6F-4566-882D-15CF638232C3}" type="datetimeFigureOut">
              <a:rPr lang="en-GB" smtClean="0"/>
              <a:t>08/10/2020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C04E566-5FE9-4022-9929-DADD8DEF9CAD}" type="slidenum">
              <a:rPr lang="en-GB" smtClean="0"/>
              <a:t>‹#›</a:t>
            </a:fld>
            <a:endParaRPr lang="en-GB"/>
          </a:p>
        </p:txBody>
      </p:sp>
    </p:spTree>
    <p:extLst>
      <p:ext uri="{BB962C8B-B14F-4D97-AF65-F5344CB8AC3E}">
        <p14:creationId xmlns:p14="http://schemas.microsoft.com/office/powerpoint/2010/main" val="40864653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9824965-AC6F-4566-882D-15CF638232C3}" type="datetimeFigureOut">
              <a:rPr lang="en-GB" smtClean="0"/>
              <a:t>08/10/2020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04E566-5FE9-4022-9929-DADD8DEF9CAD}" type="slidenum">
              <a:rPr lang="en-GB" smtClean="0"/>
              <a:t>‹#›</a:t>
            </a:fld>
            <a:endParaRPr lang="en-GB"/>
          </a:p>
        </p:txBody>
      </p:sp>
    </p:spTree>
    <p:extLst>
      <p:ext uri="{BB962C8B-B14F-4D97-AF65-F5344CB8AC3E}">
        <p14:creationId xmlns:p14="http://schemas.microsoft.com/office/powerpoint/2010/main" val="4344043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04E566-5FE9-4022-9929-DADD8DEF9CAD}" type="slidenum">
              <a:rPr lang="en-GB" smtClean="0"/>
              <a:t>‹#›</a:t>
            </a:fld>
            <a:endParaRPr lang="en-GB"/>
          </a:p>
        </p:txBody>
      </p:sp>
      <p:sp>
        <p:nvSpPr>
          <p:cNvPr id="5" name="Date Placeholder 4"/>
          <p:cNvSpPr>
            <a:spLocks noGrp="1"/>
          </p:cNvSpPr>
          <p:nvPr>
            <p:ph type="dt" sz="half" idx="10"/>
          </p:nvPr>
        </p:nvSpPr>
        <p:spPr/>
        <p:txBody>
          <a:bodyPr/>
          <a:lstStyle/>
          <a:p>
            <a:fld id="{F9824965-AC6F-4566-882D-15CF638232C3}" type="datetimeFigureOut">
              <a:rPr lang="en-GB" smtClean="0"/>
              <a:t>08/10/2020</a:t>
            </a:fld>
            <a:endParaRPr lang="en-GB"/>
          </a:p>
        </p:txBody>
      </p:sp>
    </p:spTree>
    <p:extLst>
      <p:ext uri="{BB962C8B-B14F-4D97-AF65-F5344CB8AC3E}">
        <p14:creationId xmlns:p14="http://schemas.microsoft.com/office/powerpoint/2010/main" val="37597736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9824965-AC6F-4566-882D-15CF638232C3}" type="datetimeFigureOut">
              <a:rPr lang="en-GB" smtClean="0"/>
              <a:t>08/10/2020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04E566-5FE9-4022-9929-DADD8DEF9CAD}" type="slidenum">
              <a:rPr lang="en-GB" smtClean="0"/>
              <a:t>‹#›</a:t>
            </a:fld>
            <a:endParaRPr lang="en-GB"/>
          </a:p>
        </p:txBody>
      </p:sp>
    </p:spTree>
    <p:extLst>
      <p:ext uri="{BB962C8B-B14F-4D97-AF65-F5344CB8AC3E}">
        <p14:creationId xmlns:p14="http://schemas.microsoft.com/office/powerpoint/2010/main" val="28121976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9824965-AC6F-4566-882D-15CF638232C3}" type="datetimeFigureOut">
              <a:rPr lang="en-GB" smtClean="0"/>
              <a:t>08/10/2020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04E566-5FE9-4022-9929-DADD8DEF9CAD}"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6864224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9824965-AC6F-4566-882D-15CF638232C3}" type="datetimeFigureOut">
              <a:rPr lang="en-GB" smtClean="0"/>
              <a:t>08/10/2020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04E566-5FE9-4022-9929-DADD8DEF9CAD}" type="slidenum">
              <a:rPr lang="en-GB" smtClean="0"/>
              <a:t>‹#›</a:t>
            </a:fld>
            <a:endParaRPr lang="en-GB"/>
          </a:p>
        </p:txBody>
      </p:sp>
    </p:spTree>
    <p:extLst>
      <p:ext uri="{BB962C8B-B14F-4D97-AF65-F5344CB8AC3E}">
        <p14:creationId xmlns:p14="http://schemas.microsoft.com/office/powerpoint/2010/main" val="26410208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9824965-AC6F-4566-882D-15CF638232C3}" type="datetimeFigureOut">
              <a:rPr lang="en-GB" smtClean="0"/>
              <a:t>08/10/2020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04E566-5FE9-4022-9929-DADD8DEF9CAD}"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2803015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9824965-AC6F-4566-882D-15CF638232C3}" type="datetimeFigureOut">
              <a:rPr lang="en-GB" smtClean="0"/>
              <a:t>08/10/2020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04E566-5FE9-4022-9929-DADD8DEF9CAD}" type="slidenum">
              <a:rPr lang="en-GB" smtClean="0"/>
              <a:t>‹#›</a:t>
            </a:fld>
            <a:endParaRPr lang="en-GB"/>
          </a:p>
        </p:txBody>
      </p:sp>
    </p:spTree>
    <p:extLst>
      <p:ext uri="{BB962C8B-B14F-4D97-AF65-F5344CB8AC3E}">
        <p14:creationId xmlns:p14="http://schemas.microsoft.com/office/powerpoint/2010/main" val="33433165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9824965-AC6F-4566-882D-15CF638232C3}" type="datetimeFigureOut">
              <a:rPr lang="en-GB" smtClean="0"/>
              <a:t>08/10/2020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04E566-5FE9-4022-9929-DADD8DEF9CAD}" type="slidenum">
              <a:rPr lang="en-GB" smtClean="0"/>
              <a:t>‹#›</a:t>
            </a:fld>
            <a:endParaRPr lang="en-GB"/>
          </a:p>
        </p:txBody>
      </p:sp>
    </p:spTree>
    <p:extLst>
      <p:ext uri="{BB962C8B-B14F-4D97-AF65-F5344CB8AC3E}">
        <p14:creationId xmlns:p14="http://schemas.microsoft.com/office/powerpoint/2010/main" val="33245101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9824965-AC6F-4566-882D-15CF638232C3}" type="datetimeFigureOut">
              <a:rPr lang="en-GB" smtClean="0"/>
              <a:t>08/10/2020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04E566-5FE9-4022-9929-DADD8DEF9CAD}" type="slidenum">
              <a:rPr lang="en-GB" smtClean="0"/>
              <a:t>‹#›</a:t>
            </a:fld>
            <a:endParaRPr lang="en-GB"/>
          </a:p>
        </p:txBody>
      </p:sp>
    </p:spTree>
    <p:extLst>
      <p:ext uri="{BB962C8B-B14F-4D97-AF65-F5344CB8AC3E}">
        <p14:creationId xmlns:p14="http://schemas.microsoft.com/office/powerpoint/2010/main" val="12438936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9824965-AC6F-4566-882D-15CF638232C3}" type="datetimeFigureOut">
              <a:rPr lang="en-GB" smtClean="0"/>
              <a:t>08/10/2020</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CC04E566-5FE9-4022-9929-DADD8DEF9CAD}" type="slidenum">
              <a:rPr lang="en-GB" smtClean="0"/>
              <a:t>‹#›</a:t>
            </a:fld>
            <a:endParaRPr lang="en-GB"/>
          </a:p>
        </p:txBody>
      </p:sp>
    </p:spTree>
    <p:extLst>
      <p:ext uri="{BB962C8B-B14F-4D97-AF65-F5344CB8AC3E}">
        <p14:creationId xmlns:p14="http://schemas.microsoft.com/office/powerpoint/2010/main" val="1994051737"/>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5E7E7F-3A58-4ED3-94DA-381A92D1FCBB}"/>
              </a:ext>
            </a:extLst>
          </p:cNvPr>
          <p:cNvSpPr>
            <a:spLocks noGrp="1"/>
          </p:cNvSpPr>
          <p:nvPr>
            <p:ph type="ctrTitle"/>
          </p:nvPr>
        </p:nvSpPr>
        <p:spPr>
          <a:xfrm>
            <a:off x="985969" y="4226561"/>
            <a:ext cx="8288032" cy="965200"/>
          </a:xfrm>
        </p:spPr>
        <p:txBody>
          <a:bodyPr>
            <a:normAutofit/>
          </a:bodyPr>
          <a:lstStyle/>
          <a:p>
            <a:pPr algn="l"/>
            <a:r>
              <a:rPr lang="en-GB" sz="4800" dirty="0"/>
              <a:t>Prof. Jane Cartwright</a:t>
            </a:r>
          </a:p>
        </p:txBody>
      </p:sp>
      <p:sp>
        <p:nvSpPr>
          <p:cNvPr id="3" name="Subtitle 2">
            <a:extLst>
              <a:ext uri="{FF2B5EF4-FFF2-40B4-BE49-F238E27FC236}">
                <a16:creationId xmlns:a16="http://schemas.microsoft.com/office/drawing/2014/main" id="{1B628B57-F151-4E08-970E-59FD57A758DC}"/>
              </a:ext>
            </a:extLst>
          </p:cNvPr>
          <p:cNvSpPr>
            <a:spLocks noGrp="1"/>
          </p:cNvSpPr>
          <p:nvPr>
            <p:ph type="subTitle" idx="1"/>
          </p:nvPr>
        </p:nvSpPr>
        <p:spPr>
          <a:xfrm>
            <a:off x="985969" y="5191761"/>
            <a:ext cx="8288032" cy="1343313"/>
          </a:xfrm>
        </p:spPr>
        <p:txBody>
          <a:bodyPr>
            <a:normAutofit fontScale="92500" lnSpcReduction="10000"/>
          </a:bodyPr>
          <a:lstStyle/>
          <a:p>
            <a:pPr algn="l">
              <a:lnSpc>
                <a:spcPct val="90000"/>
              </a:lnSpc>
            </a:pPr>
            <a:r>
              <a:rPr lang="en-GB" sz="3200" dirty="0">
                <a:solidFill>
                  <a:srgbClr val="0070C0"/>
                </a:solidFill>
              </a:rPr>
              <a:t>Celtic Sanctity and Spirituality: Hagiography and Saints’ Cults</a:t>
            </a:r>
          </a:p>
          <a:p>
            <a:pPr algn="l">
              <a:lnSpc>
                <a:spcPct val="90000"/>
              </a:lnSpc>
            </a:pPr>
            <a:r>
              <a:rPr lang="en-GB" sz="3200" dirty="0">
                <a:solidFill>
                  <a:srgbClr val="0070C0"/>
                </a:solidFill>
              </a:rPr>
              <a:t>Introduction to the Module  </a:t>
            </a:r>
            <a:r>
              <a:rPr lang="en-GB" sz="1200" dirty="0">
                <a:solidFill>
                  <a:srgbClr val="0070C0"/>
                </a:solidFill>
              </a:rPr>
              <a:t>images: Wikimedia Commons</a:t>
            </a:r>
          </a:p>
          <a:p>
            <a:pPr algn="l">
              <a:lnSpc>
                <a:spcPct val="90000"/>
              </a:lnSpc>
            </a:pPr>
            <a:endParaRPr lang="en-GB" sz="3200" dirty="0">
              <a:solidFill>
                <a:srgbClr val="0070C0"/>
              </a:solidFill>
            </a:endParaRPr>
          </a:p>
          <a:p>
            <a:pPr algn="l">
              <a:lnSpc>
                <a:spcPct val="90000"/>
              </a:lnSpc>
            </a:pPr>
            <a:endParaRPr lang="en-GB" sz="1700" dirty="0"/>
          </a:p>
        </p:txBody>
      </p:sp>
      <p:pic>
        <p:nvPicPr>
          <p:cNvPr id="1026" name="Picture 2">
            <a:extLst>
              <a:ext uri="{FF2B5EF4-FFF2-40B4-BE49-F238E27FC236}">
                <a16:creationId xmlns:a16="http://schemas.microsoft.com/office/drawing/2014/main" id="{0119399E-8A1C-46BC-B38A-663D84D0B55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8688" r="2" b="22740"/>
          <a:stretch/>
        </p:blipFill>
        <p:spPr bwMode="auto">
          <a:xfrm>
            <a:off x="677334" y="468621"/>
            <a:ext cx="8274669" cy="3635025"/>
          </a:xfrm>
          <a:custGeom>
            <a:avLst/>
            <a:gdLst/>
            <a:ahLst/>
            <a:cxnLst/>
            <a:rect l="l" t="t" r="r" b="b"/>
            <a:pathLst>
              <a:path w="8274669" h="3635025">
                <a:moveTo>
                  <a:pt x="540554" y="0"/>
                </a:moveTo>
                <a:lnTo>
                  <a:pt x="8274669" y="0"/>
                </a:lnTo>
                <a:lnTo>
                  <a:pt x="8274669" y="3635025"/>
                </a:lnTo>
                <a:lnTo>
                  <a:pt x="0" y="3635025"/>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973703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A7C6C2-2BB1-4F1F-8365-CC637EB78036}"/>
              </a:ext>
            </a:extLst>
          </p:cNvPr>
          <p:cNvSpPr>
            <a:spLocks noGrp="1"/>
          </p:cNvSpPr>
          <p:nvPr>
            <p:ph type="title"/>
          </p:nvPr>
        </p:nvSpPr>
        <p:spPr>
          <a:xfrm>
            <a:off x="5536734" y="609600"/>
            <a:ext cx="3737268" cy="1320800"/>
          </a:xfrm>
        </p:spPr>
        <p:txBody>
          <a:bodyPr>
            <a:normAutofit/>
          </a:bodyPr>
          <a:lstStyle/>
          <a:p>
            <a:r>
              <a:rPr lang="en-GB" dirty="0"/>
              <a:t>What will the module include?</a:t>
            </a:r>
          </a:p>
        </p:txBody>
      </p:sp>
      <p:sp>
        <p:nvSpPr>
          <p:cNvPr id="3" name="Content Placeholder 2">
            <a:extLst>
              <a:ext uri="{FF2B5EF4-FFF2-40B4-BE49-F238E27FC236}">
                <a16:creationId xmlns:a16="http://schemas.microsoft.com/office/drawing/2014/main" id="{6F0F00D8-89AB-4F64-BA0A-3EE307E94A95}"/>
              </a:ext>
            </a:extLst>
          </p:cNvPr>
          <p:cNvSpPr>
            <a:spLocks noGrp="1"/>
          </p:cNvSpPr>
          <p:nvPr>
            <p:ph idx="1"/>
          </p:nvPr>
        </p:nvSpPr>
        <p:spPr>
          <a:xfrm>
            <a:off x="5209563" y="1808480"/>
            <a:ext cx="4064439" cy="4937759"/>
          </a:xfrm>
        </p:spPr>
        <p:txBody>
          <a:bodyPr>
            <a:normAutofit/>
          </a:bodyPr>
          <a:lstStyle/>
          <a:p>
            <a:pPr>
              <a:lnSpc>
                <a:spcPct val="90000"/>
              </a:lnSpc>
            </a:pPr>
            <a:r>
              <a:rPr lang="en-GB" b="1" dirty="0"/>
              <a:t>Pre-Christian religion(s)</a:t>
            </a:r>
            <a:r>
              <a:rPr lang="en-GB" dirty="0"/>
              <a:t>: Who were the ‘Druids’? What sources shed light on the Druids and druidic practises? How reliable are these sources? Are they biased in any way? How contemporary were these sources and what was their authors’ motivation/purpose?</a:t>
            </a:r>
          </a:p>
          <a:p>
            <a:pPr>
              <a:lnSpc>
                <a:spcPct val="90000"/>
              </a:lnSpc>
            </a:pPr>
            <a:r>
              <a:rPr lang="en-GB" b="1" dirty="0"/>
              <a:t>Celtic gods and goddesses</a:t>
            </a:r>
            <a:r>
              <a:rPr lang="en-GB" dirty="0"/>
              <a:t>: who were the main figures? What were some of their attributes? What theories have been proposed concerning their relationship with later Welsh and Irish legends and mythology? Did any Celtic deities later transform into saints (e.g. Bridget / </a:t>
            </a:r>
            <a:r>
              <a:rPr lang="en-GB" dirty="0" err="1"/>
              <a:t>Bríd</a:t>
            </a:r>
            <a:r>
              <a:rPr lang="en-GB" dirty="0"/>
              <a:t> of Kildare)?</a:t>
            </a:r>
          </a:p>
          <a:p>
            <a:pPr>
              <a:lnSpc>
                <a:spcPct val="90000"/>
              </a:lnSpc>
            </a:pPr>
            <a:endParaRPr lang="en-GB" sz="1500" dirty="0"/>
          </a:p>
        </p:txBody>
      </p:sp>
      <p:pic>
        <p:nvPicPr>
          <p:cNvPr id="2050" name="Picture 2">
            <a:extLst>
              <a:ext uri="{FF2B5EF4-FFF2-40B4-BE49-F238E27FC236}">
                <a16:creationId xmlns:a16="http://schemas.microsoft.com/office/drawing/2014/main" id="{66643B00-B661-424D-BD24-853CED8C20A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7202" r="19305" b="-1"/>
          <a:stretch/>
        </p:blipFill>
        <p:spPr bwMode="auto">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a:noFill/>
          <a:extLst>
            <a:ext uri="{909E8E84-426E-40DD-AFC4-6F175D3DCCD1}">
              <a14:hiddenFill xmlns:a14="http://schemas.microsoft.com/office/drawing/2010/main">
                <a:solidFill>
                  <a:srgbClr val="FFFFFF"/>
                </a:solidFill>
              </a14:hiddenFill>
            </a:ext>
          </a:extLst>
        </p:spPr>
      </p:pic>
      <p:sp>
        <p:nvSpPr>
          <p:cNvPr id="2052" name="Isosceles Triangle 70">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8626663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A7C6C2-2BB1-4F1F-8365-CC637EB78036}"/>
              </a:ext>
            </a:extLst>
          </p:cNvPr>
          <p:cNvSpPr>
            <a:spLocks noGrp="1"/>
          </p:cNvSpPr>
          <p:nvPr>
            <p:ph type="title"/>
          </p:nvPr>
        </p:nvSpPr>
        <p:spPr>
          <a:xfrm>
            <a:off x="5536734" y="609600"/>
            <a:ext cx="3737268" cy="1320800"/>
          </a:xfrm>
        </p:spPr>
        <p:txBody>
          <a:bodyPr>
            <a:normAutofit/>
          </a:bodyPr>
          <a:lstStyle/>
          <a:p>
            <a:r>
              <a:rPr lang="en-GB" dirty="0"/>
              <a:t>What will the module include?</a:t>
            </a:r>
          </a:p>
        </p:txBody>
      </p:sp>
      <p:sp>
        <p:nvSpPr>
          <p:cNvPr id="3" name="Content Placeholder 2">
            <a:extLst>
              <a:ext uri="{FF2B5EF4-FFF2-40B4-BE49-F238E27FC236}">
                <a16:creationId xmlns:a16="http://schemas.microsoft.com/office/drawing/2014/main" id="{6F0F00D8-89AB-4F64-BA0A-3EE307E94A95}"/>
              </a:ext>
            </a:extLst>
          </p:cNvPr>
          <p:cNvSpPr>
            <a:spLocks noGrp="1"/>
          </p:cNvSpPr>
          <p:nvPr>
            <p:ph idx="1"/>
          </p:nvPr>
        </p:nvSpPr>
        <p:spPr>
          <a:xfrm>
            <a:off x="5209563" y="2160589"/>
            <a:ext cx="4064439" cy="4209731"/>
          </a:xfrm>
        </p:spPr>
        <p:txBody>
          <a:bodyPr>
            <a:normAutofit lnSpcReduction="10000"/>
          </a:bodyPr>
          <a:lstStyle/>
          <a:p>
            <a:pPr>
              <a:lnSpc>
                <a:spcPct val="90000"/>
              </a:lnSpc>
            </a:pPr>
            <a:r>
              <a:rPr lang="en-GB" sz="2000" b="1" dirty="0"/>
              <a:t>Celtic Christianity</a:t>
            </a:r>
            <a:r>
              <a:rPr lang="en-GB" sz="2000" dirty="0"/>
              <a:t>: Is this a valid concept? How has this concept been romanticised? When did Christianity come to Wales and Ireland? What is a ‘</a:t>
            </a:r>
            <a:r>
              <a:rPr lang="en-GB" sz="2000" dirty="0" err="1"/>
              <a:t>llan</a:t>
            </a:r>
            <a:r>
              <a:rPr lang="en-GB" sz="2000" dirty="0"/>
              <a:t>’? How did a saint become a saint?</a:t>
            </a:r>
          </a:p>
          <a:p>
            <a:pPr>
              <a:lnSpc>
                <a:spcPct val="90000"/>
              </a:lnSpc>
            </a:pPr>
            <a:r>
              <a:rPr lang="en-GB" sz="2000" b="1" dirty="0"/>
              <a:t>Hagiography</a:t>
            </a:r>
            <a:r>
              <a:rPr lang="en-GB" sz="2000" dirty="0"/>
              <a:t>: What is a saint’s Life (</a:t>
            </a:r>
            <a:r>
              <a:rPr lang="en-GB" sz="2000" i="1" dirty="0" err="1"/>
              <a:t>buchedd</a:t>
            </a:r>
            <a:r>
              <a:rPr lang="en-GB" sz="2000" dirty="0"/>
              <a:t> in Welsh, </a:t>
            </a:r>
            <a:r>
              <a:rPr lang="en-GB" sz="2000" i="1" dirty="0"/>
              <a:t>vita</a:t>
            </a:r>
            <a:r>
              <a:rPr lang="en-GB" sz="2000" dirty="0"/>
              <a:t> in Latin)? When were they written? Is there a common pattern in saints’ legends? What miracles and motifs recur in these legends? Why were local saints important in the Celtic regions?</a:t>
            </a:r>
          </a:p>
          <a:p>
            <a:pPr>
              <a:lnSpc>
                <a:spcPct val="90000"/>
              </a:lnSpc>
            </a:pPr>
            <a:endParaRPr lang="en-GB" dirty="0"/>
          </a:p>
        </p:txBody>
      </p:sp>
      <p:pic>
        <p:nvPicPr>
          <p:cNvPr id="4098" name="Picture 2">
            <a:extLst>
              <a:ext uri="{FF2B5EF4-FFF2-40B4-BE49-F238E27FC236}">
                <a16:creationId xmlns:a16="http://schemas.microsoft.com/office/drawing/2014/main" id="{A02B0648-E9AB-4FED-B194-992C68E7D6E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4567"/>
          <a:stretch/>
        </p:blipFill>
        <p:spPr bwMode="auto">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a:noFill/>
          <a:extLst>
            <a:ext uri="{909E8E84-426E-40DD-AFC4-6F175D3DCCD1}">
              <a14:hiddenFill xmlns:a14="http://schemas.microsoft.com/office/drawing/2010/main">
                <a:solidFill>
                  <a:srgbClr val="FFFFFF"/>
                </a:solidFill>
              </a14:hiddenFill>
            </a:ext>
          </a:extLst>
        </p:spPr>
      </p:pic>
      <p:sp>
        <p:nvSpPr>
          <p:cNvPr id="72" name="Isosceles Triangle 71">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8969080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74" name="Picture 2">
            <a:extLst>
              <a:ext uri="{FF2B5EF4-FFF2-40B4-BE49-F238E27FC236}">
                <a16:creationId xmlns:a16="http://schemas.microsoft.com/office/drawing/2014/main" id="{245E0498-FE42-4431-97B1-C4E1F83AE09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006" r="27016"/>
          <a:stretch/>
        </p:blipFill>
        <p:spPr bwMode="auto">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7DA7C6C2-2BB1-4F1F-8365-CC637EB78036}"/>
              </a:ext>
            </a:extLst>
          </p:cNvPr>
          <p:cNvSpPr>
            <a:spLocks noGrp="1"/>
          </p:cNvSpPr>
          <p:nvPr>
            <p:ph type="title"/>
          </p:nvPr>
        </p:nvSpPr>
        <p:spPr>
          <a:xfrm>
            <a:off x="677333" y="609600"/>
            <a:ext cx="3851123" cy="1320800"/>
          </a:xfrm>
        </p:spPr>
        <p:txBody>
          <a:bodyPr>
            <a:normAutofit/>
          </a:bodyPr>
          <a:lstStyle/>
          <a:p>
            <a:r>
              <a:rPr lang="en-GB" dirty="0"/>
              <a:t>What will the module include?</a:t>
            </a:r>
          </a:p>
        </p:txBody>
      </p:sp>
      <p:sp>
        <p:nvSpPr>
          <p:cNvPr id="3" name="Content Placeholder 2">
            <a:extLst>
              <a:ext uri="{FF2B5EF4-FFF2-40B4-BE49-F238E27FC236}">
                <a16:creationId xmlns:a16="http://schemas.microsoft.com/office/drawing/2014/main" id="{6F0F00D8-89AB-4F64-BA0A-3EE307E94A95}"/>
              </a:ext>
            </a:extLst>
          </p:cNvPr>
          <p:cNvSpPr>
            <a:spLocks noGrp="1"/>
          </p:cNvSpPr>
          <p:nvPr>
            <p:ph idx="1"/>
          </p:nvPr>
        </p:nvSpPr>
        <p:spPr>
          <a:xfrm>
            <a:off x="677334" y="2160589"/>
            <a:ext cx="3851122" cy="3880773"/>
          </a:xfrm>
        </p:spPr>
        <p:txBody>
          <a:bodyPr>
            <a:normAutofit/>
          </a:bodyPr>
          <a:lstStyle/>
          <a:p>
            <a:pPr marL="0" indent="0">
              <a:buNone/>
            </a:pPr>
            <a:r>
              <a:rPr lang="en-GB" b="1" dirty="0"/>
              <a:t>Selection of saints</a:t>
            </a:r>
            <a:r>
              <a:rPr lang="en-GB" dirty="0"/>
              <a:t>: </a:t>
            </a:r>
          </a:p>
          <a:p>
            <a:pPr marL="0" indent="0">
              <a:buNone/>
            </a:pPr>
            <a:r>
              <a:rPr lang="en-GB" dirty="0"/>
              <a:t>Patron saints (e.g. David, Patrick), </a:t>
            </a:r>
          </a:p>
          <a:p>
            <a:pPr marL="0" indent="0">
              <a:buNone/>
            </a:pPr>
            <a:r>
              <a:rPr lang="en-GB" dirty="0"/>
              <a:t>female saints (e.g. </a:t>
            </a:r>
            <a:r>
              <a:rPr lang="en-GB" dirty="0" err="1"/>
              <a:t>Gwenfrewy</a:t>
            </a:r>
            <a:r>
              <a:rPr lang="en-GB" dirty="0"/>
              <a:t>/(</a:t>
            </a:r>
            <a:r>
              <a:rPr lang="en-GB" dirty="0" err="1"/>
              <a:t>Winefride</a:t>
            </a:r>
            <a:r>
              <a:rPr lang="en-GB" dirty="0"/>
              <a:t>, </a:t>
            </a:r>
            <a:r>
              <a:rPr lang="en-GB" dirty="0" err="1"/>
              <a:t>Dwynwen</a:t>
            </a:r>
            <a:r>
              <a:rPr lang="en-GB" dirty="0"/>
              <a:t>, </a:t>
            </a:r>
            <a:r>
              <a:rPr lang="en-GB" dirty="0" err="1"/>
              <a:t>Melangell</a:t>
            </a:r>
            <a:r>
              <a:rPr lang="en-GB" dirty="0"/>
              <a:t>), </a:t>
            </a:r>
          </a:p>
          <a:p>
            <a:pPr marL="0" indent="0">
              <a:buNone/>
            </a:pPr>
            <a:r>
              <a:rPr lang="en-GB" dirty="0"/>
              <a:t>local saints (e.g. </a:t>
            </a:r>
            <a:r>
              <a:rPr lang="en-GB" dirty="0" err="1"/>
              <a:t>Cadog</a:t>
            </a:r>
            <a:r>
              <a:rPr lang="en-GB" dirty="0"/>
              <a:t>, </a:t>
            </a:r>
            <a:r>
              <a:rPr lang="en-GB" dirty="0" err="1"/>
              <a:t>Teilo</a:t>
            </a:r>
            <a:r>
              <a:rPr lang="en-GB" dirty="0"/>
              <a:t>, </a:t>
            </a:r>
            <a:r>
              <a:rPr lang="en-GB" dirty="0" err="1"/>
              <a:t>Gwnnen</a:t>
            </a:r>
            <a:r>
              <a:rPr lang="en-GB" dirty="0"/>
              <a:t>, </a:t>
            </a:r>
            <a:r>
              <a:rPr lang="en-GB" dirty="0" err="1"/>
              <a:t>Gwenog</a:t>
            </a:r>
            <a:r>
              <a:rPr lang="en-GB" dirty="0"/>
              <a:t>, </a:t>
            </a:r>
            <a:r>
              <a:rPr lang="en-GB" dirty="0" err="1"/>
              <a:t>Eluned</a:t>
            </a:r>
            <a:r>
              <a:rPr lang="en-GB" dirty="0"/>
              <a:t>), </a:t>
            </a:r>
          </a:p>
          <a:p>
            <a:pPr marL="0" indent="0">
              <a:buNone/>
            </a:pPr>
            <a:r>
              <a:rPr lang="en-GB" dirty="0"/>
              <a:t>international saints (e.g. the Virgin Mary, Ursula, Mary Magdalene)</a:t>
            </a:r>
          </a:p>
          <a:p>
            <a:pPr marL="0" indent="0">
              <a:buNone/>
            </a:pPr>
            <a:endParaRPr lang="en-GB" dirty="0"/>
          </a:p>
          <a:p>
            <a:endParaRPr lang="en-GB" dirty="0"/>
          </a:p>
        </p:txBody>
      </p:sp>
      <p:cxnSp>
        <p:nvCxnSpPr>
          <p:cNvPr id="71" name="Straight Connector 70">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3" name="Straight Connector 72">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75"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7"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9"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81"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83"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5"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87"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9002842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C3FC0-AAA2-40D1-828F-1A87A7511313}"/>
              </a:ext>
            </a:extLst>
          </p:cNvPr>
          <p:cNvSpPr>
            <a:spLocks noGrp="1"/>
          </p:cNvSpPr>
          <p:nvPr>
            <p:ph type="title"/>
          </p:nvPr>
        </p:nvSpPr>
        <p:spPr>
          <a:xfrm>
            <a:off x="2849562" y="609600"/>
            <a:ext cx="6424439" cy="1320800"/>
          </a:xfrm>
        </p:spPr>
        <p:txBody>
          <a:bodyPr>
            <a:normAutofit/>
          </a:bodyPr>
          <a:lstStyle/>
          <a:p>
            <a:r>
              <a:rPr lang="en-GB" dirty="0"/>
              <a:t>Sources:</a:t>
            </a:r>
          </a:p>
        </p:txBody>
      </p:sp>
      <p:pic>
        <p:nvPicPr>
          <p:cNvPr id="4" name="Picture 5" descr="Plate 21">
            <a:extLst>
              <a:ext uri="{FF2B5EF4-FFF2-40B4-BE49-F238E27FC236}">
                <a16:creationId xmlns:a16="http://schemas.microsoft.com/office/drawing/2014/main" id="{56C84524-5DCB-4378-8A0B-F21D4AC7F14E}"/>
              </a:ext>
            </a:extLst>
          </p:cNvPr>
          <p:cNvPicPr>
            <a:picLocks noChangeAspect="1" noChangeArrowheads="1"/>
          </p:cNvPicPr>
          <p:nvPr/>
        </p:nvPicPr>
        <p:blipFill rotWithShape="1">
          <a:blip r:embed="rId2"/>
          <a:srcRect l="3449" r="4" b="4"/>
          <a:stretch/>
        </p:blipFill>
        <p:spPr bwMode="auto">
          <a:xfrm>
            <a:off x="1" y="10"/>
            <a:ext cx="2204759" cy="3433854"/>
          </a:xfrm>
          <a:custGeom>
            <a:avLst/>
            <a:gdLst/>
            <a:ahLst/>
            <a:cxnLst/>
            <a:rect l="l" t="t" r="r" b="b"/>
            <a:pathLst>
              <a:path w="2204759" h="3433864">
                <a:moveTo>
                  <a:pt x="0" y="0"/>
                </a:moveTo>
                <a:lnTo>
                  <a:pt x="1674254" y="0"/>
                </a:lnTo>
                <a:lnTo>
                  <a:pt x="2204759" y="3433864"/>
                </a:lnTo>
                <a:lnTo>
                  <a:pt x="0" y="3433864"/>
                </a:lnTo>
                <a:close/>
              </a:path>
            </a:pathLst>
          </a:custGeom>
          <a:noFill/>
        </p:spPr>
      </p:pic>
      <p:pic>
        <p:nvPicPr>
          <p:cNvPr id="6" name="Picture 3" descr="P8140323">
            <a:extLst>
              <a:ext uri="{FF2B5EF4-FFF2-40B4-BE49-F238E27FC236}">
                <a16:creationId xmlns:a16="http://schemas.microsoft.com/office/drawing/2014/main" id="{5C892062-81D5-4F16-995F-892788122176}"/>
              </a:ext>
            </a:extLst>
          </p:cNvPr>
          <p:cNvPicPr>
            <a:picLocks noChangeAspect="1" noChangeArrowheads="1"/>
          </p:cNvPicPr>
          <p:nvPr/>
        </p:nvPicPr>
        <p:blipFill rotWithShape="1">
          <a:blip r:embed="rId3"/>
          <a:srcRect l="475" r="4" b="4"/>
          <a:stretch/>
        </p:blipFill>
        <p:spPr bwMode="auto">
          <a:xfrm>
            <a:off x="20" y="3433864"/>
            <a:ext cx="2734036" cy="3433865"/>
          </a:xfrm>
          <a:custGeom>
            <a:avLst/>
            <a:gdLst/>
            <a:ahLst/>
            <a:cxnLst/>
            <a:rect l="l" t="t" r="r" b="b"/>
            <a:pathLst>
              <a:path w="2734056" h="3433865">
                <a:moveTo>
                  <a:pt x="0" y="0"/>
                </a:moveTo>
                <a:lnTo>
                  <a:pt x="2204758" y="0"/>
                </a:lnTo>
                <a:lnTo>
                  <a:pt x="2734056" y="3426053"/>
                </a:lnTo>
                <a:lnTo>
                  <a:pt x="2734056" y="3433865"/>
                </a:lnTo>
                <a:lnTo>
                  <a:pt x="461457" y="3433865"/>
                </a:lnTo>
                <a:lnTo>
                  <a:pt x="0" y="706119"/>
                </a:lnTo>
                <a:close/>
              </a:path>
            </a:pathLst>
          </a:custGeom>
          <a:noFill/>
        </p:spPr>
      </p:pic>
      <p:cxnSp>
        <p:nvCxnSpPr>
          <p:cNvPr id="14" name="Straight Connector 10">
            <a:extLst>
              <a:ext uri="{FF2B5EF4-FFF2-40B4-BE49-F238E27FC236}">
                <a16:creationId xmlns:a16="http://schemas.microsoft.com/office/drawing/2014/main" id="{68CD69E9-7FC9-4126-807C-FF9B5F7DDA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3433864"/>
            <a:ext cx="2226733"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3" name="Isosceles Triangle 8">
            <a:extLst>
              <a:ext uri="{FF2B5EF4-FFF2-40B4-BE49-F238E27FC236}">
                <a16:creationId xmlns:a16="http://schemas.microsoft.com/office/drawing/2014/main" id="{33FF95D5-F212-4449-93C0-59886735AD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CE57B1A0-BF68-4C91-9F86-40B8BE3EBA86}"/>
              </a:ext>
            </a:extLst>
          </p:cNvPr>
          <p:cNvSpPr>
            <a:spLocks noGrp="1"/>
          </p:cNvSpPr>
          <p:nvPr>
            <p:ph idx="1"/>
          </p:nvPr>
        </p:nvSpPr>
        <p:spPr>
          <a:xfrm>
            <a:off x="2849562" y="1219202"/>
            <a:ext cx="6424439" cy="5353246"/>
          </a:xfrm>
        </p:spPr>
        <p:txBody>
          <a:bodyPr>
            <a:normAutofit/>
          </a:bodyPr>
          <a:lstStyle/>
          <a:p>
            <a:pPr marL="0" indent="0">
              <a:buNone/>
            </a:pPr>
            <a:r>
              <a:rPr lang="en-GB" sz="2400" dirty="0"/>
              <a:t>Saints’ Lives (medieval prose narratives – </a:t>
            </a:r>
            <a:r>
              <a:rPr lang="en-GB" sz="2400" i="1" dirty="0"/>
              <a:t>vitae</a:t>
            </a:r>
            <a:r>
              <a:rPr lang="en-GB" sz="2400" dirty="0"/>
              <a:t>, </a:t>
            </a:r>
            <a:r>
              <a:rPr lang="en-GB" sz="2400" i="1" dirty="0" err="1"/>
              <a:t>bucheddau</a:t>
            </a:r>
            <a:r>
              <a:rPr lang="en-GB" sz="2400" dirty="0"/>
              <a:t>) – the legends that recount the tales/legends about the saints</a:t>
            </a:r>
          </a:p>
          <a:p>
            <a:pPr marL="0" indent="0">
              <a:buNone/>
            </a:pPr>
            <a:endParaRPr lang="en-GB" sz="2400" dirty="0"/>
          </a:p>
          <a:p>
            <a:pPr marL="0" indent="0">
              <a:buNone/>
            </a:pPr>
            <a:r>
              <a:rPr lang="en-GB" sz="2400" dirty="0"/>
              <a:t>Medieval poetry</a:t>
            </a:r>
          </a:p>
          <a:p>
            <a:pPr marL="0" indent="0">
              <a:buNone/>
            </a:pPr>
            <a:endParaRPr lang="en-GB" sz="2400" dirty="0"/>
          </a:p>
          <a:p>
            <a:pPr marL="0" indent="0">
              <a:buNone/>
            </a:pPr>
            <a:r>
              <a:rPr lang="en-GB" sz="2400" dirty="0"/>
              <a:t>Material culture: relics,  holy wells, churches and pilgrimage sites</a:t>
            </a:r>
          </a:p>
          <a:p>
            <a:pPr marL="0" indent="0">
              <a:buNone/>
            </a:pPr>
            <a:endParaRPr lang="en-GB" sz="2400" dirty="0"/>
          </a:p>
          <a:p>
            <a:pPr marL="0" indent="0">
              <a:buNone/>
            </a:pPr>
            <a:r>
              <a:rPr lang="en-GB" sz="2400" dirty="0"/>
              <a:t>Images: stained glass, </a:t>
            </a:r>
            <a:r>
              <a:rPr lang="en-GB" sz="2400" dirty="0" err="1"/>
              <a:t>wallpaintings</a:t>
            </a:r>
            <a:r>
              <a:rPr lang="en-GB" sz="2400" dirty="0"/>
              <a:t>, carvings, reliquaries, iconography</a:t>
            </a:r>
          </a:p>
        </p:txBody>
      </p:sp>
    </p:spTree>
    <p:extLst>
      <p:ext uri="{BB962C8B-B14F-4D97-AF65-F5344CB8AC3E}">
        <p14:creationId xmlns:p14="http://schemas.microsoft.com/office/powerpoint/2010/main" val="15255023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A84854-E02D-4169-802C-DF6BE86A611A}"/>
              </a:ext>
            </a:extLst>
          </p:cNvPr>
          <p:cNvSpPr>
            <a:spLocks noGrp="1"/>
          </p:cNvSpPr>
          <p:nvPr>
            <p:ph type="title"/>
          </p:nvPr>
        </p:nvSpPr>
        <p:spPr>
          <a:xfrm>
            <a:off x="677334" y="609600"/>
            <a:ext cx="8596668" cy="1320800"/>
          </a:xfrm>
        </p:spPr>
        <p:txBody>
          <a:bodyPr anchor="t">
            <a:normAutofit/>
          </a:bodyPr>
          <a:lstStyle/>
          <a:p>
            <a:r>
              <a:rPr lang="en-GB" dirty="0"/>
              <a:t>What are the learning outcomes?</a:t>
            </a:r>
          </a:p>
        </p:txBody>
      </p:sp>
      <p:sp>
        <p:nvSpPr>
          <p:cNvPr id="3" name="Content Placeholder 2">
            <a:extLst>
              <a:ext uri="{FF2B5EF4-FFF2-40B4-BE49-F238E27FC236}">
                <a16:creationId xmlns:a16="http://schemas.microsoft.com/office/drawing/2014/main" id="{91015931-2F11-4F0B-8AC3-67DD655F301C}"/>
              </a:ext>
            </a:extLst>
          </p:cNvPr>
          <p:cNvSpPr>
            <a:spLocks noGrp="1"/>
          </p:cNvSpPr>
          <p:nvPr>
            <p:ph idx="1"/>
          </p:nvPr>
        </p:nvSpPr>
        <p:spPr>
          <a:xfrm>
            <a:off x="677333" y="1371599"/>
            <a:ext cx="6194521" cy="5167745"/>
          </a:xfrm>
        </p:spPr>
        <p:txBody>
          <a:bodyPr>
            <a:noAutofit/>
          </a:bodyPr>
          <a:lstStyle/>
          <a:p>
            <a:pPr marL="0" indent="0">
              <a:lnSpc>
                <a:spcPct val="90000"/>
              </a:lnSpc>
              <a:buNone/>
            </a:pPr>
            <a:r>
              <a:rPr lang="en-GB" sz="2400" dirty="0"/>
              <a:t>Upon the successful completion of this module, the student should: • </a:t>
            </a:r>
          </a:p>
          <a:p>
            <a:pPr>
              <a:lnSpc>
                <a:spcPct val="90000"/>
              </a:lnSpc>
            </a:pPr>
            <a:r>
              <a:rPr lang="en-GB" sz="2400" dirty="0"/>
              <a:t>demonstrate a detailed knowledge and appreciation of a selection of medieval hagiographical texts relating to the Celtic regions; </a:t>
            </a:r>
          </a:p>
          <a:p>
            <a:pPr>
              <a:lnSpc>
                <a:spcPct val="90000"/>
              </a:lnSpc>
            </a:pPr>
            <a:r>
              <a:rPr lang="en-GB" sz="2400" dirty="0"/>
              <a:t>• be able to analyse, interpret and evaluate specific examples of primary medieval sources and the hypotheses proposed about these texts in a range of secondary sources; </a:t>
            </a:r>
          </a:p>
          <a:p>
            <a:pPr>
              <a:lnSpc>
                <a:spcPct val="90000"/>
              </a:lnSpc>
            </a:pPr>
            <a:r>
              <a:rPr lang="en-GB" sz="2400" dirty="0"/>
              <a:t>• be able transmit their understanding and knowledge of key aspects of these texts in written</a:t>
            </a:r>
          </a:p>
        </p:txBody>
      </p:sp>
      <p:pic>
        <p:nvPicPr>
          <p:cNvPr id="5122" name="Picture 2">
            <a:extLst>
              <a:ext uri="{FF2B5EF4-FFF2-40B4-BE49-F238E27FC236}">
                <a16:creationId xmlns:a16="http://schemas.microsoft.com/office/drawing/2014/main" id="{12532D2E-E544-46F1-843B-B622026C45D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687418" y="2687782"/>
            <a:ext cx="2969199" cy="26167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950140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5AA8A5-25CC-4295-892F-367FCDAF2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09DD65AA-8280-4962-92F3-DF1CB5334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88942788-FC6D-44C2-BFC1-6F064710DA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01093AC6-E5C2-4894-A520-5BE11049F2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F2EF9281-EAD8-4973-938C-52DECCD0F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F4D52681-7A79-4750-8E02-7C30DBAFE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F132E88E-8003-49D3-88BD-E18DF696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8C986A99-157C-40D0-97AD-371B6F55E3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264123D5-6D32-4F54-BAD5-43A5BAF6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5FCA8C06-6A3E-4C39-9EF2-117987331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3F93416A-6C44-4D77-A94A-DEBC035EA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6B9AF41D-7F9E-41DD-85B3-DB46E828B7AF}"/>
              </a:ext>
            </a:extLst>
          </p:cNvPr>
          <p:cNvSpPr>
            <a:spLocks noGrp="1"/>
          </p:cNvSpPr>
          <p:nvPr>
            <p:ph type="title"/>
          </p:nvPr>
        </p:nvSpPr>
        <p:spPr>
          <a:xfrm>
            <a:off x="652481" y="1382486"/>
            <a:ext cx="3547581" cy="4093028"/>
          </a:xfrm>
        </p:spPr>
        <p:txBody>
          <a:bodyPr anchor="ctr">
            <a:normAutofit/>
          </a:bodyPr>
          <a:lstStyle/>
          <a:p>
            <a:r>
              <a:rPr lang="en-GB" sz="4400">
                <a:solidFill>
                  <a:schemeClr val="accent1">
                    <a:lumMod val="75000"/>
                  </a:schemeClr>
                </a:solidFill>
              </a:rPr>
              <a:t>How is the module assessed?</a:t>
            </a:r>
          </a:p>
        </p:txBody>
      </p:sp>
      <p:sp>
        <p:nvSpPr>
          <p:cNvPr id="22" name="Rectangle 21">
            <a:extLst>
              <a:ext uri="{FF2B5EF4-FFF2-40B4-BE49-F238E27FC236}">
                <a16:creationId xmlns:a16="http://schemas.microsoft.com/office/drawing/2014/main" id="{24C6BC13-FB1E-48CC-B421-3D0603972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223680F-6C96-4F2E-B0C7-E95D35C7D820}"/>
              </a:ext>
            </a:extLst>
          </p:cNvPr>
          <p:cNvGraphicFramePr>
            <a:graphicFrameLocks noGrp="1"/>
          </p:cNvGraphicFramePr>
          <p:nvPr>
            <p:ph idx="1"/>
            <p:extLst>
              <p:ext uri="{D42A27DB-BD31-4B8C-83A1-F6EECF244321}">
                <p14:modId xmlns:p14="http://schemas.microsoft.com/office/powerpoint/2010/main" val="2800688497"/>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275811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AF41D-7F9E-41DD-85B3-DB46E828B7AF}"/>
              </a:ext>
            </a:extLst>
          </p:cNvPr>
          <p:cNvSpPr>
            <a:spLocks noGrp="1"/>
          </p:cNvSpPr>
          <p:nvPr>
            <p:ph type="title"/>
          </p:nvPr>
        </p:nvSpPr>
        <p:spPr/>
        <p:txBody>
          <a:bodyPr/>
          <a:lstStyle/>
          <a:p>
            <a:r>
              <a:rPr lang="en-GB"/>
              <a:t>How is the module assessed?</a:t>
            </a:r>
            <a:endParaRPr lang="en-GB" dirty="0"/>
          </a:p>
        </p:txBody>
      </p:sp>
      <p:sp>
        <p:nvSpPr>
          <p:cNvPr id="3" name="Content Placeholder 2">
            <a:extLst>
              <a:ext uri="{FF2B5EF4-FFF2-40B4-BE49-F238E27FC236}">
                <a16:creationId xmlns:a16="http://schemas.microsoft.com/office/drawing/2014/main" id="{462FDFA2-C957-42BF-91CE-B1232DCD2322}"/>
              </a:ext>
            </a:extLst>
          </p:cNvPr>
          <p:cNvSpPr>
            <a:spLocks noGrp="1"/>
          </p:cNvSpPr>
          <p:nvPr>
            <p:ph idx="1"/>
          </p:nvPr>
        </p:nvSpPr>
        <p:spPr>
          <a:xfrm>
            <a:off x="677334" y="1399309"/>
            <a:ext cx="8596668" cy="4642053"/>
          </a:xfrm>
        </p:spPr>
        <p:txBody>
          <a:bodyPr>
            <a:noAutofit/>
          </a:bodyPr>
          <a:lstStyle/>
          <a:p>
            <a:r>
              <a:rPr lang="en-GB" sz="2400" dirty="0"/>
              <a:t>Task 1 Compile a </a:t>
            </a:r>
            <a:r>
              <a:rPr lang="en-GB" sz="2400" dirty="0" err="1"/>
              <a:t>Powerpoint</a:t>
            </a:r>
            <a:r>
              <a:rPr lang="en-GB" sz="2400" dirty="0"/>
              <a:t> presentation that summarizes and evaluates one of the key texts that has been posted in Moodle as preparatory reading for this module. This may be a journal article or a chapter from a book. You should locate the study in its wider context, discussing the author’s contribution to the field; provide a summary of the text’s content and a critique/ appreciation of its key themes and features noting your own views on the subject. You will be asked to submit your </a:t>
            </a:r>
            <a:r>
              <a:rPr lang="en-GB" sz="2400" dirty="0" err="1"/>
              <a:t>Powerpoint</a:t>
            </a:r>
            <a:r>
              <a:rPr lang="en-GB" sz="2400" dirty="0"/>
              <a:t> (via Turnitin) and also present this orally to the rest of the class. </a:t>
            </a:r>
          </a:p>
          <a:p>
            <a:r>
              <a:rPr lang="en-GB" sz="2400" dirty="0"/>
              <a:t>Your talk should last for 10 minutes.</a:t>
            </a:r>
          </a:p>
          <a:p>
            <a:r>
              <a:rPr lang="en-GB" sz="2400" dirty="0"/>
              <a:t>(25% of module mark)</a:t>
            </a:r>
          </a:p>
        </p:txBody>
      </p:sp>
    </p:spTree>
    <p:extLst>
      <p:ext uri="{BB962C8B-B14F-4D97-AF65-F5344CB8AC3E}">
        <p14:creationId xmlns:p14="http://schemas.microsoft.com/office/powerpoint/2010/main" val="6803147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AF41D-7F9E-41DD-85B3-DB46E828B7AF}"/>
              </a:ext>
            </a:extLst>
          </p:cNvPr>
          <p:cNvSpPr>
            <a:spLocks noGrp="1"/>
          </p:cNvSpPr>
          <p:nvPr>
            <p:ph type="title"/>
          </p:nvPr>
        </p:nvSpPr>
        <p:spPr>
          <a:xfrm>
            <a:off x="677334" y="346364"/>
            <a:ext cx="8596668" cy="1219200"/>
          </a:xfrm>
        </p:spPr>
        <p:txBody>
          <a:bodyPr/>
          <a:lstStyle/>
          <a:p>
            <a:r>
              <a:rPr lang="en-GB" dirty="0"/>
              <a:t>How is the module assessed?</a:t>
            </a:r>
          </a:p>
        </p:txBody>
      </p:sp>
      <p:sp>
        <p:nvSpPr>
          <p:cNvPr id="3" name="Content Placeholder 2">
            <a:extLst>
              <a:ext uri="{FF2B5EF4-FFF2-40B4-BE49-F238E27FC236}">
                <a16:creationId xmlns:a16="http://schemas.microsoft.com/office/drawing/2014/main" id="{462FDFA2-C957-42BF-91CE-B1232DCD2322}"/>
              </a:ext>
            </a:extLst>
          </p:cNvPr>
          <p:cNvSpPr>
            <a:spLocks noGrp="1"/>
          </p:cNvSpPr>
          <p:nvPr>
            <p:ph idx="1"/>
          </p:nvPr>
        </p:nvSpPr>
        <p:spPr>
          <a:xfrm>
            <a:off x="249383" y="914401"/>
            <a:ext cx="9628908" cy="5597236"/>
          </a:xfrm>
        </p:spPr>
        <p:txBody>
          <a:bodyPr>
            <a:noAutofit/>
          </a:bodyPr>
          <a:lstStyle/>
          <a:p>
            <a:pPr marL="0" indent="0">
              <a:buNone/>
            </a:pPr>
            <a:r>
              <a:rPr lang="en-GB" sz="2200" dirty="0"/>
              <a:t>Task 2 Write an essay on ONE of the following topics (approximately 3,500 words): </a:t>
            </a:r>
          </a:p>
          <a:p>
            <a:r>
              <a:rPr lang="en-GB" sz="2200" dirty="0"/>
              <a:t>1) Is ‘Celtic Christianity’ a valid concept? In your answer consider the arguments that have been put forward to support and refute this concept.</a:t>
            </a:r>
          </a:p>
          <a:p>
            <a:r>
              <a:rPr lang="en-GB" sz="2200" dirty="0"/>
              <a:t> 2) According to J. W. Willis Bund: ‘a woman could never become a saint…a woman could never fill the office which certainly among the Welsh entitled a person to become a saint’. Is this a fair assessment of feminine sanctity in Wales? Analyse a range of extant sources that document the traditions associated with some of the female saints of Wales. </a:t>
            </a:r>
          </a:p>
          <a:p>
            <a:r>
              <a:rPr lang="en-GB" sz="2200" dirty="0"/>
              <a:t>3) Trace the origins and development of the cult of any saint from the Celtic regions paying particular attention to the literary texts associated with them.</a:t>
            </a:r>
          </a:p>
          <a:p>
            <a:r>
              <a:rPr lang="en-GB" sz="2200" dirty="0"/>
              <a:t>Submit your essay via the Turnitin link in the module in Moodle (75% of module mark)</a:t>
            </a:r>
          </a:p>
        </p:txBody>
      </p:sp>
    </p:spTree>
    <p:extLst>
      <p:ext uri="{BB962C8B-B14F-4D97-AF65-F5344CB8AC3E}">
        <p14:creationId xmlns:p14="http://schemas.microsoft.com/office/powerpoint/2010/main" val="13329194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0EF30-A426-4146-A714-AD2C8F20E2CC}"/>
              </a:ext>
            </a:extLst>
          </p:cNvPr>
          <p:cNvSpPr>
            <a:spLocks noGrp="1"/>
          </p:cNvSpPr>
          <p:nvPr>
            <p:ph type="title"/>
          </p:nvPr>
        </p:nvSpPr>
        <p:spPr/>
        <p:txBody>
          <a:bodyPr/>
          <a:lstStyle/>
          <a:p>
            <a:r>
              <a:rPr lang="en-GB" dirty="0"/>
              <a:t>Important dates:</a:t>
            </a:r>
          </a:p>
        </p:txBody>
      </p:sp>
      <p:sp>
        <p:nvSpPr>
          <p:cNvPr id="3" name="Content Placeholder 2">
            <a:extLst>
              <a:ext uri="{FF2B5EF4-FFF2-40B4-BE49-F238E27FC236}">
                <a16:creationId xmlns:a16="http://schemas.microsoft.com/office/drawing/2014/main" id="{56201844-3756-4172-9043-AB336522EC91}"/>
              </a:ext>
            </a:extLst>
          </p:cNvPr>
          <p:cNvSpPr>
            <a:spLocks noGrp="1"/>
          </p:cNvSpPr>
          <p:nvPr>
            <p:ph idx="1"/>
          </p:nvPr>
        </p:nvSpPr>
        <p:spPr/>
        <p:txBody>
          <a:bodyPr/>
          <a:lstStyle/>
          <a:p>
            <a:r>
              <a:rPr lang="en-GB" b="1" dirty="0"/>
              <a:t>Deadlines:</a:t>
            </a:r>
          </a:p>
          <a:p>
            <a:r>
              <a:rPr lang="en-GB" b="1" dirty="0"/>
              <a:t>Tuesday 3 November (online) talks: </a:t>
            </a:r>
            <a:r>
              <a:rPr lang="en-GB" dirty="0"/>
              <a:t>everyone to present their summary and </a:t>
            </a:r>
            <a:r>
              <a:rPr lang="en-GB" dirty="0" err="1"/>
              <a:t>Powerpoint</a:t>
            </a:r>
            <a:r>
              <a:rPr lang="en-GB" dirty="0"/>
              <a:t> (10 mins each)</a:t>
            </a:r>
          </a:p>
          <a:p>
            <a:r>
              <a:rPr lang="en-GB" b="1" dirty="0"/>
              <a:t>5 November 2020 </a:t>
            </a:r>
            <a:r>
              <a:rPr lang="en-GB" dirty="0"/>
              <a:t>Upload </a:t>
            </a:r>
            <a:r>
              <a:rPr lang="en-GB" dirty="0" err="1"/>
              <a:t>Powerpoint</a:t>
            </a:r>
            <a:r>
              <a:rPr lang="en-GB" dirty="0"/>
              <a:t> as PDF to module in Moodle</a:t>
            </a:r>
          </a:p>
          <a:p>
            <a:endParaRPr lang="en-GB" dirty="0"/>
          </a:p>
          <a:p>
            <a:r>
              <a:rPr lang="en-GB" b="1" dirty="0"/>
              <a:t>13 November 2020 </a:t>
            </a:r>
            <a:r>
              <a:rPr lang="en-GB" dirty="0"/>
              <a:t>Upload Essay via Turnitin to module in Moodle</a:t>
            </a:r>
          </a:p>
        </p:txBody>
      </p:sp>
    </p:spTree>
    <p:extLst>
      <p:ext uri="{BB962C8B-B14F-4D97-AF65-F5344CB8AC3E}">
        <p14:creationId xmlns:p14="http://schemas.microsoft.com/office/powerpoint/2010/main" val="42242459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BB3E6-F0D1-4BE4-A2B3-5F2B80AAD33C}"/>
              </a:ext>
            </a:extLst>
          </p:cNvPr>
          <p:cNvSpPr>
            <a:spLocks noGrp="1"/>
          </p:cNvSpPr>
          <p:nvPr>
            <p:ph type="ctrTitle"/>
          </p:nvPr>
        </p:nvSpPr>
        <p:spPr/>
        <p:txBody>
          <a:bodyPr/>
          <a:lstStyle/>
          <a:p>
            <a:r>
              <a:rPr lang="en-GB" dirty="0" err="1"/>
              <a:t>Mwynhewch</a:t>
            </a:r>
            <a:r>
              <a:rPr lang="en-GB" dirty="0"/>
              <a:t> y </a:t>
            </a:r>
            <a:r>
              <a:rPr lang="en-GB" dirty="0" err="1"/>
              <a:t>modwl</a:t>
            </a:r>
            <a:r>
              <a:rPr lang="en-GB" dirty="0"/>
              <a:t>!</a:t>
            </a:r>
            <a:br>
              <a:rPr lang="en-GB" dirty="0"/>
            </a:br>
            <a:r>
              <a:rPr lang="en-GB" dirty="0"/>
              <a:t>Enjoy the module!</a:t>
            </a:r>
          </a:p>
        </p:txBody>
      </p:sp>
      <p:sp>
        <p:nvSpPr>
          <p:cNvPr id="3" name="Subtitle 2">
            <a:extLst>
              <a:ext uri="{FF2B5EF4-FFF2-40B4-BE49-F238E27FC236}">
                <a16:creationId xmlns:a16="http://schemas.microsoft.com/office/drawing/2014/main" id="{A99DC225-C189-4A42-860C-CAC394A4E923}"/>
              </a:ext>
            </a:extLst>
          </p:cNvPr>
          <p:cNvSpPr>
            <a:spLocks noGrp="1"/>
          </p:cNvSpPr>
          <p:nvPr>
            <p:ph type="subTitle" idx="1"/>
          </p:nvPr>
        </p:nvSpPr>
        <p:spPr/>
        <p:txBody>
          <a:bodyPr/>
          <a:lstStyle/>
          <a:p>
            <a:r>
              <a:rPr lang="en-GB" dirty="0"/>
              <a:t> </a:t>
            </a:r>
          </a:p>
        </p:txBody>
      </p:sp>
    </p:spTree>
    <p:extLst>
      <p:ext uri="{BB962C8B-B14F-4D97-AF65-F5344CB8AC3E}">
        <p14:creationId xmlns:p14="http://schemas.microsoft.com/office/powerpoint/2010/main" val="41137099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otalTime>22</TotalTime>
  <Words>823</Words>
  <Application>Microsoft Office PowerPoint</Application>
  <PresentationFormat>Widescreen</PresentationFormat>
  <Paragraphs>49</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Trebuchet MS</vt:lpstr>
      <vt:lpstr>Wingdings 3</vt:lpstr>
      <vt:lpstr>Facet</vt:lpstr>
      <vt:lpstr>Prof. Jane Cartwright</vt:lpstr>
      <vt:lpstr>What will the module include?</vt:lpstr>
      <vt:lpstr>What will the module include?</vt:lpstr>
      <vt:lpstr>What will the module include?</vt:lpstr>
      <vt:lpstr>Sources:</vt:lpstr>
      <vt:lpstr>What are the learning outcomes?</vt:lpstr>
      <vt:lpstr>How is the module assessed?</vt:lpstr>
      <vt:lpstr>How is the module assessed?</vt:lpstr>
      <vt:lpstr>How is the module assessed?</vt:lpstr>
      <vt:lpstr>Important dates:</vt:lpstr>
      <vt:lpstr>Mwynhewch y modwl! Enjoy the module!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Prof. Jane Cartwright</dc:title>
  <dc:creator>Jane Cartwright</dc:creator>
  <cp:lastModifiedBy>Jane Cartwright</cp:lastModifiedBy>
  <cp:revision>4</cp:revision>
  <dcterms:created xsi:type="dcterms:W3CDTF">2020-10-08T13:35:31Z</dcterms:created>
  <dcterms:modified xsi:type="dcterms:W3CDTF">2020-10-08T13:59:30Z</dcterms:modified>
</cp:coreProperties>
</file>