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Lst>
  <p:sldSz cx="6858000" cy="1219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81C3D4-9DA4-0727-6383-3298F2131889}" v="399" dt="2022-05-18T07:17:29.848"/>
    <p1510:client id="{B5FA5401-1ACF-E6DD-CF9D-58712F0FD9F0}" v="75" dt="2022-05-18T07:08:58.412"/>
    <p1510:client id="{E149EC84-DED6-4DA2-94B4-EBD32B5E5394}" v="4172" dt="2022-05-17T19:25:04.6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5" autoAdjust="0"/>
    <p:restoredTop sz="94660"/>
  </p:normalViewPr>
  <p:slideViewPr>
    <p:cSldViewPr snapToGrid="0">
      <p:cViewPr varScale="1">
        <p:scale>
          <a:sx n="64" d="100"/>
          <a:sy n="64" d="100"/>
        </p:scale>
        <p:origin x="3216"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3375"/>
            </a:lvl1pPr>
          </a:lstStyle>
          <a:p>
            <a:r>
              <a:rPr lang="en-US" dirty="0"/>
              <a:t>Click to edit Master title style</a:t>
            </a:r>
          </a:p>
        </p:txBody>
      </p:sp>
      <p:sp>
        <p:nvSpPr>
          <p:cNvPr id="3" name="Subtitle 2"/>
          <p:cNvSpPr>
            <a:spLocks noGrp="1"/>
          </p:cNvSpPr>
          <p:nvPr>
            <p:ph type="subTitle" idx="1"/>
          </p:nvPr>
        </p:nvSpPr>
        <p:spPr>
          <a:xfrm>
            <a:off x="857250" y="6403623"/>
            <a:ext cx="5143500" cy="2943577"/>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13036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1589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3375"/>
            </a:lvl1pPr>
          </a:lstStyle>
          <a:p>
            <a:r>
              <a:rPr lang="en-US" dirty="0"/>
              <a:t>Click to edit Master title style</a:t>
            </a:r>
          </a:p>
        </p:txBody>
      </p:sp>
      <p:sp>
        <p:nvSpPr>
          <p:cNvPr id="3" name="Text Placeholder 2"/>
          <p:cNvSpPr>
            <a:spLocks noGrp="1"/>
          </p:cNvSpPr>
          <p:nvPr>
            <p:ph type="body" idx="1"/>
          </p:nvPr>
        </p:nvSpPr>
        <p:spPr>
          <a:xfrm>
            <a:off x="467916" y="8159048"/>
            <a:ext cx="5915025" cy="2666999"/>
          </a:xfrm>
        </p:spPr>
        <p:txBody>
          <a:bodyPr/>
          <a:lstStyle>
            <a:lvl1pPr marL="0" indent="0">
              <a:buNone/>
              <a:defRPr sz="1350">
                <a:solidFill>
                  <a:schemeClr val="tx1"/>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91152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471488" y="3245556"/>
            <a:ext cx="2914650" cy="77357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3471863" y="3245556"/>
            <a:ext cx="2914650" cy="77357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5/18/22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85909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dirty="0"/>
              <a:t>Click to edit Master title style</a:t>
            </a:r>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dirty="0"/>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dirty="0"/>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5/18/22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26398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5/18/22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61566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5/18/22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85532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1800"/>
            </a:lvl1pPr>
          </a:lstStyle>
          <a:p>
            <a:r>
              <a:rPr lang="en-US" dirty="0"/>
              <a:t>Click to edit Master title style</a:t>
            </a:r>
          </a:p>
        </p:txBody>
      </p:sp>
      <p:sp>
        <p:nvSpPr>
          <p:cNvPr id="3" name="Content Placeholder 2"/>
          <p:cNvSpPr>
            <a:spLocks noGrp="1"/>
          </p:cNvSpPr>
          <p:nvPr>
            <p:ph idx="1"/>
          </p:nvPr>
        </p:nvSpPr>
        <p:spPr>
          <a:xfrm>
            <a:off x="2915543" y="1755425"/>
            <a:ext cx="3471863" cy="8664222"/>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72381" y="3657600"/>
            <a:ext cx="2211884"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5/18/22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55689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1800"/>
            </a:lvl1pPr>
          </a:lstStyle>
          <a:p>
            <a:r>
              <a:rPr lang="en-US" dirty="0"/>
              <a:t>Click to edit Master title style</a:t>
            </a:r>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5/18/22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8427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6746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70309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675">
                <a:solidFill>
                  <a:schemeClr val="tx1">
                    <a:tint val="75000"/>
                  </a:schemeClr>
                </a:solidFill>
              </a:defRPr>
            </a:lvl1pPr>
          </a:lstStyle>
          <a:p>
            <a:fld id="{C764DE79-268F-4C1A-8933-263129D2AF90}" type="datetimeFigureOut">
              <a:rPr lang="en-US" dirty="0"/>
              <a:t>5/18/22</a:t>
            </a:fld>
            <a:endParaRPr lang="en-US" dirty="0"/>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675">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1538846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652BFED7-0782-48C9-D087-317C4A233BD2}"/>
              </a:ext>
            </a:extLst>
          </p:cNvPr>
          <p:cNvSpPr txBox="1"/>
          <p:nvPr/>
        </p:nvSpPr>
        <p:spPr>
          <a:xfrm>
            <a:off x="5471" y="621557"/>
            <a:ext cx="3375496" cy="369332"/>
          </a:xfrm>
          <a:prstGeom prst="rect">
            <a:avLst/>
          </a:prstGeom>
          <a:solidFill>
            <a:schemeClr val="accent5">
              <a:lumMod val="40000"/>
              <a:lumOff val="60000"/>
            </a:schemeClr>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Introduction</a:t>
            </a:r>
          </a:p>
        </p:txBody>
      </p:sp>
      <p:sp>
        <p:nvSpPr>
          <p:cNvPr id="10" name="TextBox 9">
            <a:extLst>
              <a:ext uri="{FF2B5EF4-FFF2-40B4-BE49-F238E27FC236}">
                <a16:creationId xmlns:a16="http://schemas.microsoft.com/office/drawing/2014/main" id="{638EC2DF-E47F-F664-BBCC-8CB1F7E43F74}"/>
              </a:ext>
            </a:extLst>
          </p:cNvPr>
          <p:cNvSpPr txBox="1"/>
          <p:nvPr/>
        </p:nvSpPr>
        <p:spPr>
          <a:xfrm>
            <a:off x="35561" y="4025349"/>
            <a:ext cx="3356112" cy="369332"/>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Objective &amp; Hypothesis</a:t>
            </a:r>
          </a:p>
        </p:txBody>
      </p:sp>
      <p:sp>
        <p:nvSpPr>
          <p:cNvPr id="11" name="TextBox 10">
            <a:extLst>
              <a:ext uri="{FF2B5EF4-FFF2-40B4-BE49-F238E27FC236}">
                <a16:creationId xmlns:a16="http://schemas.microsoft.com/office/drawing/2014/main" id="{2E287440-B919-0FE9-795C-101F48E1E332}"/>
              </a:ext>
            </a:extLst>
          </p:cNvPr>
          <p:cNvSpPr txBox="1"/>
          <p:nvPr/>
        </p:nvSpPr>
        <p:spPr>
          <a:xfrm>
            <a:off x="-608" y="975232"/>
            <a:ext cx="3423782"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ea typeface="+mn-lt"/>
                <a:cs typeface="+mn-lt"/>
              </a:rPr>
              <a:t>Rugby demands explosive force for jumping, as well as quick changes of direction and tempo when sprinting. In addition, in close-contact situations, athletes tackle and are tackled. When players participate in these types of activities, ankle injuries are very common (Zoch </a:t>
            </a:r>
            <a:r>
              <a:rPr lang="en-US" sz="1000" i="1" dirty="0">
                <a:ea typeface="+mn-lt"/>
                <a:cs typeface="+mn-lt"/>
              </a:rPr>
              <a:t>et al.,</a:t>
            </a:r>
            <a:r>
              <a:rPr lang="en-US" sz="1000" dirty="0">
                <a:ea typeface="+mn-lt"/>
                <a:cs typeface="+mn-lt"/>
              </a:rPr>
              <a:t> 2003). Due to this rugby players must have adequate ankle stability because of the potential for injury. According to previous studies, ankle injuries account for about 25% of all sports injuries (Fong </a:t>
            </a:r>
            <a:r>
              <a:rPr lang="en-US" sz="1000" i="1" dirty="0">
                <a:ea typeface="+mn-lt"/>
                <a:cs typeface="+mn-lt"/>
              </a:rPr>
              <a:t>et al.</a:t>
            </a:r>
            <a:r>
              <a:rPr lang="en-US" sz="1000" dirty="0">
                <a:ea typeface="+mn-lt"/>
                <a:cs typeface="+mn-lt"/>
              </a:rPr>
              <a:t>, 2007). This is due to ligament weakness caused by previous injuries or a lack of strengthening.</a:t>
            </a:r>
          </a:p>
          <a:p>
            <a:r>
              <a:rPr lang="en-US" sz="1000" dirty="0">
                <a:ea typeface="+mn-lt"/>
                <a:cs typeface="+mn-lt"/>
              </a:rPr>
              <a:t>Strengthening exercises are well-known as a highly effective tool for injury prevention for a variety of reasons. Muscles and tendons help keep the body in appropriate alignment and protect the bones and joints when moving or under impact by strengthening them.</a:t>
            </a:r>
            <a:endParaRPr lang="en-US" dirty="0">
              <a:cs typeface="Calibri" panose="020F0502020204030204"/>
            </a:endParaRPr>
          </a:p>
          <a:p>
            <a:r>
              <a:rPr lang="en-US" sz="1000" dirty="0">
                <a:ea typeface="+mn-lt"/>
                <a:cs typeface="+mn-lt"/>
              </a:rPr>
              <a:t>The focus of this research is to determine whether strengthening exercises increase ankle stability in non-professional rugby union players using primary and secondary metrics.</a:t>
            </a:r>
            <a:endParaRPr lang="en-US" dirty="0">
              <a:cs typeface="Calibri" panose="020F0502020204030204"/>
            </a:endParaRPr>
          </a:p>
          <a:p>
            <a:endParaRPr lang="en-US" sz="1000" dirty="0">
              <a:cs typeface="Calibri"/>
            </a:endParaRPr>
          </a:p>
        </p:txBody>
      </p:sp>
      <p:sp>
        <p:nvSpPr>
          <p:cNvPr id="12" name="TextBox 11">
            <a:extLst>
              <a:ext uri="{FF2B5EF4-FFF2-40B4-BE49-F238E27FC236}">
                <a16:creationId xmlns:a16="http://schemas.microsoft.com/office/drawing/2014/main" id="{E2EFF7F2-4F70-26E3-89C8-6BEAA1608702}"/>
              </a:ext>
            </a:extLst>
          </p:cNvPr>
          <p:cNvSpPr txBox="1"/>
          <p:nvPr/>
        </p:nvSpPr>
        <p:spPr>
          <a:xfrm>
            <a:off x="-5341" y="4400364"/>
            <a:ext cx="3393403"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ea typeface="+mn-lt"/>
                <a:cs typeface="+mn-lt"/>
              </a:rPr>
              <a:t>The purpose of this study is to assess the acute effects of strengthening exercises on non- professional rugby players who have sustained previous ankle injuries by assessing mechanical and functional aspects of ankle stability. </a:t>
            </a:r>
          </a:p>
          <a:p>
            <a:endParaRPr lang="en-US" sz="1000" dirty="0">
              <a:ea typeface="+mn-lt"/>
              <a:cs typeface="+mn-lt"/>
            </a:endParaRPr>
          </a:p>
          <a:p>
            <a:r>
              <a:rPr lang="en-US" sz="1000" dirty="0">
                <a:ea typeface="+mn-lt"/>
                <a:cs typeface="+mn-lt"/>
              </a:rPr>
              <a:t>Hypothesis: Rehabilitation will strengthen the surrounding musculature structure of the ankle to improve dynamic stability and perceived stability, also increasing feedback from the </a:t>
            </a:r>
            <a:r>
              <a:rPr lang="en-US" sz="1000">
                <a:ea typeface="+mn-lt"/>
                <a:cs typeface="+mn-lt"/>
              </a:rPr>
              <a:t>proprioceptive</a:t>
            </a:r>
            <a:r>
              <a:rPr lang="en-US" sz="1000" dirty="0">
                <a:ea typeface="+mn-lt"/>
                <a:cs typeface="+mn-lt"/>
              </a:rPr>
              <a:t> </a:t>
            </a:r>
            <a:r>
              <a:rPr lang="en-US" sz="1000">
                <a:ea typeface="+mn-lt"/>
                <a:cs typeface="+mn-lt"/>
              </a:rPr>
              <a:t>system after</a:t>
            </a:r>
            <a:r>
              <a:rPr lang="en-US" sz="1000" dirty="0">
                <a:ea typeface="+mn-lt"/>
                <a:cs typeface="+mn-lt"/>
              </a:rPr>
              <a:t> receiving an ankle injury, in comparison with</a:t>
            </a:r>
            <a:r>
              <a:rPr lang="en-US" sz="1000" b="1">
                <a:ea typeface="+mn-lt"/>
                <a:cs typeface="+mn-lt"/>
              </a:rPr>
              <a:t> a</a:t>
            </a:r>
            <a:r>
              <a:rPr lang="en-US" sz="1000" dirty="0">
                <a:ea typeface="+mn-lt"/>
                <a:cs typeface="+mn-lt"/>
              </a:rPr>
              <a:t> controlled group.</a:t>
            </a:r>
            <a:endParaRPr lang="en-US" sz="1000">
              <a:cs typeface="Calibri"/>
            </a:endParaRPr>
          </a:p>
        </p:txBody>
      </p:sp>
      <p:sp>
        <p:nvSpPr>
          <p:cNvPr id="13" name="TextBox 12">
            <a:extLst>
              <a:ext uri="{FF2B5EF4-FFF2-40B4-BE49-F238E27FC236}">
                <a16:creationId xmlns:a16="http://schemas.microsoft.com/office/drawing/2014/main" id="{22670782-637E-C1D1-4725-0FEF371B9455}"/>
              </a:ext>
            </a:extLst>
          </p:cNvPr>
          <p:cNvSpPr txBox="1"/>
          <p:nvPr/>
        </p:nvSpPr>
        <p:spPr>
          <a:xfrm>
            <a:off x="9525" y="6032288"/>
            <a:ext cx="3393403" cy="369332"/>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Methods</a:t>
            </a:r>
          </a:p>
        </p:txBody>
      </p:sp>
      <p:sp>
        <p:nvSpPr>
          <p:cNvPr id="14" name="TextBox 13">
            <a:extLst>
              <a:ext uri="{FF2B5EF4-FFF2-40B4-BE49-F238E27FC236}">
                <a16:creationId xmlns:a16="http://schemas.microsoft.com/office/drawing/2014/main" id="{3FCE5E13-0C54-CBDC-07D4-0DDC625608AB}"/>
              </a:ext>
            </a:extLst>
          </p:cNvPr>
          <p:cNvSpPr txBox="1"/>
          <p:nvPr/>
        </p:nvSpPr>
        <p:spPr>
          <a:xfrm>
            <a:off x="3389572" y="618246"/>
            <a:ext cx="3471079" cy="369332"/>
          </a:xfrm>
          <a:prstGeom prst="rect">
            <a:avLst/>
          </a:prstGeom>
          <a:solidFill>
            <a:schemeClr val="accent5">
              <a:lumMod val="40000"/>
              <a:lumOff val="60000"/>
            </a:schemeClr>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Results</a:t>
            </a:r>
            <a:endParaRPr lang="en-US" dirty="0">
              <a:cs typeface="Calibri"/>
            </a:endParaRPr>
          </a:p>
        </p:txBody>
      </p:sp>
      <p:sp>
        <p:nvSpPr>
          <p:cNvPr id="15" name="TextBox 14">
            <a:extLst>
              <a:ext uri="{FF2B5EF4-FFF2-40B4-BE49-F238E27FC236}">
                <a16:creationId xmlns:a16="http://schemas.microsoft.com/office/drawing/2014/main" id="{B4ECCBD3-7BD6-3268-7366-6077D6C8FD55}"/>
              </a:ext>
            </a:extLst>
          </p:cNvPr>
          <p:cNvSpPr txBox="1"/>
          <p:nvPr/>
        </p:nvSpPr>
        <p:spPr>
          <a:xfrm>
            <a:off x="3410251" y="9777658"/>
            <a:ext cx="3450702" cy="369332"/>
          </a:xfrm>
          <a:prstGeom prst="rect">
            <a:avLst/>
          </a:prstGeom>
          <a:solidFill>
            <a:schemeClr val="accent5">
              <a:lumMod val="40000"/>
              <a:lumOff val="60000"/>
            </a:schemeClr>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References</a:t>
            </a:r>
          </a:p>
        </p:txBody>
      </p:sp>
      <p:sp>
        <p:nvSpPr>
          <p:cNvPr id="16" name="TextBox 15">
            <a:extLst>
              <a:ext uri="{FF2B5EF4-FFF2-40B4-BE49-F238E27FC236}">
                <a16:creationId xmlns:a16="http://schemas.microsoft.com/office/drawing/2014/main" id="{8F5C2692-3F66-C4D7-9B9D-68418CF19763}"/>
              </a:ext>
            </a:extLst>
          </p:cNvPr>
          <p:cNvSpPr txBox="1"/>
          <p:nvPr/>
        </p:nvSpPr>
        <p:spPr>
          <a:xfrm>
            <a:off x="3413707" y="4352886"/>
            <a:ext cx="3448333" cy="369332"/>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Conclusion</a:t>
            </a:r>
          </a:p>
        </p:txBody>
      </p:sp>
      <p:sp>
        <p:nvSpPr>
          <p:cNvPr id="17" name="TextBox 16">
            <a:extLst>
              <a:ext uri="{FF2B5EF4-FFF2-40B4-BE49-F238E27FC236}">
                <a16:creationId xmlns:a16="http://schemas.microsoft.com/office/drawing/2014/main" id="{095D831C-561B-67EA-5437-2DFB090275EE}"/>
              </a:ext>
            </a:extLst>
          </p:cNvPr>
          <p:cNvSpPr txBox="1"/>
          <p:nvPr/>
        </p:nvSpPr>
        <p:spPr>
          <a:xfrm>
            <a:off x="-4691" y="6386473"/>
            <a:ext cx="3395176"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Participants (n=18) were selected through a convenience sample; the inclusion factor being that they have played for Llangennech RFC in the past year. Once selected, each participant was emailed with an information and informed consent sheet along with a modified CAIT questionnaire. They were also asked to meet in person to undertake the 3-point SEBT test.  These tests were both undertaken at the start and end of the intervention.  </a:t>
            </a:r>
            <a:endParaRPr lang="en-US" sz="1000" dirty="0">
              <a:cs typeface="Calibri"/>
            </a:endParaRPr>
          </a:p>
          <a:p>
            <a:r>
              <a:rPr lang="en-US" sz="1000" dirty="0">
                <a:cs typeface="Calibri"/>
              </a:rPr>
              <a:t>Participants were divided randomly</a:t>
            </a:r>
            <a:r>
              <a:rPr lang="en-US" sz="1000" dirty="0">
                <a:ea typeface="+mn-lt"/>
                <a:cs typeface="+mn-lt"/>
              </a:rPr>
              <a:t> into two groups, the control group (C) and an intervention group (I). Group I participated in a 6-week ankle strengthening program</a:t>
            </a:r>
            <a:r>
              <a:rPr lang="en-US" sz="1000" dirty="0">
                <a:cs typeface="Calibri"/>
              </a:rPr>
              <a:t> which consisted of 2x 60-minute sessions twice per week. Group C were told to continue with everyday life.</a:t>
            </a:r>
          </a:p>
        </p:txBody>
      </p:sp>
      <p:sp>
        <p:nvSpPr>
          <p:cNvPr id="2" name="TextBox 1">
            <a:extLst>
              <a:ext uri="{FF2B5EF4-FFF2-40B4-BE49-F238E27FC236}">
                <a16:creationId xmlns:a16="http://schemas.microsoft.com/office/drawing/2014/main" id="{F36B6B16-4F44-E8A4-F984-CF8CCD4E9DAC}"/>
              </a:ext>
            </a:extLst>
          </p:cNvPr>
          <p:cNvSpPr txBox="1"/>
          <p:nvPr/>
        </p:nvSpPr>
        <p:spPr>
          <a:xfrm>
            <a:off x="3426204" y="951406"/>
            <a:ext cx="3389244"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The group of participants ranged from 18-51 years old and were all male.</a:t>
            </a:r>
            <a:endParaRPr lang="en-US" sz="1000" dirty="0">
              <a:cs typeface="Calibri"/>
            </a:endParaRPr>
          </a:p>
          <a:p>
            <a:endParaRPr lang="en-US" sz="1000" dirty="0">
              <a:cs typeface="Calibri"/>
            </a:endParaRPr>
          </a:p>
          <a:p>
            <a:r>
              <a:rPr lang="en-US" sz="1000" b="1" u="sng" dirty="0">
                <a:cs typeface="Calibri"/>
              </a:rPr>
              <a:t>CAIT Results</a:t>
            </a:r>
          </a:p>
          <a:p>
            <a:r>
              <a:rPr lang="en-US" sz="1000" dirty="0"/>
              <a:t>A statistically significant increase was observed in scores in the intervention group when a paired T-Test analysis was conducted comparing before (M61.5, SD=15.8) and after (M69.1, SD= 13.7) the strengthening program (p=0.00).</a:t>
            </a:r>
            <a:endParaRPr lang="en-US" sz="1000">
              <a:cs typeface="Calibri"/>
            </a:endParaRPr>
          </a:p>
          <a:p>
            <a:r>
              <a:rPr lang="en-US" sz="1000" dirty="0">
                <a:cs typeface="Calibri"/>
              </a:rPr>
              <a:t>There was a non-significant difference found in the control group with scores continuing to stay the same when comparing before </a:t>
            </a:r>
            <a:r>
              <a:rPr lang="en-US" sz="1000" dirty="0">
                <a:ea typeface="+mn-lt"/>
                <a:cs typeface="+mn-lt"/>
              </a:rPr>
              <a:t>(M90, SD=6.08) </a:t>
            </a:r>
            <a:r>
              <a:rPr lang="en-US" sz="1000" dirty="0">
                <a:cs typeface="Calibri"/>
              </a:rPr>
              <a:t>and after</a:t>
            </a:r>
            <a:r>
              <a:rPr lang="en-US" sz="1000" dirty="0">
                <a:ea typeface="+mn-lt"/>
                <a:cs typeface="+mn-lt"/>
              </a:rPr>
              <a:t> </a:t>
            </a:r>
            <a:r>
              <a:rPr lang="en-US" sz="1000" dirty="0">
                <a:cs typeface="Calibri"/>
              </a:rPr>
              <a:t>(M90, SD=6.08). </a:t>
            </a:r>
          </a:p>
          <a:p>
            <a:endParaRPr lang="en-US" sz="1000" dirty="0">
              <a:cs typeface="Calibri"/>
            </a:endParaRPr>
          </a:p>
          <a:p>
            <a:r>
              <a:rPr lang="en-US" sz="1000" b="1" u="sng" dirty="0">
                <a:cs typeface="Calibri"/>
              </a:rPr>
              <a:t>3-point SEBT Results</a:t>
            </a:r>
          </a:p>
          <a:p>
            <a:r>
              <a:rPr lang="en-US" sz="1000" dirty="0">
                <a:cs typeface="Calibri"/>
              </a:rPr>
              <a:t>A statistically significant difference was found in all three areas: </a:t>
            </a:r>
            <a:r>
              <a:rPr lang="en-US" sz="1000" dirty="0">
                <a:ea typeface="+mn-lt"/>
                <a:cs typeface="+mn-lt"/>
              </a:rPr>
              <a:t>anterior (M63.6, SD=10.03), posterolateral (M110.4, SD=3.01), and posteromedial (M107.3, SD=2.92) angles (p=0.002, p=0.002, p=0.001) in the control group. </a:t>
            </a:r>
          </a:p>
          <a:p>
            <a:r>
              <a:rPr lang="en-US" sz="1000" dirty="0">
                <a:cs typeface="Calibri"/>
              </a:rPr>
              <a:t>However no significant difference (p=0.56, p=0.30, p=0.10) was found in the three (M77.9, SD=2.30),(M119.9, SD=2.91),(M117.1, SD=1.22)areas in the control groups.</a:t>
            </a:r>
          </a:p>
        </p:txBody>
      </p:sp>
      <p:sp>
        <p:nvSpPr>
          <p:cNvPr id="3" name="TextBox 2">
            <a:extLst>
              <a:ext uri="{FF2B5EF4-FFF2-40B4-BE49-F238E27FC236}">
                <a16:creationId xmlns:a16="http://schemas.microsoft.com/office/drawing/2014/main" id="{63B951C1-ED7E-4A53-8C6A-3D815C8E3819}"/>
              </a:ext>
            </a:extLst>
          </p:cNvPr>
          <p:cNvSpPr txBox="1"/>
          <p:nvPr/>
        </p:nvSpPr>
        <p:spPr>
          <a:xfrm>
            <a:off x="3425528" y="10150841"/>
            <a:ext cx="343519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ea typeface="+mn-lt"/>
                <a:cs typeface="+mn-lt"/>
              </a:rPr>
              <a:t>Baltich, J., Emery, C.A., </a:t>
            </a:r>
            <a:r>
              <a:rPr lang="en-US" sz="900" dirty="0" err="1">
                <a:ea typeface="+mn-lt"/>
                <a:cs typeface="+mn-lt"/>
              </a:rPr>
              <a:t>Stefanyshyn</a:t>
            </a:r>
            <a:r>
              <a:rPr lang="en-US" sz="900" dirty="0">
                <a:ea typeface="+mn-lt"/>
                <a:cs typeface="+mn-lt"/>
              </a:rPr>
              <a:t>, D. and Nigg, B.M., (2014). The effects of isolated ankle strengthening and functional balance training on strength, running mechanics, postural control and injury prevention in novice runners: design of a randomized controlled trial. </a:t>
            </a:r>
            <a:r>
              <a:rPr lang="en-US" sz="900" i="1" dirty="0">
                <a:ea typeface="+mn-lt"/>
                <a:cs typeface="+mn-lt"/>
              </a:rPr>
              <a:t>BMC musculoskeletal disorders</a:t>
            </a:r>
            <a:r>
              <a:rPr lang="en-US" sz="900" dirty="0">
                <a:ea typeface="+mn-lt"/>
                <a:cs typeface="+mn-lt"/>
              </a:rPr>
              <a:t>, </a:t>
            </a:r>
            <a:r>
              <a:rPr lang="en-US" sz="900" i="1" dirty="0">
                <a:ea typeface="+mn-lt"/>
                <a:cs typeface="+mn-lt"/>
              </a:rPr>
              <a:t>15</a:t>
            </a:r>
            <a:r>
              <a:rPr lang="en-US" sz="900" dirty="0">
                <a:ea typeface="+mn-lt"/>
                <a:cs typeface="+mn-lt"/>
              </a:rPr>
              <a:t>(1), pp.1-12.</a:t>
            </a:r>
          </a:p>
          <a:p>
            <a:r>
              <a:rPr lang="en-US" sz="900" dirty="0" err="1">
                <a:ea typeface="+mn-lt"/>
                <a:cs typeface="+mn-lt"/>
              </a:rPr>
              <a:t>Plisky</a:t>
            </a:r>
            <a:r>
              <a:rPr lang="en-US" sz="900" dirty="0">
                <a:ea typeface="+mn-lt"/>
                <a:cs typeface="+mn-lt"/>
              </a:rPr>
              <a:t>, P.J., Rauh, M.J., Kaminski, T.W. and Underwood, F.B., (2006). Star Excursion Balance Test as a predictor of lower extremity injury in high school basketball players. Journal of </a:t>
            </a:r>
            <a:r>
              <a:rPr lang="en-US" sz="900" dirty="0" err="1">
                <a:ea typeface="+mn-lt"/>
                <a:cs typeface="+mn-lt"/>
              </a:rPr>
              <a:t>orthopaedic</a:t>
            </a:r>
            <a:r>
              <a:rPr lang="en-US" sz="900" dirty="0">
                <a:ea typeface="+mn-lt"/>
                <a:cs typeface="+mn-lt"/>
              </a:rPr>
              <a:t> &amp; sports physical therapy, 36(12), pp.911-919.</a:t>
            </a:r>
            <a:endParaRPr lang="en-US" sz="900">
              <a:cs typeface="Calibri"/>
            </a:endParaRPr>
          </a:p>
          <a:p>
            <a:r>
              <a:rPr lang="en-US" sz="900" dirty="0">
                <a:ea typeface="+mn-lt"/>
                <a:cs typeface="+mn-lt"/>
              </a:rPr>
              <a:t>Zoch, C., Fialka-Moser, V. and </a:t>
            </a:r>
            <a:r>
              <a:rPr lang="en-US" sz="900" dirty="0" err="1">
                <a:ea typeface="+mn-lt"/>
                <a:cs typeface="+mn-lt"/>
              </a:rPr>
              <a:t>Quittan</a:t>
            </a:r>
            <a:r>
              <a:rPr lang="en-US" sz="900" dirty="0">
                <a:ea typeface="+mn-lt"/>
                <a:cs typeface="+mn-lt"/>
              </a:rPr>
              <a:t>, M.,(2003). Rehabilitation of ligamentous ankle injuries: a review of recent studies. British Journal of Sports Medicine, 37(4), p.291.</a:t>
            </a:r>
            <a:endParaRPr lang="en-US" sz="900" dirty="0"/>
          </a:p>
        </p:txBody>
      </p:sp>
      <p:sp>
        <p:nvSpPr>
          <p:cNvPr id="4" name="TextBox 3">
            <a:extLst>
              <a:ext uri="{FF2B5EF4-FFF2-40B4-BE49-F238E27FC236}">
                <a16:creationId xmlns:a16="http://schemas.microsoft.com/office/drawing/2014/main" id="{38C2F8A7-2100-80A8-8C40-577ABCA78362}"/>
              </a:ext>
            </a:extLst>
          </p:cNvPr>
          <p:cNvSpPr txBox="1"/>
          <p:nvPr/>
        </p:nvSpPr>
        <p:spPr>
          <a:xfrm>
            <a:off x="3387541" y="4687088"/>
            <a:ext cx="3473447"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ea typeface="+mn-lt"/>
                <a:cs typeface="+mn-lt"/>
              </a:rPr>
              <a:t>The outcome of this study relates positively to the hypothesis made. The results suggests that with the intervention of a 6-week 12-session ankle strengthening program it can have statistically significant difference found in a self-reported questionnaire (CAIT) and a practical 3-point SEBT test for ankle angle. </a:t>
            </a:r>
            <a:endParaRPr lang="en-US" sz="1000" dirty="0">
              <a:cs typeface="Calibri"/>
            </a:endParaRPr>
          </a:p>
          <a:p>
            <a:endParaRPr lang="en-US" sz="1000" dirty="0">
              <a:ea typeface="+mn-lt"/>
              <a:cs typeface="+mn-lt"/>
            </a:endParaRPr>
          </a:p>
          <a:p>
            <a:r>
              <a:rPr lang="en-US" sz="1000" dirty="0">
                <a:ea typeface="+mn-lt"/>
                <a:cs typeface="+mn-lt"/>
              </a:rPr>
              <a:t>The reasoning for this may be due to several changes including strengthening of the musculature around the ankle, mainly including the peroneal, tibialis anterior/posterior, gastrocnemius, and others. The main ligaments of the ankle, the  anterior talofibular ligament, posterior talofibular ligament, calcaneofibular ligament, as well as the group of medial deltoid ligaments were also strengthened.  Strengthening these key structures has been found to reduce the likelihood of injury (Baltich </a:t>
            </a:r>
            <a:r>
              <a:rPr lang="en-US" sz="1000" i="1" dirty="0">
                <a:ea typeface="+mn-lt"/>
                <a:cs typeface="+mn-lt"/>
              </a:rPr>
              <a:t>et al., </a:t>
            </a:r>
            <a:r>
              <a:rPr lang="en-US" sz="1000" dirty="0">
                <a:ea typeface="+mn-lt"/>
                <a:cs typeface="+mn-lt"/>
              </a:rPr>
              <a:t>2014). Another change that will have occurred because of the program would be an increased range of movement due to moving the ankle into wider ranges and positions it would not usually be moved into in everyday life. A change that may have occurred because of the training program may have been a physiological change where the athlete feels more confident in their ankle's range of movement and strength which may have been altered due to past injury and this may explain the increase in CAIT scores.</a:t>
            </a:r>
            <a:endParaRPr lang="en-US" sz="1000" dirty="0">
              <a:cs typeface="Calibri"/>
            </a:endParaRPr>
          </a:p>
          <a:p>
            <a:endParaRPr lang="en-US" sz="1000" dirty="0">
              <a:highlight>
                <a:srgbClr val="FFFF00"/>
              </a:highlight>
              <a:cs typeface="Calibri"/>
            </a:endParaRPr>
          </a:p>
          <a:p>
            <a:r>
              <a:rPr lang="en-US" sz="1000" dirty="0">
                <a:ea typeface="+mn-lt"/>
                <a:cs typeface="+mn-lt"/>
              </a:rPr>
              <a:t>From the research performed, it can be suggested that the application of a 6-week 12-session plan would be beneficial for those suffering from weakened ankles, reduced range of movement, or previous injury. As a result of this research, it would be suggested that rugby clubs carry out these tests to reduce the risk of ankle injuries throughout the rugby season. </a:t>
            </a:r>
            <a:endParaRPr lang="en-US" sz="1000">
              <a:cs typeface="Calibri"/>
            </a:endParaRPr>
          </a:p>
        </p:txBody>
      </p:sp>
      <p:pic>
        <p:nvPicPr>
          <p:cNvPr id="8" name="Picture 17" descr="Chart, bar chart&#10;&#10;Description automatically generated">
            <a:extLst>
              <a:ext uri="{FF2B5EF4-FFF2-40B4-BE49-F238E27FC236}">
                <a16:creationId xmlns:a16="http://schemas.microsoft.com/office/drawing/2014/main" id="{926D1410-28CA-5225-A5BB-B7FE0C48A7FF}"/>
              </a:ext>
            </a:extLst>
          </p:cNvPr>
          <p:cNvPicPr>
            <a:picLocks noChangeAspect="1"/>
          </p:cNvPicPr>
          <p:nvPr/>
        </p:nvPicPr>
        <p:blipFill>
          <a:blip r:embed="rId2"/>
          <a:stretch>
            <a:fillRect/>
          </a:stretch>
        </p:blipFill>
        <p:spPr>
          <a:xfrm>
            <a:off x="12001" y="8500612"/>
            <a:ext cx="3402051" cy="1917236"/>
          </a:xfrm>
          <a:prstGeom prst="rect">
            <a:avLst/>
          </a:prstGeom>
        </p:spPr>
      </p:pic>
      <p:pic>
        <p:nvPicPr>
          <p:cNvPr id="18" name="Picture 18" descr="Chart, line chart, scatter chart&#10;&#10;Description automatically generated">
            <a:extLst>
              <a:ext uri="{FF2B5EF4-FFF2-40B4-BE49-F238E27FC236}">
                <a16:creationId xmlns:a16="http://schemas.microsoft.com/office/drawing/2014/main" id="{B475ABA1-EF81-4F12-543F-2A8FBBFF413D}"/>
              </a:ext>
            </a:extLst>
          </p:cNvPr>
          <p:cNvPicPr>
            <a:picLocks noChangeAspect="1"/>
          </p:cNvPicPr>
          <p:nvPr/>
        </p:nvPicPr>
        <p:blipFill>
          <a:blip r:embed="rId3"/>
          <a:stretch>
            <a:fillRect/>
          </a:stretch>
        </p:blipFill>
        <p:spPr>
          <a:xfrm>
            <a:off x="-5560" y="10483262"/>
            <a:ext cx="3378515" cy="1710560"/>
          </a:xfrm>
          <a:prstGeom prst="rect">
            <a:avLst/>
          </a:prstGeom>
        </p:spPr>
      </p:pic>
      <p:sp>
        <p:nvSpPr>
          <p:cNvPr id="6" name="Rectangle 5">
            <a:extLst>
              <a:ext uri="{FF2B5EF4-FFF2-40B4-BE49-F238E27FC236}">
                <a16:creationId xmlns:a16="http://schemas.microsoft.com/office/drawing/2014/main" id="{BECAF966-38BE-274B-E124-C916770C3A6F}"/>
              </a:ext>
            </a:extLst>
          </p:cNvPr>
          <p:cNvSpPr/>
          <p:nvPr/>
        </p:nvSpPr>
        <p:spPr>
          <a:xfrm>
            <a:off x="2627" y="-10511"/>
            <a:ext cx="6844862" cy="630621"/>
          </a:xfrm>
          <a:prstGeom prst="rect">
            <a:avLst/>
          </a:prstGeom>
          <a:solidFill>
            <a:schemeClr val="accent5">
              <a:lumMod val="40000"/>
              <a:lumOff val="60000"/>
            </a:schemeClr>
          </a:solidFill>
          <a:ln w="6350">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20">
            <a:extLst>
              <a:ext uri="{FF2B5EF4-FFF2-40B4-BE49-F238E27FC236}">
                <a16:creationId xmlns:a16="http://schemas.microsoft.com/office/drawing/2014/main" id="{18559EAD-AE90-D32F-8143-C298D0FD18C2}"/>
              </a:ext>
            </a:extLst>
          </p:cNvPr>
          <p:cNvPicPr>
            <a:picLocks noChangeAspect="1"/>
          </p:cNvPicPr>
          <p:nvPr/>
        </p:nvPicPr>
        <p:blipFill>
          <a:blip r:embed="rId4"/>
          <a:stretch>
            <a:fillRect/>
          </a:stretch>
        </p:blipFill>
        <p:spPr>
          <a:xfrm>
            <a:off x="13229" y="-4763"/>
            <a:ext cx="1095375" cy="390525"/>
          </a:xfrm>
          <a:prstGeom prst="rect">
            <a:avLst/>
          </a:prstGeom>
        </p:spPr>
      </p:pic>
      <p:sp>
        <p:nvSpPr>
          <p:cNvPr id="5" name="TextBox 4">
            <a:extLst>
              <a:ext uri="{FF2B5EF4-FFF2-40B4-BE49-F238E27FC236}">
                <a16:creationId xmlns:a16="http://schemas.microsoft.com/office/drawing/2014/main" id="{2B95AD55-ABEE-5345-CCEA-66915034C922}"/>
              </a:ext>
            </a:extLst>
          </p:cNvPr>
          <p:cNvSpPr txBox="1"/>
          <p:nvPr/>
        </p:nvSpPr>
        <p:spPr>
          <a:xfrm>
            <a:off x="1106448" y="-8042"/>
            <a:ext cx="57363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effects of strengthening exercises on ankle stability within a non-professional rugby union team. </a:t>
            </a:r>
          </a:p>
        </p:txBody>
      </p:sp>
    </p:spTree>
    <p:extLst>
      <p:ext uri="{BB962C8B-B14F-4D97-AF65-F5344CB8AC3E}">
        <p14:creationId xmlns:p14="http://schemas.microsoft.com/office/powerpoint/2010/main" val="285036268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1060</Words>
  <Application>Microsoft Macintosh PowerPoint</Application>
  <PresentationFormat>Widescreen</PresentationFormat>
  <Paragraphs>32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Georgia Jones</cp:lastModifiedBy>
  <cp:revision>770</cp:revision>
  <dcterms:created xsi:type="dcterms:W3CDTF">2022-05-17T10:35:31Z</dcterms:created>
  <dcterms:modified xsi:type="dcterms:W3CDTF">2022-05-18T07:18:12Z</dcterms:modified>
</cp:coreProperties>
</file>