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7"/>
  </p:notesMasterIdLst>
  <p:sldIdLst>
    <p:sldId id="260"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80" d="100"/>
          <a:sy n="80" d="100"/>
        </p:scale>
        <p:origin x="3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590AB2-478A-4948-8477-E1F17D3A1E3C}" type="datetimeFigureOut">
              <a:rPr lang="en-GB" smtClean="0"/>
              <a:t>02/05/2018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3D8C8A-14F4-464B-80F6-F2DE5E77E8D7}" type="slidenum">
              <a:rPr lang="en-GB" smtClean="0"/>
              <a:t>‹#›</a:t>
            </a:fld>
            <a:endParaRPr lang="en-GB"/>
          </a:p>
        </p:txBody>
      </p:sp>
    </p:spTree>
    <p:extLst>
      <p:ext uri="{BB962C8B-B14F-4D97-AF65-F5344CB8AC3E}">
        <p14:creationId xmlns:p14="http://schemas.microsoft.com/office/powerpoint/2010/main" val="1694232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3D8C8A-14F4-464B-80F6-F2DE5E77E8D7}" type="slidenum">
              <a:rPr lang="en-GB" smtClean="0"/>
              <a:t>3</a:t>
            </a:fld>
            <a:endParaRPr lang="en-GB"/>
          </a:p>
        </p:txBody>
      </p:sp>
    </p:spTree>
    <p:extLst>
      <p:ext uri="{BB962C8B-B14F-4D97-AF65-F5344CB8AC3E}">
        <p14:creationId xmlns:p14="http://schemas.microsoft.com/office/powerpoint/2010/main" val="3759359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3D8C8A-14F4-464B-80F6-F2DE5E77E8D7}" type="slidenum">
              <a:rPr lang="en-GB" smtClean="0"/>
              <a:t>6</a:t>
            </a:fld>
            <a:endParaRPr lang="en-GB"/>
          </a:p>
        </p:txBody>
      </p:sp>
    </p:spTree>
    <p:extLst>
      <p:ext uri="{BB962C8B-B14F-4D97-AF65-F5344CB8AC3E}">
        <p14:creationId xmlns:p14="http://schemas.microsoft.com/office/powerpoint/2010/main" val="1708969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297022B-27A6-41DF-BB87-FBBD8BE84F5C}" type="slidenum">
              <a:rPr lang="en-GB" smtClean="0"/>
              <a:t>‹#›</a:t>
            </a:fld>
            <a:endParaRPr lang="en-GB"/>
          </a:p>
        </p:txBody>
      </p:sp>
    </p:spTree>
    <p:extLst>
      <p:ext uri="{BB962C8B-B14F-4D97-AF65-F5344CB8AC3E}">
        <p14:creationId xmlns:p14="http://schemas.microsoft.com/office/powerpoint/2010/main" val="4274448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1601772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460338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DC13E1-0D33-42E1-8E9B-6AEE20DAF20C}"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2404610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DC13E1-0D33-42E1-8E9B-6AEE20DAF20C}"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2333545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DC13E1-0D33-42E1-8E9B-6AEE20DAF20C}" type="datetimeFigureOut">
              <a:rPr lang="en-GB" smtClean="0"/>
              <a:t>02/05/2018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2302290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C13E1-0D33-42E1-8E9B-6AEE20DAF20C}" type="datetimeFigureOut">
              <a:rPr lang="en-GB" smtClean="0"/>
              <a:t>02/05/2018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3345115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DC13E1-0D33-42E1-8E9B-6AEE20DAF20C}"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3953702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DC13E1-0D33-42E1-8E9B-6AEE20DAF20C}"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3712756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DC13E1-0D33-42E1-8E9B-6AEE20DAF20C}" type="datetimeFigureOut">
              <a:rPr lang="en-GB" smtClean="0"/>
              <a:t>02/05/2018</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3444595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1959471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4080752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2244544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2DC13E1-0D33-42E1-8E9B-6AEE20DAF20C}"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759613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2DC13E1-0D33-42E1-8E9B-6AEE20DAF20C}"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988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918659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DC13E1-0D33-42E1-8E9B-6AEE20DAF20C}"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97022B-27A6-41DF-BB87-FBBD8BE84F5C}" type="slidenum">
              <a:rPr lang="en-GB" smtClean="0"/>
              <a:t>‹#›</a:t>
            </a:fld>
            <a:endParaRPr lang="en-GB"/>
          </a:p>
        </p:txBody>
      </p:sp>
    </p:spTree>
    <p:extLst>
      <p:ext uri="{BB962C8B-B14F-4D97-AF65-F5344CB8AC3E}">
        <p14:creationId xmlns:p14="http://schemas.microsoft.com/office/powerpoint/2010/main" val="3427290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52DC13E1-0D33-42E1-8E9B-6AEE20DAF20C}" type="datetimeFigureOut">
              <a:rPr lang="en-GB" smtClean="0"/>
              <a:t>02/05/2018</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297022B-27A6-41DF-BB87-FBBD8BE84F5C}" type="slidenum">
              <a:rPr lang="en-GB" smtClean="0"/>
              <a:t>‹#›</a:t>
            </a:fld>
            <a:endParaRPr lang="en-GB"/>
          </a:p>
        </p:txBody>
      </p:sp>
    </p:spTree>
    <p:extLst>
      <p:ext uri="{BB962C8B-B14F-4D97-AF65-F5344CB8AC3E}">
        <p14:creationId xmlns:p14="http://schemas.microsoft.com/office/powerpoint/2010/main" val="110237949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hyperlink" Target="https://slideplayer.com/slide/10270595%3e%5baccesse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hyperlink" Target="https://www.worldatlas.com/as/pk/pb/where-is-Lahore.html" TargetMode="External"/><Relationship Id="rId5" Type="http://schemas.openxmlformats.org/officeDocument/2006/relationships/image" Target="file:///C:\Users\ivcky\OneDrive\Pictures\Sikh%20presentation.jpg"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hyperlink" Target="https://slideplayer.com/4879510/images/6/The+Sacred+Thread+Ceremony.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hyperlink" Target="https://www.deccanchornicle.com/lifestyle/books-and-art/160717/wisdom-of-medieval-sikh-saints-laid-bare-in-Canadian-artists-paintings.html%5baccess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hyperlink" Target="https://play.google.com/store/apps/details?id=appinventor.ai_treasuretrovecollectibles.Sikh_Morning_Hymn_Ambrosia_Cup%5baccess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hyperlink" Target="https://goldentempleheavenonearth,files.wordpress.com/2015/07/img_6244-0.jpg%5baccessed"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www.sikhwiki.org/index.php/Three_Pillars" TargetMode="Externa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hyperlink" Target="https://www.mantrasandmiracles.com/logs/news/the-mul-mantra-fate-killer" TargetMode="External"/><Relationship Id="rId4" Type="http://schemas.openxmlformats.org/officeDocument/2006/relationships/hyperlink" Target="http://www.sikhismguide.org/sikh-belief.php"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hyperlink" Target="https://slideplayer.com/slide/10270595" TargetMode="External"/><Relationship Id="rId2" Type="http://schemas.openxmlformats.org/officeDocument/2006/relationships/hyperlink" Target="https://goldentempleheavenonearth,files.wordpress.com/2015/07/img_6244-0.jpg" TargetMode="Externa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hyperlink" Target="https://play.google.com/store/apps/details?id=appinventor.ai_treasuretrovecollectibles.Sikh_Morning_Hymn_Ambrosia_Cup"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10">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2" name="Rectangle 21">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43" name="Group 23">
            <a:extLst>
              <a:ext uri="{FF2B5EF4-FFF2-40B4-BE49-F238E27FC236}">
                <a16:creationId xmlns:a16="http://schemas.microsoft.com/office/drawing/2014/main" id="{06E96C53-1010-48EB-8728-70CB58236EC4}"/>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5EE899E0-D27A-454B-8E91-14A292422D6F}"/>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4EDF8A7C-C5E2-42D4-884A-EC7DE68E7D0D}"/>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80ADD528-121C-4D05-B77B-54B31D7BABF3}"/>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E7CF2869-5CDD-4AD2-8AC0-4AE179D39F2D}"/>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5">
              <a:extLst>
                <a:ext uri="{FF2B5EF4-FFF2-40B4-BE49-F238E27FC236}">
                  <a16:creationId xmlns:a16="http://schemas.microsoft.com/office/drawing/2014/main" id="{0FD2D0A6-D3D4-4573-AD6B-2B5DBFF0C1D6}"/>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39749B2A-2C8D-45C7-A857-30307A089980}"/>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FEC28B8C-B40C-4618-823B-C6D730FE849D}"/>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6" name="Picture Placeholder 5" descr="A close up of a womans face&#10;&#10;Description generated with high confidence">
            <a:extLst>
              <a:ext uri="{FF2B5EF4-FFF2-40B4-BE49-F238E27FC236}">
                <a16:creationId xmlns:a16="http://schemas.microsoft.com/office/drawing/2014/main" id="{9D5CE03D-526B-4704-AAB5-7B6A6915D1F1}"/>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14236" r="20737" b="1"/>
          <a:stretch/>
        </p:blipFill>
        <p:spPr>
          <a:xfrm>
            <a:off x="6700827" y="645106"/>
            <a:ext cx="4842716" cy="5585369"/>
          </a:xfrm>
          <a:prstGeom prst="rect">
            <a:avLst/>
          </a:prstGeom>
        </p:spPr>
      </p:pic>
      <p:sp>
        <p:nvSpPr>
          <p:cNvPr id="44" name="Rectangle 32">
            <a:extLst>
              <a:ext uri="{FF2B5EF4-FFF2-40B4-BE49-F238E27FC236}">
                <a16:creationId xmlns:a16="http://schemas.microsoft.com/office/drawing/2014/main" id="{10CC18C0-9A66-45AE-B534-B8D29AFEA80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76C831A-D0F1-4116-9CE5-EE1D610D8FFF}"/>
              </a:ext>
            </a:extLst>
          </p:cNvPr>
          <p:cNvSpPr>
            <a:spLocks noGrp="1"/>
          </p:cNvSpPr>
          <p:nvPr>
            <p:ph type="title"/>
          </p:nvPr>
        </p:nvSpPr>
        <p:spPr>
          <a:xfrm>
            <a:off x="680602" y="1543298"/>
            <a:ext cx="5132438" cy="2080760"/>
          </a:xfrm>
        </p:spPr>
        <p:txBody>
          <a:bodyPr vert="horz" lIns="91440" tIns="45720" rIns="91440" bIns="45720" rtlCol="0" anchor="ctr">
            <a:noAutofit/>
          </a:bodyPr>
          <a:lstStyle/>
          <a:p>
            <a:r>
              <a:rPr lang="en-US" sz="2800" dirty="0">
                <a:solidFill>
                  <a:schemeClr val="accent3"/>
                </a:solidFill>
              </a:rPr>
              <a:t>The life of the First Guru, Nanak, and the nature and importance of his contribution to the Sikh tradition.</a:t>
            </a:r>
          </a:p>
        </p:txBody>
      </p:sp>
      <p:sp>
        <p:nvSpPr>
          <p:cNvPr id="4" name="Text Placeholder 3">
            <a:extLst>
              <a:ext uri="{FF2B5EF4-FFF2-40B4-BE49-F238E27FC236}">
                <a16:creationId xmlns:a16="http://schemas.microsoft.com/office/drawing/2014/main" id="{2915CC52-27B9-461D-B7EE-599B9E257BA0}"/>
              </a:ext>
            </a:extLst>
          </p:cNvPr>
          <p:cNvSpPr>
            <a:spLocks noGrp="1"/>
          </p:cNvSpPr>
          <p:nvPr>
            <p:ph type="body" sz="half" idx="2"/>
          </p:nvPr>
        </p:nvSpPr>
        <p:spPr>
          <a:xfrm>
            <a:off x="714666" y="4436729"/>
            <a:ext cx="5132439" cy="1576125"/>
          </a:xfrm>
        </p:spPr>
        <p:txBody>
          <a:bodyPr vert="horz" lIns="91440" tIns="45720" rIns="91440" bIns="45720" rtlCol="0" anchor="ctr">
            <a:normAutofit/>
          </a:bodyPr>
          <a:lstStyle/>
          <a:p>
            <a:pPr>
              <a:buFont typeface="Wingdings 3" charset="2"/>
              <a:buChar char=""/>
            </a:pPr>
            <a:r>
              <a:rPr lang="en-US" sz="2800" dirty="0">
                <a:solidFill>
                  <a:schemeClr val="accent3"/>
                </a:solidFill>
              </a:rPr>
              <a:t>By Vicky Illingworth</a:t>
            </a:r>
          </a:p>
          <a:p>
            <a:r>
              <a:rPr lang="en-US" sz="1200" dirty="0">
                <a:solidFill>
                  <a:schemeClr val="accent3"/>
                </a:solidFill>
              </a:rPr>
              <a:t>,</a:t>
            </a:r>
            <a:r>
              <a:rPr lang="en-US" sz="1200" i="1" dirty="0">
                <a:solidFill>
                  <a:schemeClr val="accent3"/>
                </a:solidFill>
              </a:rPr>
              <a:t>Guru Nanak </a:t>
            </a:r>
            <a:r>
              <a:rPr lang="en-US" sz="1200" dirty="0">
                <a:solidFill>
                  <a:schemeClr val="accent3"/>
                </a:solidFill>
              </a:rPr>
              <a:t>(2018)</a:t>
            </a:r>
          </a:p>
          <a:p>
            <a:r>
              <a:rPr lang="en-US" sz="1200" dirty="0">
                <a:solidFill>
                  <a:schemeClr val="accent3"/>
                </a:solidFill>
                <a:hlinkClick r:id="rId4"/>
              </a:rPr>
              <a:t>https://slideplayer.com/slide/10270595&gt;[accessed</a:t>
            </a:r>
            <a:r>
              <a:rPr lang="en-US" sz="1200" dirty="0">
                <a:solidFill>
                  <a:schemeClr val="accent3"/>
                </a:solidFill>
              </a:rPr>
              <a:t> 2 May 2018}</a:t>
            </a:r>
          </a:p>
        </p:txBody>
      </p:sp>
    </p:spTree>
    <p:extLst>
      <p:ext uri="{BB962C8B-B14F-4D97-AF65-F5344CB8AC3E}">
        <p14:creationId xmlns:p14="http://schemas.microsoft.com/office/powerpoint/2010/main" val="2906739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8E6B-D168-4EE7-97A8-C43D6367245B}"/>
              </a:ext>
            </a:extLst>
          </p:cNvPr>
          <p:cNvSpPr>
            <a:spLocks noGrp="1"/>
          </p:cNvSpPr>
          <p:nvPr>
            <p:ph type="title"/>
          </p:nvPr>
        </p:nvSpPr>
        <p:spPr>
          <a:xfrm>
            <a:off x="1154953" y="973668"/>
            <a:ext cx="8761413" cy="706964"/>
          </a:xfrm>
        </p:spPr>
        <p:txBody>
          <a:bodyPr/>
          <a:lstStyle/>
          <a:p>
            <a:r>
              <a:rPr lang="en-GB" dirty="0">
                <a:solidFill>
                  <a:schemeClr val="accent3"/>
                </a:solidFill>
              </a:rPr>
              <a:t>Contents</a:t>
            </a:r>
          </a:p>
        </p:txBody>
      </p:sp>
      <p:sp>
        <p:nvSpPr>
          <p:cNvPr id="3" name="Content Placeholder 2">
            <a:extLst>
              <a:ext uri="{FF2B5EF4-FFF2-40B4-BE49-F238E27FC236}">
                <a16:creationId xmlns:a16="http://schemas.microsoft.com/office/drawing/2014/main" id="{3C398C35-D04D-4EEB-A44E-8DC9007C9186}"/>
              </a:ext>
            </a:extLst>
          </p:cNvPr>
          <p:cNvSpPr>
            <a:spLocks noGrp="1"/>
          </p:cNvSpPr>
          <p:nvPr>
            <p:ph idx="1"/>
          </p:nvPr>
        </p:nvSpPr>
        <p:spPr/>
        <p:txBody>
          <a:bodyPr>
            <a:normAutofit lnSpcReduction="10000"/>
          </a:bodyPr>
          <a:lstStyle/>
          <a:p>
            <a:r>
              <a:rPr lang="en-GB" dirty="0">
                <a:solidFill>
                  <a:schemeClr val="accent3"/>
                </a:solidFill>
              </a:rPr>
              <a:t>The Early Years – slides- 3 - 4</a:t>
            </a:r>
          </a:p>
          <a:p>
            <a:r>
              <a:rPr lang="en-GB" dirty="0">
                <a:solidFill>
                  <a:schemeClr val="accent3"/>
                </a:solidFill>
              </a:rPr>
              <a:t>The Middle Years – slides – 5 – 6 - 7</a:t>
            </a:r>
          </a:p>
          <a:p>
            <a:r>
              <a:rPr lang="en-GB" dirty="0">
                <a:solidFill>
                  <a:schemeClr val="accent3"/>
                </a:solidFill>
              </a:rPr>
              <a:t>The Later Years – slide -  8</a:t>
            </a:r>
          </a:p>
          <a:p>
            <a:r>
              <a:rPr lang="en-GB" dirty="0">
                <a:solidFill>
                  <a:schemeClr val="accent3"/>
                </a:solidFill>
              </a:rPr>
              <a:t>The Three Pillars – slide – 9</a:t>
            </a:r>
          </a:p>
          <a:p>
            <a:r>
              <a:rPr lang="en-GB" dirty="0" err="1">
                <a:solidFill>
                  <a:schemeClr val="accent3"/>
                </a:solidFill>
              </a:rPr>
              <a:t>Mul</a:t>
            </a:r>
            <a:r>
              <a:rPr lang="en-GB" dirty="0">
                <a:solidFill>
                  <a:schemeClr val="accent3"/>
                </a:solidFill>
              </a:rPr>
              <a:t> Mantra – slide – 10</a:t>
            </a:r>
          </a:p>
          <a:p>
            <a:r>
              <a:rPr lang="en-GB" dirty="0">
                <a:solidFill>
                  <a:schemeClr val="accent3"/>
                </a:solidFill>
              </a:rPr>
              <a:t>Reincarnation – slide – 11</a:t>
            </a:r>
          </a:p>
          <a:p>
            <a:r>
              <a:rPr lang="en-GB" dirty="0" err="1">
                <a:solidFill>
                  <a:schemeClr val="accent3"/>
                </a:solidFill>
              </a:rPr>
              <a:t>Janam</a:t>
            </a:r>
            <a:r>
              <a:rPr lang="en-GB" dirty="0">
                <a:solidFill>
                  <a:schemeClr val="accent3"/>
                </a:solidFill>
              </a:rPr>
              <a:t>- </a:t>
            </a:r>
            <a:r>
              <a:rPr lang="en-GB" dirty="0" err="1">
                <a:solidFill>
                  <a:schemeClr val="accent3"/>
                </a:solidFill>
              </a:rPr>
              <a:t>Sahki</a:t>
            </a:r>
            <a:r>
              <a:rPr lang="en-GB" dirty="0">
                <a:solidFill>
                  <a:schemeClr val="accent3"/>
                </a:solidFill>
              </a:rPr>
              <a:t> – slide – 12</a:t>
            </a:r>
          </a:p>
          <a:p>
            <a:r>
              <a:rPr lang="en-GB" dirty="0">
                <a:solidFill>
                  <a:schemeClr val="accent3"/>
                </a:solidFill>
              </a:rPr>
              <a:t>What Scholars Have To Say About Guru Nanak – slide – 13</a:t>
            </a:r>
          </a:p>
          <a:p>
            <a:r>
              <a:rPr lang="en-GB" dirty="0">
                <a:solidFill>
                  <a:schemeClr val="accent3"/>
                </a:solidFill>
              </a:rPr>
              <a:t>Bibliography – slides – 14 - 15</a:t>
            </a:r>
          </a:p>
          <a:p>
            <a:endParaRPr lang="en-GB" dirty="0"/>
          </a:p>
        </p:txBody>
      </p:sp>
    </p:spTree>
    <p:extLst>
      <p:ext uri="{BB962C8B-B14F-4D97-AF65-F5344CB8AC3E}">
        <p14:creationId xmlns:p14="http://schemas.microsoft.com/office/powerpoint/2010/main" val="1985328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52">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54" name="Rectangle 53">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54">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7" name="Oval 56">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9" name="Oval 58">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0"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1"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2"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1" name="Rectangle 63">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Placeholder 5" descr="A close up of a map&#10;&#10;Description generated with high confidence">
            <a:extLst>
              <a:ext uri="{FF2B5EF4-FFF2-40B4-BE49-F238E27FC236}">
                <a16:creationId xmlns:a16="http://schemas.microsoft.com/office/drawing/2014/main" id="{F81D45AB-C402-4D0A-B17B-398E8F195921}"/>
              </a:ext>
            </a:extLst>
          </p:cNvPr>
          <p:cNvPicPr>
            <a:picLocks noGrp="1" noChangeAspect="1"/>
          </p:cNvPicPr>
          <p:nvPr>
            <p:ph type="pic" idx="1"/>
          </p:nvPr>
        </p:nvPicPr>
        <p:blipFill rotWithShape="1">
          <a:blip r:embed="rId4" r:link="rId5">
            <a:extLst>
              <a:ext uri="{28A0092B-C50C-407E-A947-70E740481C1C}">
                <a14:useLocalDpi xmlns:a14="http://schemas.microsoft.com/office/drawing/2010/main" val="0"/>
              </a:ext>
            </a:extLst>
          </a:blip>
          <a:srcRect t="1126" b="13744"/>
          <a:stretch>
            <a:fillRect/>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6567115B-DD29-414D-AA20-DAD239BC802D}"/>
              </a:ext>
            </a:extLst>
          </p:cNvPr>
          <p:cNvSpPr>
            <a:spLocks noGrp="1"/>
          </p:cNvSpPr>
          <p:nvPr>
            <p:ph type="title"/>
          </p:nvPr>
        </p:nvSpPr>
        <p:spPr>
          <a:xfrm>
            <a:off x="1154953" y="973668"/>
            <a:ext cx="8761413" cy="706964"/>
          </a:xfrm>
        </p:spPr>
        <p:txBody>
          <a:bodyPr vert="horz" lIns="91440" tIns="45720" rIns="91440" bIns="45720" rtlCol="0" anchor="ctr">
            <a:normAutofit/>
          </a:bodyPr>
          <a:lstStyle/>
          <a:p>
            <a:r>
              <a:rPr lang="en-US"/>
              <a:t>The early years of Guru Nanak.</a:t>
            </a:r>
          </a:p>
        </p:txBody>
      </p:sp>
      <p:sp>
        <p:nvSpPr>
          <p:cNvPr id="4" name="Text Placeholder 3">
            <a:extLst>
              <a:ext uri="{FF2B5EF4-FFF2-40B4-BE49-F238E27FC236}">
                <a16:creationId xmlns:a16="http://schemas.microsoft.com/office/drawing/2014/main" id="{8987EFF0-3357-4223-A189-844A015BCE1E}"/>
              </a:ext>
            </a:extLst>
          </p:cNvPr>
          <p:cNvSpPr>
            <a:spLocks noGrp="1"/>
          </p:cNvSpPr>
          <p:nvPr>
            <p:ph type="body" sz="half" idx="2"/>
          </p:nvPr>
        </p:nvSpPr>
        <p:spPr>
          <a:xfrm>
            <a:off x="777770" y="2787649"/>
            <a:ext cx="3481054" cy="4068763"/>
          </a:xfrm>
        </p:spPr>
        <p:txBody>
          <a:bodyPr vert="horz" lIns="91440" tIns="45720" rIns="91440" bIns="45720" rtlCol="0" anchor="ctr">
            <a:normAutofit lnSpcReduction="10000"/>
          </a:bodyPr>
          <a:lstStyle/>
          <a:p>
            <a:pPr>
              <a:buFont typeface="Wingdings 3" charset="2"/>
              <a:buChar char=""/>
            </a:pPr>
            <a:r>
              <a:rPr lang="en-US" sz="1800" dirty="0">
                <a:solidFill>
                  <a:schemeClr val="accent3"/>
                </a:solidFill>
              </a:rPr>
              <a:t>Nanak was born at Talwandi (55 miles west of Lahore in 1469)</a:t>
            </a:r>
          </a:p>
          <a:p>
            <a:pPr>
              <a:buFont typeface="Wingdings 3" charset="2"/>
              <a:buChar char=""/>
            </a:pPr>
            <a:r>
              <a:rPr lang="en-US" sz="1800" dirty="0">
                <a:solidFill>
                  <a:schemeClr val="accent3"/>
                </a:solidFill>
              </a:rPr>
              <a:t>Most of the population of the Punjab were Hindu.</a:t>
            </a:r>
          </a:p>
          <a:p>
            <a:pPr>
              <a:buFont typeface="Wingdings 3" charset="2"/>
              <a:buChar char=""/>
            </a:pPr>
            <a:r>
              <a:rPr lang="en-US" sz="1800" dirty="0">
                <a:solidFill>
                  <a:schemeClr val="accent3"/>
                </a:solidFill>
              </a:rPr>
              <a:t>Many of them belonged to a land- owning peasant class (</a:t>
            </a:r>
            <a:r>
              <a:rPr lang="en-US" sz="1800" dirty="0" err="1">
                <a:solidFill>
                  <a:schemeClr val="accent3"/>
                </a:solidFill>
              </a:rPr>
              <a:t>Jati</a:t>
            </a:r>
            <a:r>
              <a:rPr lang="en-US" sz="1800" dirty="0">
                <a:solidFill>
                  <a:schemeClr val="accent3"/>
                </a:solidFill>
              </a:rPr>
              <a:t>) called </a:t>
            </a:r>
            <a:r>
              <a:rPr lang="en-US" sz="1800" dirty="0" err="1">
                <a:solidFill>
                  <a:schemeClr val="accent3"/>
                </a:solidFill>
              </a:rPr>
              <a:t>Jats</a:t>
            </a:r>
            <a:r>
              <a:rPr lang="en-US" sz="1800" dirty="0">
                <a:solidFill>
                  <a:schemeClr val="accent3"/>
                </a:solidFill>
              </a:rPr>
              <a:t>. Nanak was born into one of the higher castes the Khatri, or warrior caste.</a:t>
            </a:r>
          </a:p>
          <a:p>
            <a:pPr>
              <a:buFont typeface="Wingdings 3" charset="2"/>
              <a:buChar char=""/>
            </a:pPr>
            <a:r>
              <a:rPr lang="en-US" sz="900" dirty="0">
                <a:solidFill>
                  <a:schemeClr val="accent3"/>
                </a:solidFill>
              </a:rPr>
              <a:t>K. S. Duggal, </a:t>
            </a:r>
            <a:r>
              <a:rPr lang="en-US" sz="900" i="1" dirty="0">
                <a:solidFill>
                  <a:schemeClr val="accent3"/>
                </a:solidFill>
              </a:rPr>
              <a:t>SIKH GURUS; Their Lives &amp; Teachings</a:t>
            </a:r>
            <a:r>
              <a:rPr lang="en-US" sz="900" dirty="0">
                <a:solidFill>
                  <a:schemeClr val="accent3"/>
                </a:solidFill>
              </a:rPr>
              <a:t>(New Delhi: UBS Publishers’ Distributions Ltd,1993). </a:t>
            </a:r>
          </a:p>
          <a:p>
            <a:pPr>
              <a:buFont typeface="Wingdings 3" charset="2"/>
              <a:buChar char=""/>
            </a:pPr>
            <a:r>
              <a:rPr lang="en-US" sz="900" dirty="0">
                <a:solidFill>
                  <a:schemeClr val="accent3"/>
                </a:solidFill>
              </a:rPr>
              <a:t>,</a:t>
            </a:r>
            <a:r>
              <a:rPr lang="en-US" sz="900" i="1" dirty="0">
                <a:solidFill>
                  <a:schemeClr val="accent3"/>
                </a:solidFill>
              </a:rPr>
              <a:t>Where is Lahore, Pakistan? </a:t>
            </a:r>
            <a:r>
              <a:rPr lang="en-US" sz="900" dirty="0">
                <a:solidFill>
                  <a:schemeClr val="accent3"/>
                </a:solidFill>
              </a:rPr>
              <a:t>(2018)</a:t>
            </a:r>
            <a:r>
              <a:rPr lang="en-US" sz="900" dirty="0">
                <a:solidFill>
                  <a:schemeClr val="accent3"/>
                </a:solidFill>
                <a:hlinkClick r:id="rId6"/>
              </a:rPr>
              <a:t>https://www.worldatlas.com/as/pk/pb/where-is-Lahore.html</a:t>
            </a:r>
            <a:r>
              <a:rPr lang="en-US" sz="900" dirty="0">
                <a:solidFill>
                  <a:schemeClr val="accent3"/>
                </a:solidFill>
              </a:rPr>
              <a:t>(accessed 2 May 2018].</a:t>
            </a:r>
          </a:p>
          <a:p>
            <a:pPr>
              <a:buFont typeface="Wingdings 3" charset="2"/>
              <a:buChar char=""/>
            </a:pPr>
            <a:endParaRPr lang="en-US" sz="900" dirty="0">
              <a:solidFill>
                <a:schemeClr val="accent3"/>
              </a:solidFill>
            </a:endParaRPr>
          </a:p>
        </p:txBody>
      </p:sp>
    </p:spTree>
    <p:extLst>
      <p:ext uri="{BB962C8B-B14F-4D97-AF65-F5344CB8AC3E}">
        <p14:creationId xmlns:p14="http://schemas.microsoft.com/office/powerpoint/2010/main" val="1150912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0">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5" name="Rectangle 21">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Placeholder 5" descr="A screenshot of a cell phone&#10;&#10;Description generated with very high confidence">
            <a:extLst>
              <a:ext uri="{FF2B5EF4-FFF2-40B4-BE49-F238E27FC236}">
                <a16:creationId xmlns:a16="http://schemas.microsoft.com/office/drawing/2014/main" id="{9F97F2C7-52BD-431A-BF96-596621A21C3D}"/>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4312" r="4" b="1572"/>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8A1ED6CA-1579-4D28-A9E8-38B247C8193F}"/>
              </a:ext>
            </a:extLst>
          </p:cNvPr>
          <p:cNvSpPr>
            <a:spLocks noGrp="1"/>
          </p:cNvSpPr>
          <p:nvPr>
            <p:ph type="title"/>
          </p:nvPr>
        </p:nvSpPr>
        <p:spPr>
          <a:xfrm>
            <a:off x="1154953" y="973668"/>
            <a:ext cx="8761413" cy="706964"/>
          </a:xfrm>
        </p:spPr>
        <p:txBody>
          <a:bodyPr vert="horz" lIns="91440" tIns="45720" rIns="91440" bIns="45720" rtlCol="0" anchor="ctr">
            <a:normAutofit/>
          </a:bodyPr>
          <a:lstStyle/>
          <a:p>
            <a:endParaRPr lang="en-US"/>
          </a:p>
        </p:txBody>
      </p:sp>
      <p:sp>
        <p:nvSpPr>
          <p:cNvPr id="4" name="Text Placeholder 3">
            <a:extLst>
              <a:ext uri="{FF2B5EF4-FFF2-40B4-BE49-F238E27FC236}">
                <a16:creationId xmlns:a16="http://schemas.microsoft.com/office/drawing/2014/main" id="{4B9AF0C3-19B5-43D3-BA1A-2DECAFE0E095}"/>
              </a:ext>
            </a:extLst>
          </p:cNvPr>
          <p:cNvSpPr>
            <a:spLocks noGrp="1"/>
          </p:cNvSpPr>
          <p:nvPr>
            <p:ph type="body" sz="half" idx="2"/>
          </p:nvPr>
        </p:nvSpPr>
        <p:spPr>
          <a:xfrm>
            <a:off x="300789" y="2667000"/>
            <a:ext cx="6066143" cy="4080664"/>
          </a:xfrm>
        </p:spPr>
        <p:txBody>
          <a:bodyPr vert="horz" lIns="91440" tIns="45720" rIns="91440" bIns="45720" rtlCol="0" anchor="ctr">
            <a:normAutofit fontScale="25000" lnSpcReduction="20000"/>
          </a:bodyPr>
          <a:lstStyle/>
          <a:p>
            <a:pPr>
              <a:buFont typeface="Wingdings 3" charset="2"/>
              <a:buChar char=""/>
            </a:pPr>
            <a:r>
              <a:rPr lang="en-US" sz="7200" dirty="0">
                <a:solidFill>
                  <a:schemeClr val="accent3"/>
                </a:solidFill>
              </a:rPr>
              <a:t>Nanak was the only son of Mehta Kalian Das and Maka Tripta and he had an older sister called Nanaki.</a:t>
            </a:r>
          </a:p>
          <a:p>
            <a:pPr>
              <a:buFont typeface="Wingdings 3" charset="2"/>
              <a:buChar char=""/>
            </a:pPr>
            <a:r>
              <a:rPr lang="en-US" sz="7200" dirty="0">
                <a:solidFill>
                  <a:schemeClr val="accent3"/>
                </a:solidFill>
              </a:rPr>
              <a:t>Nanak made good friends with the poor and so called low castes, he was good friends  with Hindu and Muslim boys.</a:t>
            </a:r>
          </a:p>
          <a:p>
            <a:pPr>
              <a:buFont typeface="Wingdings 3" charset="2"/>
              <a:buChar char=""/>
            </a:pPr>
            <a:r>
              <a:rPr lang="en-US" sz="7200" dirty="0">
                <a:solidFill>
                  <a:schemeClr val="accent3"/>
                </a:solidFill>
              </a:rPr>
              <a:t>He had a good voice and was fond of singing devotional songs.</a:t>
            </a:r>
          </a:p>
          <a:p>
            <a:pPr>
              <a:buFont typeface="Wingdings 3" charset="2"/>
              <a:buChar char=""/>
            </a:pPr>
            <a:r>
              <a:rPr lang="en-US" sz="7200" dirty="0">
                <a:solidFill>
                  <a:schemeClr val="accent3"/>
                </a:solidFill>
              </a:rPr>
              <a:t>He was a gifted child and was sent to Madrasa to earn Persian and Arabic.</a:t>
            </a:r>
          </a:p>
          <a:p>
            <a:pPr>
              <a:buFont typeface="Wingdings 3" charset="2"/>
              <a:buChar char=""/>
            </a:pPr>
            <a:r>
              <a:rPr lang="en-US" sz="7200" dirty="0">
                <a:solidFill>
                  <a:schemeClr val="accent3"/>
                </a:solidFill>
              </a:rPr>
              <a:t>At the age of 11 Nanak was invested with the sacred thread which is a custom among the Hindu caste. He refused to wear it as he had no faith in the ritual.</a:t>
            </a:r>
          </a:p>
          <a:p>
            <a:pPr>
              <a:buFont typeface="Wingdings 3" charset="2"/>
              <a:buChar char=""/>
            </a:pPr>
            <a:endParaRPr lang="en-US" dirty="0">
              <a:solidFill>
                <a:schemeClr val="accent3"/>
              </a:solidFill>
            </a:endParaRPr>
          </a:p>
          <a:p>
            <a:pPr>
              <a:buFont typeface="Wingdings 3" charset="2"/>
              <a:buChar char=""/>
            </a:pPr>
            <a:r>
              <a:rPr lang="en-US" sz="3200" dirty="0">
                <a:solidFill>
                  <a:schemeClr val="accent3"/>
                </a:solidFill>
              </a:rPr>
              <a:t>K. S. Duggal,</a:t>
            </a:r>
            <a:r>
              <a:rPr lang="en-US" sz="3200" i="1" dirty="0">
                <a:solidFill>
                  <a:schemeClr val="accent3"/>
                </a:solidFill>
              </a:rPr>
              <a:t> SIKH GURUS; Their Lives &amp; Teachings</a:t>
            </a:r>
            <a:r>
              <a:rPr lang="en-US" sz="3200" dirty="0">
                <a:solidFill>
                  <a:schemeClr val="accent3"/>
                </a:solidFill>
              </a:rPr>
              <a:t>(New Delhi: UBS Publishers’ Distributions Ltd,1993). </a:t>
            </a:r>
          </a:p>
          <a:p>
            <a:pPr>
              <a:buFont typeface="Wingdings 3" charset="2"/>
              <a:buChar char=""/>
            </a:pPr>
            <a:r>
              <a:rPr lang="en-US" sz="3200" dirty="0">
                <a:solidFill>
                  <a:schemeClr val="accent3"/>
                </a:solidFill>
              </a:rPr>
              <a:t>,</a:t>
            </a:r>
            <a:r>
              <a:rPr lang="en-US" sz="3200" i="1" dirty="0">
                <a:solidFill>
                  <a:schemeClr val="accent3"/>
                </a:solidFill>
              </a:rPr>
              <a:t>The Sacred Thread Ceremony</a:t>
            </a:r>
            <a:r>
              <a:rPr lang="en-US" sz="3200" dirty="0">
                <a:solidFill>
                  <a:schemeClr val="accent3"/>
                </a:solidFill>
              </a:rPr>
              <a:t> (2018)</a:t>
            </a:r>
            <a:r>
              <a:rPr lang="en-US" sz="3200" dirty="0">
                <a:solidFill>
                  <a:schemeClr val="accent3"/>
                </a:solidFill>
                <a:hlinkClick r:id="rId4"/>
              </a:rPr>
              <a:t>https://slideplayer.com/4879510/images/6/The+Sacred+Thread+Ceremony.jpg</a:t>
            </a:r>
            <a:r>
              <a:rPr lang="en-US" sz="3200" dirty="0">
                <a:solidFill>
                  <a:schemeClr val="accent3"/>
                </a:solidFill>
              </a:rPr>
              <a:t>{accessed 2 May 2018].</a:t>
            </a:r>
          </a:p>
          <a:p>
            <a:pPr>
              <a:buFont typeface="Wingdings 3" charset="2"/>
              <a:buChar char=""/>
            </a:pPr>
            <a:endParaRPr lang="en-US" sz="3200" dirty="0">
              <a:solidFill>
                <a:schemeClr val="accent3"/>
              </a:solidFill>
            </a:endParaRPr>
          </a:p>
        </p:txBody>
      </p:sp>
    </p:spTree>
    <p:extLst>
      <p:ext uri="{BB962C8B-B14F-4D97-AF65-F5344CB8AC3E}">
        <p14:creationId xmlns:p14="http://schemas.microsoft.com/office/powerpoint/2010/main" val="2727809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4" name="Group 23">
            <a:extLst>
              <a:ext uri="{FF2B5EF4-FFF2-40B4-BE49-F238E27FC236}">
                <a16:creationId xmlns:a16="http://schemas.microsoft.com/office/drawing/2014/main" id="{89674B87-B7AA-4FDD-B75B-0E6F82BFAB56}"/>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67027"/>
            <a:chOff x="0" y="-2373"/>
            <a:chExt cx="12192000" cy="6867027"/>
          </a:xfrm>
        </p:grpSpPr>
        <p:sp>
          <p:nvSpPr>
            <p:cNvPr id="25" name="Rectangle 24">
              <a:extLst>
                <a:ext uri="{FF2B5EF4-FFF2-40B4-BE49-F238E27FC236}">
                  <a16:creationId xmlns:a16="http://schemas.microsoft.com/office/drawing/2014/main" id="{A779CFA5-3E2E-44AE-8901-888F319BB0BE}"/>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6267043B-4282-450D-A595-165512D91D70}"/>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C3ECCE6B-7124-49F7-A9F7-846F18D2370D}"/>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E4B22195-E753-4CEB-9376-1E4C70F9D9B2}"/>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1321F675-966F-4F38-9E8C-EF813E7B09D6}"/>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3C1E1FED-8209-4304-BD7B-1E364C44A627}"/>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DF77DFC8-AD0F-4293-A5B0-A4B35B41D1C7}"/>
                </a:ext>
              </a:extLst>
            </p:cNvPr>
            <p:cNvSpPr/>
            <p:nvPr>
              <p:extLst>
                <p:ext uri="{386F3935-93C4-4BCD-93E2-E3B085C9AB24}">
                  <p16:designElem xmlns:p16="http://schemas.microsoft.com/office/powerpoint/2015/main" val="1"/>
                </p:ext>
              </p:extLst>
            </p:nvPr>
          </p:nvSpPr>
          <p:spPr>
            <a:xfrm>
              <a:off x="5194608" y="402165"/>
              <a:ext cx="657405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1A536217-7B6F-4117-90B1-9D52A5791638}"/>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11FF4C96-6962-4FEB-8800-B664A2ACCFE9}"/>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4" name="Freeform 5">
              <a:extLst>
                <a:ext uri="{FF2B5EF4-FFF2-40B4-BE49-F238E27FC236}">
                  <a16:creationId xmlns:a16="http://schemas.microsoft.com/office/drawing/2014/main" id="{309CC5A8-B34F-420B-82A5-2B885B247783}"/>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6" name="Picture Placeholder 5" descr="A group of people around each other&#10;&#10;Description generated with high confidence">
            <a:extLst>
              <a:ext uri="{FF2B5EF4-FFF2-40B4-BE49-F238E27FC236}">
                <a16:creationId xmlns:a16="http://schemas.microsoft.com/office/drawing/2014/main" id="{0CA7E439-C9A1-48E2-89A9-16927F9FF298}"/>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10953" r="14789" b="-2"/>
          <a:stretch/>
        </p:blipFill>
        <p:spPr>
          <a:xfrm>
            <a:off x="5194607" y="803751"/>
            <a:ext cx="6391533" cy="5250498"/>
          </a:xfrm>
          <a:prstGeom prst="rect">
            <a:avLst/>
          </a:prstGeom>
        </p:spPr>
      </p:pic>
      <p:sp>
        <p:nvSpPr>
          <p:cNvPr id="36" name="Rectangle 35">
            <a:extLst>
              <a:ext uri="{FF2B5EF4-FFF2-40B4-BE49-F238E27FC236}">
                <a16:creationId xmlns:a16="http://schemas.microsoft.com/office/drawing/2014/main" id="{B6E07BC7-FAEA-458C-90C9-A68082FBB3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C08811-89B7-4FE3-8128-DE335B87C8D3}"/>
              </a:ext>
            </a:extLst>
          </p:cNvPr>
          <p:cNvSpPr>
            <a:spLocks noGrp="1"/>
          </p:cNvSpPr>
          <p:nvPr>
            <p:ph type="title"/>
          </p:nvPr>
        </p:nvSpPr>
        <p:spPr>
          <a:xfrm>
            <a:off x="662153" y="589366"/>
            <a:ext cx="3741898" cy="1020232"/>
          </a:xfrm>
        </p:spPr>
        <p:txBody>
          <a:bodyPr vert="horz" lIns="91440" tIns="45720" rIns="91440" bIns="45720" rtlCol="0" anchor="ctr">
            <a:normAutofit/>
          </a:bodyPr>
          <a:lstStyle/>
          <a:p>
            <a:pPr>
              <a:lnSpc>
                <a:spcPct val="90000"/>
              </a:lnSpc>
            </a:pPr>
            <a:r>
              <a:rPr lang="en-US" sz="3300" dirty="0">
                <a:solidFill>
                  <a:schemeClr val="accent3"/>
                </a:solidFill>
              </a:rPr>
              <a:t>The Middle Years. </a:t>
            </a:r>
          </a:p>
        </p:txBody>
      </p:sp>
      <p:sp>
        <p:nvSpPr>
          <p:cNvPr id="4" name="Text Placeholder 3">
            <a:extLst>
              <a:ext uri="{FF2B5EF4-FFF2-40B4-BE49-F238E27FC236}">
                <a16:creationId xmlns:a16="http://schemas.microsoft.com/office/drawing/2014/main" id="{8A095E88-8F18-486E-9637-0657A6AE73DF}"/>
              </a:ext>
            </a:extLst>
          </p:cNvPr>
          <p:cNvSpPr>
            <a:spLocks noGrp="1"/>
          </p:cNvSpPr>
          <p:nvPr>
            <p:ph type="body" sz="half" idx="2"/>
          </p:nvPr>
        </p:nvSpPr>
        <p:spPr>
          <a:xfrm>
            <a:off x="605860" y="1676399"/>
            <a:ext cx="3474015" cy="4377849"/>
          </a:xfrm>
        </p:spPr>
        <p:txBody>
          <a:bodyPr vert="horz" lIns="91440" tIns="45720" rIns="91440" bIns="45720" rtlCol="0">
            <a:normAutofit fontScale="25000" lnSpcReduction="20000"/>
          </a:bodyPr>
          <a:lstStyle/>
          <a:p>
            <a:pPr>
              <a:buFont typeface="Wingdings 3" charset="2"/>
              <a:buChar char=""/>
            </a:pPr>
            <a:r>
              <a:rPr lang="en-US" sz="6400" dirty="0">
                <a:solidFill>
                  <a:schemeClr val="accent3"/>
                </a:solidFill>
              </a:rPr>
              <a:t>At around the age of 16, Nanak married Mata Sulakhni and had two sons, Sri Chand and Lakshmi Das.</a:t>
            </a:r>
          </a:p>
          <a:p>
            <a:pPr>
              <a:buFont typeface="Wingdings 3" charset="2"/>
              <a:buChar char=""/>
            </a:pPr>
            <a:r>
              <a:rPr lang="en-US" sz="6400" dirty="0">
                <a:solidFill>
                  <a:schemeClr val="accent3"/>
                </a:solidFill>
              </a:rPr>
              <a:t>They moved to the town of Sultanpur Lodhi, where Nanak took a job as an accountant, he was in charge of the stores of the local governor.</a:t>
            </a:r>
          </a:p>
          <a:p>
            <a:pPr>
              <a:buFont typeface="Wingdings 3" charset="2"/>
              <a:buChar char=""/>
            </a:pPr>
            <a:r>
              <a:rPr lang="en-US" sz="6400" dirty="0">
                <a:solidFill>
                  <a:schemeClr val="accent3"/>
                </a:solidFill>
              </a:rPr>
              <a:t>In the early mornings and late evenings he meditated and sang hymns accompanied by Bhai Mardana, a Muslim companion from Talwandi. </a:t>
            </a:r>
          </a:p>
          <a:p>
            <a:pPr>
              <a:buFont typeface="Wingdings 3" charset="2"/>
              <a:buChar char=""/>
            </a:pPr>
            <a:endParaRPr lang="en-US" dirty="0">
              <a:solidFill>
                <a:schemeClr val="accent3"/>
              </a:solidFill>
            </a:endParaRPr>
          </a:p>
          <a:p>
            <a:pPr>
              <a:buFont typeface="Wingdings 3" charset="2"/>
              <a:buChar char=""/>
            </a:pPr>
            <a:r>
              <a:rPr lang="en-US" sz="2500" dirty="0">
                <a:solidFill>
                  <a:schemeClr val="accent3"/>
                </a:solidFill>
              </a:rPr>
              <a:t>K. S. Duggal, </a:t>
            </a:r>
            <a:r>
              <a:rPr lang="en-US" sz="2500" i="1" dirty="0">
                <a:solidFill>
                  <a:schemeClr val="accent3"/>
                </a:solidFill>
              </a:rPr>
              <a:t>SIKH GURUS; Their Lives &amp; Teachings</a:t>
            </a:r>
            <a:r>
              <a:rPr lang="en-US" sz="2500" dirty="0">
                <a:solidFill>
                  <a:schemeClr val="accent3"/>
                </a:solidFill>
              </a:rPr>
              <a:t>(New Delhi: UBS Publishers’ Distributions Ltd,1993). </a:t>
            </a:r>
          </a:p>
          <a:p>
            <a:pPr>
              <a:buFont typeface="Wingdings 3" charset="2"/>
              <a:buChar char=""/>
            </a:pPr>
            <a:r>
              <a:rPr lang="en-US" sz="2500" dirty="0">
                <a:solidFill>
                  <a:schemeClr val="accent3"/>
                </a:solidFill>
              </a:rPr>
              <a:t>,</a:t>
            </a:r>
            <a:r>
              <a:rPr lang="en-US" sz="2500" i="1" dirty="0">
                <a:solidFill>
                  <a:schemeClr val="accent3"/>
                </a:solidFill>
              </a:rPr>
              <a:t>Wisdom of medieval Sikh Saints laid bare in Canadian artist’s paintings </a:t>
            </a:r>
            <a:r>
              <a:rPr lang="en-US" sz="2500" dirty="0">
                <a:solidFill>
                  <a:schemeClr val="accent3"/>
                </a:solidFill>
              </a:rPr>
              <a:t>(2018) </a:t>
            </a:r>
            <a:r>
              <a:rPr lang="en-US" sz="2500" dirty="0">
                <a:solidFill>
                  <a:schemeClr val="accent3"/>
                </a:solidFill>
                <a:hlinkClick r:id="rId4"/>
              </a:rPr>
              <a:t>https://www.deccanchornicle.com/lifestyle/books-and-art/160717/wisdom-of-medieval-sikh-saints-laid-bare-in-Canadian-artists-paintings.html[accessed</a:t>
            </a:r>
            <a:r>
              <a:rPr lang="en-US" sz="2500" dirty="0">
                <a:solidFill>
                  <a:schemeClr val="accent3"/>
                </a:solidFill>
              </a:rPr>
              <a:t> 2 May 2018}.</a:t>
            </a:r>
          </a:p>
        </p:txBody>
      </p:sp>
    </p:spTree>
    <p:extLst>
      <p:ext uri="{BB962C8B-B14F-4D97-AF65-F5344CB8AC3E}">
        <p14:creationId xmlns:p14="http://schemas.microsoft.com/office/powerpoint/2010/main" val="394399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Placeholder 5" descr="A view of a body of water&#10;&#10;Description generated with very high confidence">
            <a:extLst>
              <a:ext uri="{FF2B5EF4-FFF2-40B4-BE49-F238E27FC236}">
                <a16:creationId xmlns:a16="http://schemas.microsoft.com/office/drawing/2014/main" id="{45EE073A-E69C-4BA4-8079-5FB3C9BDC802}"/>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t="3610" r="-2" b="-2"/>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E1079BA0-0B07-4FCF-AFCD-43736BD921CE}"/>
              </a:ext>
            </a:extLst>
          </p:cNvPr>
          <p:cNvSpPr>
            <a:spLocks noGrp="1"/>
          </p:cNvSpPr>
          <p:nvPr>
            <p:ph type="title"/>
          </p:nvPr>
        </p:nvSpPr>
        <p:spPr>
          <a:xfrm>
            <a:off x="12801521" y="1171074"/>
            <a:ext cx="45719" cy="82805"/>
          </a:xfrm>
        </p:spPr>
        <p:txBody>
          <a:bodyPr vert="horz" lIns="91440" tIns="45720" rIns="91440" bIns="45720" rtlCol="0" anchor="ctr">
            <a:normAutofit fontScale="90000"/>
          </a:bodyPr>
          <a:lstStyle/>
          <a:p>
            <a:endParaRPr lang="en-US" dirty="0"/>
          </a:p>
        </p:txBody>
      </p:sp>
      <p:sp>
        <p:nvSpPr>
          <p:cNvPr id="4" name="Text Placeholder 3">
            <a:extLst>
              <a:ext uri="{FF2B5EF4-FFF2-40B4-BE49-F238E27FC236}">
                <a16:creationId xmlns:a16="http://schemas.microsoft.com/office/drawing/2014/main" id="{EF10A5C4-E424-4D28-ACF6-DABD6B9E176D}"/>
              </a:ext>
            </a:extLst>
          </p:cNvPr>
          <p:cNvSpPr>
            <a:spLocks noGrp="1"/>
          </p:cNvSpPr>
          <p:nvPr>
            <p:ph type="body" sz="half" idx="2"/>
          </p:nvPr>
        </p:nvSpPr>
        <p:spPr>
          <a:xfrm>
            <a:off x="713166" y="2137526"/>
            <a:ext cx="3481054" cy="4727128"/>
          </a:xfrm>
        </p:spPr>
        <p:txBody>
          <a:bodyPr vert="horz" lIns="91440" tIns="45720" rIns="91440" bIns="45720" rtlCol="0" anchor="ctr">
            <a:normAutofit fontScale="25000" lnSpcReduction="20000"/>
          </a:bodyPr>
          <a:lstStyle/>
          <a:p>
            <a:pPr>
              <a:buFont typeface="Wingdings 3" charset="2"/>
              <a:buChar char=""/>
            </a:pPr>
            <a:r>
              <a:rPr lang="en-US" sz="6400" dirty="0">
                <a:solidFill>
                  <a:schemeClr val="accent3"/>
                </a:solidFill>
              </a:rPr>
              <a:t>When Guru Nanak was about thirty years of age he went to bathe in the river Bain, but never resurfaced.</a:t>
            </a:r>
          </a:p>
          <a:p>
            <a:pPr>
              <a:buFont typeface="Wingdings 3" charset="2"/>
              <a:buChar char=""/>
            </a:pPr>
            <a:r>
              <a:rPr lang="en-US" sz="6400" dirty="0">
                <a:solidFill>
                  <a:schemeClr val="accent3"/>
                </a:solidFill>
              </a:rPr>
              <a:t>On the third day he returned and did not  speak for three days.</a:t>
            </a:r>
          </a:p>
          <a:p>
            <a:pPr>
              <a:buFont typeface="Wingdings 3" charset="2"/>
              <a:buChar char=""/>
            </a:pPr>
            <a:r>
              <a:rPr lang="en-US" sz="6400" dirty="0">
                <a:solidFill>
                  <a:schemeClr val="accent3"/>
                </a:solidFill>
              </a:rPr>
              <a:t>When he broke his silence the first words he spoke were “There is no Hindu or Mussulman ( Muslim ), so whose path ( system of teaching ) shall I follow? God is neither Hindu nor Mussulman and the path I shall follow is God’s.”</a:t>
            </a:r>
          </a:p>
          <a:p>
            <a:pPr>
              <a:buFont typeface="Wingdings 3" charset="2"/>
              <a:buChar char=""/>
            </a:pPr>
            <a:endParaRPr lang="en-US" sz="1000" dirty="0">
              <a:solidFill>
                <a:schemeClr val="accent3"/>
              </a:solidFill>
            </a:endParaRPr>
          </a:p>
          <a:p>
            <a:pPr>
              <a:buFont typeface="Wingdings 3" charset="2"/>
              <a:buChar char=""/>
            </a:pPr>
            <a:endParaRPr lang="en-US" sz="1500" dirty="0">
              <a:solidFill>
                <a:schemeClr val="accent3"/>
              </a:solidFill>
            </a:endParaRPr>
          </a:p>
          <a:p>
            <a:r>
              <a:rPr lang="en-US" sz="3200" dirty="0">
                <a:solidFill>
                  <a:schemeClr val="accent3"/>
                </a:solidFill>
              </a:rPr>
              <a:t>W Owen Cole, </a:t>
            </a:r>
            <a:r>
              <a:rPr lang="en-US" sz="3200" i="1" dirty="0">
                <a:solidFill>
                  <a:schemeClr val="accent3"/>
                </a:solidFill>
              </a:rPr>
              <a:t>Sikhism</a:t>
            </a:r>
            <a:r>
              <a:rPr lang="en-US" sz="3200" dirty="0">
                <a:solidFill>
                  <a:schemeClr val="accent3"/>
                </a:solidFill>
              </a:rPr>
              <a:t>( London: Hodder Headline PLC, 1994 ), p.20</a:t>
            </a:r>
          </a:p>
          <a:p>
            <a:r>
              <a:rPr lang="en-US" sz="3200" i="1" dirty="0">
                <a:solidFill>
                  <a:schemeClr val="accent3"/>
                </a:solidFill>
              </a:rPr>
              <a:t>,Rivers </a:t>
            </a:r>
            <a:r>
              <a:rPr lang="en-US" sz="3200" dirty="0">
                <a:solidFill>
                  <a:schemeClr val="accent3"/>
                </a:solidFill>
              </a:rPr>
              <a:t>(2015) &lt; https://thehistory.co/category/famous-</a:t>
            </a:r>
          </a:p>
          <a:p>
            <a:r>
              <a:rPr lang="en-US" sz="3200" dirty="0">
                <a:solidFill>
                  <a:schemeClr val="accent3"/>
                </a:solidFill>
              </a:rPr>
              <a:t>places/rivers/&gt;[accessed 2 May 2018]</a:t>
            </a:r>
          </a:p>
        </p:txBody>
      </p:sp>
    </p:spTree>
    <p:extLst>
      <p:ext uri="{BB962C8B-B14F-4D97-AF65-F5344CB8AC3E}">
        <p14:creationId xmlns:p14="http://schemas.microsoft.com/office/powerpoint/2010/main" val="4122311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Placeholder 5" descr="A picture containing wall, indoor, table, small&#10;&#10;Description generated with very high confidence">
            <a:extLst>
              <a:ext uri="{FF2B5EF4-FFF2-40B4-BE49-F238E27FC236}">
                <a16:creationId xmlns:a16="http://schemas.microsoft.com/office/drawing/2014/main" id="{E21D00AF-C7C3-4035-93CC-6172804FB8F8}"/>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418" r="-2" b="-2"/>
          <a:stretch/>
        </p:blipFill>
        <p:spPr>
          <a:xfrm>
            <a:off x="8020571" y="2775951"/>
            <a:ext cx="3080048"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3771C7C6-8E9B-45EB-AA00-0283880C0178}"/>
              </a:ext>
            </a:extLst>
          </p:cNvPr>
          <p:cNvSpPr>
            <a:spLocks noGrp="1"/>
          </p:cNvSpPr>
          <p:nvPr>
            <p:ph type="title"/>
          </p:nvPr>
        </p:nvSpPr>
        <p:spPr>
          <a:xfrm>
            <a:off x="1154953" y="973668"/>
            <a:ext cx="8761413" cy="706964"/>
          </a:xfrm>
        </p:spPr>
        <p:txBody>
          <a:bodyPr vert="horz" lIns="91440" tIns="45720" rIns="91440" bIns="45720" rtlCol="0" anchor="ctr">
            <a:normAutofit/>
          </a:bodyPr>
          <a:lstStyle/>
          <a:p>
            <a:endParaRPr lang="en-US"/>
          </a:p>
        </p:txBody>
      </p:sp>
      <p:sp>
        <p:nvSpPr>
          <p:cNvPr id="4" name="Text Placeholder 3">
            <a:extLst>
              <a:ext uri="{FF2B5EF4-FFF2-40B4-BE49-F238E27FC236}">
                <a16:creationId xmlns:a16="http://schemas.microsoft.com/office/drawing/2014/main" id="{C2195055-961C-4C5D-AB4E-E85039426B5A}"/>
              </a:ext>
            </a:extLst>
          </p:cNvPr>
          <p:cNvSpPr>
            <a:spLocks noGrp="1"/>
          </p:cNvSpPr>
          <p:nvPr>
            <p:ph type="body" sz="half" idx="2"/>
          </p:nvPr>
        </p:nvSpPr>
        <p:spPr>
          <a:xfrm>
            <a:off x="1154954" y="2603500"/>
            <a:ext cx="6397313" cy="3416300"/>
          </a:xfrm>
        </p:spPr>
        <p:txBody>
          <a:bodyPr vert="horz" lIns="91440" tIns="45720" rIns="91440" bIns="45720" rtlCol="0" anchor="ctr">
            <a:normAutofit lnSpcReduction="10000"/>
          </a:bodyPr>
          <a:lstStyle/>
          <a:p>
            <a:pPr>
              <a:buFont typeface="Wingdings 3" charset="2"/>
              <a:buChar char=""/>
            </a:pPr>
            <a:r>
              <a:rPr lang="en-US" sz="1800" dirty="0">
                <a:solidFill>
                  <a:schemeClr val="accent3"/>
                </a:solidFill>
              </a:rPr>
              <a:t>As the Primal Being willed, Nanak the devotee, was ushered into the Divine Presence. Then a cup filled with nectar (</a:t>
            </a:r>
            <a:r>
              <a:rPr lang="en-US" sz="1800" dirty="0" err="1">
                <a:solidFill>
                  <a:schemeClr val="accent3"/>
                </a:solidFill>
              </a:rPr>
              <a:t>amrit</a:t>
            </a:r>
            <a:r>
              <a:rPr lang="en-US" sz="1800" dirty="0">
                <a:solidFill>
                  <a:schemeClr val="accent3"/>
                </a:solidFill>
              </a:rPr>
              <a:t>) was given him with the command. “This is the cup of Name-Adoration drink it I am with you and I bless and exalt you. Whoever remembers you will enjoy my </a:t>
            </a:r>
            <a:r>
              <a:rPr lang="en-US" sz="1800" dirty="0" err="1">
                <a:solidFill>
                  <a:schemeClr val="accent3"/>
                </a:solidFill>
              </a:rPr>
              <a:t>favour</a:t>
            </a:r>
            <a:r>
              <a:rPr lang="en-US" sz="1800" dirty="0">
                <a:solidFill>
                  <a:schemeClr val="accent3"/>
                </a:solidFill>
              </a:rPr>
              <a:t>. Go, rejoice in my Name and teach others to do so… I have bestowed you the gift of my Name . Let this be your calling.”</a:t>
            </a:r>
          </a:p>
          <a:p>
            <a:pPr>
              <a:buFont typeface="Wingdings 3" charset="2"/>
              <a:buChar char=""/>
            </a:pPr>
            <a:endParaRPr lang="en-US" sz="1000" dirty="0">
              <a:solidFill>
                <a:schemeClr val="accent3"/>
              </a:solidFill>
            </a:endParaRPr>
          </a:p>
          <a:p>
            <a:pPr>
              <a:buFont typeface="Wingdings 3" charset="2"/>
              <a:buChar char=""/>
            </a:pPr>
            <a:r>
              <a:rPr lang="en-US" sz="1000" dirty="0">
                <a:solidFill>
                  <a:schemeClr val="accent3"/>
                </a:solidFill>
              </a:rPr>
              <a:t>W Owen Cole, </a:t>
            </a:r>
            <a:r>
              <a:rPr lang="en-US" sz="1000" i="1" dirty="0">
                <a:solidFill>
                  <a:schemeClr val="accent3"/>
                </a:solidFill>
              </a:rPr>
              <a:t>Sikhism</a:t>
            </a:r>
            <a:r>
              <a:rPr lang="en-US" sz="1000" dirty="0">
                <a:solidFill>
                  <a:schemeClr val="accent3"/>
                </a:solidFill>
              </a:rPr>
              <a:t>( London: Hodder Headline PLC, 1994 ), p.20</a:t>
            </a:r>
          </a:p>
          <a:p>
            <a:pPr>
              <a:buFont typeface="Wingdings 3" charset="2"/>
              <a:buChar char=""/>
            </a:pPr>
            <a:r>
              <a:rPr lang="en-US" i="1" dirty="0">
                <a:solidFill>
                  <a:schemeClr val="accent3"/>
                </a:solidFill>
              </a:rPr>
              <a:t>,</a:t>
            </a:r>
            <a:r>
              <a:rPr lang="en-US" sz="900" i="1" dirty="0">
                <a:solidFill>
                  <a:schemeClr val="accent3"/>
                </a:solidFill>
              </a:rPr>
              <a:t>Sikh Morning Hymn Ambrosia Cup(Guru </a:t>
            </a:r>
            <a:r>
              <a:rPr lang="en-US" sz="900" i="1" dirty="0" err="1">
                <a:solidFill>
                  <a:schemeClr val="accent3"/>
                </a:solidFill>
              </a:rPr>
              <a:t>Granth</a:t>
            </a:r>
            <a:r>
              <a:rPr lang="en-US" sz="900" i="1" dirty="0">
                <a:solidFill>
                  <a:schemeClr val="accent3"/>
                </a:solidFill>
              </a:rPr>
              <a:t> Sahib(2018) </a:t>
            </a:r>
            <a:r>
              <a:rPr lang="en-US" sz="900" dirty="0">
                <a:solidFill>
                  <a:schemeClr val="accent3"/>
                </a:solidFill>
                <a:hlinkClick r:id="rId4"/>
              </a:rPr>
              <a:t>https://play.google.com/store/apps/details?id=appinventor.ai_treasuretrovecollectibles.Sikh_Morning_Hymn_Ambrosia_Cup[accessed</a:t>
            </a:r>
            <a:r>
              <a:rPr lang="en-US" sz="900" dirty="0">
                <a:solidFill>
                  <a:schemeClr val="accent3"/>
                </a:solidFill>
              </a:rPr>
              <a:t> 2 May 2018]</a:t>
            </a:r>
          </a:p>
        </p:txBody>
      </p:sp>
    </p:spTree>
    <p:extLst>
      <p:ext uri="{BB962C8B-B14F-4D97-AF65-F5344CB8AC3E}">
        <p14:creationId xmlns:p14="http://schemas.microsoft.com/office/powerpoint/2010/main" val="4218619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26">
            <a:extLst>
              <a:ext uri="{FF2B5EF4-FFF2-40B4-BE49-F238E27FC236}">
                <a16:creationId xmlns:a16="http://schemas.microsoft.com/office/drawing/2014/main" id="{1DD029FC-684F-483A-A8BD-1F092BFFB78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8" name="Rectangle 27">
              <a:extLst>
                <a:ext uri="{FF2B5EF4-FFF2-40B4-BE49-F238E27FC236}">
                  <a16:creationId xmlns:a16="http://schemas.microsoft.com/office/drawing/2014/main" id="{EF3C96DD-C9B2-4B53-AEC5-8CB276D3C71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662F19CA-71D7-45F5-9123-CA712C5281F8}"/>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3886C2A0-05BA-4243-B351-00C64563A21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CC87CEB4-8F81-455D-A076-159940550D76}"/>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BC9FC7F0-1AE4-4459-B8F2-219D7598B958}"/>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DD48B9DA-44B2-4334-96CF-D089EFEC9AD5}"/>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a16="http://schemas.microsoft.com/office/drawing/2014/main" id="{79089964-B99F-487E-840E-FD3D7E88CC09}"/>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5" name="Freeform 5">
              <a:extLst>
                <a:ext uri="{FF2B5EF4-FFF2-40B4-BE49-F238E27FC236}">
                  <a16:creationId xmlns:a16="http://schemas.microsoft.com/office/drawing/2014/main" id="{EC4611E9-9EAD-44EF-967C-9F3F3066D096}"/>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6" name="Freeform 5">
              <a:extLst>
                <a:ext uri="{FF2B5EF4-FFF2-40B4-BE49-F238E27FC236}">
                  <a16:creationId xmlns:a16="http://schemas.microsoft.com/office/drawing/2014/main" id="{5916A076-E219-44E3-8EB5-1C04EFCD17D6}"/>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3" name="Rectangle 37">
            <a:extLst>
              <a:ext uri="{FF2B5EF4-FFF2-40B4-BE49-F238E27FC236}">
                <a16:creationId xmlns:a16="http://schemas.microsoft.com/office/drawing/2014/main" id="{D764F0A0-D07C-4159-9427-D25058257D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74" name="Group 39">
            <a:extLst>
              <a:ext uri="{FF2B5EF4-FFF2-40B4-BE49-F238E27FC236}">
                <a16:creationId xmlns:a16="http://schemas.microsoft.com/office/drawing/2014/main" id="{298B78F7-6841-4168-8538-3E26070861D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764D568C-39BB-4394-A483-C7C185002DCC}"/>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41">
              <a:extLst>
                <a:ext uri="{FF2B5EF4-FFF2-40B4-BE49-F238E27FC236}">
                  <a16:creationId xmlns:a16="http://schemas.microsoft.com/office/drawing/2014/main" id="{CB70B903-F367-48EC-B214-D1D26FC700FB}"/>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Oval 42">
              <a:extLst>
                <a:ext uri="{FF2B5EF4-FFF2-40B4-BE49-F238E27FC236}">
                  <a16:creationId xmlns:a16="http://schemas.microsoft.com/office/drawing/2014/main" id="{45E5B732-80F6-496B-AC33-E0FD9395DB00}"/>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CC709F18-F3FB-4D14-B50D-6159067EB659}"/>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5">
              <a:extLst>
                <a:ext uri="{FF2B5EF4-FFF2-40B4-BE49-F238E27FC236}">
                  <a16:creationId xmlns:a16="http://schemas.microsoft.com/office/drawing/2014/main" id="{16E4A747-3382-4841-BCBE-78D416DEEC90}"/>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6" name="Freeform 5">
              <a:extLst>
                <a:ext uri="{FF2B5EF4-FFF2-40B4-BE49-F238E27FC236}">
                  <a16:creationId xmlns:a16="http://schemas.microsoft.com/office/drawing/2014/main" id="{049AC68C-6F74-4DEB-9CD1-3E1C4EB2CDDF}"/>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7" name="Freeform 5">
              <a:extLst>
                <a:ext uri="{FF2B5EF4-FFF2-40B4-BE49-F238E27FC236}">
                  <a16:creationId xmlns:a16="http://schemas.microsoft.com/office/drawing/2014/main" id="{3FB17BE8-AC72-4544-AFE9-F8C1C3EB65CE}"/>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6" name="Picture Placeholder 5">
            <a:extLst>
              <a:ext uri="{FF2B5EF4-FFF2-40B4-BE49-F238E27FC236}">
                <a16:creationId xmlns:a16="http://schemas.microsoft.com/office/drawing/2014/main" id="{5E5C6A03-0796-463A-B13F-25698F595092}"/>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6895019" y="645106"/>
            <a:ext cx="4454331" cy="5585369"/>
          </a:xfrm>
          <a:prstGeom prst="rect">
            <a:avLst/>
          </a:prstGeom>
        </p:spPr>
      </p:pic>
      <p:sp>
        <p:nvSpPr>
          <p:cNvPr id="75" name="Rectangle 48">
            <a:extLst>
              <a:ext uri="{FF2B5EF4-FFF2-40B4-BE49-F238E27FC236}">
                <a16:creationId xmlns:a16="http://schemas.microsoft.com/office/drawing/2014/main" id="{B5BA6DB3-F246-4306-AA4A-B2E8EF6D7B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6E616F0-7298-410B-A0BF-FCFB8DD44A86}"/>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a:t>The Later Years.</a:t>
            </a:r>
          </a:p>
        </p:txBody>
      </p:sp>
      <p:sp>
        <p:nvSpPr>
          <p:cNvPr id="4" name="Text Placeholder 3">
            <a:extLst>
              <a:ext uri="{FF2B5EF4-FFF2-40B4-BE49-F238E27FC236}">
                <a16:creationId xmlns:a16="http://schemas.microsoft.com/office/drawing/2014/main" id="{6F88F737-AC9C-4A44-87D4-3B6E2D48281F}"/>
              </a:ext>
            </a:extLst>
          </p:cNvPr>
          <p:cNvSpPr>
            <a:spLocks noGrp="1"/>
          </p:cNvSpPr>
          <p:nvPr>
            <p:ph type="body" sz="half" idx="2"/>
          </p:nvPr>
        </p:nvSpPr>
        <p:spPr>
          <a:xfrm>
            <a:off x="639098" y="1827689"/>
            <a:ext cx="5132439" cy="4212163"/>
          </a:xfrm>
        </p:spPr>
        <p:txBody>
          <a:bodyPr vert="horz" lIns="91440" tIns="45720" rIns="91440" bIns="45720" rtlCol="0" anchor="ctr">
            <a:normAutofit fontScale="92500" lnSpcReduction="20000"/>
          </a:bodyPr>
          <a:lstStyle/>
          <a:p>
            <a:pPr>
              <a:lnSpc>
                <a:spcPct val="90000"/>
              </a:lnSpc>
              <a:buFont typeface="Wingdings 3" charset="2"/>
              <a:buChar char=""/>
            </a:pPr>
            <a:r>
              <a:rPr lang="en-US" sz="1800" dirty="0">
                <a:solidFill>
                  <a:schemeClr val="accent3"/>
                </a:solidFill>
              </a:rPr>
              <a:t>Guru Nanak spent the later time of his life travelling accompanied by Bhai </a:t>
            </a:r>
            <a:r>
              <a:rPr lang="en-US" sz="1800" dirty="0" err="1">
                <a:solidFill>
                  <a:schemeClr val="accent3"/>
                </a:solidFill>
              </a:rPr>
              <a:t>Mardana</a:t>
            </a:r>
            <a:r>
              <a:rPr lang="en-US" sz="1800" dirty="0">
                <a:solidFill>
                  <a:schemeClr val="accent3"/>
                </a:solidFill>
              </a:rPr>
              <a:t>. He undertook Spiritual Journeys  running across India, South Asia, Tibet and Arabia.</a:t>
            </a:r>
          </a:p>
          <a:p>
            <a:pPr>
              <a:lnSpc>
                <a:spcPct val="90000"/>
              </a:lnSpc>
              <a:buFont typeface="Wingdings 3" charset="2"/>
              <a:buChar char=""/>
            </a:pPr>
            <a:r>
              <a:rPr lang="en-US" sz="1800" dirty="0">
                <a:solidFill>
                  <a:schemeClr val="accent3"/>
                </a:solidFill>
              </a:rPr>
              <a:t> At some stage a wealthy follower donated land on the right bank of the Ravi and there the village of Karturpur  was built. </a:t>
            </a:r>
          </a:p>
          <a:p>
            <a:pPr>
              <a:lnSpc>
                <a:spcPct val="90000"/>
              </a:lnSpc>
              <a:buFont typeface="Wingdings 3" charset="2"/>
              <a:buChar char=""/>
            </a:pPr>
            <a:r>
              <a:rPr lang="en-US" sz="1800" dirty="0">
                <a:solidFill>
                  <a:schemeClr val="accent3"/>
                </a:solidFill>
              </a:rPr>
              <a:t>There was a common kitchen. Every visitor, irrespective of Caste and creed, must partake of the meal offered there. Langar is still practiced in the Sikh religion today.</a:t>
            </a:r>
          </a:p>
          <a:p>
            <a:pPr>
              <a:lnSpc>
                <a:spcPct val="90000"/>
              </a:lnSpc>
              <a:buFont typeface="Wingdings 3" charset="2"/>
              <a:buChar char=""/>
            </a:pPr>
            <a:r>
              <a:rPr lang="en-US" sz="1800" dirty="0">
                <a:solidFill>
                  <a:schemeClr val="accent3"/>
                </a:solidFill>
              </a:rPr>
              <a:t>Guru Nanak nominated a successor, Lehna and gave him the name Angad which means “a part of his own self.”</a:t>
            </a:r>
          </a:p>
          <a:p>
            <a:pPr>
              <a:lnSpc>
                <a:spcPct val="90000"/>
              </a:lnSpc>
              <a:buFont typeface="Wingdings 3" charset="2"/>
              <a:buChar char=""/>
            </a:pPr>
            <a:r>
              <a:rPr lang="en-US" sz="1800" dirty="0">
                <a:solidFill>
                  <a:schemeClr val="accent3"/>
                </a:solidFill>
              </a:rPr>
              <a:t>Guru Nanak died in 1539.</a:t>
            </a:r>
          </a:p>
          <a:p>
            <a:pPr>
              <a:lnSpc>
                <a:spcPct val="90000"/>
              </a:lnSpc>
              <a:buFont typeface="Wingdings 3" charset="2"/>
              <a:buChar char=""/>
            </a:pPr>
            <a:r>
              <a:rPr lang="en-US" sz="900" dirty="0">
                <a:solidFill>
                  <a:schemeClr val="accent3"/>
                </a:solidFill>
              </a:rPr>
              <a:t>W.H.MCLEOD</a:t>
            </a:r>
            <a:r>
              <a:rPr lang="en-US" sz="900" i="1" dirty="0">
                <a:solidFill>
                  <a:schemeClr val="accent3"/>
                </a:solidFill>
              </a:rPr>
              <a:t>, Sikhs &amp; Sikhism,(</a:t>
            </a:r>
            <a:r>
              <a:rPr lang="en-US" sz="900" dirty="0">
                <a:solidFill>
                  <a:schemeClr val="accent3"/>
                </a:solidFill>
              </a:rPr>
              <a:t>Oxford, Oxford University Press 1999).</a:t>
            </a:r>
          </a:p>
          <a:p>
            <a:pPr>
              <a:lnSpc>
                <a:spcPct val="90000"/>
              </a:lnSpc>
              <a:buFont typeface="Wingdings 3" charset="2"/>
              <a:buChar char=""/>
            </a:pPr>
            <a:r>
              <a:rPr lang="en-US" sz="900" dirty="0">
                <a:solidFill>
                  <a:schemeClr val="accent3"/>
                </a:solidFill>
              </a:rPr>
              <a:t>,</a:t>
            </a:r>
            <a:r>
              <a:rPr lang="en-US" sz="900" i="1" dirty="0">
                <a:solidFill>
                  <a:schemeClr val="accent3"/>
                </a:solidFill>
              </a:rPr>
              <a:t>GOLDEN TEMPLE HEAVEN ON EARTH </a:t>
            </a:r>
            <a:r>
              <a:rPr lang="en-US" sz="900" dirty="0">
                <a:solidFill>
                  <a:schemeClr val="accent3"/>
                </a:solidFill>
              </a:rPr>
              <a:t>(2015) </a:t>
            </a:r>
            <a:r>
              <a:rPr lang="en-US" sz="900" dirty="0">
                <a:solidFill>
                  <a:schemeClr val="accent3"/>
                </a:solidFill>
                <a:hlinkClick r:id="rId4"/>
              </a:rPr>
              <a:t>https://goldentempleheavenonearth,files.wordpress.com/2015/07/img_6244-0.jpg[accessed</a:t>
            </a:r>
            <a:r>
              <a:rPr lang="en-US" sz="900" dirty="0">
                <a:solidFill>
                  <a:schemeClr val="accent3"/>
                </a:solidFill>
              </a:rPr>
              <a:t> 2 May 2018].</a:t>
            </a:r>
          </a:p>
        </p:txBody>
      </p:sp>
    </p:spTree>
    <p:extLst>
      <p:ext uri="{BB962C8B-B14F-4D97-AF65-F5344CB8AC3E}">
        <p14:creationId xmlns:p14="http://schemas.microsoft.com/office/powerpoint/2010/main" val="1344799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AFCA3-01C6-444E-8ABC-0E2BFF2B65CE}"/>
              </a:ext>
            </a:extLst>
          </p:cNvPr>
          <p:cNvSpPr>
            <a:spLocks noGrp="1"/>
          </p:cNvSpPr>
          <p:nvPr>
            <p:ph type="title"/>
          </p:nvPr>
        </p:nvSpPr>
        <p:spPr>
          <a:xfrm>
            <a:off x="4044577" y="926431"/>
            <a:ext cx="4102846" cy="806876"/>
          </a:xfrm>
        </p:spPr>
        <p:txBody>
          <a:bodyPr/>
          <a:lstStyle/>
          <a:p>
            <a:r>
              <a:rPr lang="en-GB" dirty="0">
                <a:solidFill>
                  <a:schemeClr val="accent3"/>
                </a:solidFill>
              </a:rPr>
              <a:t>The Three Pillars</a:t>
            </a:r>
          </a:p>
        </p:txBody>
      </p:sp>
      <p:sp>
        <p:nvSpPr>
          <p:cNvPr id="3" name="Text Placeholder 2">
            <a:extLst>
              <a:ext uri="{FF2B5EF4-FFF2-40B4-BE49-F238E27FC236}">
                <a16:creationId xmlns:a16="http://schemas.microsoft.com/office/drawing/2014/main" id="{359D5356-F345-402B-B07C-11C35E4155C1}"/>
              </a:ext>
            </a:extLst>
          </p:cNvPr>
          <p:cNvSpPr>
            <a:spLocks noGrp="1"/>
          </p:cNvSpPr>
          <p:nvPr>
            <p:ph type="body" sz="half" idx="2"/>
          </p:nvPr>
        </p:nvSpPr>
        <p:spPr>
          <a:xfrm>
            <a:off x="589469" y="3777156"/>
            <a:ext cx="9805815" cy="2310064"/>
          </a:xfrm>
        </p:spPr>
        <p:txBody>
          <a:bodyPr>
            <a:normAutofit fontScale="55000" lnSpcReduction="20000"/>
          </a:bodyPr>
          <a:lstStyle/>
          <a:p>
            <a:r>
              <a:rPr lang="en-GB" sz="2100" dirty="0">
                <a:solidFill>
                  <a:schemeClr val="accent3"/>
                </a:solidFill>
              </a:rPr>
              <a:t>The three important concepts of Sikhism are:</a:t>
            </a:r>
          </a:p>
          <a:p>
            <a:r>
              <a:rPr lang="en-GB" sz="2800" dirty="0">
                <a:solidFill>
                  <a:schemeClr val="accent3"/>
                </a:solidFill>
              </a:rPr>
              <a:t>Naam Japna (Focus of God)</a:t>
            </a:r>
          </a:p>
          <a:p>
            <a:r>
              <a:rPr lang="en-GB" sz="2800" dirty="0">
                <a:solidFill>
                  <a:schemeClr val="accent3"/>
                </a:solidFill>
              </a:rPr>
              <a:t>Kirat Kami (Honest Living)</a:t>
            </a:r>
          </a:p>
          <a:p>
            <a:r>
              <a:rPr lang="en-GB" sz="2800" dirty="0">
                <a:solidFill>
                  <a:schemeClr val="accent3"/>
                </a:solidFill>
              </a:rPr>
              <a:t>Vand Chakna (Sharing with others)</a:t>
            </a:r>
          </a:p>
          <a:p>
            <a:r>
              <a:rPr lang="en-GB" sz="3200" dirty="0">
                <a:solidFill>
                  <a:schemeClr val="accent3"/>
                </a:solidFill>
              </a:rPr>
              <a:t>Sikhs should practice meditation on God, through reciting, chanting, singing and constant remembrance, followed by deep study &amp; comprehension of Gods Name and virtues.</a:t>
            </a:r>
          </a:p>
          <a:p>
            <a:r>
              <a:rPr lang="en-GB" sz="1500" i="1" dirty="0">
                <a:solidFill>
                  <a:schemeClr val="accent3"/>
                </a:solidFill>
              </a:rPr>
              <a:t>,Three Pillars 2018</a:t>
            </a:r>
            <a:r>
              <a:rPr lang="en-GB" sz="1500" i="1" dirty="0">
                <a:solidFill>
                  <a:schemeClr val="accent3"/>
                </a:solidFill>
                <a:hlinkClick r:id="rId2"/>
              </a:rPr>
              <a:t>www</a:t>
            </a:r>
            <a:r>
              <a:rPr lang="en-GB" sz="1500" dirty="0">
                <a:solidFill>
                  <a:schemeClr val="accent3"/>
                </a:solidFill>
                <a:hlinkClick r:id="rId2"/>
              </a:rPr>
              <a:t>.sikhwiki.org/</a:t>
            </a:r>
            <a:r>
              <a:rPr lang="en-GB" sz="1500" dirty="0" err="1">
                <a:solidFill>
                  <a:schemeClr val="accent3"/>
                </a:solidFill>
                <a:hlinkClick r:id="rId2"/>
              </a:rPr>
              <a:t>index.php</a:t>
            </a:r>
            <a:r>
              <a:rPr lang="en-GB" sz="1500" dirty="0">
                <a:solidFill>
                  <a:schemeClr val="accent3"/>
                </a:solidFill>
                <a:hlinkClick r:id="rId2"/>
              </a:rPr>
              <a:t>/</a:t>
            </a:r>
            <a:r>
              <a:rPr lang="en-GB" sz="1500" dirty="0" err="1">
                <a:solidFill>
                  <a:schemeClr val="accent3"/>
                </a:solidFill>
                <a:hlinkClick r:id="rId2"/>
              </a:rPr>
              <a:t>Three_Pillars</a:t>
            </a:r>
            <a:r>
              <a:rPr lang="en-GB" sz="1500" dirty="0">
                <a:solidFill>
                  <a:schemeClr val="accent3"/>
                </a:solidFill>
              </a:rPr>
              <a:t>[accesses 2 May 2-18]</a:t>
            </a:r>
          </a:p>
        </p:txBody>
      </p:sp>
    </p:spTree>
    <p:extLst>
      <p:ext uri="{BB962C8B-B14F-4D97-AF65-F5344CB8AC3E}">
        <p14:creationId xmlns:p14="http://schemas.microsoft.com/office/powerpoint/2010/main" val="710522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A8DB82-86DE-41D7-8C3F-BA1F0FE9B0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8AF9E1A7-3690-4A7D-95D4-D376BC586F0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75DE0DA-CFEB-436E-8059-3F574F9E5654}"/>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630F0AD-0BEF-4F7E-BBAD-9C4ECF0CD747}"/>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0831102-4F37-4C69-8C56-B1D6A509D79C}"/>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5BB450-AC20-4CFA-8709-46463BDE74B2}"/>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E55A3AE7-B15C-4D81-A4E9-21BC9D30150E}"/>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54B6A71-2AD1-4F45-8D25-82327EFB522C}"/>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14A364F5-69E0-49F9-9E6D-13F16F7FF4C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07E71549-9386-41C6-B9DE-8F00165FED9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B4B7C0AF-2DDA-402A-A38E-429A634ED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4" name="Group 23">
            <a:extLst>
              <a:ext uri="{FF2B5EF4-FFF2-40B4-BE49-F238E27FC236}">
                <a16:creationId xmlns:a16="http://schemas.microsoft.com/office/drawing/2014/main" id="{06E96C53-1010-48EB-8728-70CB58236EC4}"/>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5EE899E0-D27A-454B-8E91-14A292422D6F}"/>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4EDF8A7C-C5E2-42D4-884A-EC7DE68E7D0D}"/>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80ADD528-121C-4D05-B77B-54B31D7BABF3}"/>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E7CF2869-5CDD-4AD2-8AC0-4AE179D39F2D}"/>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5">
              <a:extLst>
                <a:ext uri="{FF2B5EF4-FFF2-40B4-BE49-F238E27FC236}">
                  <a16:creationId xmlns:a16="http://schemas.microsoft.com/office/drawing/2014/main" id="{0FD2D0A6-D3D4-4573-AD6B-2B5DBFF0C1D6}"/>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39749B2A-2C8D-45C7-A857-30307A089980}"/>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FEC28B8C-B40C-4618-823B-C6D730FE849D}"/>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6" name="Picture Placeholder 5" descr="A close up of text on a white background&#10;&#10;Description generated with high confidence">
            <a:extLst>
              <a:ext uri="{FF2B5EF4-FFF2-40B4-BE49-F238E27FC236}">
                <a16:creationId xmlns:a16="http://schemas.microsoft.com/office/drawing/2014/main" id="{AB792ECF-0C74-4D0C-9805-9386C7411F70}"/>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r="3391" b="-3"/>
          <a:stretch/>
        </p:blipFill>
        <p:spPr>
          <a:xfrm>
            <a:off x="6700827" y="645106"/>
            <a:ext cx="4842716" cy="5585369"/>
          </a:xfrm>
          <a:prstGeom prst="rect">
            <a:avLst/>
          </a:prstGeom>
        </p:spPr>
      </p:pic>
      <p:sp>
        <p:nvSpPr>
          <p:cNvPr id="33" name="Rectangle 32">
            <a:extLst>
              <a:ext uri="{FF2B5EF4-FFF2-40B4-BE49-F238E27FC236}">
                <a16:creationId xmlns:a16="http://schemas.microsoft.com/office/drawing/2014/main" id="{10CC18C0-9A66-45AE-B534-B8D29AFEA80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645AEEA-414E-4219-B299-C013F56DEA6C}"/>
              </a:ext>
            </a:extLst>
          </p:cNvPr>
          <p:cNvSpPr>
            <a:spLocks noGrp="1"/>
          </p:cNvSpPr>
          <p:nvPr>
            <p:ph type="title"/>
          </p:nvPr>
        </p:nvSpPr>
        <p:spPr>
          <a:xfrm>
            <a:off x="1360758" y="355549"/>
            <a:ext cx="5132438" cy="1622322"/>
          </a:xfrm>
        </p:spPr>
        <p:txBody>
          <a:bodyPr vert="horz" lIns="91440" tIns="45720" rIns="91440" bIns="45720" rtlCol="0" anchor="ctr">
            <a:normAutofit/>
          </a:bodyPr>
          <a:lstStyle/>
          <a:p>
            <a:r>
              <a:rPr lang="en-US" dirty="0" err="1">
                <a:solidFill>
                  <a:schemeClr val="accent3"/>
                </a:solidFill>
              </a:rPr>
              <a:t>Mul</a:t>
            </a:r>
            <a:r>
              <a:rPr lang="en-US" dirty="0">
                <a:solidFill>
                  <a:schemeClr val="accent3"/>
                </a:solidFill>
              </a:rPr>
              <a:t> Mantra</a:t>
            </a:r>
          </a:p>
        </p:txBody>
      </p:sp>
      <p:sp>
        <p:nvSpPr>
          <p:cNvPr id="4" name="Text Placeholder 3">
            <a:extLst>
              <a:ext uri="{FF2B5EF4-FFF2-40B4-BE49-F238E27FC236}">
                <a16:creationId xmlns:a16="http://schemas.microsoft.com/office/drawing/2014/main" id="{5D232DA7-D302-44A9-B72C-BE605C0B8A5E}"/>
              </a:ext>
            </a:extLst>
          </p:cNvPr>
          <p:cNvSpPr>
            <a:spLocks noGrp="1"/>
          </p:cNvSpPr>
          <p:nvPr>
            <p:ph type="body" sz="half" idx="2"/>
          </p:nvPr>
        </p:nvSpPr>
        <p:spPr>
          <a:xfrm>
            <a:off x="639098" y="1913713"/>
            <a:ext cx="5132439" cy="3811742"/>
          </a:xfrm>
        </p:spPr>
        <p:txBody>
          <a:bodyPr vert="horz" lIns="91440" tIns="45720" rIns="91440" bIns="45720" rtlCol="0" anchor="ctr">
            <a:normAutofit fontScale="92500" lnSpcReduction="20000"/>
          </a:bodyPr>
          <a:lstStyle/>
          <a:p>
            <a:pPr>
              <a:lnSpc>
                <a:spcPct val="90000"/>
              </a:lnSpc>
              <a:buFont typeface="Wingdings 3" charset="2"/>
              <a:buChar char=""/>
            </a:pPr>
            <a:r>
              <a:rPr lang="en-US" sz="1800" dirty="0">
                <a:solidFill>
                  <a:schemeClr val="accent3"/>
                </a:solidFill>
              </a:rPr>
              <a:t>Guru Nanak emphasized strict monotheism in his teachings. He composed the </a:t>
            </a:r>
            <a:r>
              <a:rPr lang="en-US" sz="1800" dirty="0" err="1">
                <a:solidFill>
                  <a:schemeClr val="accent3"/>
                </a:solidFill>
              </a:rPr>
              <a:t>Mul</a:t>
            </a:r>
            <a:r>
              <a:rPr lang="en-US" sz="1800" dirty="0">
                <a:solidFill>
                  <a:schemeClr val="accent3"/>
                </a:solidFill>
              </a:rPr>
              <a:t> Mantra and taught it to all his followers:</a:t>
            </a:r>
          </a:p>
          <a:p>
            <a:pPr>
              <a:lnSpc>
                <a:spcPct val="90000"/>
              </a:lnSpc>
              <a:buFont typeface="Wingdings 3" charset="2"/>
              <a:buChar char=""/>
            </a:pPr>
            <a:r>
              <a:rPr lang="en-US" sz="1800" dirty="0">
                <a:solidFill>
                  <a:schemeClr val="accent3"/>
                </a:solidFill>
              </a:rPr>
              <a:t>There is one God</a:t>
            </a:r>
          </a:p>
          <a:p>
            <a:pPr>
              <a:lnSpc>
                <a:spcPct val="90000"/>
              </a:lnSpc>
              <a:buFont typeface="Wingdings 3" charset="2"/>
              <a:buChar char=""/>
            </a:pPr>
            <a:r>
              <a:rPr lang="en-US" sz="1800" dirty="0">
                <a:solidFill>
                  <a:schemeClr val="accent3"/>
                </a:solidFill>
              </a:rPr>
              <a:t>His Name is Truth </a:t>
            </a:r>
          </a:p>
          <a:p>
            <a:pPr>
              <a:lnSpc>
                <a:spcPct val="90000"/>
              </a:lnSpc>
              <a:buFont typeface="Wingdings 3" charset="2"/>
              <a:buChar char=""/>
            </a:pPr>
            <a:r>
              <a:rPr lang="en-US" sz="1800" dirty="0">
                <a:solidFill>
                  <a:schemeClr val="accent3"/>
                </a:solidFill>
              </a:rPr>
              <a:t>The All-pervading Creator, </a:t>
            </a:r>
          </a:p>
          <a:p>
            <a:pPr>
              <a:lnSpc>
                <a:spcPct val="90000"/>
              </a:lnSpc>
              <a:buFont typeface="Wingdings 3" charset="2"/>
              <a:buChar char=""/>
            </a:pPr>
            <a:r>
              <a:rPr lang="en-US" sz="1800" dirty="0">
                <a:solidFill>
                  <a:schemeClr val="accent3"/>
                </a:solidFill>
              </a:rPr>
              <a:t>Without fear, without  hatred</a:t>
            </a:r>
          </a:p>
          <a:p>
            <a:pPr>
              <a:lnSpc>
                <a:spcPct val="90000"/>
              </a:lnSpc>
              <a:buFont typeface="Wingdings 3" charset="2"/>
              <a:buChar char=""/>
            </a:pPr>
            <a:r>
              <a:rPr lang="en-US" sz="1800" dirty="0">
                <a:solidFill>
                  <a:schemeClr val="accent3"/>
                </a:solidFill>
              </a:rPr>
              <a:t>Immortal, unborn, Self-existent,</a:t>
            </a:r>
          </a:p>
          <a:p>
            <a:pPr>
              <a:lnSpc>
                <a:spcPct val="90000"/>
              </a:lnSpc>
              <a:buFont typeface="Wingdings 3" charset="2"/>
              <a:buChar char=""/>
            </a:pPr>
            <a:r>
              <a:rPr lang="en-US" sz="1800" dirty="0">
                <a:solidFill>
                  <a:schemeClr val="accent3"/>
                </a:solidFill>
              </a:rPr>
              <a:t>By grace, the Enlightener.</a:t>
            </a:r>
          </a:p>
          <a:p>
            <a:pPr>
              <a:lnSpc>
                <a:spcPct val="90000"/>
              </a:lnSpc>
              <a:buFont typeface="Wingdings 3" charset="2"/>
              <a:buChar char=""/>
            </a:pPr>
            <a:r>
              <a:rPr lang="en-US" sz="1800" dirty="0">
                <a:solidFill>
                  <a:schemeClr val="accent3"/>
                </a:solidFill>
              </a:rPr>
              <a:t>True in the beginning, true throughout the ages True even now, Nanak, and forever shall be true.</a:t>
            </a:r>
          </a:p>
          <a:p>
            <a:pPr>
              <a:lnSpc>
                <a:spcPct val="90000"/>
              </a:lnSpc>
              <a:buFont typeface="Wingdings 3" charset="2"/>
              <a:buChar char=""/>
            </a:pPr>
            <a:r>
              <a:rPr lang="en-US" sz="900" dirty="0">
                <a:solidFill>
                  <a:schemeClr val="accent3"/>
                </a:solidFill>
              </a:rPr>
              <a:t>P.M. </a:t>
            </a:r>
            <a:r>
              <a:rPr lang="en-US" sz="900" dirty="0" err="1">
                <a:solidFill>
                  <a:schemeClr val="accent3"/>
                </a:solidFill>
              </a:rPr>
              <a:t>Wylam</a:t>
            </a:r>
            <a:r>
              <a:rPr lang="en-US" sz="900" i="1" dirty="0">
                <a:solidFill>
                  <a:schemeClr val="accent3"/>
                </a:solidFill>
              </a:rPr>
              <a:t>, An Introduction to Sikh Belief </a:t>
            </a:r>
            <a:r>
              <a:rPr lang="en-US" sz="900" dirty="0">
                <a:solidFill>
                  <a:schemeClr val="accent3"/>
                </a:solidFill>
              </a:rPr>
              <a:t>(2017)</a:t>
            </a:r>
            <a:r>
              <a:rPr lang="en-US" sz="900" dirty="0">
                <a:solidFill>
                  <a:schemeClr val="accent3"/>
                </a:solidFill>
                <a:hlinkClick r:id="rId4"/>
              </a:rPr>
              <a:t>www.sikhismguide.org/sikh-belief.php</a:t>
            </a:r>
            <a:r>
              <a:rPr lang="en-US" sz="900" dirty="0">
                <a:solidFill>
                  <a:schemeClr val="accent3"/>
                </a:solidFill>
              </a:rPr>
              <a:t>[accessed 2 May 2018].</a:t>
            </a:r>
          </a:p>
          <a:p>
            <a:pPr>
              <a:lnSpc>
                <a:spcPct val="90000"/>
              </a:lnSpc>
              <a:buFont typeface="Wingdings 3" charset="2"/>
              <a:buChar char=""/>
            </a:pPr>
            <a:r>
              <a:rPr lang="en-US" sz="900" i="1" dirty="0">
                <a:solidFill>
                  <a:schemeClr val="accent3"/>
                </a:solidFill>
              </a:rPr>
              <a:t>,MUL MANTRA </a:t>
            </a:r>
            <a:r>
              <a:rPr lang="en-US" sz="900" dirty="0">
                <a:solidFill>
                  <a:schemeClr val="accent3"/>
                </a:solidFill>
              </a:rPr>
              <a:t>(2018)</a:t>
            </a:r>
            <a:r>
              <a:rPr lang="en-US" sz="900" dirty="0">
                <a:solidFill>
                  <a:schemeClr val="accent3"/>
                </a:solidFill>
                <a:hlinkClick r:id="rId5"/>
              </a:rPr>
              <a:t>https://www.mantrasandmiracles.com/logs/news/the-mul-mantra-fate-killer</a:t>
            </a:r>
            <a:r>
              <a:rPr lang="en-US" sz="900" dirty="0">
                <a:solidFill>
                  <a:schemeClr val="accent3"/>
                </a:solidFill>
              </a:rPr>
              <a:t>[accessed 2 May 2018]</a:t>
            </a:r>
          </a:p>
        </p:txBody>
      </p:sp>
    </p:spTree>
    <p:extLst>
      <p:ext uri="{BB962C8B-B14F-4D97-AF65-F5344CB8AC3E}">
        <p14:creationId xmlns:p14="http://schemas.microsoft.com/office/powerpoint/2010/main" val="3340667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48C62-1DDB-4442-BC57-F1AC0567D8A1}"/>
              </a:ext>
            </a:extLst>
          </p:cNvPr>
          <p:cNvSpPr>
            <a:spLocks noGrp="1"/>
          </p:cNvSpPr>
          <p:nvPr>
            <p:ph type="title"/>
          </p:nvPr>
        </p:nvSpPr>
        <p:spPr>
          <a:xfrm>
            <a:off x="3152196" y="822785"/>
            <a:ext cx="8825659" cy="1379755"/>
          </a:xfrm>
        </p:spPr>
        <p:txBody>
          <a:bodyPr/>
          <a:lstStyle/>
          <a:p>
            <a:r>
              <a:rPr lang="en-GB" dirty="0">
                <a:solidFill>
                  <a:schemeClr val="accent3"/>
                </a:solidFill>
              </a:rPr>
              <a:t>Reincarnation</a:t>
            </a:r>
          </a:p>
        </p:txBody>
      </p:sp>
      <p:sp>
        <p:nvSpPr>
          <p:cNvPr id="3" name="Text Placeholder 2">
            <a:extLst>
              <a:ext uri="{FF2B5EF4-FFF2-40B4-BE49-F238E27FC236}">
                <a16:creationId xmlns:a16="http://schemas.microsoft.com/office/drawing/2014/main" id="{08A92726-B25B-46AB-B748-963255927FAB}"/>
              </a:ext>
            </a:extLst>
          </p:cNvPr>
          <p:cNvSpPr>
            <a:spLocks noGrp="1"/>
          </p:cNvSpPr>
          <p:nvPr>
            <p:ph type="body" sz="half" idx="2"/>
          </p:nvPr>
        </p:nvSpPr>
        <p:spPr>
          <a:xfrm>
            <a:off x="733849" y="3651584"/>
            <a:ext cx="8825659" cy="2476500"/>
          </a:xfrm>
        </p:spPr>
        <p:txBody>
          <a:bodyPr>
            <a:noAutofit/>
          </a:bodyPr>
          <a:lstStyle/>
          <a:p>
            <a:r>
              <a:rPr lang="en-GB" dirty="0">
                <a:solidFill>
                  <a:schemeClr val="accent3"/>
                </a:solidFill>
              </a:rPr>
              <a:t>Guru Nanak had great sympathy with Islam, he accepted the Hindu idea of rebirth rather than the idea of one earthly life followed by heaven of hell.</a:t>
            </a:r>
          </a:p>
          <a:p>
            <a:r>
              <a:rPr lang="en-GB" dirty="0">
                <a:solidFill>
                  <a:schemeClr val="accent3"/>
                </a:solidFill>
              </a:rPr>
              <a:t>Guru Nanak believed that God was accessible to all people what ever their circumstance of their birth, poor or rich, beggars or rulers, male or female.</a:t>
            </a:r>
          </a:p>
          <a:p>
            <a:r>
              <a:rPr lang="en-GB" dirty="0">
                <a:solidFill>
                  <a:schemeClr val="accent3"/>
                </a:solidFill>
              </a:rPr>
              <a:t>Human form is seen as the supreme gift, blessed with the attributes of communication and reasoning and is able to appreciate the works of his Creator and to seek reunion with God.</a:t>
            </a:r>
          </a:p>
          <a:p>
            <a:r>
              <a:rPr lang="en-GB" dirty="0">
                <a:solidFill>
                  <a:schemeClr val="accent3"/>
                </a:solidFill>
              </a:rPr>
              <a:t>By modelling his life on perfection on God, and believing in the will of God, he hereby wins God’s grace, on attaining this, he is released from the cycle of births and deaths and is reunited with God in perfect bliss.</a:t>
            </a:r>
          </a:p>
          <a:p>
            <a:endParaRPr lang="en-GB" dirty="0">
              <a:solidFill>
                <a:schemeClr val="accent3"/>
              </a:solidFill>
            </a:endParaRPr>
          </a:p>
        </p:txBody>
      </p:sp>
      <p:sp>
        <p:nvSpPr>
          <p:cNvPr id="4" name="Rectangle 3">
            <a:extLst>
              <a:ext uri="{FF2B5EF4-FFF2-40B4-BE49-F238E27FC236}">
                <a16:creationId xmlns:a16="http://schemas.microsoft.com/office/drawing/2014/main" id="{AC50C1E6-86D1-424A-829E-FD552E274229}"/>
              </a:ext>
            </a:extLst>
          </p:cNvPr>
          <p:cNvSpPr/>
          <p:nvPr/>
        </p:nvSpPr>
        <p:spPr>
          <a:xfrm>
            <a:off x="733849" y="6360240"/>
            <a:ext cx="6096000" cy="215444"/>
          </a:xfrm>
          <a:prstGeom prst="rect">
            <a:avLst/>
          </a:prstGeom>
        </p:spPr>
        <p:txBody>
          <a:bodyPr>
            <a:spAutoFit/>
          </a:bodyPr>
          <a:lstStyle/>
          <a:p>
            <a:r>
              <a:rPr lang="en-US" sz="800" dirty="0">
                <a:solidFill>
                  <a:schemeClr val="accent3"/>
                </a:solidFill>
              </a:rPr>
              <a:t>P.M. </a:t>
            </a:r>
            <a:r>
              <a:rPr lang="en-US" sz="800" dirty="0" err="1">
                <a:solidFill>
                  <a:schemeClr val="accent3"/>
                </a:solidFill>
              </a:rPr>
              <a:t>Wylam</a:t>
            </a:r>
            <a:r>
              <a:rPr lang="en-US" sz="800" i="1" dirty="0">
                <a:solidFill>
                  <a:schemeClr val="accent3"/>
                </a:solidFill>
              </a:rPr>
              <a:t>, An Introduction to Sikh Belief </a:t>
            </a:r>
            <a:r>
              <a:rPr lang="en-US" sz="800" dirty="0">
                <a:solidFill>
                  <a:schemeClr val="accent3"/>
                </a:solidFill>
              </a:rPr>
              <a:t>(2017)www.sikhismguide.org/sikh-belief.php[accessed 2 May 2018].</a:t>
            </a:r>
          </a:p>
        </p:txBody>
      </p:sp>
    </p:spTree>
    <p:extLst>
      <p:ext uri="{BB962C8B-B14F-4D97-AF65-F5344CB8AC3E}">
        <p14:creationId xmlns:p14="http://schemas.microsoft.com/office/powerpoint/2010/main" val="3265632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DB5D5-2D0E-4A62-8F03-0864528E33C3}"/>
              </a:ext>
            </a:extLst>
          </p:cNvPr>
          <p:cNvSpPr>
            <a:spLocks noGrp="1"/>
          </p:cNvSpPr>
          <p:nvPr>
            <p:ph type="title"/>
          </p:nvPr>
        </p:nvSpPr>
        <p:spPr>
          <a:xfrm>
            <a:off x="3609396" y="838200"/>
            <a:ext cx="8825659" cy="1379755"/>
          </a:xfrm>
        </p:spPr>
        <p:txBody>
          <a:bodyPr/>
          <a:lstStyle/>
          <a:p>
            <a:r>
              <a:rPr lang="en-GB" dirty="0" err="1">
                <a:solidFill>
                  <a:schemeClr val="accent3"/>
                </a:solidFill>
              </a:rPr>
              <a:t>Janam-Sakhi</a:t>
            </a:r>
            <a:endParaRPr lang="en-GB" dirty="0">
              <a:solidFill>
                <a:schemeClr val="accent3"/>
              </a:solidFill>
            </a:endParaRPr>
          </a:p>
        </p:txBody>
      </p:sp>
      <p:sp>
        <p:nvSpPr>
          <p:cNvPr id="3" name="Text Placeholder 2">
            <a:extLst>
              <a:ext uri="{FF2B5EF4-FFF2-40B4-BE49-F238E27FC236}">
                <a16:creationId xmlns:a16="http://schemas.microsoft.com/office/drawing/2014/main" id="{D0D43358-7AFA-4ADF-8B17-5AB654E8C503}"/>
              </a:ext>
            </a:extLst>
          </p:cNvPr>
          <p:cNvSpPr>
            <a:spLocks noGrp="1"/>
          </p:cNvSpPr>
          <p:nvPr>
            <p:ph type="body" sz="half" idx="2"/>
          </p:nvPr>
        </p:nvSpPr>
        <p:spPr>
          <a:xfrm>
            <a:off x="1154954" y="3543300"/>
            <a:ext cx="9011730" cy="2476500"/>
          </a:xfrm>
        </p:spPr>
        <p:txBody>
          <a:bodyPr>
            <a:normAutofit/>
          </a:bodyPr>
          <a:lstStyle/>
          <a:p>
            <a:r>
              <a:rPr lang="en-GB" sz="2000" dirty="0">
                <a:solidFill>
                  <a:schemeClr val="accent3"/>
                </a:solidFill>
              </a:rPr>
              <a:t>In the 16</a:t>
            </a:r>
            <a:r>
              <a:rPr lang="en-GB" sz="2000" baseline="30000" dirty="0">
                <a:solidFill>
                  <a:schemeClr val="accent3"/>
                </a:solidFill>
              </a:rPr>
              <a:t>th</a:t>
            </a:r>
            <a:r>
              <a:rPr lang="en-GB" sz="2000" dirty="0">
                <a:solidFill>
                  <a:schemeClr val="accent3"/>
                </a:solidFill>
              </a:rPr>
              <a:t> century not long after Nanak’s passing, his followers wrote short narratives about his birth and life they are called </a:t>
            </a:r>
            <a:r>
              <a:rPr lang="en-GB" sz="2000" dirty="0" err="1">
                <a:solidFill>
                  <a:schemeClr val="accent3"/>
                </a:solidFill>
              </a:rPr>
              <a:t>Janam-Sakhi</a:t>
            </a:r>
            <a:r>
              <a:rPr lang="en-GB" sz="2000" dirty="0">
                <a:solidFill>
                  <a:schemeClr val="accent3"/>
                </a:solidFill>
              </a:rPr>
              <a:t>, from the Punjabi words </a:t>
            </a:r>
            <a:r>
              <a:rPr lang="en-GB" sz="2000" dirty="0" err="1">
                <a:solidFill>
                  <a:schemeClr val="accent3"/>
                </a:solidFill>
              </a:rPr>
              <a:t>Janam</a:t>
            </a:r>
            <a:r>
              <a:rPr lang="en-GB" sz="2000" dirty="0">
                <a:solidFill>
                  <a:schemeClr val="accent3"/>
                </a:solidFill>
              </a:rPr>
              <a:t>, which means ”birth” </a:t>
            </a:r>
            <a:r>
              <a:rPr lang="en-GB" sz="2000" dirty="0" err="1">
                <a:solidFill>
                  <a:schemeClr val="accent3"/>
                </a:solidFill>
              </a:rPr>
              <a:t>Sakhi</a:t>
            </a:r>
            <a:r>
              <a:rPr lang="en-GB" sz="2000" dirty="0">
                <a:solidFill>
                  <a:schemeClr val="accent3"/>
                </a:solidFill>
              </a:rPr>
              <a:t>, which means ”story”.</a:t>
            </a:r>
          </a:p>
          <a:p>
            <a:r>
              <a:rPr lang="en-GB" sz="2000" dirty="0">
                <a:solidFill>
                  <a:schemeClr val="accent3"/>
                </a:solidFill>
              </a:rPr>
              <a:t>McLeod states that “The </a:t>
            </a:r>
            <a:r>
              <a:rPr lang="en-GB" sz="2000" dirty="0" err="1">
                <a:solidFill>
                  <a:schemeClr val="accent3"/>
                </a:solidFill>
              </a:rPr>
              <a:t>Janam-Sakhis</a:t>
            </a:r>
            <a:r>
              <a:rPr lang="en-GB" sz="2000" dirty="0">
                <a:solidFill>
                  <a:schemeClr val="accent3"/>
                </a:solidFill>
              </a:rPr>
              <a:t> are properly defined not as biographies of Guru Nanak, but as hagiographic accounts of his life.”</a:t>
            </a:r>
          </a:p>
          <a:p>
            <a:r>
              <a:rPr lang="en-GB" sz="900" i="1" dirty="0">
                <a:solidFill>
                  <a:schemeClr val="accent3"/>
                </a:solidFill>
              </a:rPr>
              <a:t>W.H.McLeod, Sikhs &amp; Sikhism; Early Sikh tradition, </a:t>
            </a:r>
            <a:r>
              <a:rPr lang="en-GB" sz="900" dirty="0">
                <a:solidFill>
                  <a:schemeClr val="accent3"/>
                </a:solidFill>
              </a:rPr>
              <a:t>(New Delhi, Oxford University Press,1980) p.8</a:t>
            </a:r>
          </a:p>
        </p:txBody>
      </p:sp>
    </p:spTree>
    <p:extLst>
      <p:ext uri="{BB962C8B-B14F-4D97-AF65-F5344CB8AC3E}">
        <p14:creationId xmlns:p14="http://schemas.microsoft.com/office/powerpoint/2010/main" val="3045044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9445-9295-4E17-AC27-A007181AD078}"/>
              </a:ext>
            </a:extLst>
          </p:cNvPr>
          <p:cNvSpPr>
            <a:spLocks noGrp="1"/>
          </p:cNvSpPr>
          <p:nvPr>
            <p:ph type="title"/>
          </p:nvPr>
        </p:nvSpPr>
        <p:spPr/>
        <p:txBody>
          <a:bodyPr/>
          <a:lstStyle/>
          <a:p>
            <a:r>
              <a:rPr lang="en-GB" dirty="0"/>
              <a:t>What scholars have to say about Guru Nanak.</a:t>
            </a:r>
          </a:p>
        </p:txBody>
      </p:sp>
      <p:sp>
        <p:nvSpPr>
          <p:cNvPr id="3" name="Text Placeholder 2">
            <a:extLst>
              <a:ext uri="{FF2B5EF4-FFF2-40B4-BE49-F238E27FC236}">
                <a16:creationId xmlns:a16="http://schemas.microsoft.com/office/drawing/2014/main" id="{22599FE0-F43E-4B7B-A744-E68B168A39BD}"/>
              </a:ext>
            </a:extLst>
          </p:cNvPr>
          <p:cNvSpPr>
            <a:spLocks noGrp="1"/>
          </p:cNvSpPr>
          <p:nvPr>
            <p:ph type="body" sz="half" idx="2"/>
          </p:nvPr>
        </p:nvSpPr>
        <p:spPr>
          <a:xfrm>
            <a:off x="108207" y="3880184"/>
            <a:ext cx="8825659" cy="2476500"/>
          </a:xfrm>
        </p:spPr>
        <p:txBody>
          <a:bodyPr>
            <a:noAutofit/>
          </a:bodyPr>
          <a:lstStyle/>
          <a:p>
            <a:r>
              <a:rPr lang="en-GB" sz="2000" dirty="0">
                <a:solidFill>
                  <a:schemeClr val="accent3"/>
                </a:solidFill>
              </a:rPr>
              <a:t>K .S. Duggal states that “As a man, he was sensitive, kind-hearted, but never sentimental. He was fair and correct. He was an ideal Muslim among Muslims and a model Hindu among Hindus.”</a:t>
            </a:r>
          </a:p>
          <a:p>
            <a:endParaRPr lang="en-GB" sz="2000" dirty="0">
              <a:solidFill>
                <a:schemeClr val="accent3"/>
              </a:solidFill>
            </a:endParaRPr>
          </a:p>
          <a:p>
            <a:r>
              <a:rPr lang="en-GB" sz="2000" dirty="0">
                <a:solidFill>
                  <a:schemeClr val="accent3"/>
                </a:solidFill>
              </a:rPr>
              <a:t>J.S. Grewal states “his ideal is self-alliance to a degree that enables one to help others. He attaches great importance to ethical life, and his values are meant to be  universal. His message is not merely of liberation through the name but also of social action for and through liberation in life.”</a:t>
            </a:r>
          </a:p>
          <a:p>
            <a:r>
              <a:rPr lang="en-GB" sz="800" dirty="0">
                <a:solidFill>
                  <a:schemeClr val="accent3"/>
                </a:solidFill>
              </a:rPr>
              <a:t>K.S. DUGGAL,</a:t>
            </a:r>
            <a:r>
              <a:rPr lang="en-GB" sz="800" i="1" dirty="0">
                <a:solidFill>
                  <a:schemeClr val="accent3"/>
                </a:solidFill>
              </a:rPr>
              <a:t>SIKH GURUS</a:t>
            </a:r>
            <a:r>
              <a:rPr lang="en-GB" sz="800" dirty="0">
                <a:solidFill>
                  <a:schemeClr val="accent3"/>
                </a:solidFill>
              </a:rPr>
              <a:t>; </a:t>
            </a:r>
            <a:r>
              <a:rPr lang="en-GB" sz="800" i="1" dirty="0">
                <a:solidFill>
                  <a:schemeClr val="accent3"/>
                </a:solidFill>
              </a:rPr>
              <a:t>Their Lives &amp; Teachings</a:t>
            </a:r>
            <a:r>
              <a:rPr lang="en-GB" sz="800" dirty="0">
                <a:solidFill>
                  <a:schemeClr val="accent3"/>
                </a:solidFill>
              </a:rPr>
              <a:t>.(New Delhi, UBS Publishers ‘Distribution Ltd, 1993) p.34.</a:t>
            </a:r>
          </a:p>
          <a:p>
            <a:r>
              <a:rPr lang="en-GB" sz="800" dirty="0">
                <a:solidFill>
                  <a:schemeClr val="accent3"/>
                </a:solidFill>
              </a:rPr>
              <a:t>J.S. GREWAL, </a:t>
            </a:r>
            <a:r>
              <a:rPr lang="en-GB" sz="800" i="1" dirty="0">
                <a:solidFill>
                  <a:schemeClr val="accent3"/>
                </a:solidFill>
              </a:rPr>
              <a:t>The SIKHS; Ideology, Institutions, and Identity</a:t>
            </a:r>
            <a:r>
              <a:rPr lang="en-GB" sz="800" dirty="0">
                <a:solidFill>
                  <a:schemeClr val="accent3"/>
                </a:solidFill>
              </a:rPr>
              <a:t>, ( New Delhi Oxford University Press, 2009) p.15.</a:t>
            </a:r>
          </a:p>
        </p:txBody>
      </p:sp>
    </p:spTree>
    <p:extLst>
      <p:ext uri="{BB962C8B-B14F-4D97-AF65-F5344CB8AC3E}">
        <p14:creationId xmlns:p14="http://schemas.microsoft.com/office/powerpoint/2010/main" val="1420494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EBB13-74BD-4037-8037-7D27C82D2A7E}"/>
              </a:ext>
            </a:extLst>
          </p:cNvPr>
          <p:cNvSpPr>
            <a:spLocks noGrp="1"/>
          </p:cNvSpPr>
          <p:nvPr>
            <p:ph type="title"/>
          </p:nvPr>
        </p:nvSpPr>
        <p:spPr/>
        <p:txBody>
          <a:bodyPr/>
          <a:lstStyle/>
          <a:p>
            <a:r>
              <a:rPr lang="en-GB" dirty="0"/>
              <a:t>		Bibliography</a:t>
            </a:r>
          </a:p>
        </p:txBody>
      </p:sp>
      <p:sp>
        <p:nvSpPr>
          <p:cNvPr id="3" name="Text Placeholder 2">
            <a:extLst>
              <a:ext uri="{FF2B5EF4-FFF2-40B4-BE49-F238E27FC236}">
                <a16:creationId xmlns:a16="http://schemas.microsoft.com/office/drawing/2014/main" id="{E59DD201-E572-4E88-9945-CBA0685AE82C}"/>
              </a:ext>
            </a:extLst>
          </p:cNvPr>
          <p:cNvSpPr>
            <a:spLocks noGrp="1"/>
          </p:cNvSpPr>
          <p:nvPr>
            <p:ph type="body" sz="half" idx="2"/>
          </p:nvPr>
        </p:nvSpPr>
        <p:spPr>
          <a:xfrm>
            <a:off x="228523" y="3429000"/>
            <a:ext cx="12055719" cy="3314700"/>
          </a:xfrm>
        </p:spPr>
        <p:txBody>
          <a:bodyPr>
            <a:normAutofit fontScale="92500" lnSpcReduction="20000"/>
          </a:bodyPr>
          <a:lstStyle/>
          <a:p>
            <a:r>
              <a:rPr lang="en-GB"/>
              <a:t>Anonymous, </a:t>
            </a:r>
            <a:r>
              <a:rPr lang="en-US"/>
              <a:t>,</a:t>
            </a:r>
            <a:r>
              <a:rPr lang="en-US" i="1"/>
              <a:t>Three Pillars </a:t>
            </a:r>
            <a:r>
              <a:rPr lang="en-US"/>
              <a:t>2018www.sikhwiki.org/index.php/Three_Pillars</a:t>
            </a:r>
          </a:p>
          <a:p>
            <a:r>
              <a:rPr lang="en-US"/>
              <a:t> Cole, W.Owen, </a:t>
            </a:r>
            <a:r>
              <a:rPr lang="en-US" i="1"/>
              <a:t>Sikhism</a:t>
            </a:r>
            <a:r>
              <a:rPr lang="en-US"/>
              <a:t>( London: Hodder Headline PLC, 1994 ), </a:t>
            </a:r>
          </a:p>
          <a:p>
            <a:r>
              <a:rPr lang="en-US"/>
              <a:t>DUGGAL, K.S. </a:t>
            </a:r>
            <a:r>
              <a:rPr lang="en-US" i="1"/>
              <a:t>SIKH GURUS</a:t>
            </a:r>
            <a:r>
              <a:rPr lang="en-US"/>
              <a:t>; </a:t>
            </a:r>
            <a:r>
              <a:rPr lang="en-US" i="1"/>
              <a:t>Their Lives &amp; Teachings</a:t>
            </a:r>
            <a:r>
              <a:rPr lang="en-US"/>
              <a:t>.(New Delhi, UBS Publishers ‘Distribution Ltd, 1993) </a:t>
            </a:r>
          </a:p>
          <a:p>
            <a:r>
              <a:rPr lang="en-US"/>
              <a:t> GREWAL J.S. </a:t>
            </a:r>
            <a:r>
              <a:rPr lang="en-US" i="1"/>
              <a:t>The SIKHS; Ideology, Institutions, and Identity</a:t>
            </a:r>
            <a:r>
              <a:rPr lang="en-US"/>
              <a:t>, ( New Delhi Oxford University Press, 2009) </a:t>
            </a:r>
          </a:p>
          <a:p>
            <a:r>
              <a:rPr lang="en-GB"/>
              <a:t>McLeod W.H.  </a:t>
            </a:r>
            <a:r>
              <a:rPr lang="en-GB" i="1"/>
              <a:t>Sikhs &amp; Sikhism; Early Sikh tradition</a:t>
            </a:r>
            <a:r>
              <a:rPr lang="en-GB"/>
              <a:t>, (New Delhi, Oxford University Press,1980) </a:t>
            </a:r>
          </a:p>
          <a:p>
            <a:r>
              <a:rPr lang="en-US"/>
              <a:t>Wylam P.M.  </a:t>
            </a:r>
            <a:r>
              <a:rPr lang="en-US" i="1"/>
              <a:t>An Introduction to Sikh Belief </a:t>
            </a:r>
            <a:r>
              <a:rPr lang="en-US"/>
              <a:t>(2017)www.sikhismguide.org/sikh-belief.php</a:t>
            </a:r>
          </a:p>
          <a:p>
            <a:r>
              <a:rPr lang="en-US" i="1"/>
              <a:t>GOLDEN TEMPLE HEAVEN ON EARTH </a:t>
            </a:r>
            <a:r>
              <a:rPr lang="en-US"/>
              <a:t>(2015) </a:t>
            </a:r>
            <a:r>
              <a:rPr lang="en-US">
                <a:hlinkClick r:id="rId2"/>
              </a:rPr>
              <a:t>https://goldentempleheavenonearth,files.wordpress.com/2015/07/img_6244-0.jpg</a:t>
            </a:r>
            <a:endParaRPr lang="en-US"/>
          </a:p>
          <a:p>
            <a:r>
              <a:rPr lang="pl-PL"/>
              <a:t>,Guru Nanak (2018)</a:t>
            </a:r>
          </a:p>
          <a:p>
            <a:r>
              <a:rPr lang="pl-PL">
                <a:hlinkClick r:id="rId3"/>
              </a:rPr>
              <a:t>https://slideplayer.com/slide/10270595</a:t>
            </a:r>
            <a:r>
              <a:rPr lang="pl-PL"/>
              <a:t>&gt;</a:t>
            </a:r>
            <a:endParaRPr lang="en-GB"/>
          </a:p>
          <a:p>
            <a:endParaRPr lang="en-GB" dirty="0"/>
          </a:p>
        </p:txBody>
      </p:sp>
    </p:spTree>
    <p:extLst>
      <p:ext uri="{BB962C8B-B14F-4D97-AF65-F5344CB8AC3E}">
        <p14:creationId xmlns:p14="http://schemas.microsoft.com/office/powerpoint/2010/main" val="608837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8DBF-DBFC-45D6-9F8A-6B923E685364}"/>
              </a:ext>
            </a:extLst>
          </p:cNvPr>
          <p:cNvSpPr>
            <a:spLocks noGrp="1"/>
          </p:cNvSpPr>
          <p:nvPr>
            <p:ph type="title"/>
          </p:nvPr>
        </p:nvSpPr>
        <p:spPr/>
        <p:txBody>
          <a:bodyPr/>
          <a:lstStyle/>
          <a:p>
            <a:r>
              <a:rPr lang="en-GB" dirty="0"/>
              <a:t>Bibliography</a:t>
            </a:r>
          </a:p>
        </p:txBody>
      </p:sp>
      <p:sp>
        <p:nvSpPr>
          <p:cNvPr id="3" name="Text Placeholder 2">
            <a:extLst>
              <a:ext uri="{FF2B5EF4-FFF2-40B4-BE49-F238E27FC236}">
                <a16:creationId xmlns:a16="http://schemas.microsoft.com/office/drawing/2014/main" id="{4F3A24FB-0481-4DFD-A2DE-3321515648EC}"/>
              </a:ext>
            </a:extLst>
          </p:cNvPr>
          <p:cNvSpPr>
            <a:spLocks noGrp="1"/>
          </p:cNvSpPr>
          <p:nvPr>
            <p:ph type="body" sz="half" idx="2"/>
          </p:nvPr>
        </p:nvSpPr>
        <p:spPr>
          <a:xfrm>
            <a:off x="938385" y="3802740"/>
            <a:ext cx="8825659" cy="2476500"/>
          </a:xfrm>
        </p:spPr>
        <p:txBody>
          <a:bodyPr>
            <a:normAutofit fontScale="70000" lnSpcReduction="20000"/>
          </a:bodyPr>
          <a:lstStyle/>
          <a:p>
            <a:r>
              <a:rPr lang="en-GB" dirty="0"/>
              <a:t>,</a:t>
            </a:r>
            <a:r>
              <a:rPr lang="en-GB" i="1" dirty="0"/>
              <a:t>Rivers</a:t>
            </a:r>
            <a:r>
              <a:rPr lang="en-GB" dirty="0"/>
              <a:t> (2015) &lt; https://thehistory.co/category/famous-</a:t>
            </a:r>
          </a:p>
          <a:p>
            <a:r>
              <a:rPr lang="en-GB" dirty="0"/>
              <a:t>places/rivers/&gt;</a:t>
            </a:r>
          </a:p>
          <a:p>
            <a:r>
              <a:rPr lang="en-US" dirty="0"/>
              <a:t>,</a:t>
            </a:r>
            <a:r>
              <a:rPr lang="en-US" i="1" dirty="0"/>
              <a:t>The Sacred Thread Ceremony </a:t>
            </a:r>
            <a:r>
              <a:rPr lang="en-US" dirty="0"/>
              <a:t>(2018)https://slideplayer.com/4879510/images/6/The+Sacred+Thread+Ceremony.jpg</a:t>
            </a:r>
          </a:p>
          <a:p>
            <a:r>
              <a:rPr lang="en-GB" dirty="0"/>
              <a:t>,</a:t>
            </a:r>
            <a:r>
              <a:rPr lang="en-GB" i="1" dirty="0"/>
              <a:t>Sikh Morning Hymn Ambrosia Cup(Guru </a:t>
            </a:r>
            <a:r>
              <a:rPr lang="en-GB" i="1" dirty="0" err="1"/>
              <a:t>Granth</a:t>
            </a:r>
            <a:r>
              <a:rPr lang="en-GB" i="1" dirty="0"/>
              <a:t> Sahib</a:t>
            </a:r>
            <a:r>
              <a:rPr lang="en-GB" dirty="0"/>
              <a:t>(2018) </a:t>
            </a:r>
            <a:r>
              <a:rPr lang="en-GB" dirty="0">
                <a:hlinkClick r:id="rId2"/>
              </a:rPr>
              <a:t>https://play.google.com/store/apps/details?id=appinventor.ai_treasuretrovecollectibles.Sikh_Morning_Hymn_Ambrosia_Cup</a:t>
            </a:r>
            <a:endParaRPr lang="en-GB" dirty="0"/>
          </a:p>
          <a:p>
            <a:r>
              <a:rPr lang="en-US" i="1" dirty="0"/>
              <a:t>Where is Lahore, Pakistan?</a:t>
            </a:r>
            <a:r>
              <a:rPr lang="en-US" dirty="0"/>
              <a:t> (2018)https://www.worldatlas.com/as/pk/pb/where-is-Lahore.html</a:t>
            </a:r>
          </a:p>
          <a:p>
            <a:r>
              <a:rPr lang="en-US" dirty="0"/>
              <a:t>,</a:t>
            </a:r>
            <a:r>
              <a:rPr lang="en-US" i="1" dirty="0"/>
              <a:t>Wisdom of medieval Sikh Saints laid bare in Canadian artist’s paintings </a:t>
            </a:r>
            <a:r>
              <a:rPr lang="en-US" dirty="0"/>
              <a:t>(2018) https://www.deccanchornicle.com/lifestyle/books-and-art/160717/wisdom-of-medieval-sikh-saints-laid-bare-in-Canadian-artists-paintings.html[accessed 2 May 2018}.</a:t>
            </a:r>
          </a:p>
          <a:p>
            <a:endParaRPr lang="en-GB" dirty="0"/>
          </a:p>
        </p:txBody>
      </p:sp>
    </p:spTree>
    <p:extLst>
      <p:ext uri="{BB962C8B-B14F-4D97-AF65-F5344CB8AC3E}">
        <p14:creationId xmlns:p14="http://schemas.microsoft.com/office/powerpoint/2010/main" val="33355451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507</TotalTime>
  <Words>1972</Words>
  <Application>Microsoft Office PowerPoint</Application>
  <PresentationFormat>Widescreen</PresentationFormat>
  <Paragraphs>108</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 Boardroom</vt:lpstr>
      <vt:lpstr>The life of the First Guru, Nanak, and the nature and importance of his contribution to the Sikh tradition.</vt:lpstr>
      <vt:lpstr>Contents</vt:lpstr>
      <vt:lpstr>The early years of Guru Nanak.</vt:lpstr>
      <vt:lpstr>PowerPoint Presentation</vt:lpstr>
      <vt:lpstr>The Middle Years. </vt:lpstr>
      <vt:lpstr>PowerPoint Presentation</vt:lpstr>
      <vt:lpstr>PowerPoint Presentation</vt:lpstr>
      <vt:lpstr>The Later Years.</vt:lpstr>
      <vt:lpstr>The Three Pillars</vt:lpstr>
      <vt:lpstr>Mul Mantra</vt:lpstr>
      <vt:lpstr>Reincarnation</vt:lpstr>
      <vt:lpstr>Janam-Sakhi</vt:lpstr>
      <vt:lpstr>What scholars have to say about Guru Nanak.</vt:lpstr>
      <vt:lpstr>  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vicky illingworth</dc:creator>
  <cp:lastModifiedBy>vicky illingworth</cp:lastModifiedBy>
  <cp:revision>18</cp:revision>
  <dcterms:created xsi:type="dcterms:W3CDTF">2018-04-28T18:11:20Z</dcterms:created>
  <dcterms:modified xsi:type="dcterms:W3CDTF">2018-05-02T20:50:07Z</dcterms:modified>
</cp:coreProperties>
</file>