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C5CFF1B-FCA7-46D7-82F6-05DDBE3915DA}" v="1132" dt="2023-02-19T20:05:49.34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qila Khan (2224595)" userId="S::2224595@student.uwtsd.ac.uk::22949ff2-77c0-409a-a08b-5bfdccac70f6" providerId="AD" clId="Web-{3C5CFF1B-FCA7-46D7-82F6-05DDBE3915DA}"/>
    <pc:docChg chg="addSld modSld">
      <pc:chgData name="Aqila Khan (2224595)" userId="S::2224595@student.uwtsd.ac.uk::22949ff2-77c0-409a-a08b-5bfdccac70f6" providerId="AD" clId="Web-{3C5CFF1B-FCA7-46D7-82F6-05DDBE3915DA}" dt="2023-02-19T20:05:46.209" v="1084" actId="20577"/>
      <pc:docMkLst>
        <pc:docMk/>
      </pc:docMkLst>
      <pc:sldChg chg="addSp delSp modSp">
        <pc:chgData name="Aqila Khan (2224595)" userId="S::2224595@student.uwtsd.ac.uk::22949ff2-77c0-409a-a08b-5bfdccac70f6" providerId="AD" clId="Web-{3C5CFF1B-FCA7-46D7-82F6-05DDBE3915DA}" dt="2023-02-19T20:05:46.209" v="1084" actId="20577"/>
        <pc:sldMkLst>
          <pc:docMk/>
          <pc:sldMk cId="109857222" sldId="256"/>
        </pc:sldMkLst>
        <pc:spChg chg="del mod">
          <ac:chgData name="Aqila Khan (2224595)" userId="S::2224595@student.uwtsd.ac.uk::22949ff2-77c0-409a-a08b-5bfdccac70f6" providerId="AD" clId="Web-{3C5CFF1B-FCA7-46D7-82F6-05DDBE3915DA}" dt="2023-02-19T16:49:05.852" v="6"/>
          <ac:spMkLst>
            <pc:docMk/>
            <pc:sldMk cId="109857222" sldId="256"/>
            <ac:spMk id="2" creationId="{00000000-0000-0000-0000-000000000000}"/>
          </ac:spMkLst>
        </pc:spChg>
        <pc:spChg chg="mod">
          <ac:chgData name="Aqila Khan (2224595)" userId="S::2224595@student.uwtsd.ac.uk::22949ff2-77c0-409a-a08b-5bfdccac70f6" providerId="AD" clId="Web-{3C5CFF1B-FCA7-46D7-82F6-05DDBE3915DA}" dt="2023-02-19T20:03:33.715" v="1073" actId="1076"/>
          <ac:spMkLst>
            <pc:docMk/>
            <pc:sldMk cId="109857222" sldId="256"/>
            <ac:spMk id="3" creationId="{00000000-0000-0000-0000-000000000000}"/>
          </ac:spMkLst>
        </pc:spChg>
        <pc:spChg chg="add mod">
          <ac:chgData name="Aqila Khan (2224595)" userId="S::2224595@student.uwtsd.ac.uk::22949ff2-77c0-409a-a08b-5bfdccac70f6" providerId="AD" clId="Web-{3C5CFF1B-FCA7-46D7-82F6-05DDBE3915DA}" dt="2023-02-19T20:05:46.209" v="1084" actId="20577"/>
          <ac:spMkLst>
            <pc:docMk/>
            <pc:sldMk cId="109857222" sldId="256"/>
            <ac:spMk id="5" creationId="{03EC4E15-7D45-B8AE-DAEB-B8EF9AAC244D}"/>
          </ac:spMkLst>
        </pc:spChg>
      </pc:sldChg>
      <pc:sldChg chg="addSp modSp new">
        <pc:chgData name="Aqila Khan (2224595)" userId="S::2224595@student.uwtsd.ac.uk::22949ff2-77c0-409a-a08b-5bfdccac70f6" providerId="AD" clId="Web-{3C5CFF1B-FCA7-46D7-82F6-05DDBE3915DA}" dt="2023-02-19T19:55:26.631" v="1040" actId="1076"/>
        <pc:sldMkLst>
          <pc:docMk/>
          <pc:sldMk cId="4275543515" sldId="257"/>
        </pc:sldMkLst>
        <pc:spChg chg="mod">
          <ac:chgData name="Aqila Khan (2224595)" userId="S::2224595@student.uwtsd.ac.uk::22949ff2-77c0-409a-a08b-5bfdccac70f6" providerId="AD" clId="Web-{3C5CFF1B-FCA7-46D7-82F6-05DDBE3915DA}" dt="2023-02-19T17:35:12.544" v="269" actId="20577"/>
          <ac:spMkLst>
            <pc:docMk/>
            <pc:sldMk cId="4275543515" sldId="257"/>
            <ac:spMk id="2" creationId="{5AE5B3B5-A572-30E5-35CD-5DE2D8251C82}"/>
          </ac:spMkLst>
        </pc:spChg>
        <pc:spChg chg="mod">
          <ac:chgData name="Aqila Khan (2224595)" userId="S::2224595@student.uwtsd.ac.uk::22949ff2-77c0-409a-a08b-5bfdccac70f6" providerId="AD" clId="Web-{3C5CFF1B-FCA7-46D7-82F6-05DDBE3915DA}" dt="2023-02-19T19:55:26.631" v="1040" actId="1076"/>
          <ac:spMkLst>
            <pc:docMk/>
            <pc:sldMk cId="4275543515" sldId="257"/>
            <ac:spMk id="3" creationId="{520EC098-E106-2A59-5114-82D19111B090}"/>
          </ac:spMkLst>
        </pc:spChg>
        <pc:spChg chg="add mod">
          <ac:chgData name="Aqila Khan (2224595)" userId="S::2224595@student.uwtsd.ac.uk::22949ff2-77c0-409a-a08b-5bfdccac70f6" providerId="AD" clId="Web-{3C5CFF1B-FCA7-46D7-82F6-05DDBE3915DA}" dt="2023-02-19T19:43:45.661" v="842" actId="20577"/>
          <ac:spMkLst>
            <pc:docMk/>
            <pc:sldMk cId="4275543515" sldId="257"/>
            <ac:spMk id="5" creationId="{D7A41631-F590-1DC9-BBB5-6BD270AEA2E0}"/>
          </ac:spMkLst>
        </pc:spChg>
      </pc:sldChg>
      <pc:sldChg chg="addSp modSp new">
        <pc:chgData name="Aqila Khan (2224595)" userId="S::2224595@student.uwtsd.ac.uk::22949ff2-77c0-409a-a08b-5bfdccac70f6" providerId="AD" clId="Web-{3C5CFF1B-FCA7-46D7-82F6-05DDBE3915DA}" dt="2023-02-19T19:48:06.085" v="863" actId="20577"/>
        <pc:sldMkLst>
          <pc:docMk/>
          <pc:sldMk cId="818922366" sldId="258"/>
        </pc:sldMkLst>
        <pc:spChg chg="mod">
          <ac:chgData name="Aqila Khan (2224595)" userId="S::2224595@student.uwtsd.ac.uk::22949ff2-77c0-409a-a08b-5bfdccac70f6" providerId="AD" clId="Web-{3C5CFF1B-FCA7-46D7-82F6-05DDBE3915DA}" dt="2023-02-19T19:11:20.713" v="556" actId="20577"/>
          <ac:spMkLst>
            <pc:docMk/>
            <pc:sldMk cId="818922366" sldId="258"/>
            <ac:spMk id="2" creationId="{5B83609E-3D60-6A0E-1721-DEBE70683ED5}"/>
          </ac:spMkLst>
        </pc:spChg>
        <pc:spChg chg="mod">
          <ac:chgData name="Aqila Khan (2224595)" userId="S::2224595@student.uwtsd.ac.uk::22949ff2-77c0-409a-a08b-5bfdccac70f6" providerId="AD" clId="Web-{3C5CFF1B-FCA7-46D7-82F6-05DDBE3915DA}" dt="2023-02-19T19:48:06.085" v="863" actId="20577"/>
          <ac:spMkLst>
            <pc:docMk/>
            <pc:sldMk cId="818922366" sldId="258"/>
            <ac:spMk id="3" creationId="{CDE4E59D-5A8B-2298-ACDF-FF49704CA2DA}"/>
          </ac:spMkLst>
        </pc:spChg>
        <pc:spChg chg="add mod">
          <ac:chgData name="Aqila Khan (2224595)" userId="S::2224595@student.uwtsd.ac.uk::22949ff2-77c0-409a-a08b-5bfdccac70f6" providerId="AD" clId="Web-{3C5CFF1B-FCA7-46D7-82F6-05DDBE3915DA}" dt="2023-02-19T19:43:40.692" v="841" actId="20577"/>
          <ac:spMkLst>
            <pc:docMk/>
            <pc:sldMk cId="818922366" sldId="258"/>
            <ac:spMk id="4" creationId="{F78F43F9-9C1E-309F-C597-25DC4A230238}"/>
          </ac:spMkLst>
        </pc:spChg>
      </pc:sldChg>
      <pc:sldChg chg="addSp modSp new">
        <pc:chgData name="Aqila Khan (2224595)" userId="S::2224595@student.uwtsd.ac.uk::22949ff2-77c0-409a-a08b-5bfdccac70f6" providerId="AD" clId="Web-{3C5CFF1B-FCA7-46D7-82F6-05DDBE3915DA}" dt="2023-02-19T19:44:14.163" v="852" actId="20577"/>
        <pc:sldMkLst>
          <pc:docMk/>
          <pc:sldMk cId="2262864687" sldId="259"/>
        </pc:sldMkLst>
        <pc:spChg chg="mod">
          <ac:chgData name="Aqila Khan (2224595)" userId="S::2224595@student.uwtsd.ac.uk::22949ff2-77c0-409a-a08b-5bfdccac70f6" providerId="AD" clId="Web-{3C5CFF1B-FCA7-46D7-82F6-05DDBE3915DA}" dt="2023-02-19T19:09:59.739" v="553" actId="20577"/>
          <ac:spMkLst>
            <pc:docMk/>
            <pc:sldMk cId="2262864687" sldId="259"/>
            <ac:spMk id="2" creationId="{20931942-7F01-773D-2E25-3A7BD37909E4}"/>
          </ac:spMkLst>
        </pc:spChg>
        <pc:spChg chg="mod">
          <ac:chgData name="Aqila Khan (2224595)" userId="S::2224595@student.uwtsd.ac.uk::22949ff2-77c0-409a-a08b-5bfdccac70f6" providerId="AD" clId="Web-{3C5CFF1B-FCA7-46D7-82F6-05DDBE3915DA}" dt="2023-02-19T19:44:14.163" v="852" actId="20577"/>
          <ac:spMkLst>
            <pc:docMk/>
            <pc:sldMk cId="2262864687" sldId="259"/>
            <ac:spMk id="3" creationId="{4D2930EF-4C4B-C85F-3677-3039F79CA627}"/>
          </ac:spMkLst>
        </pc:spChg>
        <pc:spChg chg="add mod">
          <ac:chgData name="Aqila Khan (2224595)" userId="S::2224595@student.uwtsd.ac.uk::22949ff2-77c0-409a-a08b-5bfdccac70f6" providerId="AD" clId="Web-{3C5CFF1B-FCA7-46D7-82F6-05DDBE3915DA}" dt="2023-02-19T19:19:30.825" v="762" actId="20577"/>
          <ac:spMkLst>
            <pc:docMk/>
            <pc:sldMk cId="2262864687" sldId="259"/>
            <ac:spMk id="4" creationId="{5224F67C-8647-4CA3-1FB2-62342D8DC211}"/>
          </ac:spMkLst>
        </pc:spChg>
      </pc:sldChg>
      <pc:sldChg chg="addSp modSp new">
        <pc:chgData name="Aqila Khan (2224595)" userId="S::2224595@student.uwtsd.ac.uk::22949ff2-77c0-409a-a08b-5bfdccac70f6" providerId="AD" clId="Web-{3C5CFF1B-FCA7-46D7-82F6-05DDBE3915DA}" dt="2023-02-19T19:38:02.557" v="809" actId="1076"/>
        <pc:sldMkLst>
          <pc:docMk/>
          <pc:sldMk cId="3146608362" sldId="260"/>
        </pc:sldMkLst>
        <pc:spChg chg="mod">
          <ac:chgData name="Aqila Khan (2224595)" userId="S::2224595@student.uwtsd.ac.uk::22949ff2-77c0-409a-a08b-5bfdccac70f6" providerId="AD" clId="Web-{3C5CFF1B-FCA7-46D7-82F6-05DDBE3915DA}" dt="2023-02-19T19:09:17.064" v="543" actId="20577"/>
          <ac:spMkLst>
            <pc:docMk/>
            <pc:sldMk cId="3146608362" sldId="260"/>
            <ac:spMk id="2" creationId="{B0B41580-C7A7-69D8-AE75-851F57844DDE}"/>
          </ac:spMkLst>
        </pc:spChg>
        <pc:spChg chg="add mod">
          <ac:chgData name="Aqila Khan (2224595)" userId="S::2224595@student.uwtsd.ac.uk::22949ff2-77c0-409a-a08b-5bfdccac70f6" providerId="AD" clId="Web-{3C5CFF1B-FCA7-46D7-82F6-05DDBE3915DA}" dt="2023-02-19T19:38:02.557" v="809" actId="1076"/>
          <ac:spMkLst>
            <pc:docMk/>
            <pc:sldMk cId="3146608362" sldId="260"/>
            <ac:spMk id="4" creationId="{688ACDFB-A8B3-4F38-ED54-1F5284714441}"/>
          </ac:spMkLst>
        </pc:spChg>
      </pc:sldChg>
      <pc:sldChg chg="addSp delSp modSp new">
        <pc:chgData name="Aqila Khan (2224595)" userId="S::2224595@student.uwtsd.ac.uk::22949ff2-77c0-409a-a08b-5bfdccac70f6" providerId="AD" clId="Web-{3C5CFF1B-FCA7-46D7-82F6-05DDBE3915DA}" dt="2023-02-19T19:16:23.906" v="736" actId="20577"/>
        <pc:sldMkLst>
          <pc:docMk/>
          <pc:sldMk cId="1520239357" sldId="261"/>
        </pc:sldMkLst>
        <pc:spChg chg="mod">
          <ac:chgData name="Aqila Khan (2224595)" userId="S::2224595@student.uwtsd.ac.uk::22949ff2-77c0-409a-a08b-5bfdccac70f6" providerId="AD" clId="Web-{3C5CFF1B-FCA7-46D7-82F6-05DDBE3915DA}" dt="2023-02-19T19:06:40.725" v="437" actId="20577"/>
          <ac:spMkLst>
            <pc:docMk/>
            <pc:sldMk cId="1520239357" sldId="261"/>
            <ac:spMk id="2" creationId="{4187B9DF-3996-FCE9-1E85-9D8BBB8B809E}"/>
          </ac:spMkLst>
        </pc:spChg>
        <pc:spChg chg="add del">
          <ac:chgData name="Aqila Khan (2224595)" userId="S::2224595@student.uwtsd.ac.uk::22949ff2-77c0-409a-a08b-5bfdccac70f6" providerId="AD" clId="Web-{3C5CFF1B-FCA7-46D7-82F6-05DDBE3915DA}" dt="2023-02-19T19:06:02.504" v="384"/>
          <ac:spMkLst>
            <pc:docMk/>
            <pc:sldMk cId="1520239357" sldId="261"/>
            <ac:spMk id="3" creationId="{1CBDBB3B-0606-BB10-B0B8-489F72E4385D}"/>
          </ac:spMkLst>
        </pc:spChg>
        <pc:spChg chg="add mod">
          <ac:chgData name="Aqila Khan (2224595)" userId="S::2224595@student.uwtsd.ac.uk::22949ff2-77c0-409a-a08b-5bfdccac70f6" providerId="AD" clId="Web-{3C5CFF1B-FCA7-46D7-82F6-05DDBE3915DA}" dt="2023-02-19T19:16:23.906" v="736" actId="20577"/>
          <ac:spMkLst>
            <pc:docMk/>
            <pc:sldMk cId="1520239357" sldId="261"/>
            <ac:spMk id="6" creationId="{64C272E9-0CB2-8A7E-92AE-F652403A7D31}"/>
          </ac:spMkLst>
        </pc:spChg>
        <pc:graphicFrameChg chg="add del mod ord modGraphic">
          <ac:chgData name="Aqila Khan (2224595)" userId="S::2224595@student.uwtsd.ac.uk::22949ff2-77c0-409a-a08b-5bfdccac70f6" providerId="AD" clId="Web-{3C5CFF1B-FCA7-46D7-82F6-05DDBE3915DA}" dt="2023-02-19T19:05:53.316" v="374"/>
          <ac:graphicFrameMkLst>
            <pc:docMk/>
            <pc:sldMk cId="1520239357" sldId="261"/>
            <ac:graphicFrameMk id="4" creationId="{2BB1DD1B-81CE-00AD-3C5F-DDDDFB6624F2}"/>
          </ac:graphicFrameMkLst>
        </pc:graphicFrameChg>
        <pc:graphicFrameChg chg="add mod ord modGraphic">
          <ac:chgData name="Aqila Khan (2224595)" userId="S::2224595@student.uwtsd.ac.uk::22949ff2-77c0-409a-a08b-5bfdccac70f6" providerId="AD" clId="Web-{3C5CFF1B-FCA7-46D7-82F6-05DDBE3915DA}" dt="2023-02-19T19:08:36.561" v="535"/>
          <ac:graphicFrameMkLst>
            <pc:docMk/>
            <pc:sldMk cId="1520239357" sldId="261"/>
            <ac:graphicFrameMk id="5" creationId="{7ED78E19-0636-E099-0AE6-DF1271EBA37F}"/>
          </ac:graphicFrameMkLst>
        </pc:graphicFrameChg>
      </pc:sldChg>
      <pc:sldChg chg="addSp modSp new">
        <pc:chgData name="Aqila Khan (2224595)" userId="S::2224595@student.uwtsd.ac.uk::22949ff2-77c0-409a-a08b-5bfdccac70f6" providerId="AD" clId="Web-{3C5CFF1B-FCA7-46D7-82F6-05DDBE3915DA}" dt="2023-02-19T19:16:02.670" v="733" actId="20577"/>
        <pc:sldMkLst>
          <pc:docMk/>
          <pc:sldMk cId="3438748856" sldId="262"/>
        </pc:sldMkLst>
        <pc:spChg chg="mod">
          <ac:chgData name="Aqila Khan (2224595)" userId="S::2224595@student.uwtsd.ac.uk::22949ff2-77c0-409a-a08b-5bfdccac70f6" providerId="AD" clId="Web-{3C5CFF1B-FCA7-46D7-82F6-05DDBE3915DA}" dt="2023-02-19T19:11:35.417" v="561" actId="20577"/>
          <ac:spMkLst>
            <pc:docMk/>
            <pc:sldMk cId="3438748856" sldId="262"/>
            <ac:spMk id="2" creationId="{2E152342-AE61-4415-9C7A-3FBA06E1A376}"/>
          </ac:spMkLst>
        </pc:spChg>
        <pc:spChg chg="mod">
          <ac:chgData name="Aqila Khan (2224595)" userId="S::2224595@student.uwtsd.ac.uk::22949ff2-77c0-409a-a08b-5bfdccac70f6" providerId="AD" clId="Web-{3C5CFF1B-FCA7-46D7-82F6-05DDBE3915DA}" dt="2023-02-19T19:15:47.153" v="730" actId="20577"/>
          <ac:spMkLst>
            <pc:docMk/>
            <pc:sldMk cId="3438748856" sldId="262"/>
            <ac:spMk id="3" creationId="{8DDB7A5B-1FF5-B5D5-1CF1-D239DAF58E5C}"/>
          </ac:spMkLst>
        </pc:spChg>
        <pc:spChg chg="add mod">
          <ac:chgData name="Aqila Khan (2224595)" userId="S::2224595@student.uwtsd.ac.uk::22949ff2-77c0-409a-a08b-5bfdccac70f6" providerId="AD" clId="Web-{3C5CFF1B-FCA7-46D7-82F6-05DDBE3915DA}" dt="2023-02-19T19:16:02.670" v="733" actId="20577"/>
          <ac:spMkLst>
            <pc:docMk/>
            <pc:sldMk cId="3438748856" sldId="262"/>
            <ac:spMk id="4" creationId="{86D2C0A4-CACC-F9AA-FF35-31CFF9BE58C9}"/>
          </ac:spMkLst>
        </pc:spChg>
      </pc:sldChg>
      <pc:sldChg chg="addSp modSp new">
        <pc:chgData name="Aqila Khan (2224595)" userId="S::2224595@student.uwtsd.ac.uk::22949ff2-77c0-409a-a08b-5bfdccac70f6" providerId="AD" clId="Web-{3C5CFF1B-FCA7-46D7-82F6-05DDBE3915DA}" dt="2023-02-19T19:49:03.277" v="869" actId="14100"/>
        <pc:sldMkLst>
          <pc:docMk/>
          <pc:sldMk cId="1762740093" sldId="263"/>
        </pc:sldMkLst>
        <pc:spChg chg="mod">
          <ac:chgData name="Aqila Khan (2224595)" userId="S::2224595@student.uwtsd.ac.uk::22949ff2-77c0-409a-a08b-5bfdccac70f6" providerId="AD" clId="Web-{3C5CFF1B-FCA7-46D7-82F6-05DDBE3915DA}" dt="2023-02-19T19:18:09.147" v="752" actId="20577"/>
          <ac:spMkLst>
            <pc:docMk/>
            <pc:sldMk cId="1762740093" sldId="263"/>
            <ac:spMk id="2" creationId="{7722C4B5-E5E0-FDDD-AC86-D799E7B8E141}"/>
          </ac:spMkLst>
        </pc:spChg>
        <pc:spChg chg="mod">
          <ac:chgData name="Aqila Khan (2224595)" userId="S::2224595@student.uwtsd.ac.uk::22949ff2-77c0-409a-a08b-5bfdccac70f6" providerId="AD" clId="Web-{3C5CFF1B-FCA7-46D7-82F6-05DDBE3915DA}" dt="2023-02-19T19:49:03.277" v="869" actId="14100"/>
          <ac:spMkLst>
            <pc:docMk/>
            <pc:sldMk cId="1762740093" sldId="263"/>
            <ac:spMk id="3" creationId="{D30BB1AC-B455-46B4-2E02-278F4006CD42}"/>
          </ac:spMkLst>
        </pc:spChg>
        <pc:spChg chg="add mod">
          <ac:chgData name="Aqila Khan (2224595)" userId="S::2224595@student.uwtsd.ac.uk::22949ff2-77c0-409a-a08b-5bfdccac70f6" providerId="AD" clId="Web-{3C5CFF1B-FCA7-46D7-82F6-05DDBE3915DA}" dt="2023-02-19T19:38:28.090" v="811" actId="20577"/>
          <ac:spMkLst>
            <pc:docMk/>
            <pc:sldMk cId="1762740093" sldId="263"/>
            <ac:spMk id="4" creationId="{BE4E2C6D-56FC-4B80-8511-B52F6890673F}"/>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19/02/2023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19/02/2023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19/02/2023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19/02/2023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19/02/2023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doi.org/10.1177/0894439310397146"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95887" y="5197925"/>
            <a:ext cx="9144000" cy="1655762"/>
          </a:xfrm>
        </p:spPr>
        <p:txBody>
          <a:bodyPr vert="horz" lIns="91440" tIns="45720" rIns="91440" bIns="45720" rtlCol="0" anchor="t">
            <a:normAutofit/>
          </a:bodyPr>
          <a:lstStyle/>
          <a:p>
            <a:r>
              <a:rPr lang="en-GB" dirty="0">
                <a:cs typeface="Calibri"/>
              </a:rPr>
              <a:t>AQILA KHAN – 2224595</a:t>
            </a:r>
            <a:endParaRPr lang="en-US" dirty="0">
              <a:cs typeface="Calibri"/>
            </a:endParaRPr>
          </a:p>
          <a:p>
            <a:r>
              <a:rPr lang="en-GB" dirty="0">
                <a:cs typeface="Calibri"/>
              </a:rPr>
              <a:t>SHABANA GHAFOOR - 2232216</a:t>
            </a:r>
          </a:p>
          <a:p>
            <a:endParaRPr lang="en-GB" dirty="0">
              <a:cs typeface="Calibri"/>
            </a:endParaRPr>
          </a:p>
          <a:p>
            <a:endParaRPr lang="en-GB" dirty="0">
              <a:cs typeface="Calibri"/>
            </a:endParaRPr>
          </a:p>
          <a:p>
            <a:endParaRPr lang="en-GB" dirty="0">
              <a:cs typeface="Calibri"/>
            </a:endParaRPr>
          </a:p>
        </p:txBody>
      </p:sp>
      <p:sp>
        <p:nvSpPr>
          <p:cNvPr id="5" name="Title 4">
            <a:extLst>
              <a:ext uri="{FF2B5EF4-FFF2-40B4-BE49-F238E27FC236}">
                <a16:creationId xmlns:a16="http://schemas.microsoft.com/office/drawing/2014/main" id="{03EC4E15-7D45-B8AE-DAEB-B8EF9AAC244D}"/>
              </a:ext>
            </a:extLst>
          </p:cNvPr>
          <p:cNvSpPr>
            <a:spLocks noGrp="1"/>
          </p:cNvSpPr>
          <p:nvPr>
            <p:ph type="ctrTitle"/>
          </p:nvPr>
        </p:nvSpPr>
        <p:spPr>
          <a:xfrm>
            <a:off x="1595887" y="949835"/>
            <a:ext cx="9144000" cy="2387600"/>
          </a:xfrm>
        </p:spPr>
        <p:txBody>
          <a:bodyPr>
            <a:normAutofit fontScale="90000"/>
          </a:bodyPr>
          <a:lstStyle/>
          <a:p>
            <a:r>
              <a:rPr lang="en-GB" dirty="0">
                <a:cs typeface="Calibri Light"/>
              </a:rPr>
              <a:t>Are digital skills important for study and work</a:t>
            </a:r>
            <a:br>
              <a:rPr lang="en-GB" dirty="0">
                <a:cs typeface="Calibri Light"/>
              </a:rPr>
            </a:br>
            <a:r>
              <a:rPr lang="en-GB" dirty="0">
                <a:cs typeface="Calibri Light"/>
              </a:rPr>
              <a:t>LCSH4002-Component 1</a:t>
            </a:r>
            <a:br>
              <a:rPr lang="en-GB" dirty="0">
                <a:cs typeface="Calibri Light"/>
              </a:rPr>
            </a:br>
            <a:r>
              <a:rPr lang="en-GB" dirty="0">
                <a:cs typeface="Calibri Light"/>
              </a:rPr>
              <a:t>Azida Zainol</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5B3B5-A572-30E5-35CD-5DE2D8251C82}"/>
              </a:ext>
            </a:extLst>
          </p:cNvPr>
          <p:cNvSpPr>
            <a:spLocks noGrp="1"/>
          </p:cNvSpPr>
          <p:nvPr>
            <p:ph type="title"/>
          </p:nvPr>
        </p:nvSpPr>
        <p:spPr/>
        <p:txBody>
          <a:bodyPr>
            <a:normAutofit fontScale="90000"/>
          </a:bodyPr>
          <a:lstStyle/>
          <a:p>
            <a:r>
              <a:rPr lang="en-GB" dirty="0">
                <a:cs typeface="Calibri Light"/>
              </a:rPr>
              <a:t>Introduction</a:t>
            </a:r>
            <a:br>
              <a:rPr lang="en-GB" dirty="0">
                <a:cs typeface="Calibri Light"/>
              </a:rPr>
            </a:br>
            <a:br>
              <a:rPr lang="en-GB" dirty="0">
                <a:cs typeface="Calibri Light"/>
              </a:rPr>
            </a:br>
            <a:endParaRPr lang="en-GB">
              <a:cs typeface="Calibri Light"/>
            </a:endParaRPr>
          </a:p>
        </p:txBody>
      </p:sp>
      <p:sp>
        <p:nvSpPr>
          <p:cNvPr id="3" name="Content Placeholder 2">
            <a:extLst>
              <a:ext uri="{FF2B5EF4-FFF2-40B4-BE49-F238E27FC236}">
                <a16:creationId xmlns:a16="http://schemas.microsoft.com/office/drawing/2014/main" id="{520EC098-E106-2A59-5114-82D19111B090}"/>
              </a:ext>
            </a:extLst>
          </p:cNvPr>
          <p:cNvSpPr>
            <a:spLocks noGrp="1"/>
          </p:cNvSpPr>
          <p:nvPr>
            <p:ph idx="1"/>
          </p:nvPr>
        </p:nvSpPr>
        <p:spPr>
          <a:xfrm>
            <a:off x="708804" y="1250531"/>
            <a:ext cx="10515600" cy="4351338"/>
          </a:xfrm>
        </p:spPr>
        <p:txBody>
          <a:bodyPr vert="horz" lIns="91440" tIns="45720" rIns="91440" bIns="45720" rtlCol="0" anchor="t">
            <a:normAutofit/>
          </a:bodyPr>
          <a:lstStyle/>
          <a:p>
            <a:r>
              <a:rPr lang="en-GB" b="1" dirty="0">
                <a:cs typeface="Calibri"/>
              </a:rPr>
              <a:t>Which digital skill do UWTSD students think is most important?</a:t>
            </a:r>
          </a:p>
          <a:p>
            <a:r>
              <a:rPr lang="en-GB" dirty="0">
                <a:ea typeface="+mn-lt"/>
                <a:cs typeface="+mn-lt"/>
              </a:rPr>
              <a:t>Modern businesses want most of their employees to possess advanced digital abilities, not just a small number of them. </a:t>
            </a:r>
          </a:p>
          <a:p>
            <a:r>
              <a:rPr lang="en-GB" dirty="0">
                <a:cs typeface="Calibri"/>
              </a:rPr>
              <a:t>Our research is to find out which digital skill or skills do UWTSD think is most important and how they expect to use it in the future in their career.</a:t>
            </a:r>
          </a:p>
          <a:p>
            <a:r>
              <a:rPr lang="en-GB" dirty="0">
                <a:cs typeface="Calibri"/>
              </a:rPr>
              <a:t>We will also be finding out why they think this is the most important skill and, we will be finding out which skill they find the least important. </a:t>
            </a:r>
          </a:p>
        </p:txBody>
      </p:sp>
      <p:sp>
        <p:nvSpPr>
          <p:cNvPr id="5" name="TextBox 4">
            <a:extLst>
              <a:ext uri="{FF2B5EF4-FFF2-40B4-BE49-F238E27FC236}">
                <a16:creationId xmlns:a16="http://schemas.microsoft.com/office/drawing/2014/main" id="{D7A41631-F590-1DC9-BBB5-6BD270AEA2E0}"/>
              </a:ext>
            </a:extLst>
          </p:cNvPr>
          <p:cNvSpPr txBox="1"/>
          <p:nvPr/>
        </p:nvSpPr>
        <p:spPr>
          <a:xfrm>
            <a:off x="9980706" y="6454588"/>
            <a:ext cx="213658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cs typeface="Calibri"/>
              </a:rPr>
              <a:t>Aqila</a:t>
            </a:r>
            <a:endParaRPr lang="en-GB" dirty="0"/>
          </a:p>
        </p:txBody>
      </p:sp>
    </p:spTree>
    <p:extLst>
      <p:ext uri="{BB962C8B-B14F-4D97-AF65-F5344CB8AC3E}">
        <p14:creationId xmlns:p14="http://schemas.microsoft.com/office/powerpoint/2010/main" val="42755435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3609E-3D60-6A0E-1721-DEBE70683ED5}"/>
              </a:ext>
            </a:extLst>
          </p:cNvPr>
          <p:cNvSpPr>
            <a:spLocks noGrp="1"/>
          </p:cNvSpPr>
          <p:nvPr>
            <p:ph type="title"/>
          </p:nvPr>
        </p:nvSpPr>
        <p:spPr/>
        <p:txBody>
          <a:bodyPr/>
          <a:lstStyle/>
          <a:p>
            <a:r>
              <a:rPr lang="en-GB" dirty="0">
                <a:cs typeface="Calibri Light"/>
              </a:rPr>
              <a:t>Rationale</a:t>
            </a:r>
            <a:endParaRPr lang="en-GB" dirty="0"/>
          </a:p>
        </p:txBody>
      </p:sp>
      <p:sp>
        <p:nvSpPr>
          <p:cNvPr id="3" name="Content Placeholder 2">
            <a:extLst>
              <a:ext uri="{FF2B5EF4-FFF2-40B4-BE49-F238E27FC236}">
                <a16:creationId xmlns:a16="http://schemas.microsoft.com/office/drawing/2014/main" id="{CDE4E59D-5A8B-2298-ACDF-FF49704CA2DA}"/>
              </a:ext>
            </a:extLst>
          </p:cNvPr>
          <p:cNvSpPr>
            <a:spLocks noGrp="1"/>
          </p:cNvSpPr>
          <p:nvPr>
            <p:ph idx="1"/>
          </p:nvPr>
        </p:nvSpPr>
        <p:spPr>
          <a:xfrm>
            <a:off x="823823" y="1394304"/>
            <a:ext cx="10515600" cy="4351338"/>
          </a:xfrm>
        </p:spPr>
        <p:txBody>
          <a:bodyPr vert="horz" lIns="91440" tIns="45720" rIns="91440" bIns="45720" rtlCol="0" anchor="t">
            <a:normAutofit fontScale="92500" lnSpcReduction="10000"/>
          </a:bodyPr>
          <a:lstStyle/>
          <a:p>
            <a:r>
              <a:rPr lang="en-GB" dirty="0">
                <a:ea typeface="+mn-lt"/>
                <a:cs typeface="+mn-lt"/>
              </a:rPr>
              <a:t>To strengthen the relevant academic research on digital and 21st-century abilities, Van Laar et al. (2017) undertook a comprehensive review of the literature.</a:t>
            </a:r>
          </a:p>
          <a:p>
            <a:r>
              <a:rPr lang="en-GB" dirty="0">
                <a:ea typeface="+mn-lt"/>
                <a:cs typeface="+mn-lt"/>
              </a:rPr>
              <a:t>Many tools have been used to test digital skills in the literature on digital skills (e.g., Hargittai &amp; Hsieh, 2012; Spitzberg, 2006; Van Deursen et al., 2016).</a:t>
            </a:r>
          </a:p>
          <a:p>
            <a:r>
              <a:rPr lang="en-GB" dirty="0">
                <a:ea typeface="+mn-lt"/>
                <a:cs typeface="+mn-lt"/>
              </a:rPr>
              <a:t>Digital skills studies regularly examined the factors that influence problem-solving abilities; however, studies of teamwork and communication skills were underreported. Likewise, Siddiq and colleagues (2016) demonstrated that while the bulk of current assessments evaluate students' technical and digital information skills, other aspects of ICT literacy are not evenly covered.</a:t>
            </a:r>
            <a:endParaRPr lang="en-GB" dirty="0">
              <a:cs typeface="Calibri" panose="020F0502020204030204"/>
            </a:endParaRPr>
          </a:p>
        </p:txBody>
      </p:sp>
      <p:sp>
        <p:nvSpPr>
          <p:cNvPr id="4" name="TextBox 3">
            <a:extLst>
              <a:ext uri="{FF2B5EF4-FFF2-40B4-BE49-F238E27FC236}">
                <a16:creationId xmlns:a16="http://schemas.microsoft.com/office/drawing/2014/main" id="{F78F43F9-9C1E-309F-C597-25DC4A230238}"/>
              </a:ext>
            </a:extLst>
          </p:cNvPr>
          <p:cNvSpPr txBox="1"/>
          <p:nvPr/>
        </p:nvSpPr>
        <p:spPr>
          <a:xfrm>
            <a:off x="9629323" y="6339362"/>
            <a:ext cx="273204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cs typeface="Calibri"/>
              </a:rPr>
              <a:t>Shabana</a:t>
            </a:r>
            <a:endParaRPr lang="en-GB" dirty="0"/>
          </a:p>
        </p:txBody>
      </p:sp>
    </p:spTree>
    <p:extLst>
      <p:ext uri="{BB962C8B-B14F-4D97-AF65-F5344CB8AC3E}">
        <p14:creationId xmlns:p14="http://schemas.microsoft.com/office/powerpoint/2010/main" val="8189223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31942-7F01-773D-2E25-3A7BD37909E4}"/>
              </a:ext>
            </a:extLst>
          </p:cNvPr>
          <p:cNvSpPr>
            <a:spLocks noGrp="1"/>
          </p:cNvSpPr>
          <p:nvPr>
            <p:ph type="title"/>
          </p:nvPr>
        </p:nvSpPr>
        <p:spPr/>
        <p:txBody>
          <a:bodyPr/>
          <a:lstStyle/>
          <a:p>
            <a:r>
              <a:rPr lang="en-GB" dirty="0">
                <a:cs typeface="Calibri Light"/>
              </a:rPr>
              <a:t>Proposed Method</a:t>
            </a:r>
            <a:endParaRPr lang="en-GB" dirty="0"/>
          </a:p>
        </p:txBody>
      </p:sp>
      <p:sp>
        <p:nvSpPr>
          <p:cNvPr id="3" name="Content Placeholder 2">
            <a:extLst>
              <a:ext uri="{FF2B5EF4-FFF2-40B4-BE49-F238E27FC236}">
                <a16:creationId xmlns:a16="http://schemas.microsoft.com/office/drawing/2014/main" id="{4D2930EF-4C4B-C85F-3677-3039F79CA627}"/>
              </a:ext>
            </a:extLst>
          </p:cNvPr>
          <p:cNvSpPr>
            <a:spLocks noGrp="1"/>
          </p:cNvSpPr>
          <p:nvPr>
            <p:ph idx="1"/>
          </p:nvPr>
        </p:nvSpPr>
        <p:spPr/>
        <p:txBody>
          <a:bodyPr vert="horz" lIns="91440" tIns="45720" rIns="91440" bIns="45720" rtlCol="0" anchor="t">
            <a:normAutofit/>
          </a:bodyPr>
          <a:lstStyle/>
          <a:p>
            <a:r>
              <a:rPr lang="en-GB" dirty="0">
                <a:cs typeface="Calibri"/>
              </a:rPr>
              <a:t>(What? Who? How?)</a:t>
            </a:r>
          </a:p>
        </p:txBody>
      </p:sp>
      <p:sp>
        <p:nvSpPr>
          <p:cNvPr id="4" name="TextBox 3">
            <a:extLst>
              <a:ext uri="{FF2B5EF4-FFF2-40B4-BE49-F238E27FC236}">
                <a16:creationId xmlns:a16="http://schemas.microsoft.com/office/drawing/2014/main" id="{5224F67C-8647-4CA3-1FB2-62342D8DC211}"/>
              </a:ext>
            </a:extLst>
          </p:cNvPr>
          <p:cNvSpPr txBox="1"/>
          <p:nvPr/>
        </p:nvSpPr>
        <p:spPr>
          <a:xfrm>
            <a:off x="10264587" y="6529293"/>
            <a:ext cx="186764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cs typeface="Calibri"/>
              </a:rPr>
              <a:t>Sabika</a:t>
            </a:r>
            <a:endParaRPr lang="en-GB" dirty="0"/>
          </a:p>
        </p:txBody>
      </p:sp>
    </p:spTree>
    <p:extLst>
      <p:ext uri="{BB962C8B-B14F-4D97-AF65-F5344CB8AC3E}">
        <p14:creationId xmlns:p14="http://schemas.microsoft.com/office/powerpoint/2010/main" val="22628646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41580-C7A7-69D8-AE75-851F57844DDE}"/>
              </a:ext>
            </a:extLst>
          </p:cNvPr>
          <p:cNvSpPr>
            <a:spLocks noGrp="1"/>
          </p:cNvSpPr>
          <p:nvPr>
            <p:ph type="title"/>
          </p:nvPr>
        </p:nvSpPr>
        <p:spPr/>
        <p:txBody>
          <a:bodyPr/>
          <a:lstStyle/>
          <a:p>
            <a:r>
              <a:rPr lang="en-GB" dirty="0">
                <a:cs typeface="Calibri Light"/>
              </a:rPr>
              <a:t>Ethical considerations</a:t>
            </a:r>
            <a:endParaRPr lang="en-GB" dirty="0"/>
          </a:p>
        </p:txBody>
      </p:sp>
      <p:sp>
        <p:nvSpPr>
          <p:cNvPr id="3" name="Content Placeholder 2">
            <a:extLst>
              <a:ext uri="{FF2B5EF4-FFF2-40B4-BE49-F238E27FC236}">
                <a16:creationId xmlns:a16="http://schemas.microsoft.com/office/drawing/2014/main" id="{F6E763B5-CCB7-D308-CBF8-3ECAB84DFB57}"/>
              </a:ext>
            </a:extLst>
          </p:cNvPr>
          <p:cNvSpPr>
            <a:spLocks noGrp="1"/>
          </p:cNvSpPr>
          <p:nvPr>
            <p:ph idx="1"/>
          </p:nvPr>
        </p:nvSpPr>
        <p:spPr/>
        <p:txBody>
          <a:bodyPr/>
          <a:lstStyle/>
          <a:p>
            <a:endParaRPr lang="en-GB"/>
          </a:p>
        </p:txBody>
      </p:sp>
      <p:sp>
        <p:nvSpPr>
          <p:cNvPr id="4" name="TextBox 3">
            <a:extLst>
              <a:ext uri="{FF2B5EF4-FFF2-40B4-BE49-F238E27FC236}">
                <a16:creationId xmlns:a16="http://schemas.microsoft.com/office/drawing/2014/main" id="{688ACDFB-A8B3-4F38-ED54-1F5284714441}"/>
              </a:ext>
            </a:extLst>
          </p:cNvPr>
          <p:cNvSpPr txBox="1"/>
          <p:nvPr/>
        </p:nvSpPr>
        <p:spPr>
          <a:xfrm>
            <a:off x="9927989" y="6429215"/>
            <a:ext cx="227105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cs typeface="Calibri"/>
              </a:rPr>
              <a:t>Sabika</a:t>
            </a:r>
            <a:endParaRPr lang="en-GB" dirty="0"/>
          </a:p>
        </p:txBody>
      </p:sp>
    </p:spTree>
    <p:extLst>
      <p:ext uri="{BB962C8B-B14F-4D97-AF65-F5344CB8AC3E}">
        <p14:creationId xmlns:p14="http://schemas.microsoft.com/office/powerpoint/2010/main" val="31466083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7B9DF-3996-FCE9-1E85-9D8BBB8B809E}"/>
              </a:ext>
            </a:extLst>
          </p:cNvPr>
          <p:cNvSpPr>
            <a:spLocks noGrp="1"/>
          </p:cNvSpPr>
          <p:nvPr>
            <p:ph type="title"/>
          </p:nvPr>
        </p:nvSpPr>
        <p:spPr/>
        <p:txBody>
          <a:bodyPr/>
          <a:lstStyle/>
          <a:p>
            <a:r>
              <a:rPr lang="en-GB" dirty="0">
                <a:cs typeface="Calibri Light"/>
              </a:rPr>
              <a:t>Research Timeline</a:t>
            </a:r>
            <a:endParaRPr lang="en-GB" dirty="0"/>
          </a:p>
        </p:txBody>
      </p:sp>
      <p:graphicFrame>
        <p:nvGraphicFramePr>
          <p:cNvPr id="5" name="Table 5">
            <a:extLst>
              <a:ext uri="{FF2B5EF4-FFF2-40B4-BE49-F238E27FC236}">
                <a16:creationId xmlns:a16="http://schemas.microsoft.com/office/drawing/2014/main" id="{7ED78E19-0636-E099-0AE6-DF1271EBA37F}"/>
              </a:ext>
            </a:extLst>
          </p:cNvPr>
          <p:cNvGraphicFramePr>
            <a:graphicFrameLocks noGrp="1"/>
          </p:cNvGraphicFramePr>
          <p:nvPr>
            <p:ph idx="1"/>
            <p:extLst>
              <p:ext uri="{D42A27DB-BD31-4B8C-83A1-F6EECF244321}">
                <p14:modId xmlns:p14="http://schemas.microsoft.com/office/powerpoint/2010/main" val="955266685"/>
              </p:ext>
            </p:extLst>
          </p:nvPr>
        </p:nvGraphicFramePr>
        <p:xfrm>
          <a:off x="838200" y="1825625"/>
          <a:ext cx="10515600" cy="741680"/>
        </p:xfrm>
        <a:graphic>
          <a:graphicData uri="http://schemas.openxmlformats.org/drawingml/2006/table">
            <a:tbl>
              <a:tblPr firstRow="1" bandRow="1">
                <a:tableStyleId>{5C22544A-7EE6-4342-B048-85BDC9FD1C3A}</a:tableStyleId>
              </a:tblPr>
              <a:tblGrid>
                <a:gridCol w="2103120">
                  <a:extLst>
                    <a:ext uri="{9D8B030D-6E8A-4147-A177-3AD203B41FA5}">
                      <a16:colId xmlns:a16="http://schemas.microsoft.com/office/drawing/2014/main" val="3229370104"/>
                    </a:ext>
                  </a:extLst>
                </a:gridCol>
                <a:gridCol w="2103120">
                  <a:extLst>
                    <a:ext uri="{9D8B030D-6E8A-4147-A177-3AD203B41FA5}">
                      <a16:colId xmlns:a16="http://schemas.microsoft.com/office/drawing/2014/main" val="172760023"/>
                    </a:ext>
                  </a:extLst>
                </a:gridCol>
                <a:gridCol w="2103120">
                  <a:extLst>
                    <a:ext uri="{9D8B030D-6E8A-4147-A177-3AD203B41FA5}">
                      <a16:colId xmlns:a16="http://schemas.microsoft.com/office/drawing/2014/main" val="1770209136"/>
                    </a:ext>
                  </a:extLst>
                </a:gridCol>
                <a:gridCol w="2103120">
                  <a:extLst>
                    <a:ext uri="{9D8B030D-6E8A-4147-A177-3AD203B41FA5}">
                      <a16:colId xmlns:a16="http://schemas.microsoft.com/office/drawing/2014/main" val="808531240"/>
                    </a:ext>
                  </a:extLst>
                </a:gridCol>
                <a:gridCol w="2103120">
                  <a:extLst>
                    <a:ext uri="{9D8B030D-6E8A-4147-A177-3AD203B41FA5}">
                      <a16:colId xmlns:a16="http://schemas.microsoft.com/office/drawing/2014/main" val="1477731742"/>
                    </a:ext>
                  </a:extLst>
                </a:gridCol>
              </a:tblGrid>
              <a:tr h="370840">
                <a:tc>
                  <a:txBody>
                    <a:bodyPr/>
                    <a:lstStyle/>
                    <a:p>
                      <a:r>
                        <a:rPr lang="en-GB" dirty="0"/>
                        <a:t>Week 7</a:t>
                      </a:r>
                    </a:p>
                  </a:txBody>
                  <a:tcPr/>
                </a:tc>
                <a:tc>
                  <a:txBody>
                    <a:bodyPr/>
                    <a:lstStyle/>
                    <a:p>
                      <a:r>
                        <a:rPr lang="en-GB" dirty="0"/>
                        <a:t>Week 8</a:t>
                      </a:r>
                    </a:p>
                  </a:txBody>
                  <a:tcPr/>
                </a:tc>
                <a:tc>
                  <a:txBody>
                    <a:bodyPr/>
                    <a:lstStyle/>
                    <a:p>
                      <a:r>
                        <a:rPr lang="en-GB" dirty="0"/>
                        <a:t>Week 9 </a:t>
                      </a:r>
                    </a:p>
                  </a:txBody>
                  <a:tcPr/>
                </a:tc>
                <a:tc>
                  <a:txBody>
                    <a:bodyPr/>
                    <a:lstStyle/>
                    <a:p>
                      <a:r>
                        <a:rPr lang="en-GB" dirty="0"/>
                        <a:t>Week 10 </a:t>
                      </a:r>
                    </a:p>
                  </a:txBody>
                  <a:tcPr/>
                </a:tc>
                <a:tc>
                  <a:txBody>
                    <a:bodyPr/>
                    <a:lstStyle/>
                    <a:p>
                      <a:r>
                        <a:rPr lang="en-GB" dirty="0"/>
                        <a:t>Week 11</a:t>
                      </a:r>
                    </a:p>
                  </a:txBody>
                  <a:tcPr/>
                </a:tc>
                <a:extLst>
                  <a:ext uri="{0D108BD9-81ED-4DB2-BD59-A6C34878D82A}">
                    <a16:rowId xmlns:a16="http://schemas.microsoft.com/office/drawing/2014/main" val="2609864906"/>
                  </a:ext>
                </a:extLst>
              </a:tr>
              <a:tr h="370840">
                <a:tc>
                  <a:txBody>
                    <a:bodyPr/>
                    <a:lstStyle/>
                    <a:p>
                      <a:r>
                        <a:rPr lang="en-GB" dirty="0"/>
                        <a:t>Data collection</a:t>
                      </a:r>
                    </a:p>
                  </a:txBody>
                  <a:tcPr/>
                </a:tc>
                <a:tc>
                  <a:txBody>
                    <a:bodyPr/>
                    <a:lstStyle/>
                    <a:p>
                      <a:r>
                        <a:rPr lang="en-GB" dirty="0"/>
                        <a:t>Data collection </a:t>
                      </a:r>
                    </a:p>
                  </a:txBody>
                  <a:tcPr/>
                </a:tc>
                <a:tc>
                  <a:txBody>
                    <a:bodyPr/>
                    <a:lstStyle/>
                    <a:p>
                      <a:r>
                        <a:rPr lang="en-GB" dirty="0"/>
                        <a:t>Analysis</a:t>
                      </a:r>
                    </a:p>
                  </a:txBody>
                  <a:tcPr/>
                </a:tc>
                <a:tc>
                  <a:txBody>
                    <a:bodyPr/>
                    <a:lstStyle/>
                    <a:p>
                      <a:r>
                        <a:rPr lang="en-GB" dirty="0"/>
                        <a:t>Final report writing</a:t>
                      </a:r>
                    </a:p>
                  </a:txBody>
                  <a:tcPr/>
                </a:tc>
                <a:tc>
                  <a:txBody>
                    <a:bodyPr/>
                    <a:lstStyle/>
                    <a:p>
                      <a:r>
                        <a:rPr lang="en-GB" dirty="0"/>
                        <a:t>Final report writing</a:t>
                      </a:r>
                    </a:p>
                  </a:txBody>
                  <a:tcPr/>
                </a:tc>
                <a:extLst>
                  <a:ext uri="{0D108BD9-81ED-4DB2-BD59-A6C34878D82A}">
                    <a16:rowId xmlns:a16="http://schemas.microsoft.com/office/drawing/2014/main" val="700644113"/>
                  </a:ext>
                </a:extLst>
              </a:tr>
            </a:tbl>
          </a:graphicData>
        </a:graphic>
      </p:graphicFrame>
      <p:sp>
        <p:nvSpPr>
          <p:cNvPr id="6" name="TextBox 5">
            <a:extLst>
              <a:ext uri="{FF2B5EF4-FFF2-40B4-BE49-F238E27FC236}">
                <a16:creationId xmlns:a16="http://schemas.microsoft.com/office/drawing/2014/main" id="{64C272E9-0CB2-8A7E-92AE-F652403A7D31}"/>
              </a:ext>
            </a:extLst>
          </p:cNvPr>
          <p:cNvSpPr txBox="1"/>
          <p:nvPr/>
        </p:nvSpPr>
        <p:spPr>
          <a:xfrm>
            <a:off x="9980706" y="6454588"/>
            <a:ext cx="213658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cs typeface="Calibri"/>
              </a:rPr>
              <a:t>Aqila</a:t>
            </a:r>
            <a:endParaRPr lang="en-GB" dirty="0"/>
          </a:p>
        </p:txBody>
      </p:sp>
    </p:spTree>
    <p:extLst>
      <p:ext uri="{BB962C8B-B14F-4D97-AF65-F5344CB8AC3E}">
        <p14:creationId xmlns:p14="http://schemas.microsoft.com/office/powerpoint/2010/main" val="15202393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52342-AE61-4415-9C7A-3FBA06E1A376}"/>
              </a:ext>
            </a:extLst>
          </p:cNvPr>
          <p:cNvSpPr>
            <a:spLocks noGrp="1"/>
          </p:cNvSpPr>
          <p:nvPr>
            <p:ph type="title"/>
          </p:nvPr>
        </p:nvSpPr>
        <p:spPr/>
        <p:txBody>
          <a:bodyPr/>
          <a:lstStyle/>
          <a:p>
            <a:r>
              <a:rPr lang="en-GB" dirty="0">
                <a:cs typeface="Calibri Light"/>
              </a:rPr>
              <a:t>Hypothesis</a:t>
            </a:r>
            <a:endParaRPr lang="en-GB" dirty="0"/>
          </a:p>
        </p:txBody>
      </p:sp>
      <p:sp>
        <p:nvSpPr>
          <p:cNvPr id="3" name="Content Placeholder 2">
            <a:extLst>
              <a:ext uri="{FF2B5EF4-FFF2-40B4-BE49-F238E27FC236}">
                <a16:creationId xmlns:a16="http://schemas.microsoft.com/office/drawing/2014/main" id="{8DDB7A5B-1FF5-B5D5-1CF1-D239DAF58E5C}"/>
              </a:ext>
            </a:extLst>
          </p:cNvPr>
          <p:cNvSpPr>
            <a:spLocks noGrp="1"/>
          </p:cNvSpPr>
          <p:nvPr>
            <p:ph idx="1"/>
          </p:nvPr>
        </p:nvSpPr>
        <p:spPr/>
        <p:txBody>
          <a:bodyPr vert="horz" lIns="91440" tIns="45720" rIns="91440" bIns="45720" rtlCol="0" anchor="t">
            <a:normAutofit/>
          </a:bodyPr>
          <a:lstStyle/>
          <a:p>
            <a:r>
              <a:rPr lang="en-GB" dirty="0">
                <a:cs typeface="Calibri"/>
              </a:rPr>
              <a:t>Our hypothesis is that most UWTSD students will find </a:t>
            </a:r>
            <a:r>
              <a:rPr lang="en-GB" dirty="0">
                <a:ea typeface="+mn-lt"/>
                <a:cs typeface="+mn-lt"/>
              </a:rPr>
              <a:t>creating and editing online documents the most important skill as most of their modules and courses will be based on assignments. </a:t>
            </a:r>
          </a:p>
          <a:p>
            <a:r>
              <a:rPr lang="en-GB" dirty="0">
                <a:cs typeface="Calibri" panose="020F0502020204030204"/>
              </a:rPr>
              <a:t>We think the least important skill required by students will be paying for products and services online as most of the literature is provided to UWTSD students from Moodle. </a:t>
            </a:r>
          </a:p>
        </p:txBody>
      </p:sp>
      <p:sp>
        <p:nvSpPr>
          <p:cNvPr id="4" name="TextBox 3">
            <a:extLst>
              <a:ext uri="{FF2B5EF4-FFF2-40B4-BE49-F238E27FC236}">
                <a16:creationId xmlns:a16="http://schemas.microsoft.com/office/drawing/2014/main" id="{86D2C0A4-CACC-F9AA-FF35-31CFF9BE58C9}"/>
              </a:ext>
            </a:extLst>
          </p:cNvPr>
          <p:cNvSpPr txBox="1"/>
          <p:nvPr/>
        </p:nvSpPr>
        <p:spPr>
          <a:xfrm>
            <a:off x="9622117" y="6424705"/>
            <a:ext cx="236070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cs typeface="Calibri"/>
              </a:rPr>
              <a:t>Shabana</a:t>
            </a:r>
            <a:endParaRPr lang="en-GB" dirty="0"/>
          </a:p>
        </p:txBody>
      </p:sp>
    </p:spTree>
    <p:extLst>
      <p:ext uri="{BB962C8B-B14F-4D97-AF65-F5344CB8AC3E}">
        <p14:creationId xmlns:p14="http://schemas.microsoft.com/office/powerpoint/2010/main" val="34387488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2C4B5-E5E0-FDDD-AC86-D799E7B8E141}"/>
              </a:ext>
            </a:extLst>
          </p:cNvPr>
          <p:cNvSpPr>
            <a:spLocks noGrp="1"/>
          </p:cNvSpPr>
          <p:nvPr>
            <p:ph type="title"/>
          </p:nvPr>
        </p:nvSpPr>
        <p:spPr/>
        <p:txBody>
          <a:bodyPr/>
          <a:lstStyle/>
          <a:p>
            <a:r>
              <a:rPr lang="en-GB" dirty="0">
                <a:cs typeface="Calibri Light"/>
              </a:rPr>
              <a:t>Reference list</a:t>
            </a:r>
            <a:endParaRPr lang="en-GB" dirty="0"/>
          </a:p>
        </p:txBody>
      </p:sp>
      <p:sp>
        <p:nvSpPr>
          <p:cNvPr id="3" name="Content Placeholder 2">
            <a:extLst>
              <a:ext uri="{FF2B5EF4-FFF2-40B4-BE49-F238E27FC236}">
                <a16:creationId xmlns:a16="http://schemas.microsoft.com/office/drawing/2014/main" id="{D30BB1AC-B455-46B4-2E02-278F4006CD42}"/>
              </a:ext>
            </a:extLst>
          </p:cNvPr>
          <p:cNvSpPr>
            <a:spLocks noGrp="1"/>
          </p:cNvSpPr>
          <p:nvPr>
            <p:ph idx="1"/>
          </p:nvPr>
        </p:nvSpPr>
        <p:spPr>
          <a:xfrm>
            <a:off x="838200" y="1394305"/>
            <a:ext cx="10515600" cy="4782658"/>
          </a:xfrm>
        </p:spPr>
        <p:txBody>
          <a:bodyPr vert="horz" lIns="91440" tIns="45720" rIns="91440" bIns="45720" rtlCol="0" anchor="t">
            <a:normAutofit fontScale="92500"/>
          </a:bodyPr>
          <a:lstStyle/>
          <a:p>
            <a:r>
              <a:rPr lang="en-GB" dirty="0">
                <a:ea typeface="+mn-lt"/>
                <a:cs typeface="+mn-lt"/>
              </a:rPr>
              <a:t>Van Laar, E., Van Deursen, A. J. A. M., Van Dijk, J. A. G. M., &amp; De Haan, J. (2017). The relation between 21st-century skills and digital skills: A systematic literature review. Computers in Human Behaviour, 72, 577–588. https://doi.org/10.1016/j. Chb.2017.03.010</a:t>
            </a:r>
          </a:p>
          <a:p>
            <a:r>
              <a:rPr lang="en-GB" dirty="0">
                <a:ea typeface="+mn-lt"/>
                <a:cs typeface="+mn-lt"/>
              </a:rPr>
              <a:t>Hargittai, E., &amp; Hsieh, Y. P. (2012). Succinct survey measures of web-use skills. Social Science Computer Review, 30(1), 95– 107. </a:t>
            </a:r>
            <a:r>
              <a:rPr lang="en-GB" dirty="0">
                <a:ea typeface="+mn-lt"/>
                <a:cs typeface="+mn-lt"/>
                <a:hlinkClick r:id="rId2"/>
              </a:rPr>
              <a:t>https://doi.org/10.1177/0894439310397146</a:t>
            </a:r>
            <a:endParaRPr lang="en-GB" dirty="0">
              <a:cs typeface="Calibri"/>
            </a:endParaRPr>
          </a:p>
          <a:p>
            <a:r>
              <a:rPr lang="en-GB" dirty="0">
                <a:ea typeface="+mn-lt"/>
                <a:cs typeface="+mn-lt"/>
              </a:rPr>
              <a:t>Siddiq, F., Hatlevik, O. E., Olsen, R. V., Throndsen, I., &amp; Scherer, R. (2016). Taking a future perspective by learning from the past: A systematic review of assessment instruments that aim to measure primary and secondary school students’ ICT literacy. Educational Research Review, 19, 58–84. https://doi. org/10.1016/j.edurev.2016.05.002</a:t>
            </a:r>
            <a:endParaRPr lang="en-GB" dirty="0">
              <a:cs typeface="Calibri"/>
            </a:endParaRPr>
          </a:p>
          <a:p>
            <a:endParaRPr lang="en-GB" dirty="0">
              <a:cs typeface="Calibri"/>
            </a:endParaRPr>
          </a:p>
        </p:txBody>
      </p:sp>
      <p:sp>
        <p:nvSpPr>
          <p:cNvPr id="4" name="TextBox 3">
            <a:extLst>
              <a:ext uri="{FF2B5EF4-FFF2-40B4-BE49-F238E27FC236}">
                <a16:creationId xmlns:a16="http://schemas.microsoft.com/office/drawing/2014/main" id="{BE4E2C6D-56FC-4B80-8511-B52F6890673F}"/>
              </a:ext>
            </a:extLst>
          </p:cNvPr>
          <p:cNvSpPr txBox="1"/>
          <p:nvPr/>
        </p:nvSpPr>
        <p:spPr>
          <a:xfrm>
            <a:off x="9664390" y="6411950"/>
            <a:ext cx="2397512" cy="3717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cs typeface="Calibri"/>
              </a:rPr>
              <a:t>Aqila</a:t>
            </a:r>
            <a:endParaRPr lang="en-GB" dirty="0"/>
          </a:p>
        </p:txBody>
      </p:sp>
    </p:spTree>
    <p:extLst>
      <p:ext uri="{BB962C8B-B14F-4D97-AF65-F5344CB8AC3E}">
        <p14:creationId xmlns:p14="http://schemas.microsoft.com/office/powerpoint/2010/main" val="176274009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Are digital skills important for study and work LCSH4002-Component 1 Azida Zainol</vt:lpstr>
      <vt:lpstr>Introduction  </vt:lpstr>
      <vt:lpstr>Rationale</vt:lpstr>
      <vt:lpstr>Proposed Method</vt:lpstr>
      <vt:lpstr>Ethical considerations</vt:lpstr>
      <vt:lpstr>Research Timeline</vt:lpstr>
      <vt:lpstr>Hypothesis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271</cp:revision>
  <dcterms:created xsi:type="dcterms:W3CDTF">2023-02-19T16:38:25Z</dcterms:created>
  <dcterms:modified xsi:type="dcterms:W3CDTF">2023-02-19T20:05:56Z</dcterms:modified>
</cp:coreProperties>
</file>