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37"/>
  </p:notesMasterIdLst>
  <p:sldIdLst>
    <p:sldId id="257" r:id="rId2"/>
    <p:sldId id="298" r:id="rId3"/>
    <p:sldId id="299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21" r:id="rId21"/>
    <p:sldId id="322" r:id="rId22"/>
    <p:sldId id="323" r:id="rId23"/>
    <p:sldId id="324" r:id="rId24"/>
    <p:sldId id="325" r:id="rId25"/>
    <p:sldId id="326" r:id="rId26"/>
    <p:sldId id="327" r:id="rId27"/>
    <p:sldId id="328" r:id="rId28"/>
    <p:sldId id="335" r:id="rId29"/>
    <p:sldId id="336" r:id="rId30"/>
    <p:sldId id="329" r:id="rId31"/>
    <p:sldId id="330" r:id="rId32"/>
    <p:sldId id="331" r:id="rId33"/>
    <p:sldId id="332" r:id="rId34"/>
    <p:sldId id="334" r:id="rId35"/>
    <p:sldId id="297" r:id="rId3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21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Count</c:v>
                </c:pt>
              </c:strCache>
            </c:strRef>
          </c:tx>
          <c:invertIfNegative val="0"/>
          <c:cat>
            <c:strRef>
              <c:f>Sheet1!$A$2:$A$14</c:f>
              <c:strCache>
                <c:ptCount val="13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  <c:pt idx="4">
                  <c:v>E</c:v>
                </c:pt>
                <c:pt idx="5">
                  <c:v>F</c:v>
                </c:pt>
                <c:pt idx="6">
                  <c:v>G</c:v>
                </c:pt>
                <c:pt idx="7">
                  <c:v>H</c:v>
                </c:pt>
                <c:pt idx="8">
                  <c:v>I</c:v>
                </c:pt>
                <c:pt idx="9">
                  <c:v>J</c:v>
                </c:pt>
                <c:pt idx="10">
                  <c:v>K</c:v>
                </c:pt>
                <c:pt idx="11">
                  <c:v>L</c:v>
                </c:pt>
                <c:pt idx="12">
                  <c:v>M</c:v>
                </c:pt>
              </c:strCache>
            </c:strRef>
          </c:cat>
          <c:val>
            <c:numRef>
              <c:f>Sheet1!$B$2:$B$14</c:f>
              <c:numCache>
                <c:formatCode>General</c:formatCode>
                <c:ptCount val="13"/>
                <c:pt idx="0">
                  <c:v>0</c:v>
                </c:pt>
                <c:pt idx="1">
                  <c:v>1</c:v>
                </c:pt>
                <c:pt idx="2">
                  <c:v>0</c:v>
                </c:pt>
                <c:pt idx="3">
                  <c:v>0</c:v>
                </c:pt>
                <c:pt idx="4">
                  <c:v>2</c:v>
                </c:pt>
                <c:pt idx="5">
                  <c:v>1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</c:v>
                </c:pt>
                <c:pt idx="11">
                  <c:v>0</c:v>
                </c:pt>
                <c:pt idx="12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250048"/>
        <c:axId val="42947072"/>
      </c:barChart>
      <c:catAx>
        <c:axId val="109250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42947072"/>
        <c:crosses val="autoZero"/>
        <c:auto val="1"/>
        <c:lblAlgn val="ctr"/>
        <c:lblOffset val="100"/>
        <c:noMultiLvlLbl val="0"/>
      </c:catAx>
      <c:valAx>
        <c:axId val="42947072"/>
        <c:scaling>
          <c:orientation val="minMax"/>
          <c:max val="10"/>
        </c:scaling>
        <c:delete val="0"/>
        <c:axPos val="l"/>
        <c:numFmt formatCode="General" sourceLinked="1"/>
        <c:majorTickMark val="out"/>
        <c:minorTickMark val="none"/>
        <c:tickLblPos val="nextTo"/>
        <c:crossAx val="109250048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Count</c:v>
                </c:pt>
              </c:strCache>
            </c:strRef>
          </c:tx>
          <c:invertIfNegative val="0"/>
          <c:cat>
            <c:strRef>
              <c:f>Sheet1!$A$2:$A$14</c:f>
              <c:strCache>
                <c:ptCount val="13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  <c:pt idx="4">
                  <c:v>E</c:v>
                </c:pt>
                <c:pt idx="5">
                  <c:v>F</c:v>
                </c:pt>
                <c:pt idx="6">
                  <c:v>G</c:v>
                </c:pt>
                <c:pt idx="7">
                  <c:v>H</c:v>
                </c:pt>
                <c:pt idx="8">
                  <c:v>I</c:v>
                </c:pt>
                <c:pt idx="9">
                  <c:v>J</c:v>
                </c:pt>
                <c:pt idx="10">
                  <c:v>K</c:v>
                </c:pt>
                <c:pt idx="11">
                  <c:v>L</c:v>
                </c:pt>
                <c:pt idx="12">
                  <c:v>M</c:v>
                </c:pt>
              </c:strCache>
            </c:strRef>
          </c:cat>
          <c:val>
            <c:numRef>
              <c:f>Sheet1!$B$2:$B$14</c:f>
              <c:numCache>
                <c:formatCode>General</c:formatCode>
                <c:ptCount val="13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5</c:v>
                </c:pt>
                <c:pt idx="5">
                  <c:v>4</c:v>
                </c:pt>
                <c:pt idx="6">
                  <c:v>2</c:v>
                </c:pt>
                <c:pt idx="7">
                  <c:v>0</c:v>
                </c:pt>
                <c:pt idx="8">
                  <c:v>1</c:v>
                </c:pt>
                <c:pt idx="9">
                  <c:v>0</c:v>
                </c:pt>
                <c:pt idx="10">
                  <c:v>1</c:v>
                </c:pt>
                <c:pt idx="11">
                  <c:v>1</c:v>
                </c:pt>
                <c:pt idx="12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586944"/>
        <c:axId val="42948800"/>
      </c:barChart>
      <c:catAx>
        <c:axId val="10958694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42948800"/>
        <c:crosses val="autoZero"/>
        <c:auto val="1"/>
        <c:lblAlgn val="ctr"/>
        <c:lblOffset val="100"/>
        <c:noMultiLvlLbl val="0"/>
      </c:catAx>
      <c:valAx>
        <c:axId val="42948800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109586944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Count</c:v>
                </c:pt>
              </c:strCache>
            </c:strRef>
          </c:tx>
          <c:invertIfNegative val="0"/>
          <c:cat>
            <c:strRef>
              <c:f>Sheet1!$A$2:$A$14</c:f>
              <c:strCache>
                <c:ptCount val="13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  <c:pt idx="4">
                  <c:v>E</c:v>
                </c:pt>
                <c:pt idx="5">
                  <c:v>F</c:v>
                </c:pt>
                <c:pt idx="6">
                  <c:v>G</c:v>
                </c:pt>
                <c:pt idx="7">
                  <c:v>H</c:v>
                </c:pt>
                <c:pt idx="8">
                  <c:v>I</c:v>
                </c:pt>
                <c:pt idx="9">
                  <c:v>J</c:v>
                </c:pt>
                <c:pt idx="10">
                  <c:v>K</c:v>
                </c:pt>
                <c:pt idx="11">
                  <c:v>L</c:v>
                </c:pt>
                <c:pt idx="12">
                  <c:v>M</c:v>
                </c:pt>
              </c:strCache>
            </c:strRef>
          </c:cat>
          <c:val>
            <c:numRef>
              <c:f>Sheet1!$B$2:$B$14</c:f>
              <c:numCache>
                <c:formatCode>General</c:formatCode>
                <c:ptCount val="13"/>
                <c:pt idx="0">
                  <c:v>1</c:v>
                </c:pt>
                <c:pt idx="1">
                  <c:v>3</c:v>
                </c:pt>
                <c:pt idx="2">
                  <c:v>5</c:v>
                </c:pt>
                <c:pt idx="3">
                  <c:v>7</c:v>
                </c:pt>
                <c:pt idx="4">
                  <c:v>8</c:v>
                </c:pt>
                <c:pt idx="5">
                  <c:v>7</c:v>
                </c:pt>
                <c:pt idx="6">
                  <c:v>5</c:v>
                </c:pt>
                <c:pt idx="7">
                  <c:v>3</c:v>
                </c:pt>
                <c:pt idx="8">
                  <c:v>2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249536"/>
        <c:axId val="42997376"/>
      </c:barChart>
      <c:catAx>
        <c:axId val="10924953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42997376"/>
        <c:crosses val="autoZero"/>
        <c:auto val="1"/>
        <c:lblAlgn val="ctr"/>
        <c:lblOffset val="100"/>
        <c:noMultiLvlLbl val="0"/>
      </c:catAx>
      <c:valAx>
        <c:axId val="4299737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109249536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Count</c:v>
                </c:pt>
              </c:strCache>
            </c:strRef>
          </c:tx>
          <c:invertIfNegative val="0"/>
          <c:cat>
            <c:strRef>
              <c:f>Sheet1!$A$2:$A$10</c:f>
              <c:strCache>
                <c:ptCount val="9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  <c:pt idx="4">
                  <c:v>E</c:v>
                </c:pt>
                <c:pt idx="5">
                  <c:v>F</c:v>
                </c:pt>
                <c:pt idx="6">
                  <c:v>G</c:v>
                </c:pt>
                <c:pt idx="7">
                  <c:v>H</c:v>
                </c:pt>
                <c:pt idx="8">
                  <c:v>I</c:v>
                </c:pt>
              </c:strCache>
            </c:strRef>
          </c:cat>
          <c:val>
            <c:numRef>
              <c:f>Sheet1!$B$2:$B$10</c:f>
              <c:numCache>
                <c:formatCode>General</c:formatCode>
                <c:ptCount val="9"/>
                <c:pt idx="0">
                  <c:v>0</c:v>
                </c:pt>
                <c:pt idx="1">
                  <c:v>0</c:v>
                </c:pt>
                <c:pt idx="2">
                  <c:v>5</c:v>
                </c:pt>
                <c:pt idx="3">
                  <c:v>5</c:v>
                </c:pt>
                <c:pt idx="4">
                  <c:v>5</c:v>
                </c:pt>
                <c:pt idx="5">
                  <c:v>5</c:v>
                </c:pt>
                <c:pt idx="6">
                  <c:v>5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585408"/>
        <c:axId val="109346816"/>
      </c:barChart>
      <c:catAx>
        <c:axId val="10958540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09346816"/>
        <c:crosses val="autoZero"/>
        <c:auto val="1"/>
        <c:lblAlgn val="ctr"/>
        <c:lblOffset val="100"/>
        <c:noMultiLvlLbl val="0"/>
      </c:catAx>
      <c:valAx>
        <c:axId val="109346816"/>
        <c:scaling>
          <c:orientation val="minMax"/>
          <c:max val="10"/>
        </c:scaling>
        <c:delete val="0"/>
        <c:axPos val="l"/>
        <c:numFmt formatCode="General" sourceLinked="1"/>
        <c:majorTickMark val="out"/>
        <c:minorTickMark val="none"/>
        <c:tickLblPos val="nextTo"/>
        <c:crossAx val="109585408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Count</c:v>
                </c:pt>
              </c:strCache>
            </c:strRef>
          </c:tx>
          <c:invertIfNegative val="0"/>
          <c:cat>
            <c:strRef>
              <c:f>Sheet1!$A$2:$A$10</c:f>
              <c:strCache>
                <c:ptCount val="9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  <c:pt idx="4">
                  <c:v>E</c:v>
                </c:pt>
                <c:pt idx="5">
                  <c:v>F</c:v>
                </c:pt>
                <c:pt idx="6">
                  <c:v>G</c:v>
                </c:pt>
                <c:pt idx="7">
                  <c:v>H</c:v>
                </c:pt>
                <c:pt idx="8">
                  <c:v>I</c:v>
                </c:pt>
              </c:strCache>
            </c:strRef>
          </c:cat>
          <c:val>
            <c:numRef>
              <c:f>Sheet1!$B$2:$B$10</c:f>
              <c:numCache>
                <c:formatCode>General</c:formatCode>
                <c:ptCount val="9"/>
                <c:pt idx="0">
                  <c:v>0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6</c:v>
                </c:pt>
                <c:pt idx="5">
                  <c:v>4</c:v>
                </c:pt>
                <c:pt idx="6">
                  <c:v>2</c:v>
                </c:pt>
                <c:pt idx="7">
                  <c:v>1</c:v>
                </c:pt>
                <c:pt idx="8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9633024"/>
        <c:axId val="109347968"/>
      </c:barChart>
      <c:catAx>
        <c:axId val="1096330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09347968"/>
        <c:crosses val="autoZero"/>
        <c:auto val="1"/>
        <c:lblAlgn val="ctr"/>
        <c:lblOffset val="100"/>
        <c:noMultiLvlLbl val="0"/>
      </c:catAx>
      <c:valAx>
        <c:axId val="109347968"/>
        <c:scaling>
          <c:orientation val="minMax"/>
          <c:max val="10"/>
        </c:scaling>
        <c:delete val="0"/>
        <c:axPos val="l"/>
        <c:numFmt formatCode="General" sourceLinked="1"/>
        <c:majorTickMark val="out"/>
        <c:minorTickMark val="none"/>
        <c:tickLblPos val="nextTo"/>
        <c:crossAx val="109633024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Count</c:v>
                </c:pt>
              </c:strCache>
            </c:strRef>
          </c:tx>
          <c:invertIfNegative val="0"/>
          <c:cat>
            <c:strRef>
              <c:f>Sheet1!$A$2:$A$10</c:f>
              <c:strCache>
                <c:ptCount val="9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  <c:pt idx="4">
                  <c:v>E</c:v>
                </c:pt>
                <c:pt idx="5">
                  <c:v>F</c:v>
                </c:pt>
                <c:pt idx="6">
                  <c:v>G</c:v>
                </c:pt>
                <c:pt idx="7">
                  <c:v>H</c:v>
                </c:pt>
                <c:pt idx="8">
                  <c:v>I</c:v>
                </c:pt>
              </c:strCache>
            </c:strRef>
          </c:cat>
          <c:val>
            <c:numRef>
              <c:f>Sheet1!$B$2:$B$10</c:f>
              <c:numCache>
                <c:formatCode>General</c:formatCode>
                <c:ptCount val="9"/>
                <c:pt idx="0">
                  <c:v>0</c:v>
                </c:pt>
                <c:pt idx="1">
                  <c:v>1</c:v>
                </c:pt>
                <c:pt idx="2">
                  <c:v>3</c:v>
                </c:pt>
                <c:pt idx="3">
                  <c:v>6</c:v>
                </c:pt>
                <c:pt idx="4">
                  <c:v>9</c:v>
                </c:pt>
                <c:pt idx="5">
                  <c:v>6</c:v>
                </c:pt>
                <c:pt idx="6">
                  <c:v>3</c:v>
                </c:pt>
                <c:pt idx="7">
                  <c:v>1</c:v>
                </c:pt>
                <c:pt idx="8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13754624"/>
        <c:axId val="109349696"/>
      </c:barChart>
      <c:catAx>
        <c:axId val="1137546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09349696"/>
        <c:crosses val="autoZero"/>
        <c:auto val="1"/>
        <c:lblAlgn val="ctr"/>
        <c:lblOffset val="100"/>
        <c:noMultiLvlLbl val="0"/>
      </c:catAx>
      <c:valAx>
        <c:axId val="109349696"/>
        <c:scaling>
          <c:orientation val="minMax"/>
          <c:max val="10"/>
        </c:scaling>
        <c:delete val="0"/>
        <c:axPos val="l"/>
        <c:numFmt formatCode="General" sourceLinked="1"/>
        <c:majorTickMark val="out"/>
        <c:minorTickMark val="none"/>
        <c:tickLblPos val="nextTo"/>
        <c:crossAx val="113754624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796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35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504056"/>
          </a:xfrm>
        </p:spPr>
        <p:txBody>
          <a:bodyPr anchor="ctr"/>
          <a:lstStyle>
            <a:lvl1pPr>
              <a:defRPr sz="3600" b="0" i="0" cap="none" baseline="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980728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980728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484784"/>
            <a:ext cx="4041648" cy="5109935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484784"/>
            <a:ext cx="4041775" cy="5109935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3600">
                <a:solidFill>
                  <a:schemeClr val="tx2"/>
                </a:solidFill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04056"/>
          </a:xfrm>
          <a:prstGeom prst="rect">
            <a:avLst/>
          </a:prstGeom>
        </p:spPr>
        <p:txBody>
          <a:bodyPr vert="horz" anchor="ctr">
            <a:no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08720"/>
            <a:ext cx="8229600" cy="566581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8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10.w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4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3.w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15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7.wm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7099152" cy="137254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Major Project</a:t>
            </a:r>
            <a:br>
              <a:rPr lang="en-GB" dirty="0" smtClean="0"/>
            </a:br>
            <a:r>
              <a:rPr lang="en-GB" dirty="0" smtClean="0"/>
              <a:t>Experimental Statistics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78034" y="3605226"/>
            <a:ext cx="6480048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3200" dirty="0"/>
              <a:t>Lecture 2</a:t>
            </a:r>
          </a:p>
          <a:p>
            <a:pPr>
              <a:lnSpc>
                <a:spcPct val="90000"/>
              </a:lnSpc>
            </a:pPr>
            <a:r>
              <a:rPr lang="en-GB" sz="4000" dirty="0" smtClean="0"/>
              <a:t>Descriptive Statistics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primary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Before we can do any complex analyses of a dataset we must look at the four main characteristics of the data</a:t>
            </a:r>
          </a:p>
          <a:p>
            <a:pPr lvl="1"/>
            <a:r>
              <a:rPr lang="en-GB" dirty="0" smtClean="0"/>
              <a:t>Sample size</a:t>
            </a:r>
          </a:p>
          <a:p>
            <a:pPr lvl="1"/>
            <a:r>
              <a:rPr lang="en-GB" dirty="0" smtClean="0"/>
              <a:t>Shape</a:t>
            </a:r>
          </a:p>
          <a:p>
            <a:pPr lvl="1"/>
            <a:r>
              <a:rPr lang="en-GB" dirty="0" smtClean="0"/>
              <a:t>Location</a:t>
            </a:r>
          </a:p>
          <a:p>
            <a:pPr lvl="1"/>
            <a:r>
              <a:rPr lang="en-GB" dirty="0" smtClean="0"/>
              <a:t>Spread</a:t>
            </a:r>
          </a:p>
          <a:p>
            <a:endParaRPr lang="en-GB" dirty="0"/>
          </a:p>
          <a:p>
            <a:r>
              <a:rPr lang="en-GB" dirty="0" smtClean="0"/>
              <a:t>If we don’t know these, then it is very easy to choose the wrong type of analysis techniques for the data set</a:t>
            </a:r>
          </a:p>
          <a:p>
            <a:pPr lvl="1"/>
            <a:r>
              <a:rPr lang="en-GB" dirty="0" smtClean="0"/>
              <a:t>Which would mean that we’re wasting our 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916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2160240"/>
          </a:xfrm>
        </p:spPr>
        <p:txBody>
          <a:bodyPr/>
          <a:lstStyle/>
          <a:p>
            <a:r>
              <a:rPr lang="en-GB" dirty="0" smtClean="0"/>
              <a:t>In any analysis, first look at the sample size</a:t>
            </a:r>
          </a:p>
          <a:p>
            <a:r>
              <a:rPr lang="en-GB" dirty="0" smtClean="0"/>
              <a:t>In general, a larger sample size is better</a:t>
            </a:r>
          </a:p>
          <a:p>
            <a:pPr lvl="1"/>
            <a:r>
              <a:rPr lang="en-GB" dirty="0" smtClean="0"/>
              <a:t>The size of the sample is directly related to the level of confidence we can have about a population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1394863860"/>
              </p:ext>
            </p:extLst>
          </p:nvPr>
        </p:nvGraphicFramePr>
        <p:xfrm>
          <a:off x="611560" y="2564904"/>
          <a:ext cx="7368480" cy="14559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169873291"/>
              </p:ext>
            </p:extLst>
          </p:nvPr>
        </p:nvGraphicFramePr>
        <p:xfrm>
          <a:off x="611560" y="4005064"/>
          <a:ext cx="7368480" cy="14559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1862896843"/>
              </p:ext>
            </p:extLst>
          </p:nvPr>
        </p:nvGraphicFramePr>
        <p:xfrm>
          <a:off x="611560" y="5371774"/>
          <a:ext cx="7368480" cy="14559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8172398" y="3037602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 = 5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8172399" y="4365104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 = 20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8172398" y="5949280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 = 45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895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shape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1584176"/>
          </a:xfrm>
        </p:spPr>
        <p:txBody>
          <a:bodyPr>
            <a:normAutofit/>
          </a:bodyPr>
          <a:lstStyle/>
          <a:p>
            <a:r>
              <a:rPr lang="en-GB" dirty="0" smtClean="0"/>
              <a:t>The shape of a sample is important because it provides clues to the processes producing the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1157733184"/>
              </p:ext>
            </p:extLst>
          </p:nvPr>
        </p:nvGraphicFramePr>
        <p:xfrm>
          <a:off x="0" y="2420888"/>
          <a:ext cx="4896544" cy="14559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2274968080"/>
              </p:ext>
            </p:extLst>
          </p:nvPr>
        </p:nvGraphicFramePr>
        <p:xfrm>
          <a:off x="0" y="5402064"/>
          <a:ext cx="4896544" cy="14559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9" name="Chart 8"/>
          <p:cNvGraphicFramePr/>
          <p:nvPr>
            <p:extLst>
              <p:ext uri="{D42A27DB-BD31-4B8C-83A1-F6EECF244321}">
                <p14:modId xmlns:p14="http://schemas.microsoft.com/office/powerpoint/2010/main" val="4113063367"/>
              </p:ext>
            </p:extLst>
          </p:nvPr>
        </p:nvGraphicFramePr>
        <p:xfrm>
          <a:off x="3448" y="3861048"/>
          <a:ext cx="4896544" cy="14559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0" name="Content Placeholder 2"/>
          <p:cNvSpPr txBox="1">
            <a:spLocks/>
          </p:cNvSpPr>
          <p:nvPr/>
        </p:nvSpPr>
        <p:spPr>
          <a:xfrm>
            <a:off x="5220072" y="2276872"/>
            <a:ext cx="3477072" cy="446449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 smtClean="0"/>
              <a:t>Flat</a:t>
            </a:r>
          </a:p>
          <a:p>
            <a:pPr lvl="1" fontAlgn="auto">
              <a:spcAft>
                <a:spcPts val="0"/>
              </a:spcAft>
            </a:pPr>
            <a:r>
              <a:rPr lang="en-GB" dirty="0" smtClean="0"/>
              <a:t>All outcomes equally possible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Normal</a:t>
            </a:r>
          </a:p>
          <a:p>
            <a:pPr lvl="1" fontAlgn="auto">
              <a:spcAft>
                <a:spcPts val="0"/>
              </a:spcAft>
            </a:pPr>
            <a:r>
              <a:rPr lang="en-GB" dirty="0" smtClean="0"/>
              <a:t>Clumped around a specific value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Skewed</a:t>
            </a:r>
          </a:p>
          <a:p>
            <a:pPr lvl="1" fontAlgn="auto">
              <a:spcAft>
                <a:spcPts val="0"/>
              </a:spcAft>
            </a:pPr>
            <a:r>
              <a:rPr lang="en-GB" dirty="0" smtClean="0"/>
              <a:t>Something causes it to trail off in one direction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986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location is a measure of there the bulk of the data sits on a number line</a:t>
            </a:r>
          </a:p>
          <a:p>
            <a:r>
              <a:rPr lang="en-GB" dirty="0" smtClean="0"/>
              <a:t>A common analysis problem is to compare the locations of different datasets upon that line</a:t>
            </a:r>
          </a:p>
          <a:p>
            <a:r>
              <a:rPr lang="en-GB" dirty="0" smtClean="0"/>
              <a:t>The most commonly-used </a:t>
            </a:r>
            <a:r>
              <a:rPr lang="en-GB" i="1" dirty="0" smtClean="0"/>
              <a:t>measure of central location</a:t>
            </a:r>
            <a:r>
              <a:rPr lang="en-GB" dirty="0" smtClean="0"/>
              <a:t> is the mean…</a:t>
            </a:r>
          </a:p>
          <a:p>
            <a:r>
              <a:rPr lang="en-GB" dirty="0" smtClean="0"/>
              <a:t>… but this is not always the correct measure to use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780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Spread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 sample of data has a smallest value and a largest value</a:t>
            </a:r>
          </a:p>
          <a:p>
            <a:r>
              <a:rPr lang="en-GB" dirty="0" smtClean="0"/>
              <a:t>This is the </a:t>
            </a:r>
            <a:r>
              <a:rPr lang="en-GB" i="1" dirty="0" smtClean="0"/>
              <a:t>range</a:t>
            </a:r>
            <a:r>
              <a:rPr lang="en-GB" dirty="0" smtClean="0"/>
              <a:t> of the dataset</a:t>
            </a:r>
          </a:p>
          <a:p>
            <a:r>
              <a:rPr lang="en-GB" dirty="0" smtClean="0"/>
              <a:t>While this is sometimes useful, we often need more specialised measures of the dispersion of a dataset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865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81005-79CB-4D1C-8815-C168F1D7A2DE}" type="slidenum">
              <a:rPr lang="en-US"/>
              <a:pPr/>
              <a:t>7</a:t>
            </a:fld>
            <a:endParaRPr lang="en-US" sz="1400"/>
          </a:p>
        </p:txBody>
      </p:sp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Frequency distributions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For a collection of data there is a list of values and a number of observations which match that value</a:t>
            </a:r>
          </a:p>
          <a:p>
            <a:pPr lvl="1"/>
            <a:r>
              <a:rPr lang="en-GB"/>
              <a:t>If there are ≤ 10 values then list the individual values</a:t>
            </a:r>
          </a:p>
          <a:p>
            <a:pPr lvl="1"/>
            <a:r>
              <a:rPr lang="en-GB"/>
              <a:t>If there are ≥ 10 values then group the values into non-overlapping </a:t>
            </a:r>
            <a:r>
              <a:rPr lang="en-GB" i="1"/>
              <a:t>class intervals</a:t>
            </a:r>
            <a:endParaRPr lang="en-GB"/>
          </a:p>
          <a:p>
            <a:r>
              <a:rPr lang="en-GB"/>
              <a:t>Fractional values are rounded to the nearest integer before assigning it to a class</a:t>
            </a:r>
          </a:p>
          <a:p>
            <a:r>
              <a:rPr lang="en-GB"/>
              <a:t>The </a:t>
            </a:r>
            <a:r>
              <a:rPr lang="en-GB" i="1"/>
              <a:t>true limit</a:t>
            </a:r>
            <a:r>
              <a:rPr lang="en-GB"/>
              <a:t> of an interval 2-5 is therefore 1.5-5.49999…</a:t>
            </a:r>
          </a:p>
          <a:p>
            <a:r>
              <a:rPr lang="en-GB"/>
              <a:t>Some data types, e.g. age, are not rounded</a:t>
            </a:r>
          </a:p>
        </p:txBody>
      </p:sp>
    </p:spTree>
    <p:extLst>
      <p:ext uri="{BB962C8B-B14F-4D97-AF65-F5344CB8AC3E}">
        <p14:creationId xmlns:p14="http://schemas.microsoft.com/office/powerpoint/2010/main" val="1649451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56AE-C78B-4BEA-865A-22BA118D3901}" type="slidenum">
              <a:rPr lang="en-US"/>
              <a:pPr/>
              <a:t>8</a:t>
            </a:fld>
            <a:endParaRPr lang="en-US" sz="1400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Frequency distributions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7772400" cy="2438400"/>
          </a:xfrm>
        </p:spPr>
        <p:txBody>
          <a:bodyPr/>
          <a:lstStyle/>
          <a:p>
            <a:r>
              <a:rPr lang="en-GB"/>
              <a:t>Any frequency distribution has three main features</a:t>
            </a:r>
          </a:p>
          <a:p>
            <a:pPr lvl="1"/>
            <a:r>
              <a:rPr lang="en-GB"/>
              <a:t>Central location</a:t>
            </a:r>
          </a:p>
          <a:p>
            <a:pPr lvl="1"/>
            <a:r>
              <a:rPr lang="en-GB"/>
              <a:t>Dispersion about the central location</a:t>
            </a:r>
          </a:p>
          <a:p>
            <a:pPr lvl="1"/>
            <a:r>
              <a:rPr lang="en-GB"/>
              <a:t>Skewness (shape)</a:t>
            </a:r>
          </a:p>
        </p:txBody>
      </p:sp>
    </p:spTree>
    <p:extLst>
      <p:ext uri="{BB962C8B-B14F-4D97-AF65-F5344CB8AC3E}">
        <p14:creationId xmlns:p14="http://schemas.microsoft.com/office/powerpoint/2010/main" val="49500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1F13A-3869-44A2-99B5-DCDAE8F2E620}" type="slidenum">
              <a:rPr lang="en-US"/>
              <a:pPr/>
              <a:t>9</a:t>
            </a:fld>
            <a:endParaRPr lang="en-US" sz="1400"/>
          </a:p>
        </p:txBody>
      </p:sp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Central location</a:t>
            </a:r>
          </a:p>
        </p:txBody>
      </p:sp>
      <p:pic>
        <p:nvPicPr>
          <p:cNvPr id="144388" name="Picture 4" descr="4_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38250" y="1168400"/>
            <a:ext cx="6667500" cy="4521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16148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E2A-675C-4B09-8D8E-823B9097CBB3}" type="slidenum">
              <a:rPr lang="en-US"/>
              <a:pPr/>
              <a:t>10</a:t>
            </a:fld>
            <a:endParaRPr lang="en-US" sz="1400"/>
          </a:p>
        </p:txBody>
      </p:sp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Dispersion</a:t>
            </a:r>
          </a:p>
        </p:txBody>
      </p:sp>
      <p:pic>
        <p:nvPicPr>
          <p:cNvPr id="146435" name="Picture 3" descr="4_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0" y="1054100"/>
            <a:ext cx="6096000" cy="4749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00708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453F4-48BF-4858-AA27-9D55DCAD106E}" type="slidenum">
              <a:rPr lang="en-US"/>
              <a:pPr/>
              <a:t>11</a:t>
            </a:fld>
            <a:endParaRPr lang="en-US" sz="1400"/>
          </a:p>
        </p:txBody>
      </p:sp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Skewness</a:t>
            </a:r>
          </a:p>
        </p:txBody>
      </p:sp>
      <p:pic>
        <p:nvPicPr>
          <p:cNvPr id="147459" name="Picture 3" descr="4_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200" y="876300"/>
            <a:ext cx="7467600" cy="54483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89650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B3CE8-E839-4CBF-8F87-658AEE289AE5}" type="slidenum">
              <a:rPr lang="en-US"/>
              <a:pPr/>
              <a:t>12</a:t>
            </a:fld>
            <a:endParaRPr lang="en-US" sz="1400"/>
          </a:p>
        </p:txBody>
      </p:sp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mean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most common measure of centre (aka </a:t>
            </a:r>
            <a:r>
              <a:rPr lang="en-GB" i="1"/>
              <a:t>arithmetic mean</a:t>
            </a:r>
            <a:r>
              <a:rPr lang="en-GB"/>
              <a:t> or </a:t>
            </a:r>
            <a:r>
              <a:rPr lang="en-GB" i="1"/>
              <a:t>average</a:t>
            </a:r>
            <a:r>
              <a:rPr lang="en-GB"/>
              <a:t>)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This is the ‘centre of gravity’ of a distribution</a:t>
            </a:r>
          </a:p>
          <a:p>
            <a:endParaRPr lang="en-GB"/>
          </a:p>
        </p:txBody>
      </p:sp>
      <p:graphicFrame>
        <p:nvGraphicFramePr>
          <p:cNvPr id="148484" name="Object 4"/>
          <p:cNvGraphicFramePr>
            <a:graphicFrameLocks noChangeAspect="1"/>
          </p:cNvGraphicFramePr>
          <p:nvPr/>
        </p:nvGraphicFramePr>
        <p:xfrm>
          <a:off x="3352800" y="2057400"/>
          <a:ext cx="1600200" cy="1157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Equation" r:id="rId3" imgW="596900" imgH="431800" progId="Equation.3">
                  <p:embed/>
                </p:oleObj>
              </mc:Choice>
              <mc:Fallback>
                <p:oleObj name="Equation" r:id="rId3" imgW="596900" imgH="431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2057400"/>
                        <a:ext cx="1600200" cy="1157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8485" name="Picture 5" descr="4_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67000" y="4038600"/>
            <a:ext cx="4083050" cy="24749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720416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30DC-4F3D-4410-82ED-CEABBC2BD279}" type="slidenum">
              <a:rPr lang="en-US"/>
              <a:pPr/>
              <a:t>13</a:t>
            </a:fld>
            <a:endParaRPr lang="en-US" sz="1400"/>
          </a:p>
        </p:txBody>
      </p:sp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mean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mean is only a meaningful measure if the distribution of data is approximately normal</a:t>
            </a:r>
          </a:p>
          <a:p>
            <a:r>
              <a:rPr lang="en-GB"/>
              <a:t>E.g.  For the dataset 24, 25, 25, 29, 30, 131</a:t>
            </a:r>
          </a:p>
          <a:p>
            <a:pPr lvl="1"/>
            <a:r>
              <a:rPr lang="en-GB"/>
              <a:t>Mean = 44.7</a:t>
            </a:r>
          </a:p>
          <a:p>
            <a:pPr lvl="1"/>
            <a:r>
              <a:rPr lang="en-GB"/>
              <a:t>The value 131 (an outlier) has a major effect on the calculation of the mean</a:t>
            </a:r>
          </a:p>
          <a:p>
            <a:endParaRPr lang="en-GB"/>
          </a:p>
          <a:p>
            <a:r>
              <a:rPr lang="en-GB"/>
              <a:t>The mean therefore should not be used for highly skewed data</a:t>
            </a:r>
          </a:p>
        </p:txBody>
      </p:sp>
    </p:spTree>
    <p:extLst>
      <p:ext uri="{BB962C8B-B14F-4D97-AF65-F5344CB8AC3E}">
        <p14:creationId xmlns:p14="http://schemas.microsoft.com/office/powerpoint/2010/main" val="235805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1A10-86DF-4250-9BEE-E8750D6C0656}" type="slidenum">
              <a:rPr lang="en-US"/>
              <a:pPr/>
              <a:t>14</a:t>
            </a:fld>
            <a:endParaRPr lang="en-US" sz="1400"/>
          </a:p>
        </p:txBody>
      </p:sp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median</a:t>
            </a:r>
          </a:p>
        </p:txBody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If the data is skewed then the </a:t>
            </a:r>
            <a:r>
              <a:rPr lang="en-GB" i="1"/>
              <a:t>median</a:t>
            </a:r>
            <a:r>
              <a:rPr lang="en-GB"/>
              <a:t> is a better measure than the mean</a:t>
            </a:r>
          </a:p>
          <a:p>
            <a:r>
              <a:rPr lang="en-GB"/>
              <a:t>The median is the value such that 50% of data values are below the median and 50% are above it</a:t>
            </a:r>
          </a:p>
          <a:p>
            <a:r>
              <a:rPr lang="en-GB"/>
              <a:t>E.g. for the dataset 110, 120, 122, 130, 180</a:t>
            </a:r>
          </a:p>
          <a:p>
            <a:pPr lvl="1"/>
            <a:r>
              <a:rPr lang="en-GB"/>
              <a:t>Mean = 132</a:t>
            </a:r>
          </a:p>
          <a:p>
            <a:pPr lvl="1"/>
            <a:r>
              <a:rPr lang="en-GB"/>
              <a:t>Median = 122</a:t>
            </a:r>
          </a:p>
          <a:p>
            <a:r>
              <a:rPr lang="en-GB"/>
              <a:t>If there are an even number of values then the median is the mean of the two central values</a:t>
            </a:r>
          </a:p>
        </p:txBody>
      </p:sp>
    </p:spTree>
    <p:extLst>
      <p:ext uri="{BB962C8B-B14F-4D97-AF65-F5344CB8AC3E}">
        <p14:creationId xmlns:p14="http://schemas.microsoft.com/office/powerpoint/2010/main" val="32145406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698CE-4C45-4CD7-9095-A9E07551E3B7}" type="slidenum">
              <a:rPr lang="en-US"/>
              <a:pPr/>
              <a:t>15</a:t>
            </a:fld>
            <a:endParaRPr lang="en-US" sz="1400"/>
          </a:p>
        </p:txBody>
      </p:sp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median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Unlike the mean, the median is not as affected by large outliers</a:t>
            </a:r>
          </a:p>
          <a:p>
            <a:pPr lvl="1">
              <a:buFontTx/>
              <a:buNone/>
            </a:pPr>
            <a:endParaRPr lang="en-GB"/>
          </a:p>
          <a:p>
            <a:pPr lvl="1">
              <a:buFontTx/>
              <a:buNone/>
            </a:pPr>
            <a:r>
              <a:rPr lang="en-GB"/>
              <a:t>Set A: 24, 25, 29, 29, 30, 31 </a:t>
            </a:r>
          </a:p>
          <a:p>
            <a:pPr lvl="1">
              <a:buFontTx/>
              <a:buNone/>
            </a:pPr>
            <a:r>
              <a:rPr lang="en-GB"/>
              <a:t>	Mean: 20.8 	Median: 29</a:t>
            </a:r>
          </a:p>
          <a:p>
            <a:pPr lvl="1">
              <a:buFontTx/>
              <a:buNone/>
            </a:pPr>
            <a:endParaRPr lang="en-GB"/>
          </a:p>
          <a:p>
            <a:pPr lvl="1">
              <a:buFontTx/>
              <a:buNone/>
            </a:pPr>
            <a:r>
              <a:rPr lang="en-GB"/>
              <a:t>Set B: 24, 25, 29, 29, 30, 131</a:t>
            </a:r>
          </a:p>
          <a:p>
            <a:pPr lvl="1">
              <a:buFontTx/>
              <a:buNone/>
            </a:pPr>
            <a:r>
              <a:rPr lang="en-GB"/>
              <a:t>	Mean: 44.7	Median: 29</a:t>
            </a:r>
          </a:p>
          <a:p>
            <a:endParaRPr lang="en-GB"/>
          </a:p>
          <a:p>
            <a:r>
              <a:rPr lang="en-GB"/>
              <a:t>The median is the preferred centre for skewed data or for data with a few extremely large or extremely small values</a:t>
            </a:r>
          </a:p>
        </p:txBody>
      </p:sp>
    </p:spTree>
    <p:extLst>
      <p:ext uri="{BB962C8B-B14F-4D97-AF65-F5344CB8AC3E}">
        <p14:creationId xmlns:p14="http://schemas.microsoft.com/office/powerpoint/2010/main" val="35839403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9A74D-8DB7-4782-8849-24E6FBA784F8}" type="slidenum">
              <a:rPr lang="en-US"/>
              <a:pPr/>
              <a:t>16</a:t>
            </a:fld>
            <a:endParaRPr lang="en-US" sz="1400"/>
          </a:p>
        </p:txBody>
      </p:sp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mode</a:t>
            </a:r>
          </a:p>
        </p:txBody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i="1" dirty="0"/>
              <a:t>mode</a:t>
            </a:r>
            <a:r>
              <a:rPr lang="en-GB" dirty="0"/>
              <a:t> is the value which appears most often in a data set</a:t>
            </a:r>
          </a:p>
          <a:p>
            <a:r>
              <a:rPr lang="en-GB" dirty="0"/>
              <a:t>E.g. for the dataset 1,1,1,1,2,2,3,3,4,5</a:t>
            </a:r>
          </a:p>
          <a:p>
            <a:pPr lvl="1">
              <a:buFontTx/>
              <a:buNone/>
            </a:pPr>
            <a:r>
              <a:rPr lang="en-GB" dirty="0"/>
              <a:t>	Mean: 2.3</a:t>
            </a:r>
          </a:p>
          <a:p>
            <a:pPr lvl="1">
              <a:buFontTx/>
              <a:buNone/>
            </a:pPr>
            <a:r>
              <a:rPr lang="en-GB" dirty="0"/>
              <a:t>	Median: 2</a:t>
            </a:r>
          </a:p>
          <a:p>
            <a:pPr lvl="1">
              <a:buFontTx/>
              <a:buNone/>
            </a:pPr>
            <a:r>
              <a:rPr lang="en-GB" dirty="0"/>
              <a:t>	Mode: 1</a:t>
            </a:r>
          </a:p>
          <a:p>
            <a:r>
              <a:rPr lang="en-GB" dirty="0"/>
              <a:t>If each value appears the same number of times then the distribution has no mode</a:t>
            </a:r>
          </a:p>
          <a:p>
            <a:r>
              <a:rPr lang="en-GB" dirty="0"/>
              <a:t>If two or more values are tied as the most common value then the distribution has more than one mode</a:t>
            </a:r>
          </a:p>
        </p:txBody>
      </p:sp>
    </p:spTree>
    <p:extLst>
      <p:ext uri="{BB962C8B-B14F-4D97-AF65-F5344CB8AC3E}">
        <p14:creationId xmlns:p14="http://schemas.microsoft.com/office/powerpoint/2010/main" val="2849622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9F48-6727-43B1-B81C-CA9B5AB293CE}" type="slidenum">
              <a:rPr lang="en-US"/>
              <a:pPr/>
              <a:t>17</a:t>
            </a:fld>
            <a:endParaRPr lang="en-US" sz="1400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 of skewness</a:t>
            </a:r>
          </a:p>
        </p:txBody>
      </p:sp>
      <p:sp>
        <p:nvSpPr>
          <p:cNvPr id="174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7772400" cy="1600200"/>
          </a:xfrm>
        </p:spPr>
        <p:txBody>
          <a:bodyPr/>
          <a:lstStyle/>
          <a:p>
            <a:r>
              <a:rPr lang="en-GB"/>
              <a:t>For symmetrical data the mean, median and mode are identical</a:t>
            </a:r>
          </a:p>
          <a:p>
            <a:r>
              <a:rPr lang="en-GB"/>
              <a:t>Skewness leads to them being different</a:t>
            </a:r>
          </a:p>
        </p:txBody>
      </p:sp>
      <p:pic>
        <p:nvPicPr>
          <p:cNvPr id="174084" name="Picture 4" descr="4_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200" y="2667000"/>
            <a:ext cx="7340600" cy="3784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253426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27407-491E-408A-BB2C-A59C3B733147}" type="slidenum">
              <a:rPr lang="en-US"/>
              <a:pPr/>
              <a:t>18</a:t>
            </a:fld>
            <a:endParaRPr lang="en-US" sz="1400"/>
          </a:p>
        </p:txBody>
      </p:sp>
      <p:sp>
        <p:nvSpPr>
          <p:cNvPr id="176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</a:t>
            </a:r>
          </a:p>
        </p:txBody>
      </p:sp>
      <p:sp>
        <p:nvSpPr>
          <p:cNvPr id="176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Find </a:t>
            </a:r>
            <a:r>
              <a:rPr lang="en-GB" dirty="0"/>
              <a:t>the mean, median and mode for each of the following datasets. Is each set normal or skewed?</a:t>
            </a:r>
          </a:p>
          <a:p>
            <a:pPr>
              <a:buFontTx/>
              <a:buNone/>
            </a:pPr>
            <a:r>
              <a:rPr lang="en-GB" dirty="0">
                <a:solidFill>
                  <a:srgbClr val="000000"/>
                </a:solidFill>
              </a:rPr>
              <a:t>		A: 0, 0, 1, 1, 1, 5, 9, 9, 9, 10, 10 </a:t>
            </a:r>
          </a:p>
          <a:p>
            <a:pPr>
              <a:buFontTx/>
              <a:buNone/>
            </a:pPr>
            <a:r>
              <a:rPr lang="en-GB" dirty="0">
                <a:solidFill>
                  <a:srgbClr val="000000"/>
                </a:solidFill>
              </a:rPr>
              <a:t>		B: 0, 4, 4, 4, 5, 5, 5, 6, 6, 6, 10</a:t>
            </a:r>
          </a:p>
          <a:p>
            <a:pPr>
              <a:buFontTx/>
              <a:buNone/>
            </a:pPr>
            <a:r>
              <a:rPr lang="en-GB" dirty="0">
                <a:solidFill>
                  <a:srgbClr val="000000"/>
                </a:solidFill>
              </a:rPr>
              <a:t>		C: 0, 1, 2, 3, 4, 5, 6, 7, 8, 9, 10 </a:t>
            </a:r>
          </a:p>
          <a:p>
            <a:pPr>
              <a:buFontTx/>
              <a:buNone/>
            </a:pPr>
            <a:r>
              <a:rPr lang="en-GB" dirty="0">
                <a:solidFill>
                  <a:srgbClr val="000000"/>
                </a:solidFill>
              </a:rPr>
              <a:t>		D: 0, 1, 1, 2, 2, 2, 3, 3, 3, 4, 10 </a:t>
            </a:r>
          </a:p>
          <a:p>
            <a:pPr>
              <a:buFontTx/>
              <a:buNone/>
            </a:pPr>
            <a:r>
              <a:rPr lang="en-GB" dirty="0">
                <a:solidFill>
                  <a:srgbClr val="000000"/>
                </a:solidFill>
              </a:rPr>
              <a:t>		E: 0, 6, 7, 7, 7, 8, 8, 8, 9, 9, 10</a:t>
            </a:r>
          </a:p>
        </p:txBody>
      </p:sp>
    </p:spTree>
    <p:extLst>
      <p:ext uri="{BB962C8B-B14F-4D97-AF65-F5344CB8AC3E}">
        <p14:creationId xmlns:p14="http://schemas.microsoft.com/office/powerpoint/2010/main" val="29684823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189A-3AE9-4DE7-9664-030AC9D54DCD}" type="slidenum">
              <a:rPr lang="en-US"/>
              <a:pPr/>
              <a:t>19</a:t>
            </a:fld>
            <a:endParaRPr lang="en-US" sz="1400"/>
          </a:p>
        </p:txBody>
      </p:sp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midrange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midrange is the midpoint of a set of data</a:t>
            </a:r>
          </a:p>
          <a:p>
            <a:endParaRPr lang="en-GB" dirty="0" smtClean="0"/>
          </a:p>
          <a:p>
            <a:r>
              <a:rPr lang="en-GB" dirty="0" smtClean="0"/>
              <a:t>Midrange </a:t>
            </a:r>
            <a:r>
              <a:rPr lang="en-GB" dirty="0"/>
              <a:t>(most types of data)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Midrange </a:t>
            </a:r>
            <a:r>
              <a:rPr lang="en-GB" dirty="0"/>
              <a:t>(age data)</a:t>
            </a:r>
          </a:p>
        </p:txBody>
      </p:sp>
      <p:graphicFrame>
        <p:nvGraphicFramePr>
          <p:cNvPr id="15462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1229853"/>
              </p:ext>
            </p:extLst>
          </p:nvPr>
        </p:nvGraphicFramePr>
        <p:xfrm>
          <a:off x="2843808" y="2564904"/>
          <a:ext cx="1200150" cy="854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1" name="Equation" r:id="rId3" imgW="571500" imgH="406400" progId="Equation.3">
                  <p:embed/>
                </p:oleObj>
              </mc:Choice>
              <mc:Fallback>
                <p:oleObj name="Equation" r:id="rId3" imgW="571500" imgH="4064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2564904"/>
                        <a:ext cx="1200150" cy="854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462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7658457"/>
              </p:ext>
            </p:extLst>
          </p:nvPr>
        </p:nvGraphicFramePr>
        <p:xfrm>
          <a:off x="2699792" y="4365104"/>
          <a:ext cx="1573213" cy="854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2" name="Equation" r:id="rId5" imgW="749300" imgH="406400" progId="Equation.3">
                  <p:embed/>
                </p:oleObj>
              </mc:Choice>
              <mc:Fallback>
                <p:oleObj name="Equation" r:id="rId5" imgW="749300" imgH="4064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4365104"/>
                        <a:ext cx="1573213" cy="854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174479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1A67A-A05C-4E64-9361-86E013409102}" type="slidenum">
              <a:rPr lang="en-US"/>
              <a:pPr/>
              <a:t>20</a:t>
            </a:fld>
            <a:endParaRPr lang="en-US" sz="1400"/>
          </a:p>
        </p:txBody>
      </p:sp>
      <p:sp>
        <p:nvSpPr>
          <p:cNvPr id="159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Measures of dispersion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If the first thing that we normally notice about a frequency distribution is the centre, the second thing is the dispersion about that centre</a:t>
            </a:r>
          </a:p>
          <a:p>
            <a:r>
              <a:rPr lang="en-GB"/>
              <a:t>All of the distributions have the following</a:t>
            </a:r>
          </a:p>
          <a:p>
            <a:pPr lvl="1"/>
            <a:r>
              <a:rPr lang="en-GB"/>
              <a:t>Minimum value</a:t>
            </a:r>
          </a:p>
          <a:p>
            <a:pPr lvl="1"/>
            <a:r>
              <a:rPr lang="en-GB"/>
              <a:t>Maximum value</a:t>
            </a:r>
          </a:p>
          <a:p>
            <a:pPr lvl="1"/>
            <a:r>
              <a:rPr lang="en-GB"/>
              <a:t>Range</a:t>
            </a:r>
          </a:p>
          <a:p>
            <a:r>
              <a:rPr lang="en-GB"/>
              <a:t>Each measure of centre has a preferred measure of dispersion related to it, although it is possible to use more than one measure of dispersion to describe a given distribution</a:t>
            </a:r>
          </a:p>
        </p:txBody>
      </p:sp>
    </p:spTree>
    <p:extLst>
      <p:ext uri="{BB962C8B-B14F-4D97-AF65-F5344CB8AC3E}">
        <p14:creationId xmlns:p14="http://schemas.microsoft.com/office/powerpoint/2010/main" val="1734088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16EFE-FC45-411F-9EDB-C969FD7E7647}" type="slidenum">
              <a:rPr lang="en-US"/>
              <a:pPr/>
              <a:t>21</a:t>
            </a:fld>
            <a:endParaRPr lang="en-US" sz="1400"/>
          </a:p>
        </p:txBody>
      </p:sp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Dispersion - percentiles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8153400" cy="5638800"/>
          </a:xfrm>
        </p:spPr>
        <p:txBody>
          <a:bodyPr/>
          <a:lstStyle/>
          <a:p>
            <a:r>
              <a:rPr lang="en-GB"/>
              <a:t>The maximum value can be described as the value below or equal to which are 100% of the data - the 100</a:t>
            </a:r>
            <a:r>
              <a:rPr lang="en-GB" baseline="30000"/>
              <a:t>th</a:t>
            </a:r>
            <a:r>
              <a:rPr lang="en-GB"/>
              <a:t> percentile or </a:t>
            </a:r>
            <a:r>
              <a:rPr lang="en-GB" i="1"/>
              <a:t>fourth quartile</a:t>
            </a:r>
            <a:r>
              <a:rPr lang="en-GB"/>
              <a:t>)</a:t>
            </a:r>
          </a:p>
          <a:p>
            <a:r>
              <a:rPr lang="en-GB"/>
              <a:t>Similarly the minimum value is the 0</a:t>
            </a:r>
            <a:r>
              <a:rPr lang="en-GB" baseline="30000"/>
              <a:t>th</a:t>
            </a:r>
            <a:r>
              <a:rPr lang="en-GB"/>
              <a:t> percentile</a:t>
            </a:r>
          </a:p>
          <a:p>
            <a:r>
              <a:rPr lang="en-GB"/>
              <a:t>The median is the 50</a:t>
            </a:r>
            <a:r>
              <a:rPr lang="en-GB" baseline="30000"/>
              <a:t>th</a:t>
            </a:r>
            <a:r>
              <a:rPr lang="en-GB"/>
              <a:t> percentile (</a:t>
            </a:r>
            <a:r>
              <a:rPr lang="en-GB" i="1"/>
              <a:t>second quartile</a:t>
            </a:r>
            <a:r>
              <a:rPr lang="en-GB"/>
              <a:t>)</a:t>
            </a:r>
          </a:p>
          <a:p>
            <a:r>
              <a:rPr lang="en-GB"/>
              <a:t>In general, the </a:t>
            </a:r>
            <a:r>
              <a:rPr lang="en-GB" i="1"/>
              <a:t>p</a:t>
            </a:r>
            <a:r>
              <a:rPr lang="en-GB" baseline="30000"/>
              <a:t>th</a:t>
            </a:r>
            <a:r>
              <a:rPr lang="en-GB"/>
              <a:t> percentile is the value such that </a:t>
            </a:r>
            <a:r>
              <a:rPr lang="en-GB" i="1"/>
              <a:t>p</a:t>
            </a:r>
            <a:r>
              <a:rPr lang="en-GB"/>
              <a:t> percent of the data falls at or below it</a:t>
            </a:r>
          </a:p>
          <a:p>
            <a:r>
              <a:rPr lang="en-GB"/>
              <a:t>The most commonly used are the 25</a:t>
            </a:r>
            <a:r>
              <a:rPr lang="en-GB" baseline="30000"/>
              <a:t>th</a:t>
            </a:r>
            <a:r>
              <a:rPr lang="en-GB"/>
              <a:t> percentile (</a:t>
            </a:r>
            <a:r>
              <a:rPr lang="en-GB" i="1"/>
              <a:t>first quartile</a:t>
            </a:r>
            <a:r>
              <a:rPr lang="en-GB"/>
              <a:t>) and the 75</a:t>
            </a:r>
            <a:r>
              <a:rPr lang="en-GB" baseline="30000"/>
              <a:t>th</a:t>
            </a:r>
            <a:r>
              <a:rPr lang="en-GB"/>
              <a:t> percentile (</a:t>
            </a:r>
            <a:r>
              <a:rPr lang="en-GB" i="1"/>
              <a:t>third quartile</a:t>
            </a:r>
            <a:r>
              <a:rPr lang="en-GB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11044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129C-77FF-4AD2-9075-10480611721B}" type="slidenum">
              <a:rPr lang="en-US"/>
              <a:pPr/>
              <a:t>22</a:t>
            </a:fld>
            <a:endParaRPr lang="en-US" sz="1400"/>
          </a:p>
        </p:txBody>
      </p:sp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Dispersion - percentiles</a:t>
            </a:r>
          </a:p>
        </p:txBody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8153400" cy="5638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There is no standard definition of a percentile; several methods may be used which all agree for large data sets</a:t>
            </a:r>
          </a:p>
          <a:p>
            <a:pPr>
              <a:lnSpc>
                <a:spcPct val="90000"/>
              </a:lnSpc>
            </a:pPr>
            <a:r>
              <a:rPr lang="en-GB" dirty="0"/>
              <a:t>MS Excel uses the following form: the position of the </a:t>
            </a:r>
            <a:r>
              <a:rPr lang="en-GB" i="1" dirty="0" err="1"/>
              <a:t>p</a:t>
            </a:r>
            <a:r>
              <a:rPr lang="en-GB" baseline="30000" dirty="0" err="1"/>
              <a:t>th</a:t>
            </a:r>
            <a:r>
              <a:rPr lang="en-GB" dirty="0"/>
              <a:t> percentile is given by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The </a:t>
            </a:r>
            <a:r>
              <a:rPr lang="en-GB" dirty="0"/>
              <a:t>value of the </a:t>
            </a:r>
            <a:r>
              <a:rPr lang="en-GB" i="1" dirty="0" err="1"/>
              <a:t>p</a:t>
            </a:r>
            <a:r>
              <a:rPr lang="en-GB" baseline="30000" dirty="0" err="1"/>
              <a:t>th</a:t>
            </a:r>
            <a:r>
              <a:rPr lang="en-GB" dirty="0"/>
              <a:t> percentile is then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dirty="0"/>
          </a:p>
        </p:txBody>
      </p:sp>
      <p:graphicFrame>
        <p:nvGraphicFramePr>
          <p:cNvPr id="16589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39491030"/>
              </p:ext>
            </p:extLst>
          </p:nvPr>
        </p:nvGraphicFramePr>
        <p:xfrm>
          <a:off x="2915816" y="2996952"/>
          <a:ext cx="2768600" cy="881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9" name="Equation" r:id="rId3" imgW="1117600" imgH="355600" progId="Equation.3">
                  <p:embed/>
                </p:oleObj>
              </mc:Choice>
              <mc:Fallback>
                <p:oleObj name="Equation" r:id="rId3" imgW="1117600" imgH="355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2996952"/>
                        <a:ext cx="2768600" cy="881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589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7383685"/>
              </p:ext>
            </p:extLst>
          </p:nvPr>
        </p:nvGraphicFramePr>
        <p:xfrm>
          <a:off x="1475656" y="4653136"/>
          <a:ext cx="6248400" cy="1800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0" name="Equation" r:id="rId5" imgW="2336800" imgH="673100" progId="Equation.3">
                  <p:embed/>
                </p:oleObj>
              </mc:Choice>
              <mc:Fallback>
                <p:oleObj name="Equation" r:id="rId5" imgW="2336800" imgH="6731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4653136"/>
                        <a:ext cx="6248400" cy="1800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734271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009A5-855C-492A-81E6-D784A64B45DB}" type="slidenum">
              <a:rPr lang="en-US"/>
              <a:pPr/>
              <a:t>23</a:t>
            </a:fld>
            <a:endParaRPr lang="en-US" sz="1400"/>
          </a:p>
        </p:txBody>
      </p:sp>
      <p:pic>
        <p:nvPicPr>
          <p:cNvPr id="162820" name="Picture 4" descr="4_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8513" y="76200"/>
            <a:ext cx="5649912" cy="6604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766022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841AE-8F00-404B-A16C-BA697F79C07E}" type="slidenum">
              <a:rPr lang="en-US"/>
              <a:pPr/>
              <a:t>24</a:t>
            </a:fld>
            <a:endParaRPr lang="en-US" sz="1400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Interquartile range</a:t>
            </a:r>
          </a:p>
        </p:txBody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difference between the 25</a:t>
            </a:r>
            <a:r>
              <a:rPr lang="en-GB" baseline="30000" dirty="0"/>
              <a:t>th</a:t>
            </a:r>
            <a:r>
              <a:rPr lang="en-GB" dirty="0"/>
              <a:t> and 75</a:t>
            </a:r>
            <a:r>
              <a:rPr lang="en-GB" baseline="30000" dirty="0"/>
              <a:t>th</a:t>
            </a:r>
            <a:r>
              <a:rPr lang="en-GB" dirty="0"/>
              <a:t> quartile is the </a:t>
            </a:r>
            <a:r>
              <a:rPr lang="en-GB" i="1" dirty="0"/>
              <a:t>interquartile range</a:t>
            </a:r>
            <a:endParaRPr lang="en-GB" dirty="0"/>
          </a:p>
          <a:p>
            <a:r>
              <a:rPr lang="en-GB" dirty="0"/>
              <a:t>To calculate the interquartile range</a:t>
            </a:r>
          </a:p>
          <a:p>
            <a:pPr lvl="1"/>
            <a:r>
              <a:rPr lang="en-GB" dirty="0"/>
              <a:t>Rank the data</a:t>
            </a:r>
          </a:p>
          <a:p>
            <a:pPr lvl="1"/>
            <a:r>
              <a:rPr lang="en-GB" dirty="0"/>
              <a:t>Identify the positions of the first quartile (P</a:t>
            </a:r>
            <a:r>
              <a:rPr lang="en-GB" baseline="-25000" dirty="0"/>
              <a:t>1</a:t>
            </a:r>
            <a:r>
              <a:rPr lang="en-GB" dirty="0"/>
              <a:t>) and the third quartile (P</a:t>
            </a:r>
            <a:r>
              <a:rPr lang="en-GB" baseline="-25000" dirty="0"/>
              <a:t>3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Identify the values  at those positions of the first quartile (Q</a:t>
            </a:r>
            <a:r>
              <a:rPr lang="en-GB" baseline="-25000" dirty="0"/>
              <a:t>1</a:t>
            </a:r>
            <a:r>
              <a:rPr lang="en-GB" dirty="0"/>
              <a:t>) and the third quartile (Q</a:t>
            </a:r>
            <a:r>
              <a:rPr lang="en-GB" baseline="-25000" dirty="0"/>
              <a:t>3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Subtract Q</a:t>
            </a:r>
            <a:r>
              <a:rPr lang="en-GB" baseline="-25000" dirty="0"/>
              <a:t>1</a:t>
            </a:r>
            <a:r>
              <a:rPr lang="en-GB" dirty="0"/>
              <a:t> from Q</a:t>
            </a:r>
            <a:r>
              <a:rPr lang="en-GB" baseline="-25000" dirty="0"/>
              <a:t>3</a:t>
            </a:r>
            <a:endParaRPr lang="en-GB" dirty="0"/>
          </a:p>
          <a:p>
            <a:r>
              <a:rPr lang="en-GB" dirty="0"/>
              <a:t>Position of first quartile:</a:t>
            </a:r>
          </a:p>
          <a:p>
            <a:endParaRPr lang="en-GB" dirty="0"/>
          </a:p>
          <a:p>
            <a:r>
              <a:rPr lang="en-GB" dirty="0"/>
              <a:t>Position of third quartile: </a:t>
            </a:r>
          </a:p>
        </p:txBody>
      </p:sp>
      <p:graphicFrame>
        <p:nvGraphicFramePr>
          <p:cNvPr id="161800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9168968"/>
              </p:ext>
            </p:extLst>
          </p:nvPr>
        </p:nvGraphicFramePr>
        <p:xfrm>
          <a:off x="4932040" y="4653136"/>
          <a:ext cx="2735263" cy="823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3" name="Equation" r:id="rId3" imgW="1181100" imgH="355600" progId="Equation.3">
                  <p:embed/>
                </p:oleObj>
              </mc:Choice>
              <mc:Fallback>
                <p:oleObj name="Equation" r:id="rId3" imgW="1181100" imgH="355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040" y="4653136"/>
                        <a:ext cx="2735263" cy="8239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1801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61596187"/>
              </p:ext>
            </p:extLst>
          </p:nvPr>
        </p:nvGraphicFramePr>
        <p:xfrm>
          <a:off x="4932040" y="5589240"/>
          <a:ext cx="2765425" cy="823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4" name="Equation" r:id="rId5" imgW="1193800" imgH="355600" progId="Equation.3">
                  <p:embed/>
                </p:oleObj>
              </mc:Choice>
              <mc:Fallback>
                <p:oleObj name="Equation" r:id="rId5" imgW="1193800" imgH="355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040" y="5589240"/>
                        <a:ext cx="2765425" cy="8239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837222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70CB3-57D5-49A7-B56F-38DD9C3F8FA7}" type="slidenum">
              <a:rPr lang="en-US"/>
              <a:pPr/>
              <a:t>25</a:t>
            </a:fld>
            <a:endParaRPr lang="en-US" sz="1400"/>
          </a:p>
        </p:txBody>
      </p:sp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Interquartile range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1, 2, 2, 2, 3, 4, 5, 5, 5, 6, 6, 7 (12 points)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Position of Q</a:t>
            </a:r>
            <a:r>
              <a:rPr lang="en-GB" baseline="-25000"/>
              <a:t>1</a:t>
            </a:r>
            <a:r>
              <a:rPr lang="en-GB"/>
              <a:t> 	= ((12 - 1) / 4) + 1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				= (11 / 4) + 1 = 3.75</a:t>
            </a:r>
          </a:p>
          <a:p>
            <a:pPr>
              <a:lnSpc>
                <a:spcPct val="90000"/>
              </a:lnSpc>
            </a:pPr>
            <a:r>
              <a:rPr lang="en-GB"/>
              <a:t>Position of Q</a:t>
            </a:r>
            <a:r>
              <a:rPr lang="en-GB" baseline="-25000"/>
              <a:t>3</a:t>
            </a:r>
            <a:r>
              <a:rPr lang="en-GB"/>
              <a:t> 	= (3 (12 - 1) / 4) + 1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/>
              <a:t>				= (33 / 4) + 1 = 9.25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Value of Q</a:t>
            </a:r>
            <a:r>
              <a:rPr lang="en-GB" baseline="-25000"/>
              <a:t>1</a:t>
            </a:r>
            <a:r>
              <a:rPr lang="en-GB"/>
              <a:t> 	= 2 + (0.75 * (2 - 2)) = 2</a:t>
            </a:r>
          </a:p>
          <a:p>
            <a:pPr>
              <a:lnSpc>
                <a:spcPct val="90000"/>
              </a:lnSpc>
            </a:pPr>
            <a:r>
              <a:rPr lang="en-GB"/>
              <a:t>Value of Q</a:t>
            </a:r>
            <a:r>
              <a:rPr lang="en-GB" baseline="-25000"/>
              <a:t>3</a:t>
            </a:r>
            <a:r>
              <a:rPr lang="en-GB"/>
              <a:t> 	= 5 + (0.25 * (6 - 5)) = 5.25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Interquartile range 	= 5.25 - 2 = 3.25</a:t>
            </a:r>
          </a:p>
        </p:txBody>
      </p:sp>
    </p:spTree>
    <p:extLst>
      <p:ext uri="{BB962C8B-B14F-4D97-AF65-F5344CB8AC3E}">
        <p14:creationId xmlns:p14="http://schemas.microsoft.com/office/powerpoint/2010/main" val="25807385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80248-BA0D-437E-B2D9-600188B728A1}" type="slidenum">
              <a:rPr lang="en-US"/>
              <a:pPr/>
              <a:t>26</a:t>
            </a:fld>
            <a:endParaRPr lang="en-US" sz="1400"/>
          </a:p>
        </p:txBody>
      </p:sp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Five-value summary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Quartiles and interquartile ranges are generally used with the median</a:t>
            </a:r>
          </a:p>
          <a:p>
            <a:r>
              <a:rPr lang="en-GB" dirty="0"/>
              <a:t>In this case the distribution is described using a </a:t>
            </a:r>
            <a:r>
              <a:rPr lang="en-GB" i="1" dirty="0"/>
              <a:t>five-value summary</a:t>
            </a:r>
            <a:endParaRPr lang="en-GB" dirty="0"/>
          </a:p>
          <a:p>
            <a:pPr lvl="1"/>
            <a:r>
              <a:rPr lang="en-GB" dirty="0"/>
              <a:t>Minimum value</a:t>
            </a:r>
          </a:p>
          <a:p>
            <a:pPr lvl="1"/>
            <a:r>
              <a:rPr lang="en-GB" dirty="0"/>
              <a:t>First quartile</a:t>
            </a:r>
          </a:p>
          <a:p>
            <a:pPr lvl="1"/>
            <a:r>
              <a:rPr lang="en-GB" dirty="0"/>
              <a:t>Median</a:t>
            </a:r>
          </a:p>
          <a:p>
            <a:pPr lvl="1"/>
            <a:r>
              <a:rPr lang="en-GB" dirty="0"/>
              <a:t>Third quartile</a:t>
            </a:r>
          </a:p>
          <a:p>
            <a:pPr lvl="1"/>
            <a:r>
              <a:rPr lang="en-GB" dirty="0"/>
              <a:t>Maximum value</a:t>
            </a:r>
          </a:p>
          <a:p>
            <a:r>
              <a:rPr lang="en-GB" dirty="0"/>
              <a:t>These may be used as the basis of a boxplot (although some boxplots use the 10</a:t>
            </a:r>
            <a:r>
              <a:rPr lang="en-GB" baseline="30000" dirty="0"/>
              <a:t>th</a:t>
            </a:r>
            <a:r>
              <a:rPr lang="en-GB" dirty="0"/>
              <a:t> and 90</a:t>
            </a:r>
            <a:r>
              <a:rPr lang="en-GB" baseline="30000" dirty="0"/>
              <a:t>th</a:t>
            </a:r>
            <a:r>
              <a:rPr lang="en-GB" dirty="0"/>
              <a:t> percentiles rather than the max/min)</a:t>
            </a:r>
          </a:p>
        </p:txBody>
      </p:sp>
    </p:spTree>
    <p:extLst>
      <p:ext uri="{BB962C8B-B14F-4D97-AF65-F5344CB8AC3E}">
        <p14:creationId xmlns:p14="http://schemas.microsoft.com/office/powerpoint/2010/main" val="38374549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12D53-685E-40CD-8EDC-236E489C1112}" type="slidenum">
              <a:rPr lang="en-US"/>
              <a:pPr/>
              <a:t>27</a:t>
            </a:fld>
            <a:endParaRPr lang="en-US" sz="1400"/>
          </a:p>
        </p:txBody>
      </p:sp>
      <p:sp>
        <p:nvSpPr>
          <p:cNvPr id="178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</a:t>
            </a:r>
          </a:p>
        </p:txBody>
      </p:sp>
      <p:sp>
        <p:nvSpPr>
          <p:cNvPr id="178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 the following dataset</a:t>
            </a:r>
          </a:p>
          <a:p>
            <a:pPr>
              <a:buFontTx/>
              <a:buNone/>
            </a:pPr>
            <a:r>
              <a:rPr lang="en-GB" dirty="0">
                <a:solidFill>
                  <a:srgbClr val="000000"/>
                </a:solidFill>
              </a:rPr>
              <a:t>		29, </a:t>
            </a:r>
            <a:r>
              <a:rPr lang="en-GB" dirty="0" smtClean="0">
                <a:solidFill>
                  <a:srgbClr val="000000"/>
                </a:solidFill>
              </a:rPr>
              <a:t>32, 31</a:t>
            </a:r>
            <a:r>
              <a:rPr lang="en-GB" dirty="0">
                <a:solidFill>
                  <a:srgbClr val="000000"/>
                </a:solidFill>
              </a:rPr>
              <a:t>, 24, 29, 30, </a:t>
            </a:r>
            <a:r>
              <a:rPr lang="en-GB" dirty="0" smtClean="0">
                <a:solidFill>
                  <a:srgbClr val="000000"/>
                </a:solidFill>
              </a:rPr>
              <a:t>22, 25</a:t>
            </a:r>
            <a:r>
              <a:rPr lang="en-GB" dirty="0" smtClean="0">
                <a:solidFill>
                  <a:srgbClr val="000000"/>
                </a:solidFill>
              </a:rPr>
              <a:t>, 23, 30, 25, 28</a:t>
            </a:r>
            <a:endParaRPr lang="en-GB" dirty="0">
              <a:solidFill>
                <a:srgbClr val="000000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  <a:p>
            <a:r>
              <a:rPr lang="en-GB" dirty="0">
                <a:solidFill>
                  <a:srgbClr val="000000"/>
                </a:solidFill>
              </a:rPr>
              <a:t>Calculate the following</a:t>
            </a:r>
          </a:p>
          <a:p>
            <a:pPr lvl="1"/>
            <a:r>
              <a:rPr lang="en-GB" dirty="0">
                <a:solidFill>
                  <a:srgbClr val="000000"/>
                </a:solidFill>
              </a:rPr>
              <a:t>1</a:t>
            </a:r>
            <a:r>
              <a:rPr lang="en-GB" baseline="30000" dirty="0">
                <a:solidFill>
                  <a:srgbClr val="000000"/>
                </a:solidFill>
              </a:rPr>
              <a:t>st</a:t>
            </a:r>
            <a:r>
              <a:rPr lang="en-GB" dirty="0">
                <a:solidFill>
                  <a:srgbClr val="000000"/>
                </a:solidFill>
              </a:rPr>
              <a:t>, 2</a:t>
            </a:r>
            <a:r>
              <a:rPr lang="en-GB" baseline="30000" dirty="0">
                <a:solidFill>
                  <a:srgbClr val="000000"/>
                </a:solidFill>
              </a:rPr>
              <a:t>nd</a:t>
            </a:r>
            <a:r>
              <a:rPr lang="en-GB" dirty="0">
                <a:solidFill>
                  <a:srgbClr val="000000"/>
                </a:solidFill>
              </a:rPr>
              <a:t> and 3</a:t>
            </a:r>
            <a:r>
              <a:rPr lang="en-GB" baseline="30000" dirty="0">
                <a:solidFill>
                  <a:srgbClr val="000000"/>
                </a:solidFill>
              </a:rPr>
              <a:t>rd</a:t>
            </a:r>
            <a:r>
              <a:rPr lang="en-GB" dirty="0">
                <a:solidFill>
                  <a:srgbClr val="000000"/>
                </a:solidFill>
              </a:rPr>
              <a:t> quartiles</a:t>
            </a:r>
          </a:p>
          <a:p>
            <a:pPr lvl="1"/>
            <a:r>
              <a:rPr lang="en-GB" dirty="0">
                <a:solidFill>
                  <a:srgbClr val="000000"/>
                </a:solidFill>
              </a:rPr>
              <a:t>10</a:t>
            </a:r>
            <a:r>
              <a:rPr lang="en-GB" baseline="30000" dirty="0">
                <a:solidFill>
                  <a:srgbClr val="000000"/>
                </a:solidFill>
              </a:rPr>
              <a:t>th</a:t>
            </a:r>
            <a:r>
              <a:rPr lang="en-GB" dirty="0">
                <a:solidFill>
                  <a:srgbClr val="000000"/>
                </a:solidFill>
              </a:rPr>
              <a:t> and 90</a:t>
            </a:r>
            <a:r>
              <a:rPr lang="en-GB" baseline="30000" dirty="0">
                <a:solidFill>
                  <a:srgbClr val="000000"/>
                </a:solidFill>
              </a:rPr>
              <a:t>th</a:t>
            </a:r>
            <a:r>
              <a:rPr lang="en-GB" dirty="0">
                <a:solidFill>
                  <a:srgbClr val="000000"/>
                </a:solidFill>
              </a:rPr>
              <a:t> percentiles</a:t>
            </a:r>
          </a:p>
          <a:p>
            <a:pPr lvl="1"/>
            <a:r>
              <a:rPr lang="en-GB" dirty="0">
                <a:solidFill>
                  <a:srgbClr val="000000"/>
                </a:solidFill>
              </a:rPr>
              <a:t>Interquartile range</a:t>
            </a:r>
          </a:p>
          <a:p>
            <a:endParaRPr lang="en-GB" dirty="0">
              <a:solidFill>
                <a:srgbClr val="000000"/>
              </a:solidFill>
            </a:endParaRPr>
          </a:p>
          <a:p>
            <a:r>
              <a:rPr lang="en-GB" dirty="0">
                <a:solidFill>
                  <a:srgbClr val="000000"/>
                </a:solidFill>
              </a:rPr>
              <a:t>Provide a 5-value summary for this </a:t>
            </a:r>
            <a:r>
              <a:rPr lang="en-GB" dirty="0" smtClean="0">
                <a:solidFill>
                  <a:srgbClr val="000000"/>
                </a:solidFill>
              </a:rPr>
              <a:t>dataset and draw a boxplot to show the data</a:t>
            </a: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8759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12D53-685E-40CD-8EDC-236E489C1112}" type="slidenum">
              <a:rPr lang="en-US"/>
              <a:pPr/>
              <a:t>28</a:t>
            </a:fld>
            <a:endParaRPr lang="en-US" sz="1400"/>
          </a:p>
        </p:txBody>
      </p:sp>
      <p:sp>
        <p:nvSpPr>
          <p:cNvPr id="178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</a:t>
            </a:r>
          </a:p>
        </p:txBody>
      </p:sp>
      <p:sp>
        <p:nvSpPr>
          <p:cNvPr id="178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rank the data</a:t>
            </a:r>
            <a:endParaRPr lang="en-GB" dirty="0"/>
          </a:p>
          <a:p>
            <a:pPr>
              <a:buNone/>
            </a:pPr>
            <a:r>
              <a:rPr lang="en-GB" dirty="0">
                <a:solidFill>
                  <a:srgbClr val="000000"/>
                </a:solidFill>
              </a:rPr>
              <a:t>		</a:t>
            </a:r>
            <a:r>
              <a:rPr lang="en-GB" dirty="0" smtClean="0">
                <a:solidFill>
                  <a:srgbClr val="000000"/>
                </a:solidFill>
              </a:rPr>
              <a:t>22, 23</a:t>
            </a:r>
            <a:r>
              <a:rPr lang="en-GB" dirty="0">
                <a:solidFill>
                  <a:srgbClr val="000000"/>
                </a:solidFill>
              </a:rPr>
              <a:t>, 24, </a:t>
            </a:r>
            <a:r>
              <a:rPr lang="en-GB" dirty="0" smtClean="0">
                <a:solidFill>
                  <a:srgbClr val="000000"/>
                </a:solidFill>
              </a:rPr>
              <a:t>25</a:t>
            </a:r>
            <a:r>
              <a:rPr lang="en-GB" dirty="0">
                <a:solidFill>
                  <a:srgbClr val="000000"/>
                </a:solidFill>
              </a:rPr>
              <a:t>, 25, </a:t>
            </a:r>
            <a:r>
              <a:rPr lang="en-GB" dirty="0" smtClean="0">
                <a:solidFill>
                  <a:srgbClr val="000000"/>
                </a:solidFill>
              </a:rPr>
              <a:t>28, 29</a:t>
            </a:r>
            <a:r>
              <a:rPr lang="en-GB" dirty="0">
                <a:solidFill>
                  <a:srgbClr val="000000"/>
                </a:solidFill>
              </a:rPr>
              <a:t>, </a:t>
            </a:r>
            <a:r>
              <a:rPr lang="en-GB" dirty="0" smtClean="0">
                <a:solidFill>
                  <a:srgbClr val="000000"/>
                </a:solidFill>
              </a:rPr>
              <a:t>29</a:t>
            </a:r>
            <a:r>
              <a:rPr lang="en-GB" dirty="0">
                <a:solidFill>
                  <a:srgbClr val="000000"/>
                </a:solidFill>
              </a:rPr>
              <a:t>, 30, </a:t>
            </a:r>
            <a:r>
              <a:rPr lang="en-GB" dirty="0" smtClean="0">
                <a:solidFill>
                  <a:srgbClr val="000000"/>
                </a:solidFill>
              </a:rPr>
              <a:t>30</a:t>
            </a:r>
            <a:r>
              <a:rPr lang="en-GB" dirty="0" smtClean="0">
                <a:solidFill>
                  <a:srgbClr val="000000"/>
                </a:solidFill>
              </a:rPr>
              <a:t>, </a:t>
            </a:r>
            <a:r>
              <a:rPr lang="en-GB" dirty="0" smtClean="0">
                <a:solidFill>
                  <a:srgbClr val="000000"/>
                </a:solidFill>
              </a:rPr>
              <a:t>31, 32</a:t>
            </a:r>
            <a:endParaRPr lang="en-GB" dirty="0">
              <a:solidFill>
                <a:srgbClr val="000000"/>
              </a:solidFill>
            </a:endParaRPr>
          </a:p>
          <a:p>
            <a:r>
              <a:rPr lang="en-GB" dirty="0">
                <a:solidFill>
                  <a:srgbClr val="000000"/>
                </a:solidFill>
              </a:rPr>
              <a:t>Calculate the following</a:t>
            </a:r>
          </a:p>
          <a:p>
            <a:pPr lvl="1"/>
            <a:r>
              <a:rPr lang="en-GB" dirty="0">
                <a:solidFill>
                  <a:srgbClr val="000000"/>
                </a:solidFill>
              </a:rPr>
              <a:t>1</a:t>
            </a:r>
            <a:r>
              <a:rPr lang="en-GB" baseline="30000" dirty="0">
                <a:solidFill>
                  <a:srgbClr val="000000"/>
                </a:solidFill>
              </a:rPr>
              <a:t>st</a:t>
            </a:r>
            <a:r>
              <a:rPr lang="en-GB" dirty="0">
                <a:solidFill>
                  <a:srgbClr val="000000"/>
                </a:solidFill>
              </a:rPr>
              <a:t>, 2</a:t>
            </a:r>
            <a:r>
              <a:rPr lang="en-GB" baseline="30000" dirty="0">
                <a:solidFill>
                  <a:srgbClr val="000000"/>
                </a:solidFill>
              </a:rPr>
              <a:t>nd</a:t>
            </a:r>
            <a:r>
              <a:rPr lang="en-GB" dirty="0">
                <a:solidFill>
                  <a:srgbClr val="000000"/>
                </a:solidFill>
              </a:rPr>
              <a:t> and 3</a:t>
            </a:r>
            <a:r>
              <a:rPr lang="en-GB" baseline="30000" dirty="0">
                <a:solidFill>
                  <a:srgbClr val="000000"/>
                </a:solidFill>
              </a:rPr>
              <a:t>rd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smtClean="0">
                <a:solidFill>
                  <a:srgbClr val="000000"/>
                </a:solidFill>
              </a:rPr>
              <a:t>quartiles</a:t>
            </a:r>
          </a:p>
          <a:p>
            <a:pPr lvl="1"/>
            <a:endParaRPr lang="en-GB" dirty="0" smtClean="0">
              <a:solidFill>
                <a:srgbClr val="000000"/>
              </a:solidFill>
            </a:endParaRPr>
          </a:p>
          <a:p>
            <a:pPr lvl="1"/>
            <a:r>
              <a:rPr lang="en-GB" dirty="0">
                <a:solidFill>
                  <a:srgbClr val="000000"/>
                </a:solidFill>
              </a:rPr>
              <a:t>22, 23, 24, 25, 25, 28, 29, 29, 30, 30, 31, </a:t>
            </a:r>
            <a:r>
              <a:rPr lang="en-GB" dirty="0" smtClean="0">
                <a:solidFill>
                  <a:srgbClr val="000000"/>
                </a:solidFill>
              </a:rPr>
              <a:t>32</a:t>
            </a:r>
            <a:endParaRPr lang="en-GB" dirty="0" smtClean="0">
              <a:solidFill>
                <a:srgbClr val="000000"/>
              </a:solidFill>
            </a:endParaRPr>
          </a:p>
          <a:p>
            <a:pPr lvl="1"/>
            <a:endParaRPr lang="en-GB" dirty="0">
              <a:solidFill>
                <a:srgbClr val="000000"/>
              </a:solidFill>
            </a:endParaRPr>
          </a:p>
          <a:p>
            <a:pPr lvl="1"/>
            <a:r>
              <a:rPr lang="en-GB" dirty="0">
                <a:solidFill>
                  <a:srgbClr val="000000"/>
                </a:solidFill>
              </a:rPr>
              <a:t>Interquartile </a:t>
            </a:r>
            <a:r>
              <a:rPr lang="en-GB" dirty="0" smtClean="0">
                <a:solidFill>
                  <a:srgbClr val="000000"/>
                </a:solidFill>
              </a:rPr>
              <a:t>range</a:t>
            </a:r>
          </a:p>
          <a:p>
            <a:pPr marL="411480" lvl="1" indent="0">
              <a:buNone/>
            </a:pPr>
            <a:r>
              <a:rPr lang="en-GB" dirty="0" smtClean="0">
                <a:solidFill>
                  <a:srgbClr val="000000"/>
                </a:solidFill>
              </a:rPr>
              <a:t>		24.5 to 30</a:t>
            </a:r>
          </a:p>
          <a:p>
            <a:pPr lvl="1"/>
            <a:r>
              <a:rPr lang="en-GB" dirty="0" smtClean="0">
                <a:solidFill>
                  <a:srgbClr val="000000"/>
                </a:solidFill>
              </a:rPr>
              <a:t>10</a:t>
            </a:r>
            <a:r>
              <a:rPr lang="en-GB" baseline="30000" dirty="0" smtClean="0">
                <a:solidFill>
                  <a:srgbClr val="000000"/>
                </a:solidFill>
              </a:rPr>
              <a:t>th</a:t>
            </a:r>
            <a:r>
              <a:rPr lang="en-GB" dirty="0" smtClean="0">
                <a:solidFill>
                  <a:srgbClr val="000000"/>
                </a:solidFill>
              </a:rPr>
              <a:t> </a:t>
            </a:r>
            <a:r>
              <a:rPr lang="en-GB" dirty="0">
                <a:solidFill>
                  <a:srgbClr val="000000"/>
                </a:solidFill>
              </a:rPr>
              <a:t>and 90</a:t>
            </a:r>
            <a:r>
              <a:rPr lang="en-GB" baseline="30000" dirty="0">
                <a:solidFill>
                  <a:srgbClr val="000000"/>
                </a:solidFill>
              </a:rPr>
              <a:t>th</a:t>
            </a:r>
            <a:r>
              <a:rPr lang="en-GB" dirty="0">
                <a:solidFill>
                  <a:srgbClr val="000000"/>
                </a:solidFill>
              </a:rPr>
              <a:t> percentiles</a:t>
            </a:r>
          </a:p>
          <a:p>
            <a:pPr lvl="1"/>
            <a:r>
              <a:rPr lang="en-GB" dirty="0">
                <a:solidFill>
                  <a:srgbClr val="000000"/>
                </a:solidFill>
              </a:rPr>
              <a:t>22, 23, 24, 25, 25, 28, 29, 29, 30, 30, 31, 32</a:t>
            </a:r>
          </a:p>
          <a:p>
            <a:pPr marL="109728" indent="0">
              <a:buNone/>
            </a:pPr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670617" y="3068960"/>
            <a:ext cx="720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4319972" y="3068960"/>
            <a:ext cx="720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5940152" y="3068960"/>
            <a:ext cx="720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979712" y="5373216"/>
            <a:ext cx="720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804248" y="5373216"/>
            <a:ext cx="720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8882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12D53-685E-40CD-8EDC-236E489C1112}" type="slidenum">
              <a:rPr lang="en-US"/>
              <a:pPr/>
              <a:t>29</a:t>
            </a:fld>
            <a:endParaRPr lang="en-US" sz="1400"/>
          </a:p>
        </p:txBody>
      </p:sp>
      <p:sp>
        <p:nvSpPr>
          <p:cNvPr id="178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</a:t>
            </a:r>
          </a:p>
        </p:txBody>
      </p:sp>
      <p:sp>
        <p:nvSpPr>
          <p:cNvPr id="178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en-GB" dirty="0">
              <a:solidFill>
                <a:srgbClr val="000000"/>
              </a:solidFill>
            </a:endParaRPr>
          </a:p>
          <a:p>
            <a:r>
              <a:rPr lang="en-GB" dirty="0">
                <a:solidFill>
                  <a:srgbClr val="000000"/>
                </a:solidFill>
              </a:rPr>
              <a:t>Provide a 5-value summary for this </a:t>
            </a:r>
            <a:r>
              <a:rPr lang="en-GB" dirty="0" smtClean="0">
                <a:solidFill>
                  <a:srgbClr val="000000"/>
                </a:solidFill>
              </a:rPr>
              <a:t>dataset</a:t>
            </a:r>
          </a:p>
          <a:p>
            <a:pPr lvl="1"/>
            <a:r>
              <a:rPr lang="en-GB" dirty="0"/>
              <a:t>Minimum </a:t>
            </a:r>
            <a:r>
              <a:rPr lang="en-GB" dirty="0" smtClean="0"/>
              <a:t>value = 22</a:t>
            </a:r>
            <a:endParaRPr lang="en-GB" dirty="0"/>
          </a:p>
          <a:p>
            <a:pPr lvl="1"/>
            <a:r>
              <a:rPr lang="en-GB" dirty="0"/>
              <a:t>First </a:t>
            </a:r>
            <a:r>
              <a:rPr lang="en-GB" dirty="0" smtClean="0"/>
              <a:t>quartile = 24.5</a:t>
            </a:r>
            <a:endParaRPr lang="en-GB" dirty="0"/>
          </a:p>
          <a:p>
            <a:pPr lvl="1"/>
            <a:r>
              <a:rPr lang="en-GB" dirty="0" smtClean="0"/>
              <a:t>Median = 25.5</a:t>
            </a:r>
            <a:endParaRPr lang="en-GB" dirty="0"/>
          </a:p>
          <a:p>
            <a:pPr lvl="1"/>
            <a:r>
              <a:rPr lang="en-GB" dirty="0"/>
              <a:t>Third </a:t>
            </a:r>
            <a:r>
              <a:rPr lang="en-GB" dirty="0" smtClean="0"/>
              <a:t>quartile = 30</a:t>
            </a:r>
            <a:endParaRPr lang="en-GB" dirty="0"/>
          </a:p>
          <a:p>
            <a:pPr lvl="1"/>
            <a:r>
              <a:rPr lang="en-GB" dirty="0"/>
              <a:t>Maximum </a:t>
            </a:r>
            <a:r>
              <a:rPr lang="en-GB" dirty="0" smtClean="0"/>
              <a:t>value = 32</a:t>
            </a:r>
            <a:endParaRPr lang="en-GB" dirty="0"/>
          </a:p>
        </p:txBody>
      </p:sp>
      <p:grpSp>
        <p:nvGrpSpPr>
          <p:cNvPr id="39" name="Group 38"/>
          <p:cNvGrpSpPr/>
          <p:nvPr/>
        </p:nvGrpSpPr>
        <p:grpSpPr>
          <a:xfrm>
            <a:off x="390987" y="4523046"/>
            <a:ext cx="8434034" cy="2074306"/>
            <a:chOff x="390987" y="4077072"/>
            <a:chExt cx="8434034" cy="2074306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1331640" y="4581128"/>
              <a:ext cx="6336704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10"/>
            <p:cNvSpPr/>
            <p:nvPr/>
          </p:nvSpPr>
          <p:spPr>
            <a:xfrm>
              <a:off x="2627784" y="4077072"/>
              <a:ext cx="4378088" cy="10081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2" name="Straight Connector 11"/>
            <p:cNvCxnSpPr/>
            <p:nvPr/>
          </p:nvCxnSpPr>
          <p:spPr>
            <a:xfrm flipV="1">
              <a:off x="3347864" y="4077072"/>
              <a:ext cx="0" cy="1008112"/>
            </a:xfrm>
            <a:prstGeom prst="line">
              <a:avLst/>
            </a:prstGeom>
            <a:ln w="57150">
              <a:solidFill>
                <a:schemeClr val="bg2">
                  <a:lumMod val="90000"/>
                </a:schemeClr>
              </a:solidFill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V="1">
              <a:off x="1331640" y="4077072"/>
              <a:ext cx="0" cy="1008112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flipV="1">
              <a:off x="7668344" y="4077072"/>
              <a:ext cx="0" cy="1008112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3" name="Straight Connector 2"/>
            <p:cNvCxnSpPr/>
            <p:nvPr/>
          </p:nvCxnSpPr>
          <p:spPr>
            <a:xfrm>
              <a:off x="611560" y="5517232"/>
              <a:ext cx="7992888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flipV="1">
              <a:off x="611560" y="5301208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V="1">
              <a:off x="8604448" y="5301208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V="1">
              <a:off x="1410849" y="5301208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V="1">
              <a:off x="3009427" y="5301208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V="1">
              <a:off x="4608005" y="5301208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V="1">
              <a:off x="5407294" y="5301208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V="1">
              <a:off x="3808716" y="5314427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V="1">
              <a:off x="6206583" y="5301208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flipV="1">
              <a:off x="7005872" y="5314427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flipV="1">
              <a:off x="7805161" y="5314427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flipV="1">
              <a:off x="2210138" y="5314427"/>
              <a:ext cx="0" cy="216024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390987" y="578204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22</a:t>
              </a:r>
              <a:endParaRPr lang="en-GB" dirty="0"/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2788854" y="57811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25</a:t>
              </a:r>
              <a:endParaRPr lang="en-GB" dirty="0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1989565" y="57811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24</a:t>
              </a:r>
              <a:endParaRPr lang="en-GB" dirty="0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3588143" y="57811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26</a:t>
              </a:r>
              <a:endParaRPr lang="en-GB" dirty="0"/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1190276" y="57811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23</a:t>
              </a:r>
              <a:endParaRPr lang="en-GB" dirty="0"/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4360795" y="578204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27</a:t>
              </a:r>
              <a:endParaRPr lang="en-GB" dirty="0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6758662" y="57811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30</a:t>
              </a:r>
              <a:endParaRPr lang="en-GB" dirty="0"/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5959373" y="57811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29</a:t>
              </a:r>
              <a:endParaRPr lang="en-GB" dirty="0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7557951" y="57811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31</a:t>
              </a:r>
              <a:endParaRPr lang="en-GB" dirty="0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5160084" y="57811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28</a:t>
              </a:r>
              <a:endParaRPr lang="en-GB" dirty="0"/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8383875" y="574891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32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5595653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8FA97-5C7B-42CD-92F7-F0C28D90CC8B}" type="slidenum">
              <a:rPr lang="en-US"/>
              <a:pPr/>
              <a:t>30</a:t>
            </a:fld>
            <a:endParaRPr lang="en-US" sz="1400"/>
          </a:p>
        </p:txBody>
      </p:sp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Variance and standard deviation</a:t>
            </a:r>
          </a:p>
        </p:txBody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 mean is subtracted from each value in a distribution then the sum of the differences is zero</a:t>
            </a:r>
          </a:p>
          <a:p>
            <a:r>
              <a:rPr lang="en-GB" dirty="0"/>
              <a:t>This is the variance </a:t>
            </a:r>
            <a:r>
              <a:rPr lang="en-GB" i="1" dirty="0"/>
              <a:t>s</a:t>
            </a:r>
            <a:r>
              <a:rPr lang="en-GB" baseline="30000" dirty="0"/>
              <a:t>2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square root of the variation is the standard deviation </a:t>
            </a:r>
            <a:r>
              <a:rPr lang="en-GB" i="1" dirty="0"/>
              <a:t>s</a:t>
            </a:r>
            <a:endParaRPr lang="en-GB" dirty="0"/>
          </a:p>
        </p:txBody>
      </p:sp>
      <p:graphicFrame>
        <p:nvGraphicFramePr>
          <p:cNvPr id="16794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9658833"/>
              </p:ext>
            </p:extLst>
          </p:nvPr>
        </p:nvGraphicFramePr>
        <p:xfrm>
          <a:off x="4860032" y="2420888"/>
          <a:ext cx="2270125" cy="1344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7" name="Equation" r:id="rId3" imgW="1028700" imgH="609600" progId="Equation.3">
                  <p:embed/>
                </p:oleObj>
              </mc:Choice>
              <mc:Fallback>
                <p:oleObj name="Equation" r:id="rId3" imgW="1028700" imgH="609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60032" y="2420888"/>
                        <a:ext cx="2270125" cy="13446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794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1328889"/>
              </p:ext>
            </p:extLst>
          </p:nvPr>
        </p:nvGraphicFramePr>
        <p:xfrm>
          <a:off x="4860032" y="4869160"/>
          <a:ext cx="2381250" cy="1428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8" name="Equation" r:id="rId5" imgW="1079500" imgH="647700" progId="Equation.3">
                  <p:embed/>
                </p:oleObj>
              </mc:Choice>
              <mc:Fallback>
                <p:oleObj name="Equation" r:id="rId5" imgW="1079500" imgH="647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60032" y="4869160"/>
                        <a:ext cx="2381250" cy="142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143243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90085-7685-4C0D-91F6-DF3DA946CE3E}" type="slidenum">
              <a:rPr lang="en-US"/>
              <a:pPr/>
              <a:t>31</a:t>
            </a:fld>
            <a:endParaRPr lang="en-US" sz="1400"/>
          </a:p>
        </p:txBody>
      </p:sp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Variance and standard deviation</a:t>
            </a:r>
          </a:p>
        </p:txBody>
      </p:sp>
      <p:sp>
        <p:nvSpPr>
          <p:cNvPr id="168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1,1,1,1,2,2,3,3,4,5 (10 points)</a:t>
            </a:r>
          </a:p>
          <a:p>
            <a:endParaRPr lang="en-GB"/>
          </a:p>
          <a:p>
            <a:pPr lvl="1">
              <a:buFontTx/>
              <a:buNone/>
            </a:pPr>
            <a:r>
              <a:rPr lang="en-GB"/>
              <a:t>Mean 		= 2.3</a:t>
            </a:r>
          </a:p>
          <a:p>
            <a:pPr lvl="1">
              <a:buFontTx/>
              <a:buNone/>
            </a:pPr>
            <a:r>
              <a:rPr lang="en-GB"/>
              <a:t>Variance 		</a:t>
            </a:r>
            <a:r>
              <a:rPr lang="en-GB" i="1"/>
              <a:t>s</a:t>
            </a:r>
            <a:r>
              <a:rPr lang="en-GB" baseline="30000"/>
              <a:t>2</a:t>
            </a:r>
            <a:r>
              <a:rPr lang="en-GB"/>
              <a:t>= ((-1.3)</a:t>
            </a:r>
            <a:r>
              <a:rPr lang="en-GB" baseline="30000"/>
              <a:t>2</a:t>
            </a:r>
            <a:r>
              <a:rPr lang="en-GB"/>
              <a:t>+(-1.3)</a:t>
            </a:r>
            <a:r>
              <a:rPr lang="en-GB" baseline="30000"/>
              <a:t>2</a:t>
            </a:r>
            <a:r>
              <a:rPr lang="en-GB"/>
              <a:t>+(-1.3)</a:t>
            </a:r>
            <a:r>
              <a:rPr lang="en-GB" baseline="30000"/>
              <a:t>2</a:t>
            </a:r>
            <a:r>
              <a:rPr lang="en-GB"/>
              <a:t>+(-1.3)</a:t>
            </a:r>
            <a:r>
              <a:rPr lang="en-GB" baseline="30000"/>
              <a:t>2 </a:t>
            </a:r>
            <a:r>
              <a:rPr lang="en-GB"/>
              <a:t>+</a:t>
            </a:r>
          </a:p>
          <a:p>
            <a:pPr lvl="1">
              <a:buFontTx/>
              <a:buNone/>
            </a:pPr>
            <a:r>
              <a:rPr lang="en-GB"/>
              <a:t>					(-0.3)</a:t>
            </a:r>
            <a:r>
              <a:rPr lang="en-GB" baseline="30000"/>
              <a:t>2</a:t>
            </a:r>
            <a:r>
              <a:rPr lang="en-GB"/>
              <a:t>+(-0.3)</a:t>
            </a:r>
            <a:r>
              <a:rPr lang="en-GB" baseline="30000"/>
              <a:t>2</a:t>
            </a:r>
            <a:r>
              <a:rPr lang="en-GB"/>
              <a:t>+ (0.7)</a:t>
            </a:r>
            <a:r>
              <a:rPr lang="en-GB" baseline="30000"/>
              <a:t>2</a:t>
            </a:r>
            <a:r>
              <a:rPr lang="en-GB"/>
              <a:t>+(0.7)</a:t>
            </a:r>
            <a:r>
              <a:rPr lang="en-GB" baseline="30000"/>
              <a:t>2</a:t>
            </a:r>
          </a:p>
          <a:p>
            <a:pPr lvl="1">
              <a:buFontTx/>
              <a:buNone/>
            </a:pPr>
            <a:r>
              <a:rPr lang="en-GB" baseline="30000"/>
              <a:t>				 	</a:t>
            </a:r>
            <a:r>
              <a:rPr lang="en-GB"/>
              <a:t>(1.7)</a:t>
            </a:r>
            <a:r>
              <a:rPr lang="en-GB" baseline="30000"/>
              <a:t>2</a:t>
            </a:r>
            <a:r>
              <a:rPr lang="en-GB"/>
              <a:t>+(2.7)</a:t>
            </a:r>
            <a:r>
              <a:rPr lang="en-GB" baseline="30000"/>
              <a:t>2</a:t>
            </a:r>
            <a:r>
              <a:rPr lang="en-GB"/>
              <a:t>) / 9</a:t>
            </a:r>
          </a:p>
          <a:p>
            <a:pPr lvl="1">
              <a:buFontTx/>
              <a:buNone/>
            </a:pPr>
            <a:r>
              <a:rPr lang="en-GB"/>
              <a:t>				</a:t>
            </a:r>
            <a:r>
              <a:rPr lang="en-GB" i="1"/>
              <a:t>s</a:t>
            </a:r>
            <a:r>
              <a:rPr lang="en-GB" baseline="30000"/>
              <a:t>2 </a:t>
            </a:r>
            <a:r>
              <a:rPr lang="en-GB"/>
              <a:t>= 2.01</a:t>
            </a:r>
          </a:p>
          <a:p>
            <a:pPr lvl="1">
              <a:buFontTx/>
              <a:buNone/>
            </a:pPr>
            <a:r>
              <a:rPr lang="en-GB"/>
              <a:t>Standard deviation	</a:t>
            </a:r>
            <a:r>
              <a:rPr lang="en-GB" i="1"/>
              <a:t>s </a:t>
            </a:r>
            <a:r>
              <a:rPr lang="en-GB"/>
              <a:t>= 1.42</a:t>
            </a:r>
          </a:p>
          <a:p>
            <a:r>
              <a:rPr lang="en-GB"/>
              <a:t>The variance can also be calculated as</a:t>
            </a:r>
          </a:p>
        </p:txBody>
      </p:sp>
      <p:graphicFrame>
        <p:nvGraphicFramePr>
          <p:cNvPr id="168966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5123195"/>
              </p:ext>
            </p:extLst>
          </p:nvPr>
        </p:nvGraphicFramePr>
        <p:xfrm>
          <a:off x="3203848" y="5157192"/>
          <a:ext cx="3124200" cy="1060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1" name="Equation" r:id="rId3" imgW="1346200" imgH="457200" progId="Equation.3">
                  <p:embed/>
                </p:oleObj>
              </mc:Choice>
              <mc:Fallback>
                <p:oleObj name="Equation" r:id="rId3" imgW="1346200" imgH="457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5157192"/>
                        <a:ext cx="3124200" cy="1060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802786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00953-8481-4C91-A897-C34470A27FDD}" type="slidenum">
              <a:rPr lang="en-US"/>
              <a:pPr/>
              <a:t>32</a:t>
            </a:fld>
            <a:endParaRPr lang="en-US" sz="1400"/>
          </a:p>
        </p:txBody>
      </p:sp>
      <p:pic>
        <p:nvPicPr>
          <p:cNvPr id="169988" name="Picture 4" descr="4_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4050" y="419100"/>
            <a:ext cx="7835900" cy="6019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194645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CE72D-1DDB-4FF9-87CB-6507850ED377}" type="slidenum">
              <a:rPr lang="en-US"/>
              <a:pPr/>
              <a:t>33</a:t>
            </a:fld>
            <a:endParaRPr lang="en-US" sz="1400"/>
          </a:p>
        </p:txBody>
      </p:sp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Variance and standard deviation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these are based upon the arithmetic mean they are best used for normal (I.e. </a:t>
            </a:r>
            <a:r>
              <a:rPr lang="en-GB" dirty="0" err="1"/>
              <a:t>unskewed</a:t>
            </a:r>
            <a:r>
              <a:rPr lang="en-GB" dirty="0"/>
              <a:t>) datasets</a:t>
            </a:r>
          </a:p>
          <a:p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case the mean and standard deviation are stated</a:t>
            </a:r>
          </a:p>
        </p:txBody>
      </p:sp>
    </p:spTree>
    <p:extLst>
      <p:ext uri="{BB962C8B-B14F-4D97-AF65-F5344CB8AC3E}">
        <p14:creationId xmlns:p14="http://schemas.microsoft.com/office/powerpoint/2010/main" val="16074145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2EB1A-16A9-48AF-A3EC-EA888AE4D2E0}" type="slidenum">
              <a:rPr lang="en-US"/>
              <a:pPr/>
              <a:t>34</a:t>
            </a:fld>
            <a:endParaRPr lang="en-US" sz="1400"/>
          </a:p>
        </p:txBody>
      </p:sp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175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7772400" cy="23622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simplest descriptive statistics for any frequency distribution are a measure of centre and a measure of dispersion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type of measure used depends on the type of the distribution</a:t>
            </a:r>
          </a:p>
        </p:txBody>
      </p:sp>
      <p:graphicFrame>
        <p:nvGraphicFramePr>
          <p:cNvPr id="175193" name="Group 8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7370211"/>
              </p:ext>
            </p:extLst>
          </p:nvPr>
        </p:nvGraphicFramePr>
        <p:xfrm>
          <a:off x="1143000" y="3352800"/>
          <a:ext cx="6858000" cy="1747839"/>
        </p:xfrm>
        <a:graphic>
          <a:graphicData uri="http://schemas.openxmlformats.org/drawingml/2006/table">
            <a:tbl>
              <a:tblPr/>
              <a:tblGrid>
                <a:gridCol w="2286000"/>
                <a:gridCol w="2286000"/>
                <a:gridCol w="2286000"/>
              </a:tblGrid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Osaka" pitchFamily="80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Measure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Distribution type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Osaka" pitchFamily="80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Centre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Dispersion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Normal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Standard deviation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Skewed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Median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Interquartile range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163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</a:t>
            </a:r>
            <a:r>
              <a:rPr lang="en-GB" dirty="0" smtClean="0"/>
              <a:t>: Moving from samples to populations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Homework: Complete tutorial sheet 2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35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5560</TotalTime>
  <Words>1244</Words>
  <Application>Microsoft Office PowerPoint</Application>
  <PresentationFormat>On-screen Show (4:3)</PresentationFormat>
  <Paragraphs>276</Paragraphs>
  <Slides>35</Slides>
  <Notes>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7" baseType="lpstr">
      <vt:lpstr>Nik2013</vt:lpstr>
      <vt:lpstr>Equation</vt:lpstr>
      <vt:lpstr>Major Project Experimental Statistics</vt:lpstr>
      <vt:lpstr>The primary characteristics</vt:lpstr>
      <vt:lpstr>Sample size</vt:lpstr>
      <vt:lpstr>Sample shape</vt:lpstr>
      <vt:lpstr>Location</vt:lpstr>
      <vt:lpstr>Spread</vt:lpstr>
      <vt:lpstr>Frequency distributions</vt:lpstr>
      <vt:lpstr>Frequency distributions</vt:lpstr>
      <vt:lpstr>Central location</vt:lpstr>
      <vt:lpstr>Dispersion</vt:lpstr>
      <vt:lpstr>Skewness</vt:lpstr>
      <vt:lpstr>Centres - mean</vt:lpstr>
      <vt:lpstr>Centres - mean</vt:lpstr>
      <vt:lpstr>Centres - median</vt:lpstr>
      <vt:lpstr>Centres - median</vt:lpstr>
      <vt:lpstr>Centres - mode</vt:lpstr>
      <vt:lpstr>Effect of skewness</vt:lpstr>
      <vt:lpstr>Example</vt:lpstr>
      <vt:lpstr>Centres - midrange</vt:lpstr>
      <vt:lpstr>Measures of dispersion</vt:lpstr>
      <vt:lpstr>Dispersion - percentiles</vt:lpstr>
      <vt:lpstr>Dispersion - percentiles</vt:lpstr>
      <vt:lpstr>PowerPoint Presentation</vt:lpstr>
      <vt:lpstr>Interquartile range</vt:lpstr>
      <vt:lpstr>Interquartile range</vt:lpstr>
      <vt:lpstr>Five-value summary</vt:lpstr>
      <vt:lpstr>Example</vt:lpstr>
      <vt:lpstr>Example</vt:lpstr>
      <vt:lpstr>Example</vt:lpstr>
      <vt:lpstr>Variance and standard deviation</vt:lpstr>
      <vt:lpstr>Variance and standard deviation</vt:lpstr>
      <vt:lpstr>PowerPoint Presentation</vt:lpstr>
      <vt:lpstr>Variance and standard deviation</vt:lpstr>
      <vt:lpstr>Summary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Dr Nik Whitehead</cp:lastModifiedBy>
  <cp:revision>134</cp:revision>
  <dcterms:created xsi:type="dcterms:W3CDTF">2006-01-28T12:00:35Z</dcterms:created>
  <dcterms:modified xsi:type="dcterms:W3CDTF">2014-09-30T09:55:09Z</dcterms:modified>
</cp:coreProperties>
</file>