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amp;ehk=WnibnuY15s" ContentType="image/jpeg"/>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73" r:id="rId4"/>
    <p:sldId id="262" r:id="rId5"/>
    <p:sldId id="275" r:id="rId6"/>
    <p:sldId id="263" r:id="rId7"/>
    <p:sldId id="264" r:id="rId8"/>
    <p:sldId id="258" r:id="rId9"/>
    <p:sldId id="277" r:id="rId10"/>
    <p:sldId id="268" r:id="rId11"/>
    <p:sldId id="280" r:id="rId12"/>
    <p:sldId id="279" r:id="rId13"/>
    <p:sldId id="281" r:id="rId14"/>
    <p:sldId id="282" r:id="rId15"/>
    <p:sldId id="283" r:id="rId16"/>
    <p:sldId id="284" r:id="rId17"/>
    <p:sldId id="285" r:id="rId18"/>
    <p:sldId id="278" r:id="rId19"/>
    <p:sldId id="266" r:id="rId20"/>
    <p:sldId id="259" r:id="rId21"/>
    <p:sldId id="276"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Zahra Parish (1604545)" initials="ZP(" lastIdx="1" clrIdx="0">
    <p:extLst>
      <p:ext uri="{19B8F6BF-5375-455C-9EA6-DF929625EA0E}">
        <p15:presenceInfo xmlns:p15="http://schemas.microsoft.com/office/powerpoint/2012/main" userId="2646e111-dede-440c-b7bf-57846c153d0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A62915-17F0-4A93-B887-8F2C166527CF}" v="30" dt="2017-12-11T16:40:58.3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2" d="100"/>
          <a:sy n="102" d="100"/>
        </p:scale>
        <p:origin x="264" y="1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5800" y="1346947"/>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685800" y="4282763"/>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685800" y="1484779"/>
            <a:ext cx="7772400"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a:grpSpLocks noChangeAspect="1"/>
          </p:cNvGrpSpPr>
          <p:nvPr/>
        </p:nvGrpSpPr>
        <p:grpSpPr>
          <a:xfrm>
            <a:off x="7234780" y="4107023"/>
            <a:ext cx="914400" cy="914400"/>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788670" y="1432223"/>
            <a:ext cx="7593330" cy="3035808"/>
          </a:xfrm>
        </p:spPr>
        <p:txBody>
          <a:bodyPr anchor="ctr">
            <a:noAutofit/>
          </a:bodyPr>
          <a:lstStyle>
            <a:lvl1pPr algn="l">
              <a:lnSpc>
                <a:spcPct val="80000"/>
              </a:lnSpc>
              <a:defRPr sz="6400" b="0" cap="all" baseline="0">
                <a:blipFill dpi="0" rotWithShape="1">
                  <a:blip r:embed="rId4"/>
                  <a:srcRect/>
                  <a:tile tx="6350" ty="-127000" sx="65000" sy="64000" flip="none" algn="tl"/>
                </a:blipFill>
              </a:defRPr>
            </a:lvl1pPr>
          </a:lstStyle>
          <a:p>
            <a:r>
              <a:rPr lang="en-GB"/>
              <a:t>Click to edit Master title style</a:t>
            </a:r>
            <a:endParaRPr lang="en-US"/>
          </a:p>
        </p:txBody>
      </p:sp>
      <p:sp>
        <p:nvSpPr>
          <p:cNvPr id="3" name="Subtitle 2"/>
          <p:cNvSpPr>
            <a:spLocks noGrp="1"/>
          </p:cNvSpPr>
          <p:nvPr>
            <p:ph type="subTitle" idx="1"/>
          </p:nvPr>
        </p:nvSpPr>
        <p:spPr>
          <a:xfrm>
            <a:off x="802386" y="4389120"/>
            <a:ext cx="5918454" cy="1069848"/>
          </a:xfrm>
        </p:spPr>
        <p:txBody>
          <a:bodyPr>
            <a:normAutofit/>
          </a:bodyPr>
          <a:lstStyle>
            <a:lvl1pPr marL="0" indent="0" algn="l">
              <a:buNone/>
              <a:defRPr sz="1800" b="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44FA04C-D7CF-4861-95F0-3F5ACF508755}" type="datetimeFigureOut">
              <a:rPr lang="en-US" smtClean="0"/>
              <a:t>12/11/2017</a:t>
            </a:fld>
            <a:endParaRPr lang="en-US"/>
          </a:p>
        </p:txBody>
      </p:sp>
      <p:sp>
        <p:nvSpPr>
          <p:cNvPr id="5" name="Footer Placeholder 4"/>
          <p:cNvSpPr>
            <a:spLocks noGrp="1"/>
          </p:cNvSpPr>
          <p:nvPr>
            <p:ph type="ftr" sz="quarter" idx="11"/>
          </p:nvPr>
        </p:nvSpPr>
        <p:spPr>
          <a:xfrm>
            <a:off x="812805" y="6272785"/>
            <a:ext cx="4745736" cy="365125"/>
          </a:xfrm>
        </p:spPr>
        <p:txBody>
          <a:bodyPr/>
          <a:lstStyle/>
          <a:p>
            <a:endParaRPr lang="en-US"/>
          </a:p>
        </p:txBody>
      </p:sp>
      <p:sp>
        <p:nvSpPr>
          <p:cNvPr id="6" name="Slide Number Placeholder 5"/>
          <p:cNvSpPr>
            <a:spLocks noGrp="1"/>
          </p:cNvSpPr>
          <p:nvPr>
            <p:ph type="sldNum" sz="quarter" idx="12"/>
          </p:nvPr>
        </p:nvSpPr>
        <p:spPr>
          <a:xfrm>
            <a:off x="7244280" y="4227195"/>
            <a:ext cx="895401" cy="640080"/>
          </a:xfrm>
        </p:spPr>
        <p:txBody>
          <a:bodyPr/>
          <a:lstStyle>
            <a:lvl1pPr>
              <a:defRPr sz="2800" b="1"/>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3866379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Area">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a:p>
        </p:txBody>
      </p:sp>
      <p:sp>
        <p:nvSpPr>
          <p:cNvPr id="7" name="Date Placeholder 6"/>
          <p:cNvSpPr>
            <a:spLocks noGrp="1"/>
          </p:cNvSpPr>
          <p:nvPr>
            <p:ph type="dt" sz="half" idx="10"/>
          </p:nvPr>
        </p:nvSpPr>
        <p:spPr/>
        <p:txBody>
          <a:bodyPr/>
          <a:lstStyle/>
          <a:p>
            <a:fld id="{0D6BC42F-EA91-460E-9436-9A6C9B1CB0C6}" type="datetimeFigureOut">
              <a:rPr lang="en-US" smtClean="0"/>
              <a:t>12/11/2017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529290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9144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625346" y="1225296"/>
            <a:ext cx="6960870" cy="3520440"/>
          </a:xfrm>
        </p:spPr>
        <p:txBody>
          <a:bodyPr anchor="ctr">
            <a:normAutofit/>
          </a:bodyPr>
          <a:lstStyle>
            <a:lvl1pPr>
              <a:lnSpc>
                <a:spcPct val="80000"/>
              </a:lnSpc>
              <a:defRPr sz="6400" b="0"/>
            </a:lvl1pPr>
          </a:lstStyle>
          <a:p>
            <a:r>
              <a:rPr lang="en-GB"/>
              <a:t>Click to edit Master title style</a:t>
            </a:r>
            <a:endParaRPr lang="en-US"/>
          </a:p>
        </p:txBody>
      </p:sp>
      <p:sp>
        <p:nvSpPr>
          <p:cNvPr id="3" name="Text Placeholder 2"/>
          <p:cNvSpPr>
            <a:spLocks noGrp="1"/>
          </p:cNvSpPr>
          <p:nvPr>
            <p:ph type="body" idx="1"/>
          </p:nvPr>
        </p:nvSpPr>
        <p:spPr>
          <a:xfrm>
            <a:off x="1624330" y="5020056"/>
            <a:ext cx="6789420" cy="1066800"/>
          </a:xfrm>
        </p:spPr>
        <p:txBody>
          <a:bodyPr anchor="t">
            <a:normAutofit/>
          </a:bodyPr>
          <a:lstStyle>
            <a:lvl1pPr marL="0" indent="0">
              <a:buNone/>
              <a:defRPr sz="1800" b="0">
                <a:solidFill>
                  <a:schemeClr val="accent1">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a:xfrm>
            <a:off x="6445251" y="6272785"/>
            <a:ext cx="1983232" cy="365125"/>
          </a:xfrm>
        </p:spPr>
        <p:txBody>
          <a:bodyPr/>
          <a:lstStyle>
            <a:lvl1pPr>
              <a:defRPr>
                <a:solidFill>
                  <a:schemeClr val="accent1">
                    <a:lumMod val="50000"/>
                  </a:schemeClr>
                </a:solidFill>
              </a:defRPr>
            </a:lvl1pPr>
          </a:lstStyle>
          <a:p>
            <a:fld id="{823D4350-0632-4F67-B357-AFC21C62564D}" type="datetimeFigureOut">
              <a:rPr lang="en-US" smtClean="0"/>
              <a:t>12/11/2017</a:t>
            </a:fld>
            <a:endParaRPr lang="en-US"/>
          </a:p>
        </p:txBody>
      </p:sp>
      <p:sp>
        <p:nvSpPr>
          <p:cNvPr id="5" name="Footer Placeholder 4"/>
          <p:cNvSpPr>
            <a:spLocks noGrp="1"/>
          </p:cNvSpPr>
          <p:nvPr>
            <p:ph type="ftr" sz="quarter" idx="11"/>
          </p:nvPr>
        </p:nvSpPr>
        <p:spPr>
          <a:xfrm>
            <a:off x="1636099" y="6272784"/>
            <a:ext cx="4745736" cy="365125"/>
          </a:xfrm>
        </p:spPr>
        <p:txBody>
          <a:bodyPr/>
          <a:lstStyle>
            <a:lvl1pPr>
              <a:defRPr>
                <a:solidFill>
                  <a:schemeClr val="accent1">
                    <a:lumMod val="50000"/>
                  </a:schemeClr>
                </a:solidFill>
              </a:defRPr>
            </a:lvl1pPr>
          </a:lstStyle>
          <a:p>
            <a:endParaRPr lang="en-US"/>
          </a:p>
        </p:txBody>
      </p:sp>
      <p:grpSp>
        <p:nvGrpSpPr>
          <p:cNvPr id="8" name="Group 7"/>
          <p:cNvGrpSpPr>
            <a:grpSpLocks noChangeAspect="1"/>
          </p:cNvGrpSpPr>
          <p:nvPr/>
        </p:nvGrpSpPr>
        <p:grpSpPr>
          <a:xfrm>
            <a:off x="633862" y="2430623"/>
            <a:ext cx="914400" cy="914400"/>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645450" y="2508607"/>
            <a:ext cx="891224" cy="720332"/>
          </a:xfrm>
        </p:spPr>
        <p:txBody>
          <a:bodyPr/>
          <a:lstStyle>
            <a:lvl1pPr>
              <a:defRPr sz="2800"/>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98350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Area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5800" y="2194560"/>
            <a:ext cx="365760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a:p>
        </p:txBody>
      </p:sp>
      <p:sp>
        <p:nvSpPr>
          <p:cNvPr id="4" name="Content Placeholder 3"/>
          <p:cNvSpPr>
            <a:spLocks noGrp="1"/>
          </p:cNvSpPr>
          <p:nvPr>
            <p:ph sz="half" idx="2"/>
          </p:nvPr>
        </p:nvSpPr>
        <p:spPr>
          <a:xfrm>
            <a:off x="4792218" y="2194560"/>
            <a:ext cx="365760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a:p>
        </p:txBody>
      </p:sp>
      <p:sp>
        <p:nvSpPr>
          <p:cNvPr id="5" name="Date Placeholder 4"/>
          <p:cNvSpPr>
            <a:spLocks noGrp="1"/>
          </p:cNvSpPr>
          <p:nvPr>
            <p:ph type="dt" sz="half" idx="10"/>
          </p:nvPr>
        </p:nvSpPr>
        <p:spPr/>
        <p:txBody>
          <a:bodyPr/>
          <a:lstStyle/>
          <a:p>
            <a:fld id="{87F31A35-803D-44FA-BA88-E6B5FB347587}" type="datetimeFigureOut">
              <a:rPr lang="en-US" smtClean="0"/>
              <a:t>12/11/2017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181803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85800"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685800"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a:p>
        </p:txBody>
      </p:sp>
      <p:sp>
        <p:nvSpPr>
          <p:cNvPr id="5" name="Text Placeholder 4"/>
          <p:cNvSpPr>
            <a:spLocks noGrp="1"/>
          </p:cNvSpPr>
          <p:nvPr>
            <p:ph type="body" sz="quarter" idx="3"/>
          </p:nvPr>
        </p:nvSpPr>
        <p:spPr>
          <a:xfrm>
            <a:off x="4820793"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4820793"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a:p>
        </p:txBody>
      </p:sp>
      <p:sp>
        <p:nvSpPr>
          <p:cNvPr id="7" name="Date Placeholder 6"/>
          <p:cNvSpPr>
            <a:spLocks noGrp="1"/>
          </p:cNvSpPr>
          <p:nvPr>
            <p:ph type="dt" sz="half" idx="10"/>
          </p:nvPr>
        </p:nvSpPr>
        <p:spPr/>
        <p:txBody>
          <a:bodyPr/>
          <a:lstStyle/>
          <a:p>
            <a:fld id="{14956CED-B3EE-49D9-9922-CBB48E543356}" type="datetimeFigureOut">
              <a:rPr lang="en-US" smtClean="0"/>
              <a:t>12/11/2017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2134223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lvl1pPr>
              <a:defRPr>
                <a:solidFill>
                  <a:schemeClr val="accent1">
                    <a:lumMod val="50000"/>
                  </a:schemeClr>
                </a:solidFill>
              </a:defRPr>
            </a:lvl1pPr>
          </a:lstStyle>
          <a:p>
            <a:fld id="{3F9237B0-CC05-45CB-9D8E-44851499E325}" type="datetimeFigureOut">
              <a:rPr lang="en-US" smtClean="0"/>
              <a:t>12/11/2017</a:t>
            </a:fld>
            <a:endParaRPr lang="en-US"/>
          </a:p>
        </p:txBody>
      </p:sp>
      <p:sp>
        <p:nvSpPr>
          <p:cNvPr id="4" name="Footer Placeholder 3"/>
          <p:cNvSpPr>
            <a:spLocks noGrp="1"/>
          </p:cNvSpPr>
          <p:nvPr>
            <p:ph type="ftr" sz="quarter" idx="11"/>
          </p:nvPr>
        </p:nvSpPr>
        <p:spPr/>
        <p:txBody>
          <a:bodyPr/>
          <a:lstStyle>
            <a:lvl1pPr>
              <a:defRPr>
                <a:solidFill>
                  <a:schemeClr val="accent1">
                    <a:lumMod val="50000"/>
                  </a:schemeClr>
                </a:solidFill>
              </a:defRPr>
            </a:lvl1p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760639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B41777-83B6-4CFA-89A1-52400FB2059F}" type="datetimeFigureOut">
              <a:rPr lang="en-US" smtClean="0"/>
              <a:t>12/11/2017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176166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GB"/>
              <a:t>Click to edit Master title style</a:t>
            </a:r>
            <a:endParaRPr lang="en-US"/>
          </a:p>
        </p:txBody>
      </p:sp>
      <p:sp>
        <p:nvSpPr>
          <p:cNvPr id="3" name="Content Placeholder 2"/>
          <p:cNvSpPr>
            <a:spLocks noGrp="1"/>
          </p:cNvSpPr>
          <p:nvPr>
            <p:ph idx="1"/>
          </p:nvPr>
        </p:nvSpPr>
        <p:spPr>
          <a:xfrm>
            <a:off x="628650" y="685800"/>
            <a:ext cx="5033772"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9" name="Date Placeholder 8"/>
          <p:cNvSpPr>
            <a:spLocks noGrp="1"/>
          </p:cNvSpPr>
          <p:nvPr>
            <p:ph type="dt" sz="half" idx="10"/>
          </p:nvPr>
        </p:nvSpPr>
        <p:spPr/>
        <p:txBody>
          <a:bodyPr/>
          <a:lstStyle/>
          <a:p>
            <a:fld id="{6F6AA2A1-C9A8-42DC-AF5F-29D58FE3A81E}" type="datetimeFigureOut">
              <a:rPr lang="en-US" smtClean="0"/>
              <a:t>12/11/2017</a:t>
            </a:fld>
            <a:endParaRPr lang="en-US"/>
          </a:p>
        </p:txBody>
      </p:sp>
      <p:sp>
        <p:nvSpPr>
          <p:cNvPr id="10" name="Footer Placeholder 9"/>
          <p:cNvSpPr>
            <a:spLocks noGrp="1"/>
          </p:cNvSpPr>
          <p:nvPr>
            <p:ph type="ftr" sz="quarter" idx="11"/>
          </p:nvPr>
        </p:nvSpPr>
        <p:spPr/>
        <p:txBody>
          <a:bodyPr/>
          <a:lstStyle/>
          <a:p>
            <a:endParaRPr lang="en-US"/>
          </a:p>
        </p:txBody>
      </p:sp>
      <p:sp>
        <p:nvSpPr>
          <p:cNvPr id="11" name="Slide Number Placeholder 10"/>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475052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GB"/>
              <a:t>Click to edit Master title style</a:t>
            </a:r>
            <a:endParaRPr lang="en-US"/>
          </a:p>
        </p:txBody>
      </p:sp>
      <p:sp>
        <p:nvSpPr>
          <p:cNvPr id="3" name="Picture Placeholder 2"/>
          <p:cNvSpPr>
            <a:spLocks noGrp="1"/>
          </p:cNvSpPr>
          <p:nvPr>
            <p:ph type="pic" idx="1"/>
          </p:nvPr>
        </p:nvSpPr>
        <p:spPr>
          <a:xfrm>
            <a:off x="0" y="0"/>
            <a:ext cx="6227805"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8" name="Date Placeholder 7"/>
          <p:cNvSpPr>
            <a:spLocks noGrp="1"/>
          </p:cNvSpPr>
          <p:nvPr>
            <p:ph type="dt" sz="half" idx="10"/>
          </p:nvPr>
        </p:nvSpPr>
        <p:spPr/>
        <p:txBody>
          <a:bodyPr/>
          <a:lstStyle/>
          <a:p>
            <a:fld id="{18FC28B6-2144-4760-B3DF-18C646FA52B1}" type="datetimeFigureOut">
              <a:rPr lang="en-US" smtClean="0"/>
              <a:t>12/11/2017</a:t>
            </a:fld>
            <a:endParaRPr lang="en-US"/>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8096816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a:p>
        </p:txBody>
      </p:sp>
      <p:sp>
        <p:nvSpPr>
          <p:cNvPr id="7" name="Date Placeholder 6"/>
          <p:cNvSpPr>
            <a:spLocks noGrp="1"/>
          </p:cNvSpPr>
          <p:nvPr>
            <p:ph type="dt" sz="half" idx="10"/>
          </p:nvPr>
        </p:nvSpPr>
        <p:spPr/>
        <p:txBody>
          <a:bodyPr/>
          <a:lstStyle/>
          <a:p>
            <a:fld id="{4B45B24B-F41A-4540-8EEC-C29B4F79802D}" type="datetimeFigureOut">
              <a:rPr lang="en-US" smtClean="0"/>
              <a:t>12/11/2017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192635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533400"/>
            <a:ext cx="1914525" cy="5638800"/>
          </a:xfrm>
        </p:spPr>
        <p:txBody>
          <a:bodyPr vert="eaVert"/>
          <a:lstStyle>
            <a:lvl1pPr>
              <a:defRPr b="0"/>
            </a:lvl1pPr>
          </a:lstStyle>
          <a:p>
            <a:r>
              <a:rPr lang="en-GB"/>
              <a:t>Click to edit Master title style</a:t>
            </a:r>
            <a:endParaRPr lang="en-US"/>
          </a:p>
        </p:txBody>
      </p:sp>
      <p:sp>
        <p:nvSpPr>
          <p:cNvPr id="3" name="Vertical Text Placeholder 2"/>
          <p:cNvSpPr>
            <a:spLocks noGrp="1"/>
          </p:cNvSpPr>
          <p:nvPr>
            <p:ph type="body" orient="vert" idx="1"/>
          </p:nvPr>
        </p:nvSpPr>
        <p:spPr>
          <a:xfrm>
            <a:off x="800100" y="533400"/>
            <a:ext cx="5629275" cy="5638800"/>
          </a:xfrm>
        </p:spPr>
        <p:txBody>
          <a:bodyPr vert="eaVert"/>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a:p>
        </p:txBody>
      </p:sp>
      <p:sp>
        <p:nvSpPr>
          <p:cNvPr id="7" name="Date Placeholder 6"/>
          <p:cNvSpPr>
            <a:spLocks noGrp="1"/>
          </p:cNvSpPr>
          <p:nvPr>
            <p:ph type="dt" sz="half" idx="10"/>
          </p:nvPr>
        </p:nvSpPr>
        <p:spPr/>
        <p:txBody>
          <a:bodyPr/>
          <a:lstStyle/>
          <a:p>
            <a:fld id="{CFBF989E-5397-49EE-B0F5-E72D9FFD7EC0}" type="datetimeFigureOut">
              <a:rPr lang="en-US" smtClean="0"/>
              <a:t>12/11/2017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389372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2" name="Group 11"/>
          <p:cNvGrpSpPr/>
          <p:nvPr/>
        </p:nvGrpSpPr>
        <p:grpSpPr>
          <a:xfrm>
            <a:off x="8522664" y="6255258"/>
            <a:ext cx="393192" cy="393192"/>
            <a:chOff x="8532189" y="5068824"/>
            <a:chExt cx="393192" cy="393192"/>
          </a:xfrm>
        </p:grpSpPr>
        <p:sp>
          <p:nvSpPr>
            <p:cNvPr id="8" name="Oval 7"/>
            <p:cNvSpPr>
              <a:spLocks noChangeAspect="1"/>
            </p:cNvSpPr>
            <p:nvPr/>
          </p:nvSpPr>
          <p:spPr>
            <a:xfrm>
              <a:off x="8532189" y="5068824"/>
              <a:ext cx="393192" cy="393192"/>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9" name="Oval 8"/>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2" name="Title Placeholder 1"/>
          <p:cNvSpPr>
            <a:spLocks noGrp="1"/>
          </p:cNvSpPr>
          <p:nvPr>
            <p:ph type="title"/>
          </p:nvPr>
        </p:nvSpPr>
        <p:spPr>
          <a:xfrm>
            <a:off x="685800" y="484632"/>
            <a:ext cx="7772400" cy="1609344"/>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0" y="2121408"/>
            <a:ext cx="7772400" cy="4050792"/>
          </a:xfrm>
          <a:prstGeom prst="rect">
            <a:avLst/>
          </a:prstGeom>
        </p:spPr>
        <p:txBody>
          <a:bodyPr vert="horz" lIns="91440" tIns="45720" rIns="91440" bIns="45720" rtlCol="0">
            <a:normAutofit/>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a:p>
        </p:txBody>
      </p:sp>
      <p:sp>
        <p:nvSpPr>
          <p:cNvPr id="4" name="Date Placeholder 3"/>
          <p:cNvSpPr>
            <a:spLocks noGrp="1"/>
          </p:cNvSpPr>
          <p:nvPr>
            <p:ph type="dt" sz="half" idx="2"/>
          </p:nvPr>
        </p:nvSpPr>
        <p:spPr>
          <a:xfrm>
            <a:off x="5992368" y="6272785"/>
            <a:ext cx="2455164" cy="365125"/>
          </a:xfrm>
          <a:prstGeom prst="rect">
            <a:avLst/>
          </a:prstGeom>
        </p:spPr>
        <p:txBody>
          <a:bodyPr vert="horz" lIns="91440" tIns="45720" rIns="91440" bIns="45720" rtlCol="0" anchor="ctr"/>
          <a:lstStyle>
            <a:lvl1pPr algn="r">
              <a:defRPr sz="1000">
                <a:solidFill>
                  <a:schemeClr val="accent1">
                    <a:lumMod val="50000"/>
                  </a:schemeClr>
                </a:solidFill>
              </a:defRPr>
            </a:lvl1pPr>
          </a:lstStyle>
          <a:p>
            <a:fld id="{251F38EA-B09F-4C97-9264-D1353869D1EA}" type="datetimeFigureOut">
              <a:rPr lang="en-US" smtClean="0"/>
              <a:t>12/11/2017</a:t>
            </a:fld>
            <a:endParaRPr lang="en-US"/>
          </a:p>
        </p:txBody>
      </p:sp>
      <p:sp>
        <p:nvSpPr>
          <p:cNvPr id="5" name="Footer Placeholder 4"/>
          <p:cNvSpPr>
            <a:spLocks noGrp="1"/>
          </p:cNvSpPr>
          <p:nvPr>
            <p:ph type="ftr" sz="quarter" idx="3"/>
          </p:nvPr>
        </p:nvSpPr>
        <p:spPr>
          <a:xfrm>
            <a:off x="685800" y="6272785"/>
            <a:ext cx="4745736" cy="365125"/>
          </a:xfrm>
          <a:prstGeom prst="rect">
            <a:avLst/>
          </a:prstGeom>
        </p:spPr>
        <p:txBody>
          <a:bodyPr vert="horz" lIns="91440" tIns="45720" rIns="91440" bIns="45720" rtlCol="0" anchor="ctr"/>
          <a:lstStyle>
            <a:lvl1pPr algn="l">
              <a:defRPr sz="1000">
                <a:solidFill>
                  <a:schemeClr val="accent1">
                    <a:lumMod val="50000"/>
                  </a:schemeClr>
                </a:solidFill>
              </a:defRPr>
            </a:lvl1pPr>
          </a:lstStyle>
          <a:p>
            <a:endParaRPr lang="en-US"/>
          </a:p>
        </p:txBody>
      </p:sp>
      <p:sp>
        <p:nvSpPr>
          <p:cNvPr id="6" name="Slide Number Placeholder 5"/>
          <p:cNvSpPr>
            <a:spLocks noGrp="1"/>
          </p:cNvSpPr>
          <p:nvPr>
            <p:ph type="sldNum" sz="quarter" idx="4"/>
          </p:nvPr>
        </p:nvSpPr>
        <p:spPr>
          <a:xfrm>
            <a:off x="8483346" y="6272785"/>
            <a:ext cx="480060" cy="365125"/>
          </a:xfrm>
          <a:prstGeom prst="rect">
            <a:avLst/>
          </a:prstGeom>
        </p:spPr>
        <p:txBody>
          <a:bodyPr vert="horz" lIns="91440" tIns="45720" rIns="91440" bIns="45720" rtlCol="0" anchor="ctr"/>
          <a:lstStyle>
            <a:lvl1pPr algn="ctr">
              <a:defRPr sz="1100" b="1" spc="-70" baseline="0">
                <a:solidFill>
                  <a:srgbClr val="FFFFFF"/>
                </a:solidFill>
                <a:latin typeface="+mn-lt"/>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120457412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200" b="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interviewedyou.com/2525/96-fcommunties-the-new-forum-hybrid-for-forum-adminstrators-owner-fluffybunny-interviewed/" TargetMode="External"/><Relationship Id="rId2" Type="http://schemas.openxmlformats.org/officeDocument/2006/relationships/image" Target="../media/image10.jpg&amp;ehk=WnibnuY15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growthink.com/businessplan/help-center/gym-business-plan" TargetMode="External"/><Relationship Id="rId2" Type="http://schemas.openxmlformats.org/officeDocument/2006/relationships/hyperlink" Target="https://www.bplans.com/health_club_business_plan/company_summary_fc.php" TargetMode="External"/><Relationship Id="rId1" Type="http://schemas.openxmlformats.org/officeDocument/2006/relationships/slideLayout" Target="../slideLayouts/slideLayout2.xml"/><Relationship Id="rId5" Type="http://schemas.openxmlformats.org/officeDocument/2006/relationships/hyperlink" Target="http://gym-franchise.f4l.com/fit4less-gym-franchise-opportunity" TargetMode="External"/><Relationship Id="rId4" Type="http://schemas.openxmlformats.org/officeDocument/2006/relationships/hyperlink" Target="http://blog.projectionhub.com/a-powerful-financial-model-for-a-startup-gy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PASARGAD</a:t>
            </a:r>
            <a:r>
              <a:rPr lang="en-GB" smtClean="0"/>
              <a:t> </a:t>
            </a:r>
            <a:r>
              <a:rPr lang="en-GB" smtClean="0"/>
              <a:t>Gym</a:t>
            </a:r>
            <a:r>
              <a:rPr lang="en-GB" dirty="0"/>
              <a:t/>
            </a:r>
            <a:br>
              <a:rPr lang="en-GB" dirty="0"/>
            </a:br>
            <a:r>
              <a:rPr lang="en-GB" dirty="0"/>
              <a:t/>
            </a:r>
            <a:br>
              <a:rPr lang="en-GB" dirty="0"/>
            </a:br>
            <a:r>
              <a:rPr lang="en-GB" dirty="0"/>
              <a:t>  Business plan </a:t>
            </a:r>
          </a:p>
        </p:txBody>
      </p:sp>
      <p:sp>
        <p:nvSpPr>
          <p:cNvPr id="3" name="Subtitle 2"/>
          <p:cNvSpPr>
            <a:spLocks noGrp="1"/>
          </p:cNvSpPr>
          <p:nvPr>
            <p:ph type="subTitle" idx="1"/>
          </p:nvPr>
        </p:nvSpPr>
        <p:spPr>
          <a:xfrm>
            <a:off x="762000" y="4468031"/>
            <a:ext cx="6276147" cy="2389969"/>
          </a:xfrm>
        </p:spPr>
        <p:txBody>
          <a:bodyPr vert="horz" lIns="91440" tIns="45720" rIns="91440" bIns="45720" rtlCol="0" anchor="t">
            <a:noAutofit/>
          </a:bodyPr>
          <a:lstStyle/>
          <a:p>
            <a:r>
              <a:rPr lang="en-GB" sz="1800" b="1">
                <a:solidFill>
                  <a:schemeClr val="tx1"/>
                </a:solidFill>
              </a:rPr>
              <a:t>Zahra Parish-</a:t>
            </a:r>
            <a:r>
              <a:rPr lang="en-GB" b="1"/>
              <a:t>(team</a:t>
            </a:r>
            <a:r>
              <a:rPr lang="en-GB" sz="1800" b="1">
                <a:solidFill>
                  <a:schemeClr val="tx1"/>
                </a:solidFill>
              </a:rPr>
              <a:t> leader</a:t>
            </a:r>
            <a:r>
              <a:rPr lang="en-GB" b="1"/>
              <a:t>)  1604545</a:t>
            </a:r>
            <a:endParaRPr lang="en-GB" sz="1800" b="1">
              <a:solidFill>
                <a:schemeClr val="tx1"/>
              </a:solidFill>
            </a:endParaRPr>
          </a:p>
          <a:p>
            <a:r>
              <a:rPr lang="en-GB" sz="1800" b="1">
                <a:solidFill>
                  <a:schemeClr val="tx1"/>
                </a:solidFill>
              </a:rPr>
              <a:t>Arash </a:t>
            </a:r>
            <a:r>
              <a:rPr lang="en-GB" sz="1800" b="1" err="1">
                <a:solidFill>
                  <a:schemeClr val="tx1"/>
                </a:solidFill>
              </a:rPr>
              <a:t>Taklimi</a:t>
            </a:r>
            <a:r>
              <a:rPr lang="en-GB" b="1"/>
              <a:t>   1604538</a:t>
            </a:r>
            <a:endParaRPr lang="en-GB" sz="1800" b="1">
              <a:solidFill>
                <a:schemeClr val="tx1"/>
              </a:solidFill>
            </a:endParaRPr>
          </a:p>
          <a:p>
            <a:r>
              <a:rPr lang="en-GB" sz="1800" b="1">
                <a:solidFill>
                  <a:schemeClr val="tx1"/>
                </a:solidFill>
              </a:rPr>
              <a:t>Arash </a:t>
            </a:r>
            <a:r>
              <a:rPr lang="en-GB" sz="1800" b="1" err="1">
                <a:solidFill>
                  <a:schemeClr val="tx1"/>
                </a:solidFill>
              </a:rPr>
              <a:t>Ghanavati</a:t>
            </a:r>
            <a:r>
              <a:rPr lang="en-GB" b="1"/>
              <a:t>  1604626</a:t>
            </a:r>
            <a:endParaRPr lang="en-GB" sz="1800" b="1">
              <a:solidFill>
                <a:schemeClr val="tx1"/>
              </a:solidFill>
            </a:endParaRPr>
          </a:p>
          <a:p>
            <a:r>
              <a:rPr lang="en-GB" sz="1800" b="1">
                <a:solidFill>
                  <a:schemeClr val="tx1"/>
                </a:solidFill>
              </a:rPr>
              <a:t>Ghazal Akbari</a:t>
            </a:r>
            <a:r>
              <a:rPr lang="en-GB" b="1"/>
              <a:t>  1604602</a:t>
            </a:r>
            <a:endParaRPr lang="en-GB" sz="1800" b="1">
              <a:solidFill>
                <a:schemeClr val="tx1"/>
              </a:solidFill>
            </a:endParaRPr>
          </a:p>
          <a:p>
            <a:r>
              <a:rPr lang="en-GB" sz="1800" b="1">
                <a:solidFill>
                  <a:schemeClr val="tx1"/>
                </a:solidFill>
              </a:rPr>
              <a:t>Parisa </a:t>
            </a:r>
            <a:r>
              <a:rPr lang="en-GB" sz="1800" b="1" err="1">
                <a:solidFill>
                  <a:schemeClr val="tx1"/>
                </a:solidFill>
              </a:rPr>
              <a:t>Ajdadi</a:t>
            </a:r>
            <a:r>
              <a:rPr lang="en-GB" b="1"/>
              <a:t>  1604623</a:t>
            </a:r>
            <a:endParaRPr lang="en-GB" sz="1800" b="1">
              <a:solidFill>
                <a:schemeClr val="tx1"/>
              </a:solidFill>
            </a:endParaRPr>
          </a:p>
          <a:p>
            <a:r>
              <a:rPr lang="en-GB" sz="1800" b="1">
                <a:solidFill>
                  <a:schemeClr val="tx1"/>
                </a:solidFill>
              </a:rPr>
              <a:t>Iman Bagheri</a:t>
            </a:r>
            <a:r>
              <a:rPr lang="en-GB" b="1"/>
              <a:t>  1604605</a:t>
            </a:r>
            <a:endParaRPr lang="en-GB" sz="1800" b="1">
              <a:solidFill>
                <a:schemeClr val="tx1"/>
              </a:solidFill>
            </a:endParaRPr>
          </a:p>
          <a:p>
            <a:endParaRPr lang="en-GB" sz="1800" b="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697459"/>
            <a:ext cx="7772400" cy="5322341"/>
          </a:xfrm>
        </p:spPr>
        <p:txBody>
          <a:bodyPr>
            <a:normAutofit/>
          </a:bodyPr>
          <a:lstStyle/>
          <a:p>
            <a:pPr marL="0" indent="0">
              <a:buNone/>
            </a:pPr>
            <a:r>
              <a:rPr lang="en-GB" b="1" u="sng">
                <a:solidFill>
                  <a:schemeClr val="accent2"/>
                </a:solidFill>
                <a:latin typeface="Arial Rounded MT Bold" panose="020F0704030504030204" pitchFamily="34" charset="77"/>
              </a:rPr>
              <a:t>Executive summary:</a:t>
            </a:r>
          </a:p>
          <a:p>
            <a:pPr marL="0" indent="0">
              <a:buNone/>
            </a:pPr>
            <a:endParaRPr lang="en-GB" sz="2400" b="1" u="sng">
              <a:solidFill>
                <a:schemeClr val="accent2"/>
              </a:solidFill>
              <a:latin typeface="Arial Rounded MT Bold" panose="020F0704030504030204" pitchFamily="34" charset="77"/>
            </a:endParaRPr>
          </a:p>
          <a:p>
            <a:pPr marL="0" indent="0">
              <a:buNone/>
            </a:pPr>
            <a:r>
              <a:rPr lang="en-GB" sz="2400" b="1" u="sng"/>
              <a:t> </a:t>
            </a:r>
            <a:r>
              <a:rPr lang="en-GB" sz="2400" b="1"/>
              <a:t>To provide affordable access to training classes, resistance machines and free weight, under one roof. To help very individual to improve their wellbeing's with different choices available at same time and at same place with a fixed price.</a:t>
            </a:r>
          </a:p>
          <a:p>
            <a:endParaRPr lang="en-GB" b="1"/>
          </a:p>
        </p:txBody>
      </p:sp>
      <p:pic>
        <p:nvPicPr>
          <p:cNvPr id="4" name="Picture 4">
            <a:extLst>
              <a:ext uri="{FF2B5EF4-FFF2-40B4-BE49-F238E27FC236}">
                <a16:creationId xmlns:a16="http://schemas.microsoft.com/office/drawing/2014/main" id="{3B2F5DC0-06DE-ED45-8E24-31420242A6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22049" y="3585980"/>
            <a:ext cx="6193853" cy="216316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D978A6-D4E2-0F49-B4ED-9FF2F5DEAB60}"/>
              </a:ext>
            </a:extLst>
          </p:cNvPr>
          <p:cNvSpPr>
            <a:spLocks noGrp="1"/>
          </p:cNvSpPr>
          <p:nvPr>
            <p:ph idx="1"/>
          </p:nvPr>
        </p:nvSpPr>
        <p:spPr>
          <a:xfrm>
            <a:off x="796636" y="788649"/>
            <a:ext cx="7749915" cy="5280702"/>
          </a:xfrm>
        </p:spPr>
        <p:txBody>
          <a:bodyPr>
            <a:normAutofit fontScale="92500" lnSpcReduction="10000"/>
          </a:bodyPr>
          <a:lstStyle/>
          <a:p>
            <a:pPr marL="0" indent="0">
              <a:buNone/>
            </a:pPr>
            <a:r>
              <a:rPr lang="en-GB" sz="2800" b="1" u="sng">
                <a:solidFill>
                  <a:schemeClr val="accent2"/>
                </a:solidFill>
                <a:latin typeface="Arial Rounded MT Bold" panose="020F0704030504030204" pitchFamily="34" charset="77"/>
              </a:rPr>
              <a:t>Aims</a:t>
            </a:r>
          </a:p>
          <a:p>
            <a:endParaRPr lang="en-GB" sz="2800" b="1" u="sng">
              <a:solidFill>
                <a:schemeClr val="accent2"/>
              </a:solidFill>
              <a:latin typeface="Arial Rounded MT Bold" panose="020F0704030504030204" pitchFamily="34" charset="77"/>
            </a:endParaRPr>
          </a:p>
          <a:p>
            <a:pPr>
              <a:buNone/>
            </a:pPr>
            <a:r>
              <a:rPr lang="en-GB" sz="2600" b="1"/>
              <a:t>1.The objectives of All in one Gym are the following:</a:t>
            </a:r>
          </a:p>
          <a:p>
            <a:pPr>
              <a:buNone/>
            </a:pPr>
            <a:endParaRPr lang="en-GB" sz="2600" b="1"/>
          </a:p>
          <a:p>
            <a:pPr lvl="0">
              <a:buNone/>
            </a:pPr>
            <a:r>
              <a:rPr lang="en-GB" sz="2600" b="1"/>
              <a:t>2.Exceed 55% class capacity by the end of the first year of operation.</a:t>
            </a:r>
          </a:p>
          <a:p>
            <a:pPr lvl="0">
              <a:buNone/>
            </a:pPr>
            <a:endParaRPr lang="en-GB" sz="2600" b="1"/>
          </a:p>
          <a:p>
            <a:pPr lvl="0">
              <a:buNone/>
            </a:pPr>
            <a:r>
              <a:rPr lang="en-GB" sz="2600" b="1"/>
              <a:t>3.Acquire 150+ memberships by the end of the first year of operation.</a:t>
            </a:r>
          </a:p>
          <a:p>
            <a:pPr lvl="0">
              <a:buNone/>
            </a:pPr>
            <a:endParaRPr lang="en-GB" sz="2600" b="1"/>
          </a:p>
          <a:p>
            <a:pPr lvl="0">
              <a:buNone/>
            </a:pPr>
            <a:r>
              <a:rPr lang="en-GB" sz="2600" b="1"/>
              <a:t>4.Increase membership by 15% by the end of the second year of operation.</a:t>
            </a:r>
          </a:p>
        </p:txBody>
      </p:sp>
    </p:spTree>
    <p:extLst>
      <p:ext uri="{BB962C8B-B14F-4D97-AF65-F5344CB8AC3E}">
        <p14:creationId xmlns:p14="http://schemas.microsoft.com/office/powerpoint/2010/main" val="723056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55245"/>
            <a:ext cx="7772400" cy="1165910"/>
          </a:xfrm>
        </p:spPr>
        <p:txBody>
          <a:bodyPr>
            <a:normAutofit fontScale="90000"/>
          </a:bodyPr>
          <a:lstStyle/>
          <a:p>
            <a:r>
              <a:rPr lang="en-GB" b="1" u="sng">
                <a:solidFill>
                  <a:schemeClr val="accent2"/>
                </a:solidFill>
                <a:latin typeface="Arial Rounded MT Bold" panose="020F0704030504030204" pitchFamily="34" charset="77"/>
              </a:rPr>
              <a:t>Description of business :</a:t>
            </a:r>
            <a:r>
              <a:rPr lang="en-GB" b="1">
                <a:solidFill>
                  <a:schemeClr val="accent2"/>
                </a:solidFill>
                <a:latin typeface="Arial Rounded MT Bold" panose="020F0704030504030204" pitchFamily="34" charset="77"/>
              </a:rPr>
              <a:t/>
            </a:r>
            <a:br>
              <a:rPr lang="en-GB" b="1">
                <a:solidFill>
                  <a:schemeClr val="accent2"/>
                </a:solidFill>
                <a:latin typeface="Arial Rounded MT Bold" panose="020F0704030504030204" pitchFamily="34" charset="77"/>
              </a:rPr>
            </a:br>
            <a:endParaRPr lang="en-GB" b="1">
              <a:solidFill>
                <a:schemeClr val="accent2"/>
              </a:solidFill>
              <a:latin typeface="Arial Rounded MT Bold" panose="020F0704030504030204" pitchFamily="34" charset="77"/>
            </a:endParaRPr>
          </a:p>
        </p:txBody>
      </p:sp>
      <p:sp>
        <p:nvSpPr>
          <p:cNvPr id="3" name="Content Placeholder 2"/>
          <p:cNvSpPr>
            <a:spLocks noGrp="1"/>
          </p:cNvSpPr>
          <p:nvPr>
            <p:ph idx="1"/>
          </p:nvPr>
        </p:nvSpPr>
        <p:spPr>
          <a:xfrm>
            <a:off x="914400" y="1155492"/>
            <a:ext cx="7772400" cy="4864308"/>
          </a:xfrm>
        </p:spPr>
        <p:txBody>
          <a:bodyPr>
            <a:normAutofit/>
          </a:bodyPr>
          <a:lstStyle/>
          <a:p>
            <a:r>
              <a:rPr lang="en-GB" sz="2400" b="1" dirty="0"/>
              <a:t>1. </a:t>
            </a:r>
            <a:r>
              <a:rPr lang="en-GB" sz="2400" b="1" dirty="0" err="1"/>
              <a:t>P</a:t>
            </a:r>
            <a:r>
              <a:rPr lang="en-GB" sz="2400" b="1" dirty="0" err="1" smtClean="0"/>
              <a:t>asargad</a:t>
            </a:r>
            <a:r>
              <a:rPr lang="en-GB" sz="2400" b="1" dirty="0" smtClean="0"/>
              <a:t> </a:t>
            </a:r>
            <a:r>
              <a:rPr lang="en-GB" sz="2400" b="1" dirty="0"/>
              <a:t>G</a:t>
            </a:r>
            <a:r>
              <a:rPr lang="en-GB" sz="2400" b="1" dirty="0" smtClean="0"/>
              <a:t>ym </a:t>
            </a:r>
            <a:r>
              <a:rPr lang="en-GB" sz="2400" b="1" dirty="0"/>
              <a:t>is open </a:t>
            </a:r>
            <a:r>
              <a:rPr lang="en-GB" sz="2400" b="1" dirty="0" smtClean="0"/>
              <a:t>24h/7days a week, it’s flexible gym, </a:t>
            </a:r>
            <a:r>
              <a:rPr lang="en-GB" sz="2400" b="1" dirty="0"/>
              <a:t>low cost gym memberships </a:t>
            </a:r>
            <a:r>
              <a:rPr lang="en-GB" sz="2400" b="1" dirty="0" smtClean="0"/>
              <a:t>can be</a:t>
            </a:r>
            <a:r>
              <a:rPr lang="en-GB" sz="2400" b="1" dirty="0" smtClean="0"/>
              <a:t> suit for all customers.</a:t>
            </a:r>
            <a:endParaRPr lang="en-GB" sz="2400" b="1" dirty="0"/>
          </a:p>
          <a:p>
            <a:r>
              <a:rPr lang="en-GB" sz="2400" b="1" dirty="0"/>
              <a:t>2. </a:t>
            </a:r>
            <a:r>
              <a:rPr lang="en-GB" sz="2400" b="1" dirty="0"/>
              <a:t>W</a:t>
            </a:r>
            <a:r>
              <a:rPr lang="en-GB" sz="2400" b="1" dirty="0" smtClean="0"/>
              <a:t>ith </a:t>
            </a:r>
            <a:r>
              <a:rPr lang="en-GB" sz="2400" b="1" dirty="0"/>
              <a:t>an average of </a:t>
            </a:r>
            <a:r>
              <a:rPr lang="en-GB" sz="2400" b="1" dirty="0" smtClean="0"/>
              <a:t>165 </a:t>
            </a:r>
            <a:r>
              <a:rPr lang="en-GB" sz="2400" b="1" dirty="0"/>
              <a:t>equipment </a:t>
            </a:r>
            <a:r>
              <a:rPr lang="en-GB" sz="2400" b="1" dirty="0" smtClean="0"/>
              <a:t>stations and training </a:t>
            </a:r>
            <a:r>
              <a:rPr lang="en-GB" sz="2400" b="1" dirty="0"/>
              <a:t>classes </a:t>
            </a:r>
            <a:r>
              <a:rPr lang="en-GB" sz="2400" b="1" dirty="0" smtClean="0"/>
              <a:t>this gym is </a:t>
            </a:r>
            <a:r>
              <a:rPr lang="en-GB" sz="2400" b="1" dirty="0"/>
              <a:t>h</a:t>
            </a:r>
            <a:r>
              <a:rPr lang="en-GB" sz="2400" b="1" dirty="0" smtClean="0"/>
              <a:t>igh specification.</a:t>
            </a:r>
            <a:endParaRPr lang="en-GB" sz="2400" b="1" dirty="0"/>
          </a:p>
        </p:txBody>
      </p:sp>
      <p:pic>
        <p:nvPicPr>
          <p:cNvPr id="6" name="Picture 6">
            <a:extLst>
              <a:ext uri="{FF2B5EF4-FFF2-40B4-BE49-F238E27FC236}">
                <a16:creationId xmlns:a16="http://schemas.microsoft.com/office/drawing/2014/main" id="{9EF2BC8B-6E57-1847-84BC-05F58474AA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0164" y="3612212"/>
            <a:ext cx="6901721" cy="255040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42EE3E-FADE-AF44-9601-851FDBEB5912}"/>
              </a:ext>
            </a:extLst>
          </p:cNvPr>
          <p:cNvSpPr>
            <a:spLocks noGrp="1"/>
          </p:cNvSpPr>
          <p:nvPr>
            <p:ph idx="1"/>
          </p:nvPr>
        </p:nvSpPr>
        <p:spPr>
          <a:xfrm>
            <a:off x="520492" y="718279"/>
            <a:ext cx="8166308" cy="5301521"/>
          </a:xfrm>
        </p:spPr>
        <p:txBody>
          <a:bodyPr>
            <a:normAutofit/>
          </a:bodyPr>
          <a:lstStyle/>
          <a:p>
            <a:r>
              <a:rPr lang="en-GB" sz="2500" b="1" dirty="0"/>
              <a:t>3. </a:t>
            </a:r>
            <a:r>
              <a:rPr lang="en-GB" sz="2500" b="1" dirty="0" smtClean="0"/>
              <a:t>Our gym located </a:t>
            </a:r>
            <a:r>
              <a:rPr lang="en-GB" sz="2500" b="1" dirty="0"/>
              <a:t>in </a:t>
            </a:r>
            <a:r>
              <a:rPr lang="en-GB" sz="2500" b="1" dirty="0" smtClean="0"/>
              <a:t>available </a:t>
            </a:r>
            <a:r>
              <a:rPr lang="en-GB" sz="2500" b="1" dirty="0"/>
              <a:t>areas, on the </a:t>
            </a:r>
            <a:r>
              <a:rPr lang="en-GB" sz="2500" b="1" dirty="0" smtClean="0"/>
              <a:t>Oxford </a:t>
            </a:r>
            <a:r>
              <a:rPr lang="en-GB" sz="2500" b="1" dirty="0"/>
              <a:t>high </a:t>
            </a:r>
            <a:r>
              <a:rPr lang="en-GB" sz="2500" b="1" dirty="0" smtClean="0"/>
              <a:t>street</a:t>
            </a:r>
          </a:p>
          <a:p>
            <a:r>
              <a:rPr lang="en-GB" sz="2500" b="1" dirty="0" smtClean="0"/>
              <a:t>4</a:t>
            </a:r>
            <a:r>
              <a:rPr lang="en-GB" sz="2500" b="1" dirty="0"/>
              <a:t>. </a:t>
            </a:r>
            <a:r>
              <a:rPr lang="en-GB" sz="2500" b="1" dirty="0" smtClean="0"/>
              <a:t>A great opportunity </a:t>
            </a:r>
            <a:r>
              <a:rPr lang="en-GB" sz="2500" b="1" dirty="0"/>
              <a:t>to improve members’ wellbeing for the full community and the neighbourhood of </a:t>
            </a:r>
            <a:r>
              <a:rPr lang="en-GB" sz="2500" b="1" dirty="0" smtClean="0"/>
              <a:t>Oxford Street.</a:t>
            </a:r>
            <a:endParaRPr lang="en-GB" sz="2500" b="1" dirty="0"/>
          </a:p>
          <a:p>
            <a:endParaRPr lang="en-US" sz="2500" b="1" dirty="0"/>
          </a:p>
        </p:txBody>
      </p:sp>
      <p:pic>
        <p:nvPicPr>
          <p:cNvPr id="4" name="Picture 4">
            <a:extLst>
              <a:ext uri="{FF2B5EF4-FFF2-40B4-BE49-F238E27FC236}">
                <a16:creationId xmlns:a16="http://schemas.microsoft.com/office/drawing/2014/main" id="{AC625EBA-6F6B-034D-9868-B8FF5039F5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7951" y="3216639"/>
            <a:ext cx="6620656" cy="2498362"/>
          </a:xfrm>
          <a:prstGeom prst="rect">
            <a:avLst/>
          </a:prstGeom>
        </p:spPr>
      </p:pic>
    </p:spTree>
    <p:extLst>
      <p:ext uri="{BB962C8B-B14F-4D97-AF65-F5344CB8AC3E}">
        <p14:creationId xmlns:p14="http://schemas.microsoft.com/office/powerpoint/2010/main" val="26325709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C5A1866-6797-0D43-8983-A642494A0328}"/>
              </a:ext>
            </a:extLst>
          </p:cNvPr>
          <p:cNvSpPr>
            <a:spLocks noGrp="1"/>
          </p:cNvSpPr>
          <p:nvPr>
            <p:ph type="title"/>
          </p:nvPr>
        </p:nvSpPr>
        <p:spPr>
          <a:xfrm>
            <a:off x="987269" y="229016"/>
            <a:ext cx="7772400" cy="824278"/>
          </a:xfrm>
        </p:spPr>
        <p:txBody>
          <a:bodyPr>
            <a:normAutofit/>
          </a:bodyPr>
          <a:lstStyle/>
          <a:p>
            <a:r>
              <a:rPr lang="en-GB" sz="2700" b="1">
                <a:solidFill>
                  <a:schemeClr val="accent2"/>
                </a:solidFill>
                <a:latin typeface="Arial Rounded MT Bold" panose="020F0704030504030204" pitchFamily="34" charset="77"/>
              </a:rPr>
              <a:t>Services</a:t>
            </a:r>
            <a:endParaRPr lang="en-US" sz="2700" b="1">
              <a:solidFill>
                <a:schemeClr val="accent2"/>
              </a:solidFill>
              <a:latin typeface="Arial Rounded MT Bold" panose="020F0704030504030204" pitchFamily="34" charset="77"/>
            </a:endParaRPr>
          </a:p>
        </p:txBody>
      </p:sp>
      <p:sp>
        <p:nvSpPr>
          <p:cNvPr id="3" name="Content Placeholder 2"/>
          <p:cNvSpPr>
            <a:spLocks noGrp="1"/>
          </p:cNvSpPr>
          <p:nvPr>
            <p:ph idx="1"/>
          </p:nvPr>
        </p:nvSpPr>
        <p:spPr/>
        <p:txBody>
          <a:bodyPr>
            <a:normAutofit/>
          </a:bodyPr>
          <a:lstStyle/>
          <a:p>
            <a:r>
              <a:rPr lang="en-GB" sz="2500" b="1"/>
              <a:t>1. Our low cost operating model drives strong operating margins and high returns on capital.</a:t>
            </a:r>
          </a:p>
          <a:p>
            <a:endParaRPr lang="en-GB" sz="2500" b="1"/>
          </a:p>
          <a:p>
            <a:r>
              <a:rPr lang="en-GB" sz="2500" b="1"/>
              <a:t>2. Embedded growth within our business strategy is supported by a well-developed pipeline.</a:t>
            </a:r>
          </a:p>
          <a:p>
            <a:endParaRPr lang="en-GB" sz="2500" b="1"/>
          </a:p>
          <a:p>
            <a:r>
              <a:rPr lang="en-GB" sz="2500" b="1"/>
              <a:t>3. Strong cash generation from mature sites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5164" y="124918"/>
            <a:ext cx="8301636" cy="6485328"/>
          </a:xfrm>
        </p:spPr>
        <p:txBody>
          <a:bodyPr>
            <a:normAutofit/>
          </a:bodyPr>
          <a:lstStyle/>
          <a:p>
            <a:r>
              <a:rPr lang="en-GB" sz="2500" b="1"/>
              <a:t> </a:t>
            </a:r>
            <a:r>
              <a:rPr lang="en-GB" sz="2500" b="1" i="1" u="sng">
                <a:solidFill>
                  <a:schemeClr val="accent2"/>
                </a:solidFill>
                <a:latin typeface="Arial Rounded MT Bold" panose="020F0704030504030204" pitchFamily="34" charset="77"/>
              </a:rPr>
              <a:t>Technology</a:t>
            </a:r>
            <a:r>
              <a:rPr lang="en-GB" sz="2500" b="1" i="1" u="sng"/>
              <a:t>:</a:t>
            </a:r>
            <a:r>
              <a:rPr lang="en-GB" sz="2500" b="1"/>
              <a:t> We have created innovative, highly specialized, bespoke systems which minimize the requirement for large back office support functions.</a:t>
            </a:r>
          </a:p>
          <a:p>
            <a:endParaRPr lang="en-GB" sz="2500" b="1"/>
          </a:p>
          <a:p>
            <a:r>
              <a:rPr lang="en-GB" sz="2500" b="1" i="1" u="sng">
                <a:solidFill>
                  <a:schemeClr val="accent2"/>
                </a:solidFill>
                <a:latin typeface="Arial Rounded MT Bold" panose="020F0704030504030204" pitchFamily="34" charset="77"/>
              </a:rPr>
              <a:t>All in One:</a:t>
            </a:r>
            <a:r>
              <a:rPr lang="en-GB" sz="2500" b="1"/>
              <a:t> Unique model which we offer to our clients all the classes, with machine and free weights under one roof.</a:t>
            </a:r>
          </a:p>
          <a:p>
            <a:endParaRPr lang="en-GB" sz="2500" b="1"/>
          </a:p>
        </p:txBody>
      </p:sp>
      <p:pic>
        <p:nvPicPr>
          <p:cNvPr id="4" name="Picture 4">
            <a:extLst>
              <a:ext uri="{FF2B5EF4-FFF2-40B4-BE49-F238E27FC236}">
                <a16:creationId xmlns:a16="http://schemas.microsoft.com/office/drawing/2014/main" id="{79BB74AF-45E4-D94B-AFCB-AFB23FAB38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71636" y="3338527"/>
            <a:ext cx="4491562" cy="279286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chemeClr val="accent2"/>
                </a:solidFill>
                <a:latin typeface="Arial Rounded MT Bold" panose="020F0704030504030204" pitchFamily="34" charset="77"/>
              </a:rPr>
              <a:t>Location : </a:t>
            </a:r>
          </a:p>
        </p:txBody>
      </p:sp>
      <p:sp>
        <p:nvSpPr>
          <p:cNvPr id="3" name="Content Placeholder 2"/>
          <p:cNvSpPr>
            <a:spLocks noGrp="1"/>
          </p:cNvSpPr>
          <p:nvPr>
            <p:ph idx="1"/>
          </p:nvPr>
        </p:nvSpPr>
        <p:spPr>
          <a:xfrm>
            <a:off x="820712" y="1729933"/>
            <a:ext cx="7772400" cy="4572000"/>
          </a:xfrm>
        </p:spPr>
        <p:txBody>
          <a:bodyPr>
            <a:normAutofit/>
          </a:bodyPr>
          <a:lstStyle/>
          <a:p>
            <a:r>
              <a:rPr lang="en-GB" b="1" dirty="0" err="1" smtClean="0"/>
              <a:t>Pasargad</a:t>
            </a:r>
            <a:r>
              <a:rPr lang="en-GB" b="1" dirty="0" smtClean="0"/>
              <a:t> gym </a:t>
            </a:r>
            <a:r>
              <a:rPr lang="en-GB" b="1" dirty="0"/>
              <a:t>will be </a:t>
            </a:r>
            <a:r>
              <a:rPr lang="en-GB" b="1" dirty="0" smtClean="0"/>
              <a:t>Plaza Oxford Street which </a:t>
            </a:r>
            <a:r>
              <a:rPr lang="en-GB" b="1" dirty="0"/>
              <a:t>is near to the underground </a:t>
            </a:r>
            <a:r>
              <a:rPr lang="en-GB" b="1" dirty="0" smtClean="0"/>
              <a:t>station. It has easy access to the parking. There is also security for bikers.</a:t>
            </a:r>
            <a:endParaRPr lang="en-GB" b="1" dirty="0"/>
          </a:p>
        </p:txBody>
      </p:sp>
      <p:pic>
        <p:nvPicPr>
          <p:cNvPr id="4" name="Picture 4">
            <a:extLst>
              <a:ext uri="{FF2B5EF4-FFF2-40B4-BE49-F238E27FC236}">
                <a16:creationId xmlns:a16="http://schemas.microsoft.com/office/drawing/2014/main" id="{8695B58B-6F1B-7447-A9CF-3FE66DD3C76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35225" y="3442492"/>
            <a:ext cx="5648960" cy="3171736"/>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B1B27-4976-784A-BC65-F8AB4BC3D79A}"/>
              </a:ext>
            </a:extLst>
          </p:cNvPr>
          <p:cNvSpPr>
            <a:spLocks noGrp="1"/>
          </p:cNvSpPr>
          <p:nvPr>
            <p:ph type="title"/>
          </p:nvPr>
        </p:nvSpPr>
        <p:spPr>
          <a:xfrm>
            <a:off x="914400" y="274638"/>
            <a:ext cx="7772400" cy="818395"/>
          </a:xfrm>
        </p:spPr>
        <p:txBody>
          <a:bodyPr/>
          <a:lstStyle/>
          <a:p>
            <a:r>
              <a:rPr lang="en-GB" sz="4000" b="1">
                <a:solidFill>
                  <a:schemeClr val="accent2"/>
                </a:solidFill>
                <a:latin typeface="Arial" panose="020B0604020202020204" pitchFamily="34" charset="0"/>
                <a:cs typeface="Arial" panose="020B0604020202020204" pitchFamily="34" charset="0"/>
              </a:rPr>
              <a:t>Competition</a:t>
            </a:r>
            <a:endParaRPr lang="en-US">
              <a:solidFill>
                <a:schemeClr val="accent2"/>
              </a:solidFill>
            </a:endParaRPr>
          </a:p>
        </p:txBody>
      </p:sp>
      <p:sp>
        <p:nvSpPr>
          <p:cNvPr id="3" name="Content Placeholder 2">
            <a:extLst>
              <a:ext uri="{FF2B5EF4-FFF2-40B4-BE49-F238E27FC236}">
                <a16:creationId xmlns:a16="http://schemas.microsoft.com/office/drawing/2014/main" id="{8CBA0D53-A610-F144-8E6D-35CB032D03F4}"/>
              </a:ext>
            </a:extLst>
          </p:cNvPr>
          <p:cNvSpPr>
            <a:spLocks noGrp="1"/>
          </p:cNvSpPr>
          <p:nvPr>
            <p:ph idx="1"/>
          </p:nvPr>
        </p:nvSpPr>
        <p:spPr>
          <a:xfrm>
            <a:off x="176967" y="1541489"/>
            <a:ext cx="5475575" cy="4641954"/>
          </a:xfrm>
        </p:spPr>
        <p:txBody>
          <a:bodyPr>
            <a:normAutofit fontScale="70000" lnSpcReduction="20000"/>
          </a:bodyPr>
          <a:lstStyle/>
          <a:p>
            <a:pPr marL="0" indent="0">
              <a:buNone/>
            </a:pPr>
            <a:r>
              <a:rPr lang="en-US" sz="2800" b="1" dirty="0">
                <a:cs typeface="Arial" panose="020B0604020202020204" pitchFamily="34" charset="0"/>
              </a:rPr>
              <a:t>The fallowing competitors are located with a 5-mile radius of </a:t>
            </a:r>
            <a:r>
              <a:rPr lang="en-US" sz="2800" b="1" dirty="0" err="1" smtClean="0">
                <a:cs typeface="Arial" panose="020B0604020202020204" pitchFamily="34" charset="0"/>
              </a:rPr>
              <a:t>Pasargad</a:t>
            </a:r>
            <a:r>
              <a:rPr lang="en-US" sz="2800" b="1" dirty="0" smtClean="0">
                <a:cs typeface="Arial" panose="020B0604020202020204" pitchFamily="34" charset="0"/>
              </a:rPr>
              <a:t> Gym</a:t>
            </a:r>
            <a:endParaRPr lang="en-GB" sz="2800" b="1" dirty="0">
              <a:cs typeface="Arial" panose="020B0604020202020204" pitchFamily="34" charset="0"/>
            </a:endParaRPr>
          </a:p>
          <a:p>
            <a:pPr lvl="0"/>
            <a:r>
              <a:rPr lang="en-US" sz="2800" b="1" dirty="0">
                <a:cs typeface="Arial" panose="020B0604020202020204" pitchFamily="34" charset="0"/>
              </a:rPr>
              <a:t>Pure Gym</a:t>
            </a:r>
            <a:endParaRPr lang="en-GB" sz="2800" b="1" dirty="0">
              <a:cs typeface="Arial" panose="020B0604020202020204" pitchFamily="34" charset="0"/>
            </a:endParaRPr>
          </a:p>
          <a:p>
            <a:pPr marL="0" indent="0">
              <a:buNone/>
            </a:pPr>
            <a:r>
              <a:rPr lang="en-US" sz="2800" b="1" dirty="0">
                <a:cs typeface="Arial" panose="020B0604020202020204" pitchFamily="34" charset="0"/>
              </a:rPr>
              <a:t>This is a 24-hour gym with over </a:t>
            </a:r>
            <a:r>
              <a:rPr lang="en-US" sz="2800" b="1" dirty="0" smtClean="0">
                <a:cs typeface="Arial" panose="020B0604020202020204" pitchFamily="34" charset="0"/>
              </a:rPr>
              <a:t>55 </a:t>
            </a:r>
            <a:r>
              <a:rPr lang="en-US" sz="2800" b="1" dirty="0">
                <a:cs typeface="Arial" panose="020B0604020202020204" pitchFamily="34" charset="0"/>
              </a:rPr>
              <a:t>FREE classes a week</a:t>
            </a:r>
            <a:endParaRPr lang="en-GB" sz="2800" b="1" dirty="0">
              <a:cs typeface="Arial" panose="020B0604020202020204" pitchFamily="34" charset="0"/>
            </a:endParaRPr>
          </a:p>
          <a:p>
            <a:pPr lvl="0"/>
            <a:r>
              <a:rPr lang="en-US" sz="2800" b="1" dirty="0" err="1">
                <a:cs typeface="Arial" panose="020B0604020202020204" pitchFamily="34" charset="0"/>
              </a:rPr>
              <a:t>Gymbox</a:t>
            </a:r>
            <a:r>
              <a:rPr lang="en-US" sz="2800" b="1" dirty="0">
                <a:cs typeface="Arial" panose="020B0604020202020204" pitchFamily="34" charset="0"/>
              </a:rPr>
              <a:t> </a:t>
            </a:r>
            <a:endParaRPr lang="en-GB" sz="2800" b="1" dirty="0">
              <a:cs typeface="Arial" panose="020B0604020202020204" pitchFamily="34" charset="0"/>
            </a:endParaRPr>
          </a:p>
          <a:p>
            <a:pPr marL="0" indent="0">
              <a:buNone/>
            </a:pPr>
            <a:r>
              <a:rPr lang="en-US" sz="2800" b="1" dirty="0">
                <a:cs typeface="Arial" panose="020B0604020202020204" pitchFamily="34" charset="0"/>
              </a:rPr>
              <a:t>This gym offers </a:t>
            </a:r>
            <a:r>
              <a:rPr lang="en-US" sz="2800" b="1" dirty="0" smtClean="0">
                <a:cs typeface="Arial" panose="020B0604020202020204" pitchFamily="34" charset="0"/>
              </a:rPr>
              <a:t>100 </a:t>
            </a:r>
            <a:r>
              <a:rPr lang="en-US" sz="2800" b="1" dirty="0">
                <a:cs typeface="Arial" panose="020B0604020202020204" pitchFamily="34" charset="0"/>
              </a:rPr>
              <a:t>different classes every week.</a:t>
            </a:r>
            <a:endParaRPr lang="en-GB" sz="2800" b="1" dirty="0">
              <a:cs typeface="Arial" panose="020B0604020202020204" pitchFamily="34" charset="0"/>
            </a:endParaRPr>
          </a:p>
          <a:p>
            <a:pPr lvl="0"/>
            <a:r>
              <a:rPr lang="en-US" sz="2800" b="1" dirty="0">
                <a:cs typeface="Arial" panose="020B0604020202020204" pitchFamily="34" charset="0"/>
              </a:rPr>
              <a:t>Fitness First’</a:t>
            </a:r>
            <a:endParaRPr lang="en-GB" sz="2800" b="1" dirty="0">
              <a:cs typeface="Arial" panose="020B0604020202020204" pitchFamily="34" charset="0"/>
            </a:endParaRPr>
          </a:p>
          <a:p>
            <a:pPr marL="0" indent="0">
              <a:buNone/>
            </a:pPr>
            <a:r>
              <a:rPr lang="en-US" sz="2800" b="1" dirty="0">
                <a:cs typeface="Arial" panose="020B0604020202020204" pitchFamily="34" charset="0"/>
              </a:rPr>
              <a:t>This gym gives member access to a cardio theatre, sauna, gym floor and private lounge and group exercise classes.</a:t>
            </a:r>
            <a:endParaRPr lang="en-GB" sz="2800" b="1" dirty="0">
              <a:cs typeface="Arial" panose="020B0604020202020204" pitchFamily="34" charset="0"/>
            </a:endParaRPr>
          </a:p>
          <a:p>
            <a:pPr marL="0" indent="0">
              <a:buNone/>
            </a:pPr>
            <a:r>
              <a:rPr lang="en-US" sz="2800" b="1" dirty="0">
                <a:cs typeface="Arial" panose="020B0604020202020204" pitchFamily="34" charset="0"/>
              </a:rPr>
              <a:t>Our gym offers all these services but at a much affordable price.</a:t>
            </a:r>
            <a:endParaRPr lang="en-GB" sz="2800" b="1" dirty="0">
              <a:cs typeface="Arial" panose="020B0604020202020204" pitchFamily="34" charset="0"/>
            </a:endParaRPr>
          </a:p>
          <a:p>
            <a:endParaRPr lang="en-GB" sz="2800" b="1" dirty="0"/>
          </a:p>
        </p:txBody>
      </p:sp>
      <p:pic>
        <p:nvPicPr>
          <p:cNvPr id="5" name="Picture 4" descr="A picture containing sky&#10;&#10;Description generated with high confidence">
            <a:extLst>
              <a:ext uri="{FF2B5EF4-FFF2-40B4-BE49-F238E27FC236}">
                <a16:creationId xmlns:a16="http://schemas.microsoft.com/office/drawing/2014/main" id="{4A8D65A6-F945-6940-B3EC-F36365AB870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5652542" y="3524771"/>
            <a:ext cx="3189574" cy="2546246"/>
          </a:xfrm>
          <a:prstGeom prst="rect">
            <a:avLst/>
          </a:prstGeom>
        </p:spPr>
      </p:pic>
    </p:spTree>
    <p:extLst>
      <p:ext uri="{BB962C8B-B14F-4D97-AF65-F5344CB8AC3E}">
        <p14:creationId xmlns:p14="http://schemas.microsoft.com/office/powerpoint/2010/main" val="2900315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985531F-0D5B-7E4E-B035-A0A3EE4691E7}"/>
              </a:ext>
            </a:extLst>
          </p:cNvPr>
          <p:cNvSpPr>
            <a:spLocks noGrp="1"/>
          </p:cNvSpPr>
          <p:nvPr>
            <p:ph type="title"/>
          </p:nvPr>
        </p:nvSpPr>
        <p:spPr>
          <a:xfrm>
            <a:off x="405984" y="504892"/>
            <a:ext cx="7772400" cy="1143000"/>
          </a:xfrm>
        </p:spPr>
        <p:txBody>
          <a:bodyPr>
            <a:normAutofit fontScale="90000"/>
          </a:bodyPr>
          <a:lstStyle/>
          <a:p>
            <a:r>
              <a:rPr lang="en-US" b="1">
                <a:solidFill>
                  <a:schemeClr val="accent2"/>
                </a:solidFill>
                <a:latin typeface="Arial Rounded MT Bold" panose="020F0704030504030204" pitchFamily="34" charset="77"/>
                <a:cs typeface="Arial" panose="020B0604020202020204" pitchFamily="34" charset="0"/>
              </a:rPr>
              <a:t>Management Team</a:t>
            </a:r>
            <a:r>
              <a:rPr lang="en-GB">
                <a:solidFill>
                  <a:schemeClr val="accent2"/>
                </a:solidFill>
                <a:latin typeface="Arial Rounded MT Bold" panose="020F0704030504030204" pitchFamily="34" charset="77"/>
              </a:rPr>
              <a:t/>
            </a:r>
            <a:br>
              <a:rPr lang="en-GB">
                <a:solidFill>
                  <a:schemeClr val="accent2"/>
                </a:solidFill>
                <a:latin typeface="Arial Rounded MT Bold" panose="020F0704030504030204" pitchFamily="34" charset="77"/>
              </a:rPr>
            </a:br>
            <a:endParaRPr lang="en-GB">
              <a:solidFill>
                <a:schemeClr val="accent2"/>
              </a:solidFill>
              <a:latin typeface="Arial Rounded MT Bold" panose="020F0704030504030204" pitchFamily="34" charset="77"/>
            </a:endParaRPr>
          </a:p>
        </p:txBody>
      </p:sp>
      <p:sp>
        <p:nvSpPr>
          <p:cNvPr id="6" name="Content Placeholder 5">
            <a:extLst>
              <a:ext uri="{FF2B5EF4-FFF2-40B4-BE49-F238E27FC236}">
                <a16:creationId xmlns:a16="http://schemas.microsoft.com/office/drawing/2014/main" id="{F9BB656B-8CEE-654F-A9D2-878704AACE4E}"/>
              </a:ext>
            </a:extLst>
          </p:cNvPr>
          <p:cNvSpPr>
            <a:spLocks noGrp="1"/>
          </p:cNvSpPr>
          <p:nvPr>
            <p:ph idx="1"/>
          </p:nvPr>
        </p:nvSpPr>
        <p:spPr>
          <a:xfrm>
            <a:off x="405984" y="1447800"/>
            <a:ext cx="8161310" cy="4572000"/>
          </a:xfrm>
        </p:spPr>
        <p:txBody>
          <a:bodyPr>
            <a:normAutofit fontScale="92500" lnSpcReduction="10000"/>
          </a:bodyPr>
          <a:lstStyle/>
          <a:p>
            <a:pPr marL="0" indent="0">
              <a:buNone/>
            </a:pPr>
            <a:r>
              <a:rPr lang="en-US" sz="2500" b="1" dirty="0">
                <a:cs typeface="Arial" panose="020B0604020202020204" pitchFamily="34" charset="0"/>
              </a:rPr>
              <a:t>Our management team has many years of business and marketing experiences. </a:t>
            </a:r>
            <a:r>
              <a:rPr lang="en-US" sz="2500" b="1" dirty="0" smtClean="0">
                <a:cs typeface="Arial" panose="020B0604020202020204" pitchFamily="34" charset="0"/>
              </a:rPr>
              <a:t>The manager has </a:t>
            </a:r>
            <a:r>
              <a:rPr lang="en-US" sz="2500" b="1" dirty="0">
                <a:cs typeface="Arial" panose="020B0604020202020204" pitchFamily="34" charset="0"/>
              </a:rPr>
              <a:t>been in the gym business for more than 15 years. We also provide qualified trainers and fitness experts</a:t>
            </a:r>
            <a:endParaRPr lang="en-GB" sz="2500" b="1" dirty="0">
              <a:cs typeface="Arial" panose="020B0604020202020204" pitchFamily="34" charset="0"/>
            </a:endParaRPr>
          </a:p>
          <a:p>
            <a:endParaRPr lang="en-GB" sz="2500" b="1" dirty="0"/>
          </a:p>
          <a:p>
            <a:pPr marL="0" indent="0">
              <a:buNone/>
            </a:pPr>
            <a:r>
              <a:rPr lang="en-GB" sz="2800" b="1" dirty="0">
                <a:solidFill>
                  <a:schemeClr val="accent2"/>
                </a:solidFill>
                <a:latin typeface="Arial" panose="020B0604020202020204" pitchFamily="34" charset="0"/>
                <a:cs typeface="Arial" panose="020B0604020202020204" pitchFamily="34" charset="0"/>
              </a:rPr>
              <a:t>Personnel</a:t>
            </a:r>
          </a:p>
          <a:p>
            <a:pPr marL="0" indent="0">
              <a:buNone/>
            </a:pPr>
            <a:r>
              <a:rPr lang="en-GB" sz="2700" b="1" dirty="0" smtClean="0">
                <a:cs typeface="Arial" panose="020B0604020202020204" pitchFamily="34" charset="0"/>
              </a:rPr>
              <a:t>Our personnel </a:t>
            </a:r>
            <a:r>
              <a:rPr lang="en-GB" sz="2700" b="1" dirty="0">
                <a:cs typeface="Arial" panose="020B0604020202020204" pitchFamily="34" charset="0"/>
              </a:rPr>
              <a:t>of </a:t>
            </a:r>
            <a:r>
              <a:rPr lang="en-GB" sz="2700" b="1" dirty="0" smtClean="0">
                <a:cs typeface="Arial" panose="020B0604020202020204" pitchFamily="34" charset="0"/>
              </a:rPr>
              <a:t>the </a:t>
            </a:r>
            <a:r>
              <a:rPr lang="en-GB" sz="2700" b="1" dirty="0">
                <a:cs typeface="Arial" panose="020B0604020202020204" pitchFamily="34" charset="0"/>
              </a:rPr>
              <a:t>gym are as follows:</a:t>
            </a:r>
          </a:p>
          <a:p>
            <a:pPr marL="0" lvl="0" indent="0">
              <a:buNone/>
            </a:pPr>
            <a:r>
              <a:rPr lang="en-GB" sz="2700" b="1" dirty="0">
                <a:cs typeface="Arial" panose="020B0604020202020204" pitchFamily="34" charset="0"/>
              </a:rPr>
              <a:t>Manager</a:t>
            </a:r>
          </a:p>
          <a:p>
            <a:pPr marL="0" lvl="0" indent="0">
              <a:buNone/>
            </a:pPr>
            <a:r>
              <a:rPr lang="en-GB" sz="2700" b="1" dirty="0">
                <a:cs typeface="Arial" panose="020B0604020202020204" pitchFamily="34" charset="0"/>
              </a:rPr>
              <a:t>Assistant manager</a:t>
            </a:r>
          </a:p>
          <a:p>
            <a:pPr marL="0" lvl="0" indent="0">
              <a:buNone/>
            </a:pPr>
            <a:r>
              <a:rPr lang="en-GB" sz="2700" b="1" dirty="0">
                <a:cs typeface="Arial" panose="020B0604020202020204" pitchFamily="34" charset="0"/>
              </a:rPr>
              <a:t>Receptionist</a:t>
            </a:r>
          </a:p>
          <a:p>
            <a:pPr marL="0" lvl="0" indent="0">
              <a:buNone/>
            </a:pPr>
            <a:r>
              <a:rPr lang="en-GB" sz="2700" b="1" dirty="0">
                <a:cs typeface="Arial" panose="020B0604020202020204" pitchFamily="34" charset="0"/>
              </a:rPr>
              <a:t>Personal trainers</a:t>
            </a:r>
          </a:p>
          <a:p>
            <a:endParaRPr lang="en-GB" sz="2400" dirty="0"/>
          </a:p>
          <a:p>
            <a:endParaRPr lang="en-GB" sz="2800" b="1" dirty="0">
              <a:solidFill>
                <a:schemeClr val="accent2"/>
              </a:solidFill>
              <a:latin typeface="Arial" panose="020B0604020202020204" pitchFamily="34" charset="0"/>
              <a:cs typeface="Arial" panose="020B0604020202020204" pitchFamily="34" charset="0"/>
            </a:endParaRPr>
          </a:p>
          <a:p>
            <a:endParaRPr lang="en-US" sz="2500" b="1" dirty="0">
              <a:solidFill>
                <a:schemeClr val="accent2"/>
              </a:solidFill>
            </a:endParaRPr>
          </a:p>
        </p:txBody>
      </p:sp>
    </p:spTree>
    <p:extLst>
      <p:ext uri="{BB962C8B-B14F-4D97-AF65-F5344CB8AC3E}">
        <p14:creationId xmlns:p14="http://schemas.microsoft.com/office/powerpoint/2010/main" val="3906704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2C196-8EE8-FC4B-A356-F7D9ACAC6213}"/>
              </a:ext>
            </a:extLst>
          </p:cNvPr>
          <p:cNvSpPr>
            <a:spLocks noGrp="1"/>
          </p:cNvSpPr>
          <p:nvPr>
            <p:ph type="title"/>
          </p:nvPr>
        </p:nvSpPr>
        <p:spPr/>
        <p:txBody>
          <a:bodyPr>
            <a:normAutofit/>
          </a:bodyPr>
          <a:lstStyle/>
          <a:p>
            <a:r>
              <a:rPr lang="en-GB" sz="4200" b="1">
                <a:solidFill>
                  <a:schemeClr val="accent2"/>
                </a:solidFill>
                <a:latin typeface="Arial Rounded MT Bold" panose="020F0704030504030204" pitchFamily="34" charset="77"/>
              </a:rPr>
              <a:t>Marketing Analysis </a:t>
            </a:r>
            <a:endParaRPr lang="en-US" sz="4200" b="1">
              <a:solidFill>
                <a:schemeClr val="accent2"/>
              </a:solidFill>
              <a:latin typeface="Arial Rounded MT Bold" panose="020F0704030504030204" pitchFamily="34" charset="77"/>
            </a:endParaRPr>
          </a:p>
        </p:txBody>
      </p:sp>
      <p:sp>
        <p:nvSpPr>
          <p:cNvPr id="3" name="Content Placeholder 2">
            <a:extLst>
              <a:ext uri="{FF2B5EF4-FFF2-40B4-BE49-F238E27FC236}">
                <a16:creationId xmlns:a16="http://schemas.microsoft.com/office/drawing/2014/main" id="{4DF9F5F9-884E-2C45-88A8-DF74993E652F}"/>
              </a:ext>
            </a:extLst>
          </p:cNvPr>
          <p:cNvSpPr>
            <a:spLocks noGrp="1"/>
          </p:cNvSpPr>
          <p:nvPr>
            <p:ph idx="1"/>
          </p:nvPr>
        </p:nvSpPr>
        <p:spPr/>
        <p:txBody>
          <a:bodyPr/>
          <a:lstStyle/>
          <a:p>
            <a:pPr marL="0" indent="0">
              <a:buNone/>
            </a:pPr>
            <a:r>
              <a:rPr lang="en-GB"/>
              <a:t> </a:t>
            </a:r>
            <a:endParaRPr lang="en-US"/>
          </a:p>
        </p:txBody>
      </p:sp>
      <p:pic>
        <p:nvPicPr>
          <p:cNvPr id="4" name="Picture 4">
            <a:extLst>
              <a:ext uri="{FF2B5EF4-FFF2-40B4-BE49-F238E27FC236}">
                <a16:creationId xmlns:a16="http://schemas.microsoft.com/office/drawing/2014/main" id="{789F0153-550C-5041-B35F-7EB6419F72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400" y="2038350"/>
            <a:ext cx="7432964" cy="3793494"/>
          </a:xfrm>
          <a:prstGeom prst="rect">
            <a:avLst/>
          </a:prstGeom>
        </p:spPr>
      </p:pic>
    </p:spTree>
    <p:extLst>
      <p:ext uri="{BB962C8B-B14F-4D97-AF65-F5344CB8AC3E}">
        <p14:creationId xmlns:p14="http://schemas.microsoft.com/office/powerpoint/2010/main" val="304391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98488-8884-D442-A072-E9CBA52C6574}"/>
              </a:ext>
            </a:extLst>
          </p:cNvPr>
          <p:cNvSpPr>
            <a:spLocks noGrp="1"/>
          </p:cNvSpPr>
          <p:nvPr>
            <p:ph type="title"/>
          </p:nvPr>
        </p:nvSpPr>
        <p:spPr>
          <a:xfrm>
            <a:off x="914400" y="274638"/>
            <a:ext cx="7772400" cy="856817"/>
          </a:xfrm>
        </p:spPr>
        <p:txBody>
          <a:bodyPr/>
          <a:lstStyle/>
          <a:p>
            <a:r>
              <a:rPr lang="en-US"/>
              <a:t>SWOT ANALYSIS</a:t>
            </a:r>
          </a:p>
        </p:txBody>
      </p:sp>
      <p:graphicFrame>
        <p:nvGraphicFramePr>
          <p:cNvPr id="5" name="Content Placeholder 7">
            <a:extLst>
              <a:ext uri="{FF2B5EF4-FFF2-40B4-BE49-F238E27FC236}">
                <a16:creationId xmlns:a16="http://schemas.microsoft.com/office/drawing/2014/main" id="{9AB50616-D25C-9B47-8E28-DE33087D70C0}"/>
              </a:ext>
            </a:extLst>
          </p:cNvPr>
          <p:cNvGraphicFramePr>
            <a:graphicFrameLocks noGrp="1"/>
          </p:cNvGraphicFramePr>
          <p:nvPr>
            <p:ph idx="1"/>
            <p:extLst>
              <p:ext uri="{D42A27DB-BD31-4B8C-83A1-F6EECF244321}">
                <p14:modId xmlns:p14="http://schemas.microsoft.com/office/powerpoint/2010/main" val="166310077"/>
              </p:ext>
            </p:extLst>
          </p:nvPr>
        </p:nvGraphicFramePr>
        <p:xfrm>
          <a:off x="685800" y="1563254"/>
          <a:ext cx="7772400" cy="4851400"/>
        </p:xfrm>
        <a:graphic>
          <a:graphicData uri="http://schemas.openxmlformats.org/drawingml/2006/table">
            <a:tbl>
              <a:tblPr firstRow="1" bandRow="1">
                <a:tableStyleId>{5C22544A-7EE6-4342-B048-85BDC9FD1C3A}</a:tableStyleId>
              </a:tblPr>
              <a:tblGrid>
                <a:gridCol w="2590800">
                  <a:extLst>
                    <a:ext uri="{9D8B030D-6E8A-4147-A177-3AD203B41FA5}">
                      <a16:colId xmlns:a16="http://schemas.microsoft.com/office/drawing/2014/main" val="20000"/>
                    </a:ext>
                  </a:extLst>
                </a:gridCol>
                <a:gridCol w="25908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tblGrid>
              <a:tr h="370840">
                <a:tc>
                  <a:txBody>
                    <a:bodyPr/>
                    <a:lstStyle/>
                    <a:p>
                      <a:r>
                        <a:rPr kumimoji="0" lang="en-US" sz="1800" b="1" kern="1200">
                          <a:solidFill>
                            <a:schemeClr val="lt1"/>
                          </a:solidFill>
                          <a:latin typeface="+mn-lt"/>
                          <a:ea typeface="+mn-ea"/>
                          <a:cs typeface="+mn-cs"/>
                        </a:rPr>
                        <a:t>Internal Factors</a:t>
                      </a:r>
                      <a:endParaRPr lang="en-US"/>
                    </a:p>
                  </a:txBody>
                  <a:tcPr/>
                </a:tc>
                <a:tc>
                  <a:txBody>
                    <a:bodyPr/>
                    <a:lstStyle/>
                    <a:p>
                      <a:r>
                        <a:rPr kumimoji="0" lang="en-US" sz="1800" b="1" kern="1200">
                          <a:solidFill>
                            <a:schemeClr val="lt1"/>
                          </a:solidFill>
                          <a:latin typeface="+mn-lt"/>
                          <a:ea typeface="+mn-ea"/>
                          <a:cs typeface="+mn-cs"/>
                        </a:rPr>
                        <a:t>strength</a:t>
                      </a:r>
                      <a:endParaRPr lang="en-US"/>
                    </a:p>
                  </a:txBody>
                  <a:tcPr/>
                </a:tc>
                <a:tc>
                  <a:txBody>
                    <a:bodyPr/>
                    <a:lstStyle/>
                    <a:p>
                      <a:r>
                        <a:rPr kumimoji="0" lang="en-US" sz="1800" b="1" kern="1200">
                          <a:solidFill>
                            <a:schemeClr val="lt1"/>
                          </a:solidFill>
                          <a:latin typeface="+mn-lt"/>
                          <a:ea typeface="+mn-ea"/>
                          <a:cs typeface="+mn-cs"/>
                        </a:rPr>
                        <a:t>weaknesses</a:t>
                      </a:r>
                      <a:endParaRPr lang="en-US"/>
                    </a:p>
                  </a:txBody>
                  <a:tcPr/>
                </a:tc>
                <a:extLst>
                  <a:ext uri="{0D108BD9-81ED-4DB2-BD59-A6C34878D82A}">
                    <a16:rowId xmlns:a16="http://schemas.microsoft.com/office/drawing/2014/main" val="10000"/>
                  </a:ext>
                </a:extLst>
              </a:tr>
              <a:tr h="370840">
                <a:tc>
                  <a:txBody>
                    <a:bodyPr/>
                    <a:lstStyle/>
                    <a:p>
                      <a:r>
                        <a:rPr kumimoji="0" lang="en-US" sz="1800" kern="1200">
                          <a:solidFill>
                            <a:schemeClr val="dk1"/>
                          </a:solidFill>
                          <a:latin typeface="+mn-lt"/>
                          <a:ea typeface="+mn-ea"/>
                          <a:cs typeface="+mn-cs"/>
                        </a:rPr>
                        <a:t>Product/ services</a:t>
                      </a:r>
                      <a:endParaRPr lang="en-US"/>
                    </a:p>
                  </a:txBody>
                  <a:tcPr/>
                </a:tc>
                <a:tc>
                  <a:txBody>
                    <a:bodyPr/>
                    <a:lstStyle/>
                    <a:p>
                      <a:r>
                        <a:rPr kumimoji="0" lang="en-US" sz="1800" kern="1200">
                          <a:solidFill>
                            <a:schemeClr val="dk1"/>
                          </a:solidFill>
                          <a:latin typeface="+mn-lt"/>
                          <a:ea typeface="+mn-ea"/>
                          <a:cs typeface="+mn-cs"/>
                        </a:rPr>
                        <a:t>Offer all three services under one roof , we target larger demographic</a:t>
                      </a:r>
                    </a:p>
                    <a:p>
                      <a:r>
                        <a:rPr kumimoji="0" lang="en-US" sz="1800" kern="1200">
                          <a:solidFill>
                            <a:schemeClr val="dk1"/>
                          </a:solidFill>
                          <a:latin typeface="+mn-lt"/>
                          <a:ea typeface="+mn-ea"/>
                          <a:cs typeface="+mn-cs"/>
                        </a:rPr>
                        <a:t>Population.</a:t>
                      </a:r>
                    </a:p>
                    <a:p>
                      <a:r>
                        <a:rPr kumimoji="0" lang="en-US" sz="1800" kern="1200">
                          <a:solidFill>
                            <a:schemeClr val="dk1"/>
                          </a:solidFill>
                          <a:latin typeface="+mn-lt"/>
                          <a:ea typeface="+mn-ea"/>
                          <a:cs typeface="+mn-cs"/>
                        </a:rPr>
                        <a:t>• Clean, stylish, hassle-free facility</a:t>
                      </a:r>
                    </a:p>
                    <a:p>
                      <a:r>
                        <a:rPr kumimoji="0" lang="en-US" sz="1800" kern="1200">
                          <a:solidFill>
                            <a:schemeClr val="dk1"/>
                          </a:solidFill>
                          <a:latin typeface="+mn-lt"/>
                          <a:ea typeface="+mn-ea"/>
                          <a:cs typeface="+mn-cs"/>
                        </a:rPr>
                        <a:t>• Flexible hours – Monday 12am</a:t>
                      </a:r>
                    </a:p>
                    <a:p>
                      <a:r>
                        <a:rPr kumimoji="0" lang="en-US" sz="1800" kern="1200">
                          <a:solidFill>
                            <a:schemeClr val="dk1"/>
                          </a:solidFill>
                          <a:latin typeface="+mn-lt"/>
                          <a:ea typeface="+mn-ea"/>
                          <a:cs typeface="+mn-cs"/>
                        </a:rPr>
                        <a:t>Open 24/7</a:t>
                      </a:r>
                    </a:p>
                    <a:p>
                      <a:r>
                        <a:rPr kumimoji="0" lang="en-US" sz="1800" kern="1200">
                          <a:solidFill>
                            <a:schemeClr val="dk1"/>
                          </a:solidFill>
                          <a:latin typeface="+mn-lt"/>
                          <a:ea typeface="+mn-ea"/>
                          <a:cs typeface="+mn-cs"/>
                        </a:rPr>
                        <a:t>• pay as you go </a:t>
                      </a:r>
                    </a:p>
                    <a:p>
                      <a:r>
                        <a:rPr kumimoji="0" lang="en-US" sz="1800" kern="1200">
                          <a:solidFill>
                            <a:schemeClr val="dk1"/>
                          </a:solidFill>
                          <a:latin typeface="+mn-lt"/>
                          <a:ea typeface="+mn-ea"/>
                          <a:cs typeface="+mn-cs"/>
                        </a:rPr>
                        <a:t>• Facility provides locker rooms and clean showers	</a:t>
                      </a:r>
                    </a:p>
                    <a:p>
                      <a:endParaRPr lang="en-US"/>
                    </a:p>
                  </a:txBody>
                  <a:tcPr/>
                </a:tc>
                <a:tc>
                  <a:txBody>
                    <a:bodyPr/>
                    <a:lstStyle/>
                    <a:p>
                      <a:r>
                        <a:rPr kumimoji="0" lang="en-US" sz="1800" kern="1200">
                          <a:solidFill>
                            <a:schemeClr val="dk1"/>
                          </a:solidFill>
                          <a:latin typeface="+mn-lt"/>
                          <a:ea typeface="+mn-ea"/>
                          <a:cs typeface="+mn-cs"/>
                        </a:rPr>
                        <a:t>Members do not have the</a:t>
                      </a:r>
                    </a:p>
                    <a:p>
                      <a:r>
                        <a:rPr kumimoji="0" lang="en-US" sz="1800" kern="1200">
                          <a:solidFill>
                            <a:schemeClr val="dk1"/>
                          </a:solidFill>
                          <a:latin typeface="+mn-lt"/>
                          <a:ea typeface="+mn-ea"/>
                          <a:cs typeface="+mn-cs"/>
                        </a:rPr>
                        <a:t>have the choice of using a</a:t>
                      </a:r>
                    </a:p>
                    <a:p>
                      <a:r>
                        <a:rPr kumimoji="0" lang="nl-NL" sz="1800" kern="1200">
                          <a:solidFill>
                            <a:schemeClr val="dk1"/>
                          </a:solidFill>
                          <a:latin typeface="+mn-lt"/>
                          <a:ea typeface="+mn-ea"/>
                          <a:cs typeface="+mn-cs"/>
                        </a:rPr>
                        <a:t>pool or outdoor </a:t>
                      </a:r>
                      <a:r>
                        <a:rPr kumimoji="0" lang="nl-NL" sz="1800" kern="1200" err="1">
                          <a:solidFill>
                            <a:schemeClr val="dk1"/>
                          </a:solidFill>
                          <a:latin typeface="+mn-lt"/>
                          <a:ea typeface="+mn-ea"/>
                          <a:cs typeface="+mn-cs"/>
                        </a:rPr>
                        <a:t>workout</a:t>
                      </a:r>
                      <a:endParaRPr kumimoji="0" lang="nl-NL" sz="1800" kern="1200">
                        <a:solidFill>
                          <a:schemeClr val="dk1"/>
                        </a:solidFill>
                        <a:latin typeface="+mn-lt"/>
                        <a:ea typeface="+mn-ea"/>
                        <a:cs typeface="+mn-cs"/>
                      </a:endParaRPr>
                    </a:p>
                    <a:p>
                      <a:r>
                        <a:rPr kumimoji="0" lang="en-US" sz="1800" kern="1200">
                          <a:solidFill>
                            <a:schemeClr val="dk1"/>
                          </a:solidFill>
                          <a:latin typeface="+mn-lt"/>
                          <a:ea typeface="+mn-ea"/>
                          <a:cs typeface="+mn-cs"/>
                        </a:rPr>
                        <a:t>facilities such as tennis and</a:t>
                      </a:r>
                    </a:p>
                    <a:p>
                      <a:r>
                        <a:rPr kumimoji="0" lang="it-IT" sz="1800" kern="1200">
                          <a:solidFill>
                            <a:schemeClr val="dk1"/>
                          </a:solidFill>
                          <a:latin typeface="+mn-lt"/>
                          <a:ea typeface="+mn-ea"/>
                          <a:cs typeface="+mn-cs"/>
                        </a:rPr>
                        <a:t>basketball </a:t>
                      </a:r>
                      <a:r>
                        <a:rPr kumimoji="0" lang="it-IT" sz="1800" kern="1200" err="1">
                          <a:solidFill>
                            <a:schemeClr val="dk1"/>
                          </a:solidFill>
                          <a:latin typeface="+mn-lt"/>
                          <a:ea typeface="+mn-ea"/>
                          <a:cs typeface="+mn-cs"/>
                        </a:rPr>
                        <a:t>quarts</a:t>
                      </a:r>
                      <a:endParaRPr kumimoji="0" lang="it-IT" sz="1800" kern="1200">
                        <a:solidFill>
                          <a:schemeClr val="dk1"/>
                        </a:solidFill>
                        <a:latin typeface="+mn-lt"/>
                        <a:ea typeface="+mn-ea"/>
                        <a:cs typeface="+mn-cs"/>
                      </a:endParaRPr>
                    </a:p>
                    <a:p>
                      <a:r>
                        <a:rPr kumimoji="0" lang="en-US" sz="1800" kern="1200">
                          <a:solidFill>
                            <a:schemeClr val="dk1"/>
                          </a:solidFill>
                          <a:latin typeface="+mn-lt"/>
                          <a:ea typeface="+mn-ea"/>
                          <a:cs typeface="+mn-cs"/>
                        </a:rPr>
                        <a:t>• Do not offer on-site</a:t>
                      </a:r>
                    </a:p>
                    <a:p>
                      <a:r>
                        <a:rPr kumimoji="0" lang="en-US" sz="1800" kern="1200">
                          <a:solidFill>
                            <a:schemeClr val="dk1"/>
                          </a:solidFill>
                          <a:latin typeface="+mn-lt"/>
                          <a:ea typeface="+mn-ea"/>
                          <a:cs typeface="+mn-cs"/>
                        </a:rPr>
                        <a:t>extras such as a steam room,</a:t>
                      </a:r>
                    </a:p>
                    <a:p>
                      <a:r>
                        <a:rPr kumimoji="0" lang="ro-RO" sz="1800" kern="1200">
                          <a:solidFill>
                            <a:schemeClr val="dk1"/>
                          </a:solidFill>
                          <a:latin typeface="+mn-lt"/>
                          <a:ea typeface="+mn-ea"/>
                          <a:cs typeface="+mn-cs"/>
                        </a:rPr>
                        <a:t>child care, juice bar,</a:t>
                      </a:r>
                    </a:p>
                    <a:p>
                      <a:r>
                        <a:rPr kumimoji="0" lang="en-US" sz="1800" kern="1200">
                          <a:solidFill>
                            <a:schemeClr val="dk1"/>
                          </a:solidFill>
                          <a:latin typeface="+mn-lt"/>
                          <a:ea typeface="+mn-ea"/>
                          <a:cs typeface="+mn-cs"/>
                        </a:rPr>
                        <a:t>and so on that rivals</a:t>
                      </a:r>
                    </a:p>
                    <a:p>
                      <a:r>
                        <a:rPr kumimoji="0" lang="pl-PL" sz="1800" kern="1200" err="1">
                          <a:solidFill>
                            <a:schemeClr val="dk1"/>
                          </a:solidFill>
                          <a:latin typeface="+mn-lt"/>
                          <a:ea typeface="+mn-ea"/>
                          <a:cs typeface="+mn-cs"/>
                        </a:rPr>
                        <a:t>gym</a:t>
                      </a:r>
                      <a:r>
                        <a:rPr kumimoji="0" lang="pl-PL" sz="1800" kern="1200">
                          <a:solidFill>
                            <a:schemeClr val="dk1"/>
                          </a:solidFill>
                          <a:latin typeface="+mn-lt"/>
                          <a:ea typeface="+mn-ea"/>
                          <a:cs typeface="+mn-cs"/>
                        </a:rPr>
                        <a:t> </a:t>
                      </a:r>
                      <a:r>
                        <a:rPr kumimoji="0" lang="pl-PL" sz="1800" kern="1200" err="1">
                          <a:solidFill>
                            <a:schemeClr val="dk1"/>
                          </a:solidFill>
                          <a:latin typeface="+mn-lt"/>
                          <a:ea typeface="+mn-ea"/>
                          <a:cs typeface="+mn-cs"/>
                        </a:rPr>
                        <a:t>offer</a:t>
                      </a:r>
                      <a:r>
                        <a:rPr kumimoji="0" lang="pl-PL" sz="1800" kern="1200">
                          <a:solidFill>
                            <a:schemeClr val="dk1"/>
                          </a:solidFill>
                          <a:latin typeface="+mn-lt"/>
                          <a:ea typeface="+mn-ea"/>
                          <a:cs typeface="+mn-cs"/>
                        </a:rPr>
                        <a:t>	</a:t>
                      </a:r>
                    </a:p>
                    <a:p>
                      <a:endParaRPr lang="en-US"/>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493615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F161D-9D59-9A47-AC21-AAAD1BAFBD2F}"/>
              </a:ext>
            </a:extLst>
          </p:cNvPr>
          <p:cNvSpPr>
            <a:spLocks noGrp="1"/>
          </p:cNvSpPr>
          <p:nvPr>
            <p:ph type="title"/>
          </p:nvPr>
        </p:nvSpPr>
        <p:spPr/>
        <p:txBody>
          <a:bodyPr/>
          <a:lstStyle/>
          <a:p>
            <a:endParaRPr lang="en-US"/>
          </a:p>
        </p:txBody>
      </p:sp>
      <p:graphicFrame>
        <p:nvGraphicFramePr>
          <p:cNvPr id="5" name="Content Placeholder 3">
            <a:extLst>
              <a:ext uri="{FF2B5EF4-FFF2-40B4-BE49-F238E27FC236}">
                <a16:creationId xmlns:a16="http://schemas.microsoft.com/office/drawing/2014/main" id="{41A666B3-D102-3F49-B62C-D86AC85C03DD}"/>
              </a:ext>
            </a:extLst>
          </p:cNvPr>
          <p:cNvGraphicFramePr>
            <a:graphicFrameLocks noGrp="1"/>
          </p:cNvGraphicFramePr>
          <p:nvPr>
            <p:ph idx="1"/>
            <p:extLst>
              <p:ext uri="{D42A27DB-BD31-4B8C-83A1-F6EECF244321}">
                <p14:modId xmlns:p14="http://schemas.microsoft.com/office/powerpoint/2010/main" val="117427322"/>
              </p:ext>
            </p:extLst>
          </p:nvPr>
        </p:nvGraphicFramePr>
        <p:xfrm>
          <a:off x="685800" y="1551940"/>
          <a:ext cx="7772400" cy="3754120"/>
        </p:xfrm>
        <a:graphic>
          <a:graphicData uri="http://schemas.openxmlformats.org/drawingml/2006/table">
            <a:tbl>
              <a:tblPr firstRow="1" bandRow="1">
                <a:tableStyleId>{5C22544A-7EE6-4342-B048-85BDC9FD1C3A}</a:tableStyleId>
              </a:tblPr>
              <a:tblGrid>
                <a:gridCol w="2590800">
                  <a:extLst>
                    <a:ext uri="{9D8B030D-6E8A-4147-A177-3AD203B41FA5}">
                      <a16:colId xmlns:a16="http://schemas.microsoft.com/office/drawing/2014/main" val="20000"/>
                    </a:ext>
                  </a:extLst>
                </a:gridCol>
                <a:gridCol w="25908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tblGrid>
              <a:tr h="370840">
                <a:tc>
                  <a:txBody>
                    <a:bodyPr/>
                    <a:lstStyle/>
                    <a:p>
                      <a:r>
                        <a:rPr kumimoji="0" lang="en-US" sz="1800" b="1" kern="1200">
                          <a:solidFill>
                            <a:schemeClr val="lt1"/>
                          </a:solidFill>
                          <a:latin typeface="+mn-lt"/>
                          <a:ea typeface="+mn-ea"/>
                          <a:cs typeface="+mn-cs"/>
                        </a:rPr>
                        <a:t>Price</a:t>
                      </a:r>
                      <a:endParaRPr lang="en-US"/>
                    </a:p>
                  </a:txBody>
                  <a:tcPr/>
                </a:tc>
                <a:tc>
                  <a:txBody>
                    <a:bodyPr/>
                    <a:lstStyle/>
                    <a:p>
                      <a:r>
                        <a:rPr kumimoji="0" lang="en-US" sz="1800" b="1" kern="1200">
                          <a:solidFill>
                            <a:schemeClr val="lt1"/>
                          </a:solidFill>
                          <a:latin typeface="+mn-lt"/>
                          <a:ea typeface="+mn-ea"/>
                          <a:cs typeface="+mn-cs"/>
                        </a:rPr>
                        <a:t>• No start-up fee or membership</a:t>
                      </a:r>
                    </a:p>
                    <a:p>
                      <a:r>
                        <a:rPr kumimoji="0" lang="en-US" sz="1800" b="1" kern="1200">
                          <a:solidFill>
                            <a:schemeClr val="lt1"/>
                          </a:solidFill>
                          <a:latin typeface="+mn-lt"/>
                          <a:ea typeface="+mn-ea"/>
                          <a:cs typeface="+mn-cs"/>
                        </a:rPr>
                        <a:t>• Low monthly membership cost under £20 per month</a:t>
                      </a:r>
                    </a:p>
                    <a:p>
                      <a:r>
                        <a:rPr kumimoji="0" lang="en-US" sz="1800" b="1" kern="1200">
                          <a:solidFill>
                            <a:schemeClr val="lt1"/>
                          </a:solidFill>
                          <a:latin typeface="+mn-lt"/>
                          <a:ea typeface="+mn-ea"/>
                          <a:cs typeface="+mn-cs"/>
                        </a:rPr>
                        <a:t>• Low annual membership cost option also available: pay for 10 month and get 2 months free	</a:t>
                      </a:r>
                    </a:p>
                    <a:p>
                      <a:endParaRPr lang="en-US"/>
                    </a:p>
                  </a:txBody>
                  <a:tcPr/>
                </a:tc>
                <a:tc>
                  <a:txBody>
                    <a:bodyPr/>
                    <a:lstStyle/>
                    <a:p>
                      <a:r>
                        <a:rPr kumimoji="0" lang="en-US" sz="1800" b="1" kern="1200">
                          <a:solidFill>
                            <a:schemeClr val="lt1"/>
                          </a:solidFill>
                          <a:latin typeface="+mn-lt"/>
                          <a:ea typeface="+mn-ea"/>
                          <a:cs typeface="+mn-cs"/>
                        </a:rPr>
                        <a:t>Annual membership subscription irrespective of numbers of months clients use the facility</a:t>
                      </a:r>
                      <a:endParaRPr lang="en-US"/>
                    </a:p>
                  </a:txBody>
                  <a:tcPr/>
                </a:tc>
                <a:extLst>
                  <a:ext uri="{0D108BD9-81ED-4DB2-BD59-A6C34878D82A}">
                    <a16:rowId xmlns:a16="http://schemas.microsoft.com/office/drawing/2014/main" val="10000"/>
                  </a:ext>
                </a:extLst>
              </a:tr>
              <a:tr h="370840">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0538289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1BC9-6C71-9A4E-AA52-03087B6E5FF7}"/>
              </a:ext>
            </a:extLst>
          </p:cNvPr>
          <p:cNvSpPr>
            <a:spLocks noGrp="1"/>
          </p:cNvSpPr>
          <p:nvPr>
            <p:ph type="title"/>
          </p:nvPr>
        </p:nvSpPr>
        <p:spPr/>
        <p:txBody>
          <a:bodyPr/>
          <a:lstStyle/>
          <a:p>
            <a:endParaRPr lang="en-US"/>
          </a:p>
        </p:txBody>
      </p:sp>
      <p:graphicFrame>
        <p:nvGraphicFramePr>
          <p:cNvPr id="5" name="Content Placeholder 3">
            <a:extLst>
              <a:ext uri="{FF2B5EF4-FFF2-40B4-BE49-F238E27FC236}">
                <a16:creationId xmlns:a16="http://schemas.microsoft.com/office/drawing/2014/main" id="{25204749-D839-3F44-8D54-7BDCAF620106}"/>
              </a:ext>
            </a:extLst>
          </p:cNvPr>
          <p:cNvGraphicFramePr>
            <a:graphicFrameLocks noGrp="1"/>
          </p:cNvGraphicFramePr>
          <p:nvPr>
            <p:ph idx="1"/>
            <p:extLst>
              <p:ext uri="{D42A27DB-BD31-4B8C-83A1-F6EECF244321}">
                <p14:modId xmlns:p14="http://schemas.microsoft.com/office/powerpoint/2010/main" val="3063644830"/>
              </p:ext>
            </p:extLst>
          </p:nvPr>
        </p:nvGraphicFramePr>
        <p:xfrm>
          <a:off x="685800" y="593436"/>
          <a:ext cx="7772400" cy="2931160"/>
        </p:xfrm>
        <a:graphic>
          <a:graphicData uri="http://schemas.openxmlformats.org/drawingml/2006/table">
            <a:tbl>
              <a:tblPr firstRow="1" bandRow="1">
                <a:tableStyleId>{5C22544A-7EE6-4342-B048-85BDC9FD1C3A}</a:tableStyleId>
              </a:tblPr>
              <a:tblGrid>
                <a:gridCol w="2590800">
                  <a:extLst>
                    <a:ext uri="{9D8B030D-6E8A-4147-A177-3AD203B41FA5}">
                      <a16:colId xmlns:a16="http://schemas.microsoft.com/office/drawing/2014/main" val="20000"/>
                    </a:ext>
                  </a:extLst>
                </a:gridCol>
                <a:gridCol w="25908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tblGrid>
              <a:tr h="370840">
                <a:tc>
                  <a:txBody>
                    <a:bodyPr/>
                    <a:lstStyle/>
                    <a:p>
                      <a:r>
                        <a:rPr kumimoji="0" lang="en-US" sz="1800" b="1" kern="1200">
                          <a:solidFill>
                            <a:schemeClr val="lt1"/>
                          </a:solidFill>
                          <a:latin typeface="+mn-lt"/>
                          <a:ea typeface="+mn-ea"/>
                          <a:cs typeface="+mn-cs"/>
                        </a:rPr>
                        <a:t>Promotion</a:t>
                      </a:r>
                      <a:endParaRPr lang="en-US"/>
                    </a:p>
                  </a:txBody>
                  <a:tcPr/>
                </a:tc>
                <a:tc>
                  <a:txBody>
                    <a:bodyPr/>
                    <a:lstStyle/>
                    <a:p>
                      <a:r>
                        <a:rPr kumimoji="0" lang="en-US" sz="1800" b="1" kern="1200">
                          <a:solidFill>
                            <a:schemeClr val="lt1"/>
                          </a:solidFill>
                          <a:latin typeface="+mn-lt"/>
                          <a:ea typeface="+mn-ea"/>
                          <a:cs typeface="+mn-cs"/>
                        </a:rPr>
                        <a:t>•Different  approaches of getting target market</a:t>
                      </a:r>
                    </a:p>
                    <a:p>
                      <a:r>
                        <a:rPr kumimoji="0" lang="en-US" sz="1800" b="1" kern="1200">
                          <a:solidFill>
                            <a:schemeClr val="lt1"/>
                          </a:solidFill>
                          <a:latin typeface="+mn-lt"/>
                          <a:ea typeface="+mn-ea"/>
                          <a:cs typeface="+mn-cs"/>
                        </a:rPr>
                        <a:t>• Most  of the advertising techniques are very reasonable priced	</a:t>
                      </a:r>
                    </a:p>
                    <a:p>
                      <a:endParaRPr lang="en-US"/>
                    </a:p>
                  </a:txBody>
                  <a:tcPr/>
                </a:tc>
                <a:tc>
                  <a:txBody>
                    <a:bodyPr/>
                    <a:lstStyle/>
                    <a:p>
                      <a:r>
                        <a:rPr kumimoji="0" lang="en-US" sz="1800" b="1" kern="1200">
                          <a:solidFill>
                            <a:schemeClr val="lt1"/>
                          </a:solidFill>
                          <a:latin typeface="+mn-lt"/>
                          <a:ea typeface="+mn-ea"/>
                          <a:cs typeface="+mn-cs"/>
                        </a:rPr>
                        <a:t>• Some advertising approaches used are expensive</a:t>
                      </a:r>
                    </a:p>
                    <a:p>
                      <a:r>
                        <a:rPr kumimoji="0" lang="en-US" sz="1800" b="1" kern="1200">
                          <a:solidFill>
                            <a:schemeClr val="lt1"/>
                          </a:solidFill>
                          <a:latin typeface="+mn-lt"/>
                          <a:ea typeface="+mn-ea"/>
                          <a:cs typeface="+mn-cs"/>
                        </a:rPr>
                        <a:t>• Ads can often be ignored due to the big capacity we see each day	</a:t>
                      </a:r>
                    </a:p>
                    <a:p>
                      <a:endParaRPr lang="en-US"/>
                    </a:p>
                  </a:txBody>
                  <a:tcPr/>
                </a:tc>
                <a:extLst>
                  <a:ext uri="{0D108BD9-81ED-4DB2-BD59-A6C34878D82A}">
                    <a16:rowId xmlns:a16="http://schemas.microsoft.com/office/drawing/2014/main" val="10000"/>
                  </a:ext>
                </a:extLst>
              </a:tr>
              <a:tr h="370840">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1"/>
                  </a:ext>
                </a:extLst>
              </a:tr>
            </a:tbl>
          </a:graphicData>
        </a:graphic>
      </p:graphicFrame>
      <p:graphicFrame>
        <p:nvGraphicFramePr>
          <p:cNvPr id="3" name="Content Placeholder 3">
            <a:extLst>
              <a:ext uri="{FF2B5EF4-FFF2-40B4-BE49-F238E27FC236}">
                <a16:creationId xmlns:a16="http://schemas.microsoft.com/office/drawing/2014/main" id="{0F5822B0-0C5E-8A42-B1DB-B57341F9C3D3}"/>
              </a:ext>
            </a:extLst>
          </p:cNvPr>
          <p:cNvGraphicFramePr>
            <a:graphicFrameLocks/>
          </p:cNvGraphicFramePr>
          <p:nvPr>
            <p:extLst>
              <p:ext uri="{D42A27DB-BD31-4B8C-83A1-F6EECF244321}">
                <p14:modId xmlns:p14="http://schemas.microsoft.com/office/powerpoint/2010/main" val="1087644794"/>
              </p:ext>
            </p:extLst>
          </p:nvPr>
        </p:nvGraphicFramePr>
        <p:xfrm>
          <a:off x="685800" y="3882044"/>
          <a:ext cx="7772400" cy="2931160"/>
        </p:xfrm>
        <a:graphic>
          <a:graphicData uri="http://schemas.openxmlformats.org/drawingml/2006/table">
            <a:tbl>
              <a:tblPr firstRow="1" bandRow="1">
                <a:tableStyleId>{5C22544A-7EE6-4342-B048-85BDC9FD1C3A}</a:tableStyleId>
              </a:tblPr>
              <a:tblGrid>
                <a:gridCol w="2590800">
                  <a:extLst>
                    <a:ext uri="{9D8B030D-6E8A-4147-A177-3AD203B41FA5}">
                      <a16:colId xmlns:a16="http://schemas.microsoft.com/office/drawing/2014/main" val="20000"/>
                    </a:ext>
                  </a:extLst>
                </a:gridCol>
                <a:gridCol w="25908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tblGrid>
              <a:tr h="370840">
                <a:tc>
                  <a:txBody>
                    <a:bodyPr/>
                    <a:lstStyle/>
                    <a:p>
                      <a:r>
                        <a:rPr kumimoji="0" lang="en-US" sz="1800" b="1" kern="1200">
                          <a:solidFill>
                            <a:schemeClr val="lt1"/>
                          </a:solidFill>
                          <a:latin typeface="+mn-lt"/>
                          <a:ea typeface="+mn-ea"/>
                          <a:cs typeface="+mn-cs"/>
                        </a:rPr>
                        <a:t>External Factors</a:t>
                      </a:r>
                      <a:endParaRPr lang="en-US"/>
                    </a:p>
                  </a:txBody>
                  <a:tcPr/>
                </a:tc>
                <a:tc>
                  <a:txBody>
                    <a:bodyPr/>
                    <a:lstStyle/>
                    <a:p>
                      <a:r>
                        <a:rPr kumimoji="0" lang="en-US" sz="1800" b="1" kern="1200">
                          <a:solidFill>
                            <a:schemeClr val="lt1"/>
                          </a:solidFill>
                          <a:latin typeface="+mn-lt"/>
                          <a:ea typeface="+mn-ea"/>
                          <a:cs typeface="+mn-cs"/>
                        </a:rPr>
                        <a:t>Opportunities</a:t>
                      </a:r>
                      <a:endParaRPr lang="en-US"/>
                    </a:p>
                  </a:txBody>
                  <a:tcPr/>
                </a:tc>
                <a:tc>
                  <a:txBody>
                    <a:bodyPr/>
                    <a:lstStyle/>
                    <a:p>
                      <a:r>
                        <a:rPr kumimoji="0" lang="en-US" sz="1800" b="1" kern="1200">
                          <a:solidFill>
                            <a:schemeClr val="lt1"/>
                          </a:solidFill>
                          <a:latin typeface="+mn-lt"/>
                          <a:ea typeface="+mn-ea"/>
                          <a:cs typeface="+mn-cs"/>
                        </a:rPr>
                        <a:t>Threats</a:t>
                      </a:r>
                      <a:endParaRPr lang="en-US"/>
                    </a:p>
                  </a:txBody>
                  <a:tcPr/>
                </a:tc>
                <a:extLst>
                  <a:ext uri="{0D108BD9-81ED-4DB2-BD59-A6C34878D82A}">
                    <a16:rowId xmlns:a16="http://schemas.microsoft.com/office/drawing/2014/main" val="10000"/>
                  </a:ext>
                </a:extLst>
              </a:tr>
              <a:tr h="370840">
                <a:tc>
                  <a:txBody>
                    <a:bodyPr/>
                    <a:lstStyle/>
                    <a:p>
                      <a:r>
                        <a:rPr lang="en-US"/>
                        <a:t>Location </a:t>
                      </a:r>
                    </a:p>
                  </a:txBody>
                  <a:tcPr/>
                </a:tc>
                <a:tc>
                  <a:txBody>
                    <a:bodyPr/>
                    <a:lstStyle/>
                    <a:p>
                      <a:r>
                        <a:rPr kumimoji="0" lang="en-US" sz="1800" kern="1200">
                          <a:solidFill>
                            <a:schemeClr val="dk1"/>
                          </a:solidFill>
                          <a:latin typeface="+mn-lt"/>
                          <a:ea typeface="+mn-ea"/>
                          <a:cs typeface="+mn-cs"/>
                        </a:rPr>
                        <a:t>•Location is O2 </a:t>
                      </a:r>
                      <a:r>
                        <a:rPr kumimoji="0" lang="en-US" sz="1800" kern="1200" err="1">
                          <a:solidFill>
                            <a:schemeClr val="dk1"/>
                          </a:solidFill>
                          <a:latin typeface="+mn-lt"/>
                          <a:ea typeface="+mn-ea"/>
                          <a:cs typeface="+mn-cs"/>
                        </a:rPr>
                        <a:t>Finchley</a:t>
                      </a:r>
                      <a:r>
                        <a:rPr kumimoji="0" lang="en-US" sz="1800" kern="1200">
                          <a:solidFill>
                            <a:schemeClr val="dk1"/>
                          </a:solidFill>
                          <a:latin typeface="+mn-lt"/>
                          <a:ea typeface="+mn-ea"/>
                          <a:cs typeface="+mn-cs"/>
                        </a:rPr>
                        <a:t> shopping </a:t>
                      </a:r>
                      <a:r>
                        <a:rPr kumimoji="0" lang="en-US" sz="1800" kern="1200" err="1">
                          <a:solidFill>
                            <a:schemeClr val="dk1"/>
                          </a:solidFill>
                          <a:latin typeface="+mn-lt"/>
                          <a:ea typeface="+mn-ea"/>
                          <a:cs typeface="+mn-cs"/>
                        </a:rPr>
                        <a:t>centre</a:t>
                      </a:r>
                      <a:endParaRPr kumimoji="0" lang="en-US" sz="1800" kern="1200">
                        <a:solidFill>
                          <a:schemeClr val="dk1"/>
                        </a:solidFill>
                        <a:latin typeface="+mn-lt"/>
                        <a:ea typeface="+mn-ea"/>
                        <a:cs typeface="+mn-cs"/>
                      </a:endParaRPr>
                    </a:p>
                    <a:p>
                      <a:r>
                        <a:rPr kumimoji="0" lang="en-US" sz="1800" kern="1200">
                          <a:solidFill>
                            <a:schemeClr val="dk1"/>
                          </a:solidFill>
                          <a:latin typeface="+mn-lt"/>
                          <a:ea typeface="+mn-ea"/>
                          <a:cs typeface="+mn-cs"/>
                        </a:rPr>
                        <a:t>•Great location for the tube and trains</a:t>
                      </a:r>
                    </a:p>
                    <a:p>
                      <a:r>
                        <a:rPr kumimoji="0" lang="en-US" sz="1800" kern="1200">
                          <a:solidFill>
                            <a:schemeClr val="dk1"/>
                          </a:solidFill>
                          <a:latin typeface="+mn-lt"/>
                          <a:ea typeface="+mn-ea"/>
                          <a:cs typeface="+mn-cs"/>
                        </a:rPr>
                        <a:t>• Plenty of parking space in shopping </a:t>
                      </a:r>
                      <a:r>
                        <a:rPr kumimoji="0" lang="en-US" sz="1800" kern="1200" err="1">
                          <a:solidFill>
                            <a:schemeClr val="dk1"/>
                          </a:solidFill>
                          <a:latin typeface="+mn-lt"/>
                          <a:ea typeface="+mn-ea"/>
                          <a:cs typeface="+mn-cs"/>
                        </a:rPr>
                        <a:t>centre</a:t>
                      </a:r>
                      <a:r>
                        <a:rPr kumimoji="0" lang="en-US" sz="1800" kern="1200">
                          <a:solidFill>
                            <a:schemeClr val="dk1"/>
                          </a:solidFill>
                          <a:latin typeface="+mn-lt"/>
                          <a:ea typeface="+mn-ea"/>
                          <a:cs typeface="+mn-cs"/>
                        </a:rPr>
                        <a:t>	</a:t>
                      </a:r>
                    </a:p>
                    <a:p>
                      <a:endParaRPr lang="en-US"/>
                    </a:p>
                  </a:txBody>
                  <a:tcPr/>
                </a:tc>
                <a:tc>
                  <a:txBody>
                    <a:bodyPr/>
                    <a:lstStyle/>
                    <a:p>
                      <a:r>
                        <a:rPr kumimoji="0" lang="en-US" sz="1800" kern="1200">
                          <a:solidFill>
                            <a:schemeClr val="dk1"/>
                          </a:solidFill>
                          <a:latin typeface="+mn-lt"/>
                          <a:ea typeface="+mn-ea"/>
                          <a:cs typeface="+mn-cs"/>
                        </a:rPr>
                        <a:t>• Small location, ultimately will result in limit on the number of memberships.</a:t>
                      </a:r>
                      <a:endParaRPr lang="en-US"/>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5397153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D1B5F-76E1-A649-A01A-2946FD11BBE3}"/>
              </a:ext>
            </a:extLst>
          </p:cNvPr>
          <p:cNvSpPr>
            <a:spLocks noGrp="1"/>
          </p:cNvSpPr>
          <p:nvPr>
            <p:ph type="title"/>
          </p:nvPr>
        </p:nvSpPr>
        <p:spPr/>
        <p:txBody>
          <a:bodyPr/>
          <a:lstStyle/>
          <a:p>
            <a:endParaRPr lang="en-US"/>
          </a:p>
        </p:txBody>
      </p:sp>
      <p:graphicFrame>
        <p:nvGraphicFramePr>
          <p:cNvPr id="5" name="Content Placeholder 3">
            <a:extLst>
              <a:ext uri="{FF2B5EF4-FFF2-40B4-BE49-F238E27FC236}">
                <a16:creationId xmlns:a16="http://schemas.microsoft.com/office/drawing/2014/main" id="{1BB968B7-9818-E24D-9CF3-2DB502BCB7C7}"/>
              </a:ext>
            </a:extLst>
          </p:cNvPr>
          <p:cNvGraphicFramePr>
            <a:graphicFrameLocks noGrp="1"/>
          </p:cNvGraphicFramePr>
          <p:nvPr>
            <p:ph idx="1"/>
            <p:extLst>
              <p:ext uri="{D42A27DB-BD31-4B8C-83A1-F6EECF244321}">
                <p14:modId xmlns:p14="http://schemas.microsoft.com/office/powerpoint/2010/main" val="723507742"/>
              </p:ext>
            </p:extLst>
          </p:nvPr>
        </p:nvGraphicFramePr>
        <p:xfrm>
          <a:off x="685800" y="1289304"/>
          <a:ext cx="7772400" cy="4572000"/>
        </p:xfrm>
        <a:graphic>
          <a:graphicData uri="http://schemas.openxmlformats.org/drawingml/2006/table">
            <a:tbl>
              <a:tblPr firstRow="1" bandRow="1">
                <a:tableStyleId>{5C22544A-7EE6-4342-B048-85BDC9FD1C3A}</a:tableStyleId>
              </a:tblPr>
              <a:tblGrid>
                <a:gridCol w="2590800">
                  <a:extLst>
                    <a:ext uri="{9D8B030D-6E8A-4147-A177-3AD203B41FA5}">
                      <a16:colId xmlns:a16="http://schemas.microsoft.com/office/drawing/2014/main" val="20000"/>
                    </a:ext>
                  </a:extLst>
                </a:gridCol>
                <a:gridCol w="25908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tblGrid>
              <a:tr h="1004078">
                <a:tc>
                  <a:txBody>
                    <a:bodyPr/>
                    <a:lstStyle/>
                    <a:p>
                      <a:r>
                        <a:rPr kumimoji="0" lang="en-US" sz="1800" b="1" kern="1200">
                          <a:solidFill>
                            <a:schemeClr val="lt1"/>
                          </a:solidFill>
                          <a:latin typeface="+mn-lt"/>
                          <a:ea typeface="+mn-ea"/>
                          <a:cs typeface="+mn-cs"/>
                        </a:rPr>
                        <a:t>Competition</a:t>
                      </a:r>
                      <a:endParaRPr lang="en-US"/>
                    </a:p>
                  </a:txBody>
                  <a:tcPr/>
                </a:tc>
                <a:tc>
                  <a:txBody>
                    <a:bodyPr/>
                    <a:lstStyle/>
                    <a:p>
                      <a:r>
                        <a:rPr kumimoji="0" lang="en-US" sz="1800" b="1" kern="1200">
                          <a:solidFill>
                            <a:schemeClr val="lt1"/>
                          </a:solidFill>
                          <a:latin typeface="+mn-lt"/>
                          <a:ea typeface="+mn-ea"/>
                          <a:cs typeface="+mn-cs"/>
                        </a:rPr>
                        <a:t>• Small location, ultimately will result in limit on the number of memberships.</a:t>
                      </a:r>
                      <a:endParaRPr lang="en-US"/>
                    </a:p>
                  </a:txBody>
                  <a:tcPr/>
                </a:tc>
                <a:tc>
                  <a:txBody>
                    <a:bodyPr/>
                    <a:lstStyle/>
                    <a:p>
                      <a:r>
                        <a:rPr kumimoji="0" lang="en-US" sz="1800" b="1" kern="1200">
                          <a:solidFill>
                            <a:schemeClr val="lt1"/>
                          </a:solidFill>
                          <a:latin typeface="+mn-lt"/>
                          <a:ea typeface="+mn-ea"/>
                          <a:cs typeface="+mn-cs"/>
                        </a:rPr>
                        <a:t>Other area gyms offer more facilities like types such as a pool, sauna and café.</a:t>
                      </a:r>
                      <a:endParaRPr lang="en-US"/>
                    </a:p>
                  </a:txBody>
                  <a:tcPr/>
                </a:tc>
                <a:extLst>
                  <a:ext uri="{0D108BD9-81ED-4DB2-BD59-A6C34878D82A}">
                    <a16:rowId xmlns:a16="http://schemas.microsoft.com/office/drawing/2014/main" val="10000"/>
                  </a:ext>
                </a:extLst>
              </a:tr>
              <a:tr h="1930920">
                <a:tc>
                  <a:txBody>
                    <a:bodyPr/>
                    <a:lstStyle/>
                    <a:p>
                      <a:r>
                        <a:rPr kumimoji="0" lang="en-US" sz="1800" kern="1200">
                          <a:solidFill>
                            <a:schemeClr val="dk1"/>
                          </a:solidFill>
                          <a:latin typeface="+mn-lt"/>
                          <a:ea typeface="+mn-ea"/>
                          <a:cs typeface="+mn-cs"/>
                        </a:rPr>
                        <a:t>Economic/ Social</a:t>
                      </a:r>
                      <a:endParaRPr lang="en-US"/>
                    </a:p>
                  </a:txBody>
                  <a:tcPr/>
                </a:tc>
                <a:tc>
                  <a:txBody>
                    <a:bodyPr/>
                    <a:lstStyle/>
                    <a:p>
                      <a:r>
                        <a:rPr kumimoji="0" lang="en-US" sz="1800" kern="1200">
                          <a:solidFill>
                            <a:schemeClr val="dk1"/>
                          </a:solidFill>
                          <a:latin typeface="+mn-lt"/>
                          <a:ea typeface="+mn-ea"/>
                          <a:cs typeface="+mn-cs"/>
                        </a:rPr>
                        <a:t>In today society: Getting healthy  is a popular trend</a:t>
                      </a:r>
                    </a:p>
                    <a:p>
                      <a:r>
                        <a:rPr kumimoji="0" lang="en-US" sz="1800" kern="1200">
                          <a:solidFill>
                            <a:schemeClr val="dk1"/>
                          </a:solidFill>
                          <a:latin typeface="+mn-lt"/>
                          <a:ea typeface="+mn-ea"/>
                          <a:cs typeface="+mn-cs"/>
                        </a:rPr>
                        <a:t>• Get fit and lose and weight are many people: new year's resolutions</a:t>
                      </a:r>
                    </a:p>
                    <a:p>
                      <a:r>
                        <a:rPr kumimoji="0" lang="en-US" sz="1800" kern="1200">
                          <a:solidFill>
                            <a:schemeClr val="dk1"/>
                          </a:solidFill>
                          <a:latin typeface="+mn-lt"/>
                          <a:ea typeface="+mn-ea"/>
                          <a:cs typeface="+mn-cs"/>
                        </a:rPr>
                        <a:t>• Low prices is an  important to customers	</a:t>
                      </a:r>
                    </a:p>
                    <a:p>
                      <a:endParaRPr lang="en-US"/>
                    </a:p>
                  </a:txBody>
                  <a:tcPr/>
                </a:tc>
                <a:tc>
                  <a:txBody>
                    <a:bodyPr/>
                    <a:lstStyle/>
                    <a:p>
                      <a:r>
                        <a:rPr kumimoji="0" lang="en-US" sz="1800" kern="1200">
                          <a:solidFill>
                            <a:schemeClr val="dk1"/>
                          </a:solidFill>
                          <a:latin typeface="+mn-lt"/>
                          <a:ea typeface="+mn-ea"/>
                          <a:cs typeface="+mn-cs"/>
                        </a:rPr>
                        <a:t>• Seasonal clients may be unwilling to pay during summer times, as the  outdoor sports are more popular</a:t>
                      </a:r>
                      <a:endParaRPr lang="en-US"/>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7379222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E06B9-AD3C-4141-81C0-3D022912A560}"/>
              </a:ext>
            </a:extLst>
          </p:cNvPr>
          <p:cNvSpPr>
            <a:spLocks noGrp="1"/>
          </p:cNvSpPr>
          <p:nvPr>
            <p:ph type="title"/>
          </p:nvPr>
        </p:nvSpPr>
        <p:spPr/>
        <p:txBody>
          <a:bodyPr>
            <a:normAutofit/>
          </a:bodyPr>
          <a:lstStyle/>
          <a:p>
            <a:r>
              <a:rPr lang="en-US" b="1">
                <a:solidFill>
                  <a:schemeClr val="accent2"/>
                </a:solidFill>
              </a:rPr>
              <a:t>Marketing Objectives:</a:t>
            </a:r>
            <a:br>
              <a:rPr lang="en-US" b="1">
                <a:solidFill>
                  <a:schemeClr val="accent2"/>
                </a:solidFill>
              </a:rPr>
            </a:br>
            <a:endParaRPr lang="en-US" b="1">
              <a:solidFill>
                <a:schemeClr val="accent2"/>
              </a:solidFill>
            </a:endParaRPr>
          </a:p>
        </p:txBody>
      </p:sp>
      <p:sp>
        <p:nvSpPr>
          <p:cNvPr id="3" name="Content Placeholder 2">
            <a:extLst>
              <a:ext uri="{FF2B5EF4-FFF2-40B4-BE49-F238E27FC236}">
                <a16:creationId xmlns:a16="http://schemas.microsoft.com/office/drawing/2014/main" id="{D9A64667-89CE-214A-A557-3993F630AA5A}"/>
              </a:ext>
            </a:extLst>
          </p:cNvPr>
          <p:cNvSpPr>
            <a:spLocks noGrp="1"/>
          </p:cNvSpPr>
          <p:nvPr>
            <p:ph idx="1"/>
          </p:nvPr>
        </p:nvSpPr>
        <p:spPr/>
        <p:txBody>
          <a:bodyPr/>
          <a:lstStyle/>
          <a:p>
            <a:r>
              <a:rPr lang="en-US"/>
              <a:t>1.)Increase awareness of the All in one gym facility and its benefits among local college and highs street businesses:</a:t>
            </a:r>
          </a:p>
          <a:p>
            <a:r>
              <a:rPr lang="en-US"/>
              <a:t>In year 1 by 40%,year 2 by 60%  and  year 3 by 80%.</a:t>
            </a:r>
          </a:p>
          <a:p>
            <a:r>
              <a:rPr lang="en-US"/>
              <a:t>2.)10% Increase membership in next three years.(See Budget section for specific numbers.)</a:t>
            </a:r>
          </a:p>
        </p:txBody>
      </p:sp>
    </p:spTree>
    <p:extLst>
      <p:ext uri="{BB962C8B-B14F-4D97-AF65-F5344CB8AC3E}">
        <p14:creationId xmlns:p14="http://schemas.microsoft.com/office/powerpoint/2010/main" val="28951190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43ABF-BC18-1849-886E-E47F16221756}"/>
              </a:ext>
            </a:extLst>
          </p:cNvPr>
          <p:cNvSpPr>
            <a:spLocks noGrp="1"/>
          </p:cNvSpPr>
          <p:nvPr>
            <p:ph type="title"/>
          </p:nvPr>
        </p:nvSpPr>
        <p:spPr/>
        <p:txBody>
          <a:bodyPr/>
          <a:lstStyle/>
          <a:p>
            <a:r>
              <a:rPr lang="en-US" b="1">
                <a:solidFill>
                  <a:schemeClr val="accent2"/>
                </a:solidFill>
              </a:rPr>
              <a:t>Marketing survey –awareness</a:t>
            </a:r>
            <a:r>
              <a:rPr lang="en-US"/>
              <a:t>  </a:t>
            </a:r>
          </a:p>
        </p:txBody>
      </p:sp>
      <p:graphicFrame>
        <p:nvGraphicFramePr>
          <p:cNvPr id="5" name="Content Placeholder 3">
            <a:extLst>
              <a:ext uri="{FF2B5EF4-FFF2-40B4-BE49-F238E27FC236}">
                <a16:creationId xmlns:a16="http://schemas.microsoft.com/office/drawing/2014/main" id="{7F8F8B7D-E7CB-5A41-8ACD-F63735A4A5BA}"/>
              </a:ext>
            </a:extLst>
          </p:cNvPr>
          <p:cNvGraphicFramePr>
            <a:graphicFrameLocks noGrp="1"/>
          </p:cNvGraphicFramePr>
          <p:nvPr>
            <p:ph idx="1"/>
            <p:extLst>
              <p:ext uri="{D42A27DB-BD31-4B8C-83A1-F6EECF244321}">
                <p14:modId xmlns:p14="http://schemas.microsoft.com/office/powerpoint/2010/main" val="3793014058"/>
              </p:ext>
            </p:extLst>
          </p:nvPr>
        </p:nvGraphicFramePr>
        <p:xfrm>
          <a:off x="685800" y="1747981"/>
          <a:ext cx="7772400" cy="3881912"/>
        </p:xfrm>
        <a:graphic>
          <a:graphicData uri="http://schemas.openxmlformats.org/drawingml/2006/table">
            <a:tbl>
              <a:tblPr firstRow="1" bandRow="1">
                <a:tableStyleId>{5C22544A-7EE6-4342-B048-85BDC9FD1C3A}</a:tableStyleId>
              </a:tblPr>
              <a:tblGrid>
                <a:gridCol w="3886200">
                  <a:extLst>
                    <a:ext uri="{9D8B030D-6E8A-4147-A177-3AD203B41FA5}">
                      <a16:colId xmlns:a16="http://schemas.microsoft.com/office/drawing/2014/main" val="20000"/>
                    </a:ext>
                  </a:extLst>
                </a:gridCol>
                <a:gridCol w="3886200">
                  <a:extLst>
                    <a:ext uri="{9D8B030D-6E8A-4147-A177-3AD203B41FA5}">
                      <a16:colId xmlns:a16="http://schemas.microsoft.com/office/drawing/2014/main" val="20001"/>
                    </a:ext>
                  </a:extLst>
                </a:gridCol>
              </a:tblGrid>
              <a:tr h="741878">
                <a:tc>
                  <a:txBody>
                    <a:bodyPr/>
                    <a:lstStyle/>
                    <a:p>
                      <a:r>
                        <a:rPr lang="en-US"/>
                        <a:t>Location of</a:t>
                      </a:r>
                      <a:r>
                        <a:rPr lang="en-US" baseline="0"/>
                        <a:t> gym?</a:t>
                      </a:r>
                      <a:endParaRPr lang="en-US"/>
                    </a:p>
                  </a:txBody>
                  <a:tcPr/>
                </a:tc>
                <a:tc>
                  <a:txBody>
                    <a:bodyPr/>
                    <a:lstStyle/>
                    <a:p>
                      <a:endParaRPr lang="en-US"/>
                    </a:p>
                  </a:txBody>
                  <a:tcPr/>
                </a:tc>
                <a:extLst>
                  <a:ext uri="{0D108BD9-81ED-4DB2-BD59-A6C34878D82A}">
                    <a16:rowId xmlns:a16="http://schemas.microsoft.com/office/drawing/2014/main" val="10000"/>
                  </a:ext>
                </a:extLst>
              </a:tr>
              <a:tr h="741878">
                <a:tc>
                  <a:txBody>
                    <a:bodyPr/>
                    <a:lstStyle/>
                    <a:p>
                      <a:r>
                        <a:rPr kumimoji="0" lang="en-US" sz="1800" kern="1200">
                          <a:solidFill>
                            <a:schemeClr val="dk1"/>
                          </a:solidFill>
                          <a:latin typeface="+mn-lt"/>
                          <a:ea typeface="+mn-ea"/>
                          <a:cs typeface="+mn-cs"/>
                        </a:rPr>
                        <a:t>Are you a member –yes!</a:t>
                      </a:r>
                      <a:endParaRPr lang="en-US"/>
                    </a:p>
                  </a:txBody>
                  <a:tcPr/>
                </a:tc>
                <a:tc>
                  <a:txBody>
                    <a:bodyPr/>
                    <a:lstStyle/>
                    <a:p>
                      <a:r>
                        <a:rPr lang="en-US"/>
                        <a:t>0%</a:t>
                      </a:r>
                    </a:p>
                  </a:txBody>
                  <a:tcPr/>
                </a:tc>
                <a:extLst>
                  <a:ext uri="{0D108BD9-81ED-4DB2-BD59-A6C34878D82A}">
                    <a16:rowId xmlns:a16="http://schemas.microsoft.com/office/drawing/2014/main" val="10001"/>
                  </a:ext>
                </a:extLst>
              </a:tr>
              <a:tr h="741878">
                <a:tc>
                  <a:txBody>
                    <a:bodyPr/>
                    <a:lstStyle/>
                    <a:p>
                      <a:r>
                        <a:rPr lang="en-US"/>
                        <a:t>I know the location</a:t>
                      </a:r>
                    </a:p>
                  </a:txBody>
                  <a:tcPr/>
                </a:tc>
                <a:tc>
                  <a:txBody>
                    <a:bodyPr/>
                    <a:lstStyle/>
                    <a:p>
                      <a:r>
                        <a:rPr lang="en-US"/>
                        <a:t>46%</a:t>
                      </a:r>
                    </a:p>
                  </a:txBody>
                  <a:tcPr/>
                </a:tc>
                <a:extLst>
                  <a:ext uri="{0D108BD9-81ED-4DB2-BD59-A6C34878D82A}">
                    <a16:rowId xmlns:a16="http://schemas.microsoft.com/office/drawing/2014/main" val="10002"/>
                  </a:ext>
                </a:extLst>
              </a:tr>
              <a:tr h="741878">
                <a:tc>
                  <a:txBody>
                    <a:bodyPr/>
                    <a:lstStyle/>
                    <a:p>
                      <a:r>
                        <a:rPr lang="en-US"/>
                        <a:t>I have heard on radio and on O2 shopping Centre </a:t>
                      </a:r>
                      <a:r>
                        <a:rPr kumimoji="0" lang="ro-RO" sz="1800" kern="1200">
                          <a:solidFill>
                            <a:schemeClr val="dk1"/>
                          </a:solidFill>
                          <a:latin typeface="+mn-lt"/>
                          <a:ea typeface="+mn-ea"/>
                          <a:cs typeface="+mn-cs"/>
                        </a:rPr>
                        <a:t>advertisement board</a:t>
                      </a:r>
                      <a:endParaRPr lang="en-US"/>
                    </a:p>
                  </a:txBody>
                  <a:tcPr/>
                </a:tc>
                <a:tc>
                  <a:txBody>
                    <a:bodyPr/>
                    <a:lstStyle/>
                    <a:p>
                      <a:r>
                        <a:rPr lang="en-US"/>
                        <a:t>16%</a:t>
                      </a:r>
                    </a:p>
                  </a:txBody>
                  <a:tcPr/>
                </a:tc>
                <a:extLst>
                  <a:ext uri="{0D108BD9-81ED-4DB2-BD59-A6C34878D82A}">
                    <a16:rowId xmlns:a16="http://schemas.microsoft.com/office/drawing/2014/main" val="10003"/>
                  </a:ext>
                </a:extLst>
              </a:tr>
              <a:tr h="741878">
                <a:tc>
                  <a:txBody>
                    <a:bodyPr/>
                    <a:lstStyle/>
                    <a:p>
                      <a:r>
                        <a:rPr kumimoji="0" lang="en-US" sz="1800" kern="1200">
                          <a:solidFill>
                            <a:schemeClr val="dk1"/>
                          </a:solidFill>
                          <a:latin typeface="+mn-lt"/>
                          <a:ea typeface="+mn-ea"/>
                          <a:cs typeface="+mn-cs"/>
                        </a:rPr>
                        <a:t>Location –I don't know where it is located</a:t>
                      </a:r>
                      <a:endParaRPr lang="en-US"/>
                    </a:p>
                  </a:txBody>
                  <a:tcPr/>
                </a:tc>
                <a:tc>
                  <a:txBody>
                    <a:bodyPr/>
                    <a:lstStyle/>
                    <a:p>
                      <a:r>
                        <a:rPr lang="en-US"/>
                        <a:t>38%</a:t>
                      </a:r>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9699218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1103B-2530-BF46-900B-AA4FB4BC50B7}"/>
              </a:ext>
            </a:extLst>
          </p:cNvPr>
          <p:cNvSpPr>
            <a:spLocks noGrp="1"/>
          </p:cNvSpPr>
          <p:nvPr>
            <p:ph type="title"/>
          </p:nvPr>
        </p:nvSpPr>
        <p:spPr>
          <a:xfrm>
            <a:off x="1018498" y="0"/>
            <a:ext cx="7772400" cy="926475"/>
          </a:xfrm>
        </p:spPr>
        <p:txBody>
          <a:bodyPr/>
          <a:lstStyle/>
          <a:p>
            <a:r>
              <a:rPr lang="en-GB">
                <a:solidFill>
                  <a:schemeClr val="accent2"/>
                </a:solidFill>
                <a:latin typeface="Arial Rounded MT Bold" panose="020F0704030504030204" pitchFamily="34" charset="77"/>
              </a:rPr>
              <a:t>Financial data</a:t>
            </a:r>
            <a:endParaRPr lang="en-US">
              <a:solidFill>
                <a:schemeClr val="accent2"/>
              </a:solidFill>
              <a:latin typeface="Arial Rounded MT Bold" panose="020F0704030504030204" pitchFamily="34" charset="77"/>
            </a:endParaRPr>
          </a:p>
        </p:txBody>
      </p:sp>
      <p:sp>
        <p:nvSpPr>
          <p:cNvPr id="3" name="Content Placeholder 2">
            <a:extLst>
              <a:ext uri="{FF2B5EF4-FFF2-40B4-BE49-F238E27FC236}">
                <a16:creationId xmlns:a16="http://schemas.microsoft.com/office/drawing/2014/main" id="{B8626D90-E462-3643-A4E2-14C3B9F9FA8E}"/>
              </a:ext>
            </a:extLst>
          </p:cNvPr>
          <p:cNvSpPr>
            <a:spLocks noGrp="1"/>
          </p:cNvSpPr>
          <p:nvPr>
            <p:ph idx="1"/>
          </p:nvPr>
        </p:nvSpPr>
        <p:spPr>
          <a:xfrm>
            <a:off x="385164" y="1197131"/>
            <a:ext cx="8301636" cy="4934261"/>
          </a:xfrm>
        </p:spPr>
        <p:txBody>
          <a:bodyPr>
            <a:normAutofit/>
          </a:bodyPr>
          <a:lstStyle/>
          <a:p>
            <a:r>
              <a:rPr lang="en-GB" b="0" i="0">
                <a:solidFill>
                  <a:srgbClr val="333333"/>
                </a:solidFill>
                <a:effectLst/>
              </a:rPr>
              <a:t>Accounting = £100/month</a:t>
            </a:r>
          </a:p>
          <a:p>
            <a:r>
              <a:rPr lang="en-GB" b="0" i="0">
                <a:solidFill>
                  <a:srgbClr val="333333"/>
                </a:solidFill>
                <a:effectLst/>
              </a:rPr>
              <a:t>Advertising = £250/month</a:t>
            </a:r>
          </a:p>
          <a:p>
            <a:r>
              <a:rPr lang="en-GB" b="0" i="0">
                <a:solidFill>
                  <a:srgbClr val="333333"/>
                </a:solidFill>
                <a:effectLst/>
              </a:rPr>
              <a:t>Insurance = £3,000 the first month of each year</a:t>
            </a:r>
          </a:p>
          <a:p>
            <a:r>
              <a:rPr lang="en-GB" b="0" i="0">
                <a:solidFill>
                  <a:srgbClr val="333333"/>
                </a:solidFill>
                <a:effectLst/>
              </a:rPr>
              <a:t>Legal = £500 in the first month</a:t>
            </a:r>
          </a:p>
          <a:p>
            <a:r>
              <a:rPr lang="en-GB" b="0" i="0">
                <a:solidFill>
                  <a:srgbClr val="333333"/>
                </a:solidFill>
                <a:effectLst/>
              </a:rPr>
              <a:t>Office Supplies = £100/month</a:t>
            </a:r>
          </a:p>
          <a:p>
            <a:r>
              <a:rPr lang="en-GB" b="0" i="0">
                <a:solidFill>
                  <a:srgbClr val="333333"/>
                </a:solidFill>
                <a:effectLst/>
              </a:rPr>
              <a:t>Rent =£ 3,500/month</a:t>
            </a:r>
          </a:p>
          <a:p>
            <a:r>
              <a:rPr lang="en-GB" b="0" i="0">
                <a:solidFill>
                  <a:srgbClr val="333333"/>
                </a:solidFill>
                <a:effectLst/>
              </a:rPr>
              <a:t>Telephone = £100/month</a:t>
            </a:r>
          </a:p>
          <a:p>
            <a:r>
              <a:rPr lang="en-GB" b="0" i="0">
                <a:solidFill>
                  <a:srgbClr val="333333"/>
                </a:solidFill>
                <a:effectLst/>
              </a:rPr>
              <a:t>Travel = £150/month</a:t>
            </a:r>
          </a:p>
          <a:p>
            <a:r>
              <a:rPr lang="en-GB" b="0" i="0">
                <a:solidFill>
                  <a:srgbClr val="333333"/>
                </a:solidFill>
                <a:effectLst/>
              </a:rPr>
              <a:t>Utilities = £300/month</a:t>
            </a:r>
          </a:p>
          <a:p>
            <a:r>
              <a:rPr lang="en-GB" b="0" i="0">
                <a:solidFill>
                  <a:srgbClr val="333333"/>
                </a:solidFill>
                <a:effectLst/>
              </a:rPr>
              <a:t>Website = £25/month</a:t>
            </a:r>
          </a:p>
          <a:p>
            <a:r>
              <a:rPr lang="en-GB" b="0" i="0">
                <a:solidFill>
                  <a:srgbClr val="333333"/>
                </a:solidFill>
                <a:effectLst/>
              </a:rPr>
              <a:t>Owner Draw = £1,000/month in the first year then £2,000 and </a:t>
            </a:r>
            <a:r>
              <a:rPr lang="en-GB">
                <a:solidFill>
                  <a:srgbClr val="333333"/>
                </a:solidFill>
              </a:rPr>
              <a:t>£</a:t>
            </a:r>
            <a:r>
              <a:rPr lang="en-GB" b="0" i="0">
                <a:solidFill>
                  <a:srgbClr val="333333"/>
                </a:solidFill>
                <a:effectLst/>
              </a:rPr>
              <a:t>3,000/month in year 2 and 3 respectively</a:t>
            </a:r>
          </a:p>
          <a:p>
            <a:endParaRPr lang="en-US"/>
          </a:p>
        </p:txBody>
      </p:sp>
    </p:spTree>
    <p:extLst>
      <p:ext uri="{BB962C8B-B14F-4D97-AF65-F5344CB8AC3E}">
        <p14:creationId xmlns:p14="http://schemas.microsoft.com/office/powerpoint/2010/main" val="1298037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279" y="312295"/>
            <a:ext cx="8603521" cy="5860738"/>
          </a:xfrm>
        </p:spPr>
        <p:txBody>
          <a:bodyPr>
            <a:normAutofit/>
          </a:bodyPr>
          <a:lstStyle/>
          <a:p>
            <a:r>
              <a:rPr lang="en-US" sz="2100" b="1">
                <a:solidFill>
                  <a:schemeClr val="accent2"/>
                </a:solidFill>
                <a:latin typeface="Arial Rounded MT Bold" panose="020F0704030504030204" pitchFamily="34" charset="77"/>
                <a:ea typeface="+mj-ea"/>
                <a:cs typeface="+mj-cs"/>
              </a:rPr>
              <a:t>Rates / Rental:</a:t>
            </a:r>
            <a:r>
              <a:rPr lang="en-US" sz="2100" b="1">
                <a:solidFill>
                  <a:prstClr val="black"/>
                </a:solidFill>
                <a:latin typeface="Calibri"/>
                <a:ea typeface="+mj-ea"/>
                <a:cs typeface="+mj-cs"/>
              </a:rPr>
              <a:t/>
            </a:r>
            <a:br>
              <a:rPr lang="en-US" sz="2100" b="1">
                <a:solidFill>
                  <a:prstClr val="black"/>
                </a:solidFill>
                <a:latin typeface="Calibri"/>
                <a:ea typeface="+mj-ea"/>
                <a:cs typeface="+mj-cs"/>
              </a:rPr>
            </a:br>
            <a:r>
              <a:rPr lang="en-US" sz="2100" b="1">
                <a:solidFill>
                  <a:prstClr val="black"/>
                </a:solidFill>
                <a:ea typeface="+mj-ea"/>
                <a:cs typeface="+mj-cs"/>
              </a:rPr>
              <a:t>rent will be set by the landlord, and will be locked into a lease for anything from 2-10+ years. best bet is to talk to commercial estate agents and see what typical premises are available at what cost. Business Rates are like council tax, are set by the GOV at a ratable value', however you can check with the council to see what multipliers you might qualify for to reduce this.</a:t>
            </a:r>
            <a:endParaRPr lang="en-GB" sz="2100" b="1">
              <a:solidFill>
                <a:prstClr val="black"/>
              </a:solidFill>
              <a:ea typeface="+mj-ea"/>
              <a:cs typeface="+mj-cs"/>
            </a:endParaRPr>
          </a:p>
          <a:p>
            <a:endParaRPr lang="fa-IR" sz="2100" b="1">
              <a:solidFill>
                <a:prstClr val="black"/>
              </a:solidFill>
              <a:latin typeface="Calibri"/>
              <a:ea typeface="+mj-ea"/>
              <a:cs typeface="+mj-cs"/>
            </a:endParaRPr>
          </a:p>
          <a:p>
            <a:r>
              <a:rPr lang="en-US" sz="2100" b="1">
                <a:solidFill>
                  <a:schemeClr val="accent2"/>
                </a:solidFill>
                <a:latin typeface="Arial Rounded MT Bold" panose="020F0704030504030204" pitchFamily="34" charset="77"/>
              </a:rPr>
              <a:t>Liability Insurance</a:t>
            </a:r>
            <a:r>
              <a:rPr lang="en-US" sz="2100" b="1"/>
              <a:t>:</a:t>
            </a:r>
          </a:p>
          <a:p>
            <a:pPr marL="0" indent="0">
              <a:buNone/>
            </a:pPr>
            <a:r>
              <a:rPr lang="en-US" sz="2400" b="1"/>
              <a:t>must have public liability insurance, in case anyone hurts themselves on premises, and if we employ staff we need to have employers liability to cover our self</a:t>
            </a:r>
          </a:p>
          <a:p>
            <a:pPr marL="0" indent="0">
              <a:buNone/>
            </a:pPr>
            <a:r>
              <a:rPr lang="en-US" sz="2400" b="1"/>
              <a:t>We'll need contents insurance for equipment, and might want to take up other cover on policy (loss of income etc.)</a:t>
            </a:r>
          </a:p>
          <a:p>
            <a:pPr marL="0" indent="0">
              <a:buNone/>
            </a:pPr>
            <a:endParaRPr lang="fa-IR" sz="2100" b="1"/>
          </a:p>
          <a:p>
            <a:endParaRPr lang="en-US" sz="2100" b="1">
              <a:solidFill>
                <a:prstClr val="black"/>
              </a:solidFill>
              <a:latin typeface="Calibri"/>
              <a:ea typeface="+mj-ea"/>
              <a:cs typeface="+mj-cs"/>
            </a:endParaRPr>
          </a:p>
        </p:txBody>
      </p:sp>
    </p:spTree>
    <p:extLst>
      <p:ext uri="{BB962C8B-B14F-4D97-AF65-F5344CB8AC3E}">
        <p14:creationId xmlns:p14="http://schemas.microsoft.com/office/powerpoint/2010/main" val="9640795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E7A44DE-4ED2-6D41-8A96-CBC6DF719784}"/>
              </a:ext>
            </a:extLst>
          </p:cNvPr>
          <p:cNvSpPr>
            <a:spLocks noGrp="1"/>
          </p:cNvSpPr>
          <p:nvPr>
            <p:ph type="title"/>
          </p:nvPr>
        </p:nvSpPr>
        <p:spPr/>
        <p:txBody>
          <a:bodyPr/>
          <a:lstStyle/>
          <a:p>
            <a:r>
              <a:rPr lang="en-GB">
                <a:solidFill>
                  <a:schemeClr val="accent2"/>
                </a:solidFill>
              </a:rPr>
              <a:t>Learning log</a:t>
            </a:r>
            <a:endParaRPr lang="en-US">
              <a:solidFill>
                <a:schemeClr val="accent2"/>
              </a:solidFill>
            </a:endParaRPr>
          </a:p>
        </p:txBody>
      </p:sp>
      <p:sp>
        <p:nvSpPr>
          <p:cNvPr id="5" name="Content Placeholder 4">
            <a:extLst>
              <a:ext uri="{FF2B5EF4-FFF2-40B4-BE49-F238E27FC236}">
                <a16:creationId xmlns:a16="http://schemas.microsoft.com/office/drawing/2014/main" id="{4F87A85A-9170-4D44-8034-513CBD156F06}"/>
              </a:ext>
            </a:extLst>
          </p:cNvPr>
          <p:cNvSpPr>
            <a:spLocks noGrp="1"/>
          </p:cNvSpPr>
          <p:nvPr>
            <p:ph idx="1"/>
          </p:nvPr>
        </p:nvSpPr>
        <p:spPr/>
        <p:txBody>
          <a:bodyPr/>
          <a:lstStyle/>
          <a:p>
            <a:r>
              <a:rPr lang="en-GB"/>
              <a:t>In our team we had 6 members.we divide our the project plan’s part then we start our job. We had one meeting every week, also we shared our work on WhatsApp and Skype. One of our group member he is working at gym he had many experiences in this business that he helped the group so much. Then everybody sent their slides to the </a:t>
            </a:r>
            <a:r>
              <a:rPr lang="en-GB" err="1"/>
              <a:t>wahtsapp</a:t>
            </a:r>
            <a:r>
              <a:rPr lang="en-GB"/>
              <a:t> and team leader put them together, she made the slides ready for presentation.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08C6BA6-A26A-2046-9A7F-D9E4B16004B0}"/>
              </a:ext>
            </a:extLst>
          </p:cNvPr>
          <p:cNvSpPr>
            <a:spLocks noGrp="1"/>
          </p:cNvSpPr>
          <p:nvPr>
            <p:ph type="title"/>
          </p:nvPr>
        </p:nvSpPr>
        <p:spPr>
          <a:xfrm>
            <a:off x="685800" y="161636"/>
            <a:ext cx="7772400" cy="1212273"/>
          </a:xfrm>
        </p:spPr>
        <p:txBody>
          <a:bodyPr>
            <a:normAutofit fontScale="90000"/>
          </a:bodyPr>
          <a:lstStyle/>
          <a:p>
            <a:r>
              <a:rPr lang="en-GB" b="1">
                <a:solidFill>
                  <a:schemeClr val="accent2"/>
                </a:solidFill>
              </a:rPr>
              <a:t>References</a:t>
            </a:r>
            <a:r>
              <a:rPr lang="en-GB"/>
              <a:t> </a:t>
            </a:r>
            <a:br>
              <a:rPr lang="en-GB"/>
            </a:br>
            <a:endParaRPr lang="en-US"/>
          </a:p>
        </p:txBody>
      </p:sp>
      <p:sp>
        <p:nvSpPr>
          <p:cNvPr id="9" name="Content Placeholder 8">
            <a:extLst>
              <a:ext uri="{FF2B5EF4-FFF2-40B4-BE49-F238E27FC236}">
                <a16:creationId xmlns:a16="http://schemas.microsoft.com/office/drawing/2014/main" id="{5A5526C0-8427-3F45-9EA4-DDD84DC74424}"/>
              </a:ext>
            </a:extLst>
          </p:cNvPr>
          <p:cNvSpPr txBox="1">
            <a:spLocks noGrp="1"/>
          </p:cNvSpPr>
          <p:nvPr>
            <p:ph idx="1"/>
          </p:nvPr>
        </p:nvSpPr>
        <p:spPr>
          <a:xfrm>
            <a:off x="685800" y="994856"/>
            <a:ext cx="7772400" cy="5863144"/>
          </a:xfrm>
          <a:prstGeom prst="rect">
            <a:avLst/>
          </a:prstGeom>
          <a:noFill/>
        </p:spPr>
        <p:txBody>
          <a:bodyPr wrap="square">
            <a:spAutoFit/>
          </a:bodyPr>
          <a:lstStyle/>
          <a:p>
            <a:r>
              <a:rPr lang="en-GB" sz="1800" i="1" err="1"/>
              <a:t>Bplans</a:t>
            </a:r>
            <a:r>
              <a:rPr lang="en-GB" sz="1800" i="1"/>
              <a:t>, ‘Health Club Business Plan’  </a:t>
            </a:r>
            <a:endParaRPr lang="en-GB" sz="1800"/>
          </a:p>
          <a:p>
            <a:r>
              <a:rPr lang="en-GB" sz="1800" i="1">
                <a:hlinkClick r:id="rId2"/>
              </a:rPr>
              <a:t>https://</a:t>
            </a:r>
            <a:r>
              <a:rPr lang="en-GB" sz="1800" i="1" err="1">
                <a:hlinkClick r:id="rId2"/>
              </a:rPr>
              <a:t>www.bplans.com</a:t>
            </a:r>
            <a:r>
              <a:rPr lang="en-GB" sz="1800" i="1">
                <a:hlinkClick r:id="rId2"/>
              </a:rPr>
              <a:t>/health_club_business_plan/</a:t>
            </a:r>
            <a:r>
              <a:rPr lang="en-GB" sz="1800" i="1" err="1">
                <a:hlinkClick r:id="rId2"/>
              </a:rPr>
              <a:t>company_summary_fc.php</a:t>
            </a:r>
            <a:r>
              <a:rPr lang="en-GB" sz="1800" i="1"/>
              <a:t> Access on 6/12/17</a:t>
            </a:r>
          </a:p>
          <a:p>
            <a:endParaRPr lang="en-US" sz="1800" i="1"/>
          </a:p>
          <a:p>
            <a:r>
              <a:rPr lang="en-GB" sz="1800" i="1" err="1">
                <a:latin typeface="Arial" panose="020B0604020202020204" pitchFamily="34" charset="0"/>
                <a:cs typeface="Arial" panose="020B0604020202020204" pitchFamily="34" charset="0"/>
              </a:rPr>
              <a:t>Growthink</a:t>
            </a:r>
            <a:r>
              <a:rPr lang="en-GB" sz="1800" i="1">
                <a:latin typeface="Arial" panose="020B0604020202020204" pitchFamily="34" charset="0"/>
                <a:cs typeface="Arial" panose="020B0604020202020204" pitchFamily="34" charset="0"/>
              </a:rPr>
              <a:t>, 2017, ‘Gym Business Plan Template’ </a:t>
            </a:r>
            <a:endParaRPr lang="en-GB" sz="1800">
              <a:latin typeface="Arial" panose="020B0604020202020204" pitchFamily="34" charset="0"/>
              <a:cs typeface="Arial" panose="020B0604020202020204" pitchFamily="34" charset="0"/>
            </a:endParaRPr>
          </a:p>
          <a:p>
            <a:r>
              <a:rPr lang="en-GB" sz="1800">
                <a:latin typeface="Arial" panose="020B0604020202020204" pitchFamily="34" charset="0"/>
                <a:cs typeface="Arial" panose="020B0604020202020204" pitchFamily="34" charset="0"/>
                <a:hlinkClick r:id="rId3"/>
              </a:rPr>
              <a:t>https://</a:t>
            </a:r>
            <a:r>
              <a:rPr lang="en-GB" sz="1800" err="1">
                <a:latin typeface="Arial" panose="020B0604020202020204" pitchFamily="34" charset="0"/>
                <a:cs typeface="Arial" panose="020B0604020202020204" pitchFamily="34" charset="0"/>
                <a:hlinkClick r:id="rId3"/>
              </a:rPr>
              <a:t>www.growthink.com</a:t>
            </a:r>
            <a:r>
              <a:rPr lang="en-GB" sz="1800">
                <a:latin typeface="Arial" panose="020B0604020202020204" pitchFamily="34" charset="0"/>
                <a:cs typeface="Arial" panose="020B0604020202020204" pitchFamily="34" charset="0"/>
                <a:hlinkClick r:id="rId3"/>
              </a:rPr>
              <a:t>/</a:t>
            </a:r>
            <a:r>
              <a:rPr lang="en-GB" sz="1800" err="1">
                <a:latin typeface="Arial" panose="020B0604020202020204" pitchFamily="34" charset="0"/>
                <a:cs typeface="Arial" panose="020B0604020202020204" pitchFamily="34" charset="0"/>
                <a:hlinkClick r:id="rId3"/>
              </a:rPr>
              <a:t>businessplan</a:t>
            </a:r>
            <a:r>
              <a:rPr lang="en-GB" sz="1800">
                <a:latin typeface="Arial" panose="020B0604020202020204" pitchFamily="34" charset="0"/>
                <a:cs typeface="Arial" panose="020B0604020202020204" pitchFamily="34" charset="0"/>
                <a:hlinkClick r:id="rId3"/>
              </a:rPr>
              <a:t>/</a:t>
            </a:r>
            <a:r>
              <a:rPr lang="en-GB" sz="1800" err="1">
                <a:latin typeface="Arial" panose="020B0604020202020204" pitchFamily="34" charset="0"/>
                <a:cs typeface="Arial" panose="020B0604020202020204" pitchFamily="34" charset="0"/>
                <a:hlinkClick r:id="rId3"/>
              </a:rPr>
              <a:t>help-center</a:t>
            </a:r>
            <a:r>
              <a:rPr lang="en-GB" sz="1800">
                <a:latin typeface="Arial" panose="020B0604020202020204" pitchFamily="34" charset="0"/>
                <a:cs typeface="Arial" panose="020B0604020202020204" pitchFamily="34" charset="0"/>
                <a:hlinkClick r:id="rId3"/>
              </a:rPr>
              <a:t>/gym-business-plan</a:t>
            </a:r>
            <a:r>
              <a:rPr lang="en-GB" sz="1800">
                <a:latin typeface="Arial" panose="020B0604020202020204" pitchFamily="34" charset="0"/>
                <a:cs typeface="Arial" panose="020B0604020202020204" pitchFamily="34" charset="0"/>
              </a:rPr>
              <a:t> Access on 6/12/17</a:t>
            </a:r>
          </a:p>
          <a:p>
            <a:endParaRPr lang="en-US" sz="1800">
              <a:latin typeface="Arial" panose="020B0604020202020204" pitchFamily="34" charset="0"/>
              <a:cs typeface="Arial" panose="020B0604020202020204" pitchFamily="34" charset="0"/>
            </a:endParaRPr>
          </a:p>
          <a:p>
            <a:r>
              <a:rPr lang="en-GB" sz="1800" err="1"/>
              <a:t>Projectionhub</a:t>
            </a:r>
            <a:r>
              <a:rPr lang="en-GB" sz="1800"/>
              <a:t>, 2014, ‘</a:t>
            </a:r>
            <a:r>
              <a:rPr lang="en-GB" sz="1200" b="0" i="0">
                <a:solidFill>
                  <a:srgbClr val="333333"/>
                </a:solidFill>
                <a:effectLst/>
                <a:latin typeface="Lato"/>
              </a:rPr>
              <a:t>A Powerful Financial Model for a Startup Gym’</a:t>
            </a:r>
          </a:p>
          <a:p>
            <a:r>
              <a:rPr lang="en-GB" sz="1800" b="0" i="0">
                <a:effectLst/>
                <a:latin typeface="Helvetica" pitchFamily="2" charset="0"/>
                <a:hlinkClick r:id="rId4"/>
              </a:rPr>
              <a:t>http://</a:t>
            </a:r>
            <a:r>
              <a:rPr lang="en-GB" sz="1800" b="0" i="0" err="1">
                <a:effectLst/>
                <a:latin typeface="Helvetica" pitchFamily="2" charset="0"/>
                <a:hlinkClick r:id="rId4"/>
              </a:rPr>
              <a:t>blog.projectionhub.com</a:t>
            </a:r>
            <a:r>
              <a:rPr lang="en-GB" sz="1800" b="0" i="0">
                <a:effectLst/>
                <a:latin typeface="Helvetica" pitchFamily="2" charset="0"/>
                <a:hlinkClick r:id="rId4"/>
              </a:rPr>
              <a:t>/a-powerful-financial-model-for-a-startup-gym/</a:t>
            </a:r>
            <a:r>
              <a:rPr lang="en-GB" sz="1800" b="0" i="0">
                <a:effectLst/>
                <a:latin typeface="Helvetica" pitchFamily="2" charset="0"/>
              </a:rPr>
              <a:t> Access on 7/12/17</a:t>
            </a:r>
          </a:p>
          <a:p>
            <a:endParaRPr lang="en-GB" sz="1800">
              <a:latin typeface="Helvetica" pitchFamily="2" charset="0"/>
            </a:endParaRPr>
          </a:p>
          <a:p>
            <a:r>
              <a:rPr lang="en-GB" sz="1800">
                <a:effectLst/>
                <a:latin typeface="Helvetica" pitchFamily="2" charset="0"/>
              </a:rPr>
              <a:t>Fit4less, 2016, ‘</a:t>
            </a:r>
            <a:r>
              <a:rPr lang="en-GB" sz="1800" b="1" i="0">
                <a:effectLst/>
                <a:latin typeface="Arial" panose="020B0604020202020204" pitchFamily="34" charset="0"/>
              </a:rPr>
              <a:t>Own a Fit4less by </a:t>
            </a:r>
            <a:r>
              <a:rPr lang="en-GB" sz="1800" b="1" i="0" err="1">
                <a:effectLst/>
                <a:latin typeface="Arial" panose="020B0604020202020204" pitchFamily="34" charset="0"/>
              </a:rPr>
              <a:t>énergie</a:t>
            </a:r>
            <a:r>
              <a:rPr lang="en-GB" sz="1800" b="1" i="0">
                <a:effectLst/>
                <a:latin typeface="Arial" panose="020B0604020202020204" pitchFamily="34" charset="0"/>
              </a:rPr>
              <a:t>’</a:t>
            </a:r>
          </a:p>
          <a:p>
            <a:r>
              <a:rPr lang="en-GB" sz="1800" b="0" i="0">
                <a:effectLst/>
                <a:latin typeface="Helvetica" pitchFamily="2" charset="0"/>
                <a:hlinkClick r:id="rId5"/>
              </a:rPr>
              <a:t>http://gym-franchise.f4l.com/fit4less-gym-franchise-opportunity</a:t>
            </a:r>
            <a:r>
              <a:rPr lang="en-GB" sz="1800" b="0" i="0">
                <a:effectLst/>
                <a:latin typeface="Helvetica" pitchFamily="2" charset="0"/>
              </a:rPr>
              <a:t> Access on 7/12/17</a:t>
            </a:r>
            <a:endParaRPr lang="en-GB" sz="1800" b="1" i="0">
              <a:effectLst/>
              <a:latin typeface="Arial" panose="020B0604020202020204" pitchFamily="34" charset="0"/>
            </a:endParaRPr>
          </a:p>
          <a:p>
            <a:endParaRPr lang="en-GB" sz="1000">
              <a:effectLst/>
            </a:endParaRPr>
          </a:p>
          <a:p>
            <a:endParaRPr lang="en-GB" sz="1200" b="0" i="0">
              <a:solidFill>
                <a:srgbClr val="333333"/>
              </a:solidFill>
              <a:effectLst/>
              <a:latin typeface="Lato"/>
            </a:endParaRPr>
          </a:p>
          <a:p>
            <a:endParaRPr lang="en-GB" sz="1800"/>
          </a:p>
        </p:txBody>
      </p:sp>
    </p:spTree>
    <p:extLst>
      <p:ext uri="{BB962C8B-B14F-4D97-AF65-F5344CB8AC3E}">
        <p14:creationId xmlns:p14="http://schemas.microsoft.com/office/powerpoint/2010/main" val="14850748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otalTime>47</TotalTime>
  <Words>980</Words>
  <Application>Microsoft Office PowerPoint</Application>
  <PresentationFormat>On-screen Show (4:3)</PresentationFormat>
  <Paragraphs>150</Paragraphs>
  <Slides>21</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21</vt:i4>
      </vt:variant>
    </vt:vector>
  </HeadingPairs>
  <TitlesOfParts>
    <vt:vector size="32" baseType="lpstr">
      <vt:lpstr>Arial</vt:lpstr>
      <vt:lpstr>Arial Rounded MT Bold</vt:lpstr>
      <vt:lpstr>Calibri</vt:lpstr>
      <vt:lpstr>Helvetica</vt:lpstr>
      <vt:lpstr>Lato</vt:lpstr>
      <vt:lpstr>Rockwell</vt:lpstr>
      <vt:lpstr>Rockwell Condensed</vt:lpstr>
      <vt:lpstr>Rockwell Extra Bold</vt:lpstr>
      <vt:lpstr>Times New Roman</vt:lpstr>
      <vt:lpstr>Wingdings</vt:lpstr>
      <vt:lpstr>Wood Type</vt:lpstr>
      <vt:lpstr>PASARGAD Gym    Business plan </vt:lpstr>
      <vt:lpstr>PowerPoint Presentation</vt:lpstr>
      <vt:lpstr>PowerPoint Presentation</vt:lpstr>
      <vt:lpstr>Description of business : </vt:lpstr>
      <vt:lpstr>PowerPoint Presentation</vt:lpstr>
      <vt:lpstr>Services</vt:lpstr>
      <vt:lpstr>PowerPoint Presentation</vt:lpstr>
      <vt:lpstr>Location : </vt:lpstr>
      <vt:lpstr>Competition</vt:lpstr>
      <vt:lpstr>Management Team </vt:lpstr>
      <vt:lpstr>Marketing Analysis </vt:lpstr>
      <vt:lpstr>SWOT ANALYSIS</vt:lpstr>
      <vt:lpstr>PowerPoint Presentation</vt:lpstr>
      <vt:lpstr>PowerPoint Presentation</vt:lpstr>
      <vt:lpstr>PowerPoint Presentation</vt:lpstr>
      <vt:lpstr>Marketing Objectives: </vt:lpstr>
      <vt:lpstr>Marketing survey –awareness  </vt:lpstr>
      <vt:lpstr>Financial data</vt:lpstr>
      <vt:lpstr>PowerPoint Presentation</vt:lpstr>
      <vt:lpstr>Learning log</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All In one Gym    Business plan</dc:title>
  <dc:creator>PLNLIBRARY</dc:creator>
  <cp:lastModifiedBy>Zahra Parish (1604545)</cp:lastModifiedBy>
  <cp:revision>8</cp:revision>
  <dcterms:modified xsi:type="dcterms:W3CDTF">2017-12-11T17:33:21Z</dcterms:modified>
</cp:coreProperties>
</file>