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12" r:id="rId4"/>
  </p:sldMasterIdLst>
  <p:notesMasterIdLst>
    <p:notesMasterId r:id="rId41"/>
  </p:notesMasterIdLst>
  <p:sldIdLst>
    <p:sldId id="257" r:id="rId5"/>
    <p:sldId id="652" r:id="rId6"/>
    <p:sldId id="802" r:id="rId7"/>
    <p:sldId id="728" r:id="rId8"/>
    <p:sldId id="265" r:id="rId9"/>
    <p:sldId id="266" r:id="rId10"/>
    <p:sldId id="267" r:id="rId11"/>
    <p:sldId id="729" r:id="rId12"/>
    <p:sldId id="269" r:id="rId13"/>
    <p:sldId id="270" r:id="rId14"/>
    <p:sldId id="781" r:id="rId15"/>
    <p:sldId id="747" r:id="rId16"/>
    <p:sldId id="795" r:id="rId17"/>
    <p:sldId id="271" r:id="rId18"/>
    <p:sldId id="803" r:id="rId19"/>
    <p:sldId id="801" r:id="rId20"/>
    <p:sldId id="733" r:id="rId21"/>
    <p:sldId id="710" r:id="rId22"/>
    <p:sldId id="712" r:id="rId23"/>
    <p:sldId id="708" r:id="rId24"/>
    <p:sldId id="737" r:id="rId25"/>
    <p:sldId id="741" r:id="rId26"/>
    <p:sldId id="713" r:id="rId27"/>
    <p:sldId id="739" r:id="rId28"/>
    <p:sldId id="715" r:id="rId29"/>
    <p:sldId id="740" r:id="rId30"/>
    <p:sldId id="717" r:id="rId31"/>
    <p:sldId id="718" r:id="rId32"/>
    <p:sldId id="727" r:id="rId33"/>
    <p:sldId id="719" r:id="rId34"/>
    <p:sldId id="722" r:id="rId35"/>
    <p:sldId id="720" r:id="rId36"/>
    <p:sldId id="723" r:id="rId37"/>
    <p:sldId id="724" r:id="rId38"/>
    <p:sldId id="726" r:id="rId39"/>
    <p:sldId id="779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4" autoAdjust="0"/>
    <p:restoredTop sz="94619" autoAdjust="0"/>
  </p:normalViewPr>
  <p:slideViewPr>
    <p:cSldViewPr snapToGrid="0">
      <p:cViewPr varScale="1">
        <p:scale>
          <a:sx n="83" d="100"/>
          <a:sy n="83" d="100"/>
        </p:scale>
        <p:origin x="547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303B2-6492-41C6-B72B-ADC2B32DB1E2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8B7B6-E3BA-4A0D-9A2A-6CFC733A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217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999F75-8A2E-C63E-6AA1-4271132CC0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Slide Image Placeholder 1">
            <a:extLst>
              <a:ext uri="{FF2B5EF4-FFF2-40B4-BE49-F238E27FC236}">
                <a16:creationId xmlns:a16="http://schemas.microsoft.com/office/drawing/2014/main" id="{FE85B99B-ABC0-C928-4E2E-999BAEDE357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19" name="Notes Placeholder 2">
            <a:extLst>
              <a:ext uri="{FF2B5EF4-FFF2-40B4-BE49-F238E27FC236}">
                <a16:creationId xmlns:a16="http://schemas.microsoft.com/office/drawing/2014/main" id="{3AC5F0B4-F2CA-3733-AC5E-E9E7EC5BB9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IN" altLang="en-US" b="1">
                <a:latin typeface="Arial" panose="020B0604020202020204" pitchFamily="34" charset="0"/>
              </a:rPr>
              <a:t>Figure 3.4  </a:t>
            </a:r>
            <a:r>
              <a:rPr lang="en-GB" altLang="en-US" b="1">
                <a:latin typeface="Arial" panose="020B0604020202020204" pitchFamily="34" charset="0"/>
              </a:rPr>
              <a:t>The industry life cycle</a:t>
            </a:r>
            <a:endParaRPr lang="en-IN" altLang="en-US" b="1">
              <a:latin typeface="Arial" panose="020B0604020202020204" pitchFamily="34" charset="0"/>
            </a:endParaRPr>
          </a:p>
        </p:txBody>
      </p:sp>
      <p:sp>
        <p:nvSpPr>
          <p:cNvPr id="86020" name="Slide Number Placeholder 3">
            <a:extLst>
              <a:ext uri="{FF2B5EF4-FFF2-40B4-BE49-F238E27FC236}">
                <a16:creationId xmlns:a16="http://schemas.microsoft.com/office/drawing/2014/main" id="{686D0828-3726-429B-F604-BCB5706E55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64EBFB9-9637-457A-BD38-A30208DDB8CF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55077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920DE-5A52-4E8B-9E59-8391DB272E65}" type="datetime1">
              <a:rPr lang="en-US" smtClean="0"/>
              <a:t>11/14/2024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3F76D-149D-469F-A83C-0BFE296457DD}" type="datetime1">
              <a:rPr lang="en-US" smtClean="0"/>
              <a:t>11/14/2024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6DB5-DD13-45D7-8DB7-2B3524211970}" type="datetime1">
              <a:rPr lang="en-US" smtClean="0"/>
              <a:t>11/14/2024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14FA5-224A-4681-8940-4E5D3B8B918A}" type="datetime1">
              <a:rPr lang="en-US" smtClean="0"/>
              <a:t>11/14/2024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C9E2B-3BF8-413B-94DD-2921A17D2527}" type="datetime1">
              <a:rPr lang="en-US" smtClean="0"/>
              <a:t>11/14/2024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D3037-50B7-40EB-9CC6-A9AE6C5A284B}" type="datetime1">
              <a:rPr lang="en-US" smtClean="0"/>
              <a:t>11/14/2024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BE852-0E8F-40C0-8B39-B122FDD16E46}" type="datetime1">
              <a:rPr lang="en-US" smtClean="0"/>
              <a:t>11/14/2024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605A881E-E600-45A1-B7F7-57381DC16BB4}" type="datetime1">
              <a:rPr lang="en-US" smtClean="0"/>
              <a:t>11/14/2024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04E75-3EEB-44A1-8BFD-5EF793EFC1AB}" type="datetime1">
              <a:rPr lang="en-US" smtClean="0"/>
              <a:t>11/14/2024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AEC3-DE29-4474-90D4-EC670E3DF8DD}" type="datetime1">
              <a:rPr lang="en-US" smtClean="0"/>
              <a:t>11/14/2024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A63FD-744A-403F-9C14-0782DAED1037}" type="datetime1">
              <a:rPr lang="en-US" smtClean="0"/>
              <a:t>11/14/2024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AE4632D-170A-48CC-BD23-5D20B56EBA51}" type="datetime1">
              <a:rPr lang="en-US" smtClean="0"/>
              <a:t>11/14/2024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</p:sldLayoutIdLst>
  <p:hf hd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jpeg"/><Relationship Id="rId9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Abl6b71H2Mc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0" y="1524001"/>
            <a:ext cx="3412067" cy="347838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Strategic and Agile Business Management</a:t>
            </a:r>
            <a:r>
              <a:rPr lang="en-GB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BMMB7027D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Daniela Hellyer</a:t>
            </a:r>
          </a:p>
          <a:p>
            <a:r>
              <a:rPr lang="en-US">
                <a:solidFill>
                  <a:srgbClr val="FFFFFF">
                    <a:alpha val="75000"/>
                  </a:srgbClr>
                </a:solidFill>
              </a:rPr>
              <a:t>November </a:t>
            </a:r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2024</a:t>
            </a: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4667020F-7E64-66F2-1E53-1C5EAA4A0B3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5053" y="1159372"/>
            <a:ext cx="6764864" cy="451554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0E539C-4C1E-9B9A-5EAD-978A92102920}"/>
              </a:ext>
            </a:extLst>
          </p:cNvPr>
          <p:cNvSpPr txBox="1"/>
          <p:nvPr/>
        </p:nvSpPr>
        <p:spPr>
          <a:xfrm>
            <a:off x="4908884" y="4261282"/>
            <a:ext cx="649705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C000"/>
                </a:solidFill>
              </a:rPr>
              <a:t>Competitive Strategy &amp; </a:t>
            </a:r>
          </a:p>
          <a:p>
            <a:pPr algn="ctr"/>
            <a:r>
              <a:rPr lang="en-GB" sz="3200" b="1">
                <a:solidFill>
                  <a:srgbClr val="FFC000"/>
                </a:solidFill>
              </a:rPr>
              <a:t>Strategic </a:t>
            </a:r>
            <a:r>
              <a:rPr lang="en-GB" sz="3200" b="1" dirty="0">
                <a:solidFill>
                  <a:srgbClr val="FFC000"/>
                </a:solidFill>
              </a:rPr>
              <a:t>Capabilities</a:t>
            </a:r>
          </a:p>
        </p:txBody>
      </p:sp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This week we will focus on…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0308"/>
            <a:ext cx="1066208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70C0"/>
                </a:solidFill>
              </a:rPr>
              <a:t>Topics: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rgbClr val="0070C0"/>
              </a:solidFill>
            </a:endParaRP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Welcome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Introduction to strategy and strategic management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Strategic analysis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Competitive strategy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Strategic capabilities</a:t>
            </a:r>
          </a:p>
          <a:p>
            <a:pPr marL="800100" lvl="1" indent="-34290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832EC1D-417E-F2D2-258A-AE9A0724B7E0}"/>
              </a:ext>
            </a:extLst>
          </p:cNvPr>
          <p:cNvSpPr/>
          <p:nvPr/>
        </p:nvSpPr>
        <p:spPr>
          <a:xfrm>
            <a:off x="1002632" y="2927927"/>
            <a:ext cx="6352673" cy="280494"/>
          </a:xfrm>
          <a:prstGeom prst="round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5452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F7CDF0-D4D8-69AE-9C7D-10BCC72BCF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BD7C3-F4E5-3937-0725-ACAAF7941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2393950"/>
            <a:ext cx="11029615" cy="2147467"/>
          </a:xfrm>
        </p:spPr>
        <p:txBody>
          <a:bodyPr/>
          <a:lstStyle/>
          <a:p>
            <a:r>
              <a:rPr lang="en-GB" dirty="0"/>
              <a:t>Competitive strategy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D042CB-775E-2888-D3BC-199086791B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45F121-50A4-B164-B4A8-40DA06B63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1AB9F9-2E9A-1F8F-EB5A-E1C6E9A684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47333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7D2AF00E-D433-4047-863F-BCB69CEC3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588" y="601200"/>
            <a:ext cx="7498616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559" y="938022"/>
            <a:ext cx="6647905" cy="11887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competitive advantage</a:t>
            </a:r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0997DBEA-6DFC-457A-9850-E53505354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3" name="Rectangle 1042">
            <a:extLst>
              <a:ext uri="{FF2B5EF4-FFF2-40B4-BE49-F238E27FC236}">
                <a16:creationId xmlns:a16="http://schemas.microsoft.com/office/drawing/2014/main" id="{79446CF5-953A-4916-BFF4-F5558E5C2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5" name="Rectangle 1044">
            <a:extLst>
              <a:ext uri="{FF2B5EF4-FFF2-40B4-BE49-F238E27FC236}">
                <a16:creationId xmlns:a16="http://schemas.microsoft.com/office/drawing/2014/main" id="{477B945C-B433-4DFF-9A67-A5C9257E4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807559" y="2340864"/>
            <a:ext cx="6690843" cy="37932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Competitive Advantage</a:t>
            </a:r>
          </a:p>
          <a:p>
            <a:pPr marL="742950" lvl="1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dirty="0">
                <a:solidFill>
                  <a:srgbClr val="FFFFFF"/>
                </a:solidFill>
              </a:rPr>
              <a:t>Competitive advantage grows fundamentally out of value a firm is able to create for its buyers that exceeds the firm's cost of creating it. </a:t>
            </a:r>
          </a:p>
          <a:p>
            <a:pPr marL="742950" lvl="1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dirty="0">
                <a:solidFill>
                  <a:srgbClr val="FFFFFF"/>
                </a:solidFill>
              </a:rPr>
              <a:t>Value is what buyers are willing to pay, and superior value stems from offering lower prices than competitors for equivalent benefits or providing unique benefits that more than offset a higher price.</a:t>
            </a:r>
          </a:p>
          <a:p>
            <a:pPr marL="742950" lvl="1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dirty="0">
                <a:solidFill>
                  <a:srgbClr val="FFFFFF"/>
                </a:solidFill>
              </a:rPr>
              <a:t>There are </a:t>
            </a:r>
            <a:r>
              <a:rPr lang="en-US" b="1" i="1" dirty="0">
                <a:solidFill>
                  <a:srgbClr val="00B0F0"/>
                </a:solidFill>
              </a:rPr>
              <a:t>two basic types of competitive advantage: cost leadership and differentiation</a:t>
            </a:r>
            <a:r>
              <a:rPr lang="en-US" dirty="0">
                <a:solidFill>
                  <a:srgbClr val="FFFFFF"/>
                </a:solidFill>
              </a:rPr>
              <a:t>. </a:t>
            </a:r>
          </a:p>
        </p:txBody>
      </p:sp>
      <p:pic>
        <p:nvPicPr>
          <p:cNvPr id="1026" name="Picture 2" descr="Competitive Advantage">
            <a:extLst>
              <a:ext uri="{FF2B5EF4-FFF2-40B4-BE49-F238E27FC236}">
                <a16:creationId xmlns:a16="http://schemas.microsoft.com/office/drawing/2014/main" id="{A0069B38-2825-99D8-3D67-B81DD41C9B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76761" y="1302241"/>
            <a:ext cx="3053422" cy="4547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all" spc="0" normalizeH="0" baseline="0" noProof="0" dirty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(3)	Competitive Advantage: Creating and Sustaining Superior Performance By Michael E. Porter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chemeClr val="bg1">
                  <a:lumMod val="85000"/>
                  <a:lumOff val="15000"/>
                </a:schemeClr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2278329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 dirty="0">
                <a:solidFill>
                  <a:srgbClr val="FFFFFF"/>
                </a:solidFill>
              </a:rPr>
              <a:t>Porter's Generic Competitive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01255" y="2177142"/>
            <a:ext cx="3409782" cy="38236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Key question: How is the </a:t>
            </a:r>
            <a:r>
              <a:rPr kumimoji="0" lang="en-US" sz="1500" b="0" i="0" u="none" strike="noStrike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organisation</a:t>
            </a: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 positioned in competitive environment?</a:t>
            </a:r>
          </a:p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These choices of ‘generic strategy’ are at the broadest level</a:t>
            </a:r>
          </a:p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500" b="0" i="0" u="none" strike="noStrike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Organisation</a:t>
            </a: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 chooses the type and scope of its operations and market appeal</a:t>
            </a:r>
          </a:p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500" b="1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The relative position in the industry is </a:t>
            </a: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determined by: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Choice of </a:t>
            </a: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</a:rPr>
              <a:t>competitive advantage</a:t>
            </a: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: </a:t>
            </a: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cost leadership vs. differentiation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Choice of </a:t>
            </a: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</a:rPr>
              <a:t>competitive scope</a:t>
            </a: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: </a:t>
            </a: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broad vs. narrow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1C11C15-1177-4FBF-93F7-E6D6719E7F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4133" y="1545208"/>
            <a:ext cx="5161875" cy="496830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r>
              <a:rPr lang="en-US" b="0" i="0" kern="1200" cap="all" dirty="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rPr>
              <a:t>Porter, Michael E., "Competitive Advantage". 1985, Ch. 1, pp 11-15. The Free Press. New York.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>
                <a:ln>
                  <a:noFill/>
                </a:ln>
                <a:solidFill>
                  <a:srgbClr val="31C2EB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31C2EB"/>
              </a:solidFill>
              <a:effectLst/>
              <a:uLnTx/>
              <a:uFillTx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099A9C-F951-8075-4A48-0F3AD0035597}"/>
              </a:ext>
            </a:extLst>
          </p:cNvPr>
          <p:cNvSpPr txBox="1"/>
          <p:nvPr/>
        </p:nvSpPr>
        <p:spPr>
          <a:xfrm>
            <a:off x="5227784" y="924470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i="1" dirty="0">
                <a:solidFill>
                  <a:srgbClr val="00B0F0"/>
                </a:solidFill>
              </a:rPr>
              <a:t>There are two basic types of competitive advantage: </a:t>
            </a:r>
          </a:p>
          <a:p>
            <a:pPr algn="ctr"/>
            <a:r>
              <a:rPr lang="en-US" b="1" i="1" dirty="0">
                <a:solidFill>
                  <a:srgbClr val="00B0F0"/>
                </a:solidFill>
              </a:rPr>
              <a:t>cost leadership and differentiation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37539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cost leadership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60" y="1499186"/>
            <a:ext cx="646146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Cost Leadership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 price-driven strategy based on basic products/services offered to a broad market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Leader in cost in industry or market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Achieved by: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Increasing profits by reducing costs while charging industry-average prices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Increasing market share through charging lower prices, while still making reasonable profit due to cost reduction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Risk: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Cost reduction sources are not unique to your company and competitors can copy cost reduction strategies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5976CF-0E03-46AE-A24B-7434B785F3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594" y="1159431"/>
            <a:ext cx="4710596" cy="4539137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8823C352-A9CB-4028-9165-1108EB9054D6}"/>
              </a:ext>
            </a:extLst>
          </p:cNvPr>
          <p:cNvSpPr/>
          <p:nvPr/>
        </p:nvSpPr>
        <p:spPr>
          <a:xfrm>
            <a:off x="7374836" y="894522"/>
            <a:ext cx="3001616" cy="253447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05609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cost leadership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60" y="1499186"/>
            <a:ext cx="98882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Cost Drivers: 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Four critical ways of cost reduction for product/service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4D9CF2-1ECE-4AC8-8EB8-B9245B2E61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918" y="2257015"/>
            <a:ext cx="11126164" cy="3795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0176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Differentiation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60" y="1499186"/>
            <a:ext cx="646146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Differentiation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Products/services are different and more attractive than competitors’, e.g. through features, functionality, durability etc.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Requires: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Great Research &amp; Development and innovation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Ability to deliver high quality products/services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Effective sales and marketing functions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Agile approach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Understanding core value drivers of a given product/service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5976CF-0E03-46AE-A24B-7434B785F3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594" y="1159431"/>
            <a:ext cx="4710596" cy="4539137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8823C352-A9CB-4028-9165-1108EB9054D6}"/>
              </a:ext>
            </a:extLst>
          </p:cNvPr>
          <p:cNvSpPr/>
          <p:nvPr/>
        </p:nvSpPr>
        <p:spPr>
          <a:xfrm>
            <a:off x="9623395" y="1589103"/>
            <a:ext cx="2164612" cy="121846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620215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differentiation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60" y="1499186"/>
            <a:ext cx="98882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Value Drivers: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Four critical ways for an organisation to increase the perceived value of their product/service and achieve differentiation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1D9523E-2BE3-4227-8FAE-222A3D9B6B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349" y="2476141"/>
            <a:ext cx="11103302" cy="4000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9941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Focus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60" y="1499186"/>
            <a:ext cx="646146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Focus Strategies 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Focus on niche markets and their unique needs of customers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Develop unique low-cost or well-specified products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Result in strong brand loyalty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Less attractive to competitors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Note: </a:t>
            </a: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Focus Strategies are not successful on their own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 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Company needs to decide on Cost Leadership vs. Differentiation first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Must add something ‘extra’ to serve only that niche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This ‘extra’ can: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Reduce costs (e.g. through your knowledge of specialist suppliers) or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Increase differentiation (e.g. through your deep understanding of customers’ needs or design edge)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5976CF-0E03-46AE-A24B-7434B785F3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594" y="1159431"/>
            <a:ext cx="4710596" cy="4539137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8823C352-A9CB-4028-9165-1108EB9054D6}"/>
              </a:ext>
            </a:extLst>
          </p:cNvPr>
          <p:cNvSpPr/>
          <p:nvPr/>
        </p:nvSpPr>
        <p:spPr>
          <a:xfrm>
            <a:off x="7998778" y="3338004"/>
            <a:ext cx="1714717" cy="121846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854CB65-F8B4-4B7E-BAB7-2D11BB279E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8871" y="4556464"/>
            <a:ext cx="647630" cy="36267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9074FC1-AAC6-4143-95E5-33CBBC7CB7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03139" y="4605088"/>
            <a:ext cx="749384" cy="31404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3AC95C2-D45D-4057-B0EF-36A4316E1B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82135" y="4459848"/>
            <a:ext cx="647630" cy="430969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0ADF3536-92B0-E61D-CCF3-49E0D0878B8B}"/>
              </a:ext>
            </a:extLst>
          </p:cNvPr>
          <p:cNvSpPr/>
          <p:nvPr/>
        </p:nvSpPr>
        <p:spPr>
          <a:xfrm>
            <a:off x="9837353" y="3338004"/>
            <a:ext cx="1714717" cy="121846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836125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92EB4E-ECD5-B5F1-7089-CEA84F7026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EC4D1-EB68-FC5B-8927-A9E1FD592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nature of customer value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7C61A6-C3B0-2F00-6335-4A33C62B4B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674" y="2269649"/>
            <a:ext cx="2774997" cy="18172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rgbClr val="0070C0"/>
                </a:solidFill>
              </a:rPr>
              <a:t>Customer Value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491B64-066A-D280-4F64-9F1D02562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F71034-41F4-5A11-A8B8-BD58A44B9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EC25BE0-78A3-334E-E98A-AB6660F48042}"/>
              </a:ext>
            </a:extLst>
          </p:cNvPr>
          <p:cNvSpPr txBox="1">
            <a:spLocks/>
          </p:cNvSpPr>
          <p:nvPr/>
        </p:nvSpPr>
        <p:spPr>
          <a:xfrm>
            <a:off x="3530765" y="2829432"/>
            <a:ext cx="2774996" cy="18172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3060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Perceived Benefits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Product benefits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Service benefits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Image benefits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12BD512-D4F6-DB99-2A89-EDB1C3980C1A}"/>
              </a:ext>
            </a:extLst>
          </p:cNvPr>
          <p:cNvSpPr txBox="1">
            <a:spLocks/>
          </p:cNvSpPr>
          <p:nvPr/>
        </p:nvSpPr>
        <p:spPr>
          <a:xfrm>
            <a:off x="7259053" y="2625890"/>
            <a:ext cx="4716379" cy="29968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3060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Perceived Sacrifice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Monetary costs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Time costs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Energy costs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Psychological costs (not making the right decision, perception of risk)</a:t>
            </a:r>
          </a:p>
        </p:txBody>
      </p:sp>
      <p:sp>
        <p:nvSpPr>
          <p:cNvPr id="8" name="Equal 4">
            <a:extLst>
              <a:ext uri="{FF2B5EF4-FFF2-40B4-BE49-F238E27FC236}">
                <a16:creationId xmlns:a16="http://schemas.microsoft.com/office/drawing/2014/main" id="{A829F623-86CD-3B82-323B-E6BD4EBBE0ED}"/>
              </a:ext>
            </a:extLst>
          </p:cNvPr>
          <p:cNvSpPr/>
          <p:nvPr/>
        </p:nvSpPr>
        <p:spPr bwMode="auto">
          <a:xfrm>
            <a:off x="2687270" y="2970391"/>
            <a:ext cx="798508" cy="495967"/>
          </a:xfrm>
          <a:prstGeom prst="mathEqual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E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9" name="Minus 8">
            <a:extLst>
              <a:ext uri="{FF2B5EF4-FFF2-40B4-BE49-F238E27FC236}">
                <a16:creationId xmlns:a16="http://schemas.microsoft.com/office/drawing/2014/main" id="{B28F0A30-B105-1BB4-D4FD-052DCD37C892}"/>
              </a:ext>
            </a:extLst>
          </p:cNvPr>
          <p:cNvSpPr/>
          <p:nvPr/>
        </p:nvSpPr>
        <p:spPr bwMode="auto">
          <a:xfrm>
            <a:off x="6228998" y="2930286"/>
            <a:ext cx="877656" cy="593512"/>
          </a:xfrm>
          <a:prstGeom prst="mathMinus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E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1" name="TextBox 1">
            <a:extLst>
              <a:ext uri="{FF2B5EF4-FFF2-40B4-BE49-F238E27FC236}">
                <a16:creationId xmlns:a16="http://schemas.microsoft.com/office/drawing/2014/main" id="{EC1D7BAF-1288-2B7E-DF2E-B2B1AD6596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79157" y="5710029"/>
            <a:ext cx="725871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Value offered should exceed that of competitors</a:t>
            </a:r>
            <a:endParaRPr kumimoji="0" lang="en-GB" altLang="en-US" sz="2800" b="1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877670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EA4A3-87CE-4317-71B3-293865A03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Bowman’s strategic clock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2FAEC4-D1A4-FFA4-5483-AF67C4009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340864"/>
            <a:ext cx="3974766" cy="3634486"/>
          </a:xfrm>
        </p:spPr>
        <p:txBody>
          <a:bodyPr/>
          <a:lstStyle/>
          <a:p>
            <a:r>
              <a:rPr lang="en-GB" altLang="en-US" sz="1800" dirty="0"/>
              <a:t>A strategic framework developed by Bowman and  Faulkner</a:t>
            </a:r>
          </a:p>
          <a:p>
            <a:r>
              <a:rPr lang="en-GB" altLang="en-US" sz="1800" dirty="0"/>
              <a:t>Focuses on market strategy: prices/sacrifice vs. perceived service/product benefits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0F05F1-EA9C-0C4C-0C6C-64EA85CB2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900" b="0" i="1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Source</a:t>
            </a:r>
            <a:r>
              <a:rPr kumimoji="0" lang="en-US" alt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 Adapted from D. Faulkner and C. Bowman, </a:t>
            </a:r>
            <a:r>
              <a:rPr kumimoji="0" lang="en-US" altLang="en-US" sz="900" b="0" i="1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Essence of Competitive Strategy</a:t>
            </a:r>
            <a:r>
              <a:rPr kumimoji="0" lang="en-US" alt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, Prentice Hall, 1995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D6AD96-9B56-2EA8-CEC6-8FD62529E1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9" descr="M06NF006">
            <a:extLst>
              <a:ext uri="{FF2B5EF4-FFF2-40B4-BE49-F238E27FC236}">
                <a16:creationId xmlns:a16="http://schemas.microsoft.com/office/drawing/2014/main" id="{DEB32131-55D2-87E8-0160-572179938E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52369" y="2542124"/>
            <a:ext cx="4444539" cy="36344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AD5761-310B-B572-37E8-A179C670516B}"/>
              </a:ext>
            </a:extLst>
          </p:cNvPr>
          <p:cNvSpPr txBox="1"/>
          <p:nvPr/>
        </p:nvSpPr>
        <p:spPr>
          <a:xfrm>
            <a:off x="6096000" y="1823978"/>
            <a:ext cx="526472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>
                <a:solidFill>
                  <a:srgbClr val="0070C0"/>
                </a:solidFill>
              </a:rPr>
              <a:t>Builds on Porter’s Generic Competitive Strategies: </a:t>
            </a:r>
          </a:p>
          <a:p>
            <a:pPr algn="ctr"/>
            <a:r>
              <a:rPr lang="en-GB" sz="1800" b="1" dirty="0">
                <a:solidFill>
                  <a:srgbClr val="0070C0"/>
                </a:solidFill>
              </a:rPr>
              <a:t>Cost Leadership vs. Differentiation</a:t>
            </a:r>
          </a:p>
        </p:txBody>
      </p:sp>
    </p:spTree>
    <p:extLst>
      <p:ext uri="{BB962C8B-B14F-4D97-AF65-F5344CB8AC3E}">
        <p14:creationId xmlns:p14="http://schemas.microsoft.com/office/powerpoint/2010/main" val="5250728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71EB30-CF76-7449-31BD-1B9A939391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Rectangle 3078">
            <a:extLst>
              <a:ext uri="{FF2B5EF4-FFF2-40B4-BE49-F238E27FC236}">
                <a16:creationId xmlns:a16="http://schemas.microsoft.com/office/drawing/2014/main" id="{3CEF36B1-EB57-0212-9720-B58F59319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090" name="Rectangle 3080">
            <a:extLst>
              <a:ext uri="{FF2B5EF4-FFF2-40B4-BE49-F238E27FC236}">
                <a16:creationId xmlns:a16="http://schemas.microsoft.com/office/drawing/2014/main" id="{6B3FCD75-1A23-E33B-8692-9EFC462E9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091" name="Rectangle 3082">
            <a:extLst>
              <a:ext uri="{FF2B5EF4-FFF2-40B4-BE49-F238E27FC236}">
                <a16:creationId xmlns:a16="http://schemas.microsoft.com/office/drawing/2014/main" id="{EDE3958B-D25E-DB54-D44C-7A04847E56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092" name="Rectangle 3084">
            <a:extLst>
              <a:ext uri="{FF2B5EF4-FFF2-40B4-BE49-F238E27FC236}">
                <a16:creationId xmlns:a16="http://schemas.microsoft.com/office/drawing/2014/main" id="{CD8A4C76-A433-6D4B-1DFA-C2677ADC8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093" name="Rectangle 3086">
            <a:extLst>
              <a:ext uri="{FF2B5EF4-FFF2-40B4-BE49-F238E27FC236}">
                <a16:creationId xmlns:a16="http://schemas.microsoft.com/office/drawing/2014/main" id="{498A5457-7230-4476-3A7E-5A763EB9C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A5A5A5-175B-C8D9-8945-A37F31EA2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Bowman’s strategic clock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3DED10-D865-3079-DBA3-40A6EB8035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Consists of eight positions across the clock – indicating a different market strategy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84774E-3C64-5A6F-1CE8-653C649420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srgbClr val="244069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Adapted from Researchgate.net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DA1E79-F5EF-8797-4858-7976A37A2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244069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244069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6" name="AutoShape 4" descr="Bowman's Strategy Clock | Creately">
            <a:extLst>
              <a:ext uri="{FF2B5EF4-FFF2-40B4-BE49-F238E27FC236}">
                <a16:creationId xmlns:a16="http://schemas.microsoft.com/office/drawing/2014/main" id="{9D4F0E5D-8DA4-60D7-6B9D-25682BAE14A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73F7AE0-DC12-62F1-14D1-A7C00C012F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9037" y="1212574"/>
            <a:ext cx="7794964" cy="4961265"/>
          </a:xfrm>
          <a:prstGeom prst="rect">
            <a:avLst/>
          </a:prstGeom>
        </p:spPr>
      </p:pic>
      <p:pic>
        <p:nvPicPr>
          <p:cNvPr id="3082" name="Picture 10" descr="Poundland - Clayton Street - Eldon Square">
            <a:extLst>
              <a:ext uri="{FF2B5EF4-FFF2-40B4-BE49-F238E27FC236}">
                <a16:creationId xmlns:a16="http://schemas.microsoft.com/office/drawing/2014/main" id="{734BA729-413C-9D82-974E-D37A6C1DFD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19154" y="4793974"/>
            <a:ext cx="1658491" cy="729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Ryanair – The Logo Ref">
            <a:extLst>
              <a:ext uri="{FF2B5EF4-FFF2-40B4-BE49-F238E27FC236}">
                <a16:creationId xmlns:a16="http://schemas.microsoft.com/office/drawing/2014/main" id="{DB567CA0-0E42-5BC5-7F95-2245D6EAB9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57570" y="3877125"/>
            <a:ext cx="671839" cy="503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IKEA logo made &quot;future proof&quot; in subtle redesign by Seventy Agency">
            <a:extLst>
              <a:ext uri="{FF2B5EF4-FFF2-40B4-BE49-F238E27FC236}">
                <a16:creationId xmlns:a16="http://schemas.microsoft.com/office/drawing/2014/main" id="{AA6564F5-E325-6934-C69F-5CBA7BC4DF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11050" y="2666912"/>
            <a:ext cx="824688" cy="46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Adidas Logo History And Meaning: Exploring The Adidas Symbol">
            <a:extLst>
              <a:ext uri="{FF2B5EF4-FFF2-40B4-BE49-F238E27FC236}">
                <a16:creationId xmlns:a16="http://schemas.microsoft.com/office/drawing/2014/main" id="{5CF5D33D-79C4-9227-E473-BE0E5F6A73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73311" y="1865499"/>
            <a:ext cx="671839" cy="376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8">
            <a:extLst>
              <a:ext uri="{FF2B5EF4-FFF2-40B4-BE49-F238E27FC236}">
                <a16:creationId xmlns:a16="http://schemas.microsoft.com/office/drawing/2014/main" id="{BE0472FA-865E-B257-807E-72C1EC2E4B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084554" y="2002520"/>
            <a:ext cx="824688" cy="528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522ACD2-020A-FD69-3EEF-44A6339E3D83}"/>
              </a:ext>
            </a:extLst>
          </p:cNvPr>
          <p:cNvSpPr txBox="1"/>
          <p:nvPr/>
        </p:nvSpPr>
        <p:spPr>
          <a:xfrm>
            <a:off x="10475572" y="3848153"/>
            <a:ext cx="16474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Fitness Centres</a:t>
            </a:r>
          </a:p>
        </p:txBody>
      </p:sp>
      <p:pic>
        <p:nvPicPr>
          <p:cNvPr id="13" name="Picture 20" descr="Microsoft Unveils a New Look - The Official Microsoft Blog">
            <a:extLst>
              <a:ext uri="{FF2B5EF4-FFF2-40B4-BE49-F238E27FC236}">
                <a16:creationId xmlns:a16="http://schemas.microsoft.com/office/drawing/2014/main" id="{53286CCD-D076-8CDD-7D4B-31A68E1C2A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893807" y="4874353"/>
            <a:ext cx="1085324" cy="39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6" name="Picture 24" descr="The IIAR&gt; Institute of Influencer &amp; Analyst Relations / [JOB POSTING]  Director of Analyst Relations / Blackberry, San Ramon, California, USA">
            <a:extLst>
              <a:ext uri="{FF2B5EF4-FFF2-40B4-BE49-F238E27FC236}">
                <a16:creationId xmlns:a16="http://schemas.microsoft.com/office/drawing/2014/main" id="{60191C8E-DD14-F11A-CE25-C07AC49CA9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516814" y="5194315"/>
            <a:ext cx="688315" cy="515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4BFEFCF-5E69-AFC6-9844-673ADE936A0A}"/>
              </a:ext>
            </a:extLst>
          </p:cNvPr>
          <p:cNvSpPr txBox="1"/>
          <p:nvPr/>
        </p:nvSpPr>
        <p:spPr>
          <a:xfrm>
            <a:off x="6576569" y="6232722"/>
            <a:ext cx="35645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Note: Perceived sacrifice = price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8DD628-F58B-A9B8-C1B6-0C6514BB9A4D}"/>
              </a:ext>
            </a:extLst>
          </p:cNvPr>
          <p:cNvSpPr txBox="1"/>
          <p:nvPr/>
        </p:nvSpPr>
        <p:spPr>
          <a:xfrm>
            <a:off x="10366389" y="3276600"/>
            <a:ext cx="17566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Risky High Margins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7C7E53A-3549-8622-BBB3-A1CB85F56A0F}"/>
              </a:ext>
            </a:extLst>
          </p:cNvPr>
          <p:cNvSpPr txBox="1"/>
          <p:nvPr/>
        </p:nvSpPr>
        <p:spPr>
          <a:xfrm>
            <a:off x="9442814" y="4213976"/>
            <a:ext cx="2302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Monopoly Pricing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4265F2D-E0B2-83A9-272E-0E2AA247BCE1}"/>
              </a:ext>
            </a:extLst>
          </p:cNvPr>
          <p:cNvSpPr txBox="1"/>
          <p:nvPr/>
        </p:nvSpPr>
        <p:spPr>
          <a:xfrm>
            <a:off x="7018518" y="5060651"/>
            <a:ext cx="1853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Loss of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Market Share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770351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competitive role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9186"/>
            <a:ext cx="106620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Competitive Role Strategies: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solidFill>
                  <a:prstClr val="black"/>
                </a:solidFill>
                <a:latin typeface="Franklin Gothic Book" panose="020B0502020104020203"/>
              </a:rPr>
              <a:t>An organisation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must decide how to best position itself in </a:t>
            </a:r>
            <a:r>
              <a:rPr lang="en-GB" dirty="0">
                <a:solidFill>
                  <a:prstClr val="black"/>
                </a:solidFill>
                <a:latin typeface="Franklin Gothic Book" panose="020B0502020104020203"/>
              </a:rPr>
              <a:t>a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strategic context: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Franklin Gothic Book" panose="020B0502020104020203"/>
              </a:rPr>
              <a:t>Will they be a </a:t>
            </a:r>
            <a:r>
              <a:rPr lang="en-GB" b="1" dirty="0">
                <a:solidFill>
                  <a:srgbClr val="C00000"/>
                </a:solidFill>
                <a:latin typeface="Franklin Gothic Book" panose="020B0502020104020203"/>
              </a:rPr>
              <a:t>Leader, Follower, Challenger or a Specialist / Niche Player</a:t>
            </a:r>
            <a:r>
              <a:rPr lang="en-GB" dirty="0">
                <a:solidFill>
                  <a:prstClr val="black"/>
                </a:solidFill>
                <a:latin typeface="Franklin Gothic Book" panose="020B0502020104020203"/>
              </a:rPr>
              <a:t>?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They must consider their position relative to all competitors and their market share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D9B40198-DDA5-43F1-AA3E-F8813E57641E}"/>
              </a:ext>
            </a:extLst>
          </p:cNvPr>
          <p:cNvGraphicFramePr>
            <a:graphicFrameLocks noGrp="1"/>
          </p:cNvGraphicFramePr>
          <p:nvPr/>
        </p:nvGraphicFramePr>
        <p:xfrm>
          <a:off x="575894" y="3443450"/>
          <a:ext cx="11029616" cy="2743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09854">
                  <a:extLst>
                    <a:ext uri="{9D8B030D-6E8A-4147-A177-3AD203B41FA5}">
                      <a16:colId xmlns:a16="http://schemas.microsoft.com/office/drawing/2014/main" val="2408847184"/>
                    </a:ext>
                  </a:extLst>
                </a:gridCol>
                <a:gridCol w="9119762">
                  <a:extLst>
                    <a:ext uri="{9D8B030D-6E8A-4147-A177-3AD203B41FA5}">
                      <a16:colId xmlns:a16="http://schemas.microsoft.com/office/drawing/2014/main" val="170235626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Leader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Challenge: constantly defending business, protecting market share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Benefits: securing share, first choice of customers, high market credibility, seen as dominant player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48745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Follower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Capitalises on competitor's errors, sometimes not willing/able to innovate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Watch problems arise and then tackle them with own offering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Enjoys lower costs, and R&amp;D expense, lower cost to serve customers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Seen as unwilling to take major risks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03178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Challenger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Capitalises on mistakes of Market Leaders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Allows R&amp;D cost reduction and therefor often faster go-to-market lead times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4685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Specialist / niche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Able to concentrate on select number of target segments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Suitable for high-end products or where premium price strategy can be exploited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Aiming to gain competitive advantage through effectiveness rather than efficiency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9653597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AA6A3C9D-5E2B-4459-85EA-19B0E0E90151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88309" y="3561954"/>
            <a:ext cx="402778" cy="40277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2EE6E52-5BF8-42EA-B7AD-F48D45E7671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68727" y="4201996"/>
            <a:ext cx="566987" cy="57461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11294C32-A907-4D8B-980F-81CA3D0BECEC}"/>
              </a:ext>
            </a:extLst>
          </p:cNvPr>
          <p:cNvSpPr/>
          <p:nvPr/>
        </p:nvSpPr>
        <p:spPr>
          <a:xfrm>
            <a:off x="10513910" y="5610684"/>
            <a:ext cx="868740" cy="5049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Independent Premium Restaurants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9716951-D756-4961-B6A5-82935A7B32D9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90389" y="4996581"/>
            <a:ext cx="1098797" cy="50306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415A28E-698D-FD6B-DB7E-06C523F3740A}"/>
              </a:ext>
            </a:extLst>
          </p:cNvPr>
          <p:cNvSpPr txBox="1"/>
          <p:nvPr/>
        </p:nvSpPr>
        <p:spPr>
          <a:xfrm>
            <a:off x="479641" y="279078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There are four Competitive Role Strategies:</a:t>
            </a:r>
          </a:p>
        </p:txBody>
      </p:sp>
    </p:spTree>
    <p:extLst>
      <p:ext uri="{BB962C8B-B14F-4D97-AF65-F5344CB8AC3E}">
        <p14:creationId xmlns:p14="http://schemas.microsoft.com/office/powerpoint/2010/main" val="41383826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6EECCDE-9144-7346-E120-9DC8A6D998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18" name="Rectangle 85017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020" name="Rectangle 85019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5022" name="Rectangle 85021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5024" name="Rectangle 85023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5026" name="Rectangle 85025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4994" name="Title 1">
            <a:extLst>
              <a:ext uri="{FF2B5EF4-FFF2-40B4-BE49-F238E27FC236}">
                <a16:creationId xmlns:a16="http://schemas.microsoft.com/office/drawing/2014/main" id="{626BF5A1-AAAE-541F-4E65-FBC7588005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1255" y="702155"/>
            <a:ext cx="3409783" cy="27268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3600" dirty="0">
                <a:solidFill>
                  <a:srgbClr val="FFFFFF"/>
                </a:solidFill>
              </a:rPr>
              <a:t>The industry life cycle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68874B-13A4-4E80-D2AA-82B04EB9399F}"/>
              </a:ext>
            </a:extLst>
          </p:cNvPr>
          <p:cNvSpPr txBox="1"/>
          <p:nvPr/>
        </p:nvSpPr>
        <p:spPr>
          <a:xfrm>
            <a:off x="613958" y="3603621"/>
            <a:ext cx="3409782" cy="23971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Question: Can you think of examples of markets for each stage?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45B115-81FA-D9D1-1A59-4BE4331645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8732" y="1450443"/>
            <a:ext cx="7598276" cy="4141060"/>
          </a:xfrm>
          <a:prstGeom prst="rect">
            <a:avLst/>
          </a:prstGeom>
        </p:spPr>
      </p:pic>
      <p:sp>
        <p:nvSpPr>
          <p:cNvPr id="84996" name="Footer Placeholder 1">
            <a:extLst>
              <a:ext uri="{FF2B5EF4-FFF2-40B4-BE49-F238E27FC236}">
                <a16:creationId xmlns:a16="http://schemas.microsoft.com/office/drawing/2014/main" id="{FD5E3072-4EF1-33EB-FDCC-301A91583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3958" y="6400800"/>
            <a:ext cx="691721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R="0" lvl="0" indent="0" defTabSz="457200" fontAlgn="auto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900" b="0" i="0" u="none" strike="noStrike" kern="1200" cap="all" spc="0" normalizeH="0" baseline="0" noProof="0" dirty="0">
                <a:ln>
                  <a:noFill/>
                </a:ln>
                <a:solidFill>
                  <a:srgbClr val="4AB4C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)Source: corporate finance institute 2024</a:t>
            </a:r>
          </a:p>
        </p:txBody>
      </p:sp>
    </p:spTree>
    <p:extLst>
      <p:ext uri="{BB962C8B-B14F-4D97-AF65-F5344CB8AC3E}">
        <p14:creationId xmlns:p14="http://schemas.microsoft.com/office/powerpoint/2010/main" val="17156296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547084-C22C-0AB6-E8B8-62C200AC6D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60A30-B628-98A3-F52A-B187BD4750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capabilities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4885DB-C97E-EEB2-CE56-EB38950647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2AA935-2556-FEC5-B8FF-C21F5AB11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746020-8BF9-E3C3-2F99-419278BF0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90178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999B30-0CB8-06DA-ED11-998A5DE6E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Resources and capabilities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E4D2BD-0DE5-D635-561A-D22BBC0A1C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 fontScale="92500"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</a:rPr>
              <a:t>The </a:t>
            </a:r>
            <a:r>
              <a:rPr lang="en-GB" b="1" i="1" dirty="0">
                <a:solidFill>
                  <a:srgbClr val="00B0F0"/>
                </a:solidFill>
                <a:latin typeface="Calibri" panose="020F0502020204030204" pitchFamily="34" charset="0"/>
              </a:rPr>
              <a:t>resources and capabilities </a:t>
            </a: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</a:rPr>
              <a:t>of an organisation contribute to its long-term </a:t>
            </a:r>
            <a:r>
              <a:rPr lang="en-GB" b="1" i="1" dirty="0">
                <a:solidFill>
                  <a:srgbClr val="00B0F0"/>
                </a:solidFill>
                <a:latin typeface="Calibri" panose="020F0502020204030204" pitchFamily="34" charset="0"/>
              </a:rPr>
              <a:t>survival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</a:rPr>
              <a:t> </a:t>
            </a: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</a:rPr>
              <a:t>and potentially to </a:t>
            </a:r>
            <a:r>
              <a:rPr lang="en-GB" b="1" i="1" dirty="0">
                <a:solidFill>
                  <a:srgbClr val="00B0F0"/>
                </a:solidFill>
                <a:latin typeface="Calibri" panose="020F0502020204030204" pitchFamily="34" charset="0"/>
              </a:rPr>
              <a:t>competitive advantage</a:t>
            </a:r>
            <a:r>
              <a:rPr lang="en-GB" b="1" i="1" dirty="0">
                <a:solidFill>
                  <a:srgbClr val="FFFFFF"/>
                </a:solidFill>
                <a:latin typeface="Calibri" panose="020F0502020204030204" pitchFamily="34" charset="0"/>
              </a:rPr>
              <a:t>.</a:t>
            </a:r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en-GB" altLang="en-US" b="1" i="1" dirty="0">
              <a:solidFill>
                <a:srgbClr val="FFFFFF"/>
              </a:solidFill>
              <a:latin typeface="Calibri" panose="020F0502020204030204" pitchFamily="34" charset="0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r>
              <a:rPr lang="en-GB" altLang="en-US" b="1" i="1" dirty="0">
                <a:solidFill>
                  <a:srgbClr val="00B0F0"/>
                </a:solidFill>
                <a:latin typeface="Calibri" panose="020F0502020204030204" pitchFamily="34" charset="0"/>
              </a:rPr>
              <a:t>Resources</a:t>
            </a:r>
            <a:r>
              <a:rPr lang="en-GB" altLang="en-US" b="1" dirty="0">
                <a:solidFill>
                  <a:srgbClr val="FFFFFF"/>
                </a:solidFill>
                <a:latin typeface="Calibri" panose="020F0502020204030204" pitchFamily="34" charset="0"/>
              </a:rPr>
              <a:t> </a:t>
            </a: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are the assets that organisations have or can call upon (e.g. from partners or suppliers), that is</a:t>
            </a:r>
            <a:r>
              <a:rPr lang="en-GB" altLang="en-US" i="1" dirty="0">
                <a:solidFill>
                  <a:srgbClr val="FFFFFF"/>
                </a:solidFill>
                <a:latin typeface="Calibri" panose="020F0502020204030204" pitchFamily="34" charset="0"/>
              </a:rPr>
              <a:t> </a:t>
            </a:r>
            <a:r>
              <a:rPr lang="en-GB" altLang="en-US" b="1" i="1" dirty="0">
                <a:solidFill>
                  <a:srgbClr val="00B0F0"/>
                </a:solidFill>
                <a:latin typeface="Calibri" panose="020F0502020204030204" pitchFamily="34" charset="0"/>
              </a:rPr>
              <a:t>‘what we </a:t>
            </a:r>
            <a:r>
              <a:rPr lang="en-GB" altLang="en-US" b="1" i="1" u="sng" dirty="0">
                <a:solidFill>
                  <a:srgbClr val="00B0F0"/>
                </a:solidFill>
                <a:latin typeface="Calibri" panose="020F0502020204030204" pitchFamily="34" charset="0"/>
              </a:rPr>
              <a:t>have</a:t>
            </a:r>
            <a:r>
              <a:rPr lang="en-GB" altLang="en-US" b="1" dirty="0">
                <a:solidFill>
                  <a:srgbClr val="00B0F0"/>
                </a:solidFill>
                <a:latin typeface="Calibri" panose="020F0502020204030204" pitchFamily="34" charset="0"/>
              </a:rPr>
              <a:t>’</a:t>
            </a:r>
            <a:r>
              <a:rPr lang="en-GB" altLang="en-US" dirty="0">
                <a:solidFill>
                  <a:srgbClr val="00B0F0"/>
                </a:solidFill>
                <a:latin typeface="Calibri" panose="020F0502020204030204" pitchFamily="34" charset="0"/>
              </a:rPr>
              <a:t>.</a:t>
            </a:r>
            <a:r>
              <a:rPr lang="en-GB" altLang="en-US" b="1" dirty="0">
                <a:solidFill>
                  <a:srgbClr val="00B0F0"/>
                </a:solidFill>
                <a:latin typeface="Calibri" panose="020F0502020204030204" pitchFamily="34" charset="0"/>
              </a:rPr>
              <a:t> </a:t>
            </a:r>
          </a:p>
          <a:p>
            <a:pPr marL="0" indent="-304950">
              <a:spcAft>
                <a:spcPts val="0"/>
              </a:spcAft>
              <a:defRPr/>
            </a:pPr>
            <a:endParaRPr lang="en-GB" altLang="en-US" b="1" i="1" u="sng" dirty="0">
              <a:solidFill>
                <a:srgbClr val="FFFFFF"/>
              </a:solidFill>
              <a:latin typeface="Calibri" panose="020F0502020204030204" pitchFamily="34" charset="0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r>
              <a:rPr lang="en-GB" altLang="en-US" b="1" i="1" dirty="0">
                <a:solidFill>
                  <a:srgbClr val="00B0F0"/>
                </a:solidFill>
                <a:latin typeface="Calibri" panose="020F0502020204030204" pitchFamily="34" charset="0"/>
              </a:rPr>
              <a:t>Capabilities</a:t>
            </a:r>
            <a:r>
              <a:rPr lang="en-GB" altLang="en-US" b="1" i="1" dirty="0">
                <a:solidFill>
                  <a:srgbClr val="FFFFFF"/>
                </a:solidFill>
                <a:latin typeface="Calibri" panose="020F0502020204030204" pitchFamily="34" charset="0"/>
              </a:rPr>
              <a:t> </a:t>
            </a: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(sometimes referred to as </a:t>
            </a:r>
            <a:r>
              <a:rPr lang="en-GB" altLang="en-US" dirty="0">
                <a:solidFill>
                  <a:srgbClr val="00B0F0"/>
                </a:solidFill>
                <a:latin typeface="Calibri" panose="020F0502020204030204" pitchFamily="34" charset="0"/>
              </a:rPr>
              <a:t>competences</a:t>
            </a: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)</a:t>
            </a:r>
            <a:r>
              <a:rPr lang="en-GB" altLang="en-US" b="1" i="1" dirty="0">
                <a:solidFill>
                  <a:srgbClr val="FFFFFF"/>
                </a:solidFill>
                <a:latin typeface="Calibri" panose="020F0502020204030204" pitchFamily="34" charset="0"/>
              </a:rPr>
              <a:t> </a:t>
            </a: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are the ways those assets are used or deployed,</a:t>
            </a:r>
            <a:r>
              <a:rPr lang="en-GB" altLang="en-US" i="1" dirty="0">
                <a:solidFill>
                  <a:srgbClr val="FFFFFF"/>
                </a:solidFill>
                <a:latin typeface="Calibri" panose="020F0502020204030204" pitchFamily="34" charset="0"/>
              </a:rPr>
              <a:t> </a:t>
            </a: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that is</a:t>
            </a:r>
            <a:r>
              <a:rPr lang="en-GB" altLang="en-US" i="1" dirty="0">
                <a:solidFill>
                  <a:srgbClr val="FFFFFF"/>
                </a:solidFill>
                <a:latin typeface="Calibri" panose="020F0502020204030204" pitchFamily="34" charset="0"/>
              </a:rPr>
              <a:t> </a:t>
            </a:r>
            <a:r>
              <a:rPr lang="en-GB" altLang="en-US" b="1" i="1" dirty="0">
                <a:solidFill>
                  <a:srgbClr val="00B0F0"/>
                </a:solidFill>
                <a:latin typeface="Calibri" panose="020F0502020204030204" pitchFamily="34" charset="0"/>
              </a:rPr>
              <a:t>‘what we </a:t>
            </a:r>
            <a:r>
              <a:rPr lang="en-GB" altLang="en-US" b="1" i="1" u="sng" dirty="0">
                <a:solidFill>
                  <a:srgbClr val="00B0F0"/>
                </a:solidFill>
                <a:latin typeface="Calibri" panose="020F0502020204030204" pitchFamily="34" charset="0"/>
              </a:rPr>
              <a:t>do</a:t>
            </a:r>
            <a:r>
              <a:rPr lang="en-GB" altLang="en-US" b="1" i="1" dirty="0">
                <a:solidFill>
                  <a:srgbClr val="00B0F0"/>
                </a:solidFill>
                <a:latin typeface="Calibri" panose="020F0502020204030204" pitchFamily="34" charset="0"/>
              </a:rPr>
              <a:t> well’ </a:t>
            </a:r>
            <a:r>
              <a:rPr lang="en-GB" altLang="en-US" i="1" dirty="0">
                <a:solidFill>
                  <a:srgbClr val="00B0F0"/>
                </a:solidFill>
                <a:latin typeface="Calibri" panose="020F0502020204030204" pitchFamily="34" charset="0"/>
              </a:rPr>
              <a:t>.</a:t>
            </a:r>
            <a:endParaRPr lang="en-GB" dirty="0">
              <a:solidFill>
                <a:srgbClr val="00B0F0"/>
              </a:solidFill>
            </a:endParaRPr>
          </a:p>
        </p:txBody>
      </p:sp>
      <p:pic>
        <p:nvPicPr>
          <p:cNvPr id="7" name="Picture 6" descr="Green environment containing rocks with wind power turbines">
            <a:extLst>
              <a:ext uri="{FF2B5EF4-FFF2-40B4-BE49-F238E27FC236}">
                <a16:creationId xmlns:a16="http://schemas.microsoft.com/office/drawing/2014/main" id="{A8F8356B-7EF2-EB4C-205C-93D52E547ED2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92231" y="1029267"/>
            <a:ext cx="6831503" cy="4782052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F33C0E-BAD0-D16E-630D-2AEC47B351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all" spc="0" normalizeH="0" baseline="0" noProof="0">
                <a:ln>
                  <a:noFill/>
                </a:ln>
                <a:solidFill>
                  <a:srgbClr val="D237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(Johnson et al, 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DEF8C3-951D-73DB-1196-989F187A0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D237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D2370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933308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5B080-E6A0-93DF-09B0-C09881B76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capabilities – resources &amp; competences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57F0B9-9182-CE60-23BA-6FF19DDB2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z="900" dirty="0"/>
              <a:t>(Johnson et al (2011), 9e)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900D6D-EA29-791E-572E-DA7611E7B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18</a:t>
            </a:fld>
            <a:endParaRPr lang="en-US" dirty="0"/>
          </a:p>
        </p:txBody>
      </p:sp>
      <p:pic>
        <p:nvPicPr>
          <p:cNvPr id="7" name="Picture 12" descr="Table-3-1">
            <a:extLst>
              <a:ext uri="{FF2B5EF4-FFF2-40B4-BE49-F238E27FC236}">
                <a16:creationId xmlns:a16="http://schemas.microsoft.com/office/drawing/2014/main" id="{B9CE8F3E-75D8-F775-FD2C-A75362060A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06992" y="2139616"/>
            <a:ext cx="8353425" cy="3738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4797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7A9370-9CFD-ECFA-65CF-E7385037E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Redundant capabilities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29D029-8F66-4B39-5FE5-A565E6EDF7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1870" y="723900"/>
            <a:ext cx="7183597" cy="3152362"/>
          </a:xfrm>
        </p:spPr>
        <p:txBody>
          <a:bodyPr>
            <a:normAutofit/>
          </a:bodyPr>
          <a:lstStyle/>
          <a:p>
            <a:pPr marL="304800" indent="-304800" eaLnBrk="1" hangingPunct="1"/>
            <a:r>
              <a:rPr lang="en-GB" altLang="en-US" dirty="0"/>
              <a:t>Capabilities, however effective in the past, can become less relevant as industries evolve and change.</a:t>
            </a:r>
          </a:p>
          <a:p>
            <a:pPr marL="304800" indent="-304800" eaLnBrk="1" hangingPunct="1"/>
            <a:r>
              <a:rPr lang="en-GB" altLang="en-US" dirty="0"/>
              <a:t>Such ‘capabilities’ can become </a:t>
            </a:r>
            <a:r>
              <a:rPr lang="en-GB" altLang="en-US" b="1" i="1" dirty="0"/>
              <a:t>‘rigidities’</a:t>
            </a:r>
            <a:r>
              <a:rPr lang="en-GB" altLang="en-US" i="1" dirty="0"/>
              <a:t> </a:t>
            </a:r>
            <a:r>
              <a:rPr lang="en-GB" altLang="en-US" dirty="0"/>
              <a:t>that inhibit change and become a weakness.</a:t>
            </a:r>
          </a:p>
          <a:p>
            <a:pPr marL="304800" indent="-304800" eaLnBrk="1" hangingPunct="1"/>
            <a:r>
              <a:rPr lang="en-GB" dirty="0"/>
              <a:t>It is important for an organisation to recognise such redundant capabilities and to eliminate them.</a:t>
            </a:r>
          </a:p>
        </p:txBody>
      </p:sp>
      <p:pic>
        <p:nvPicPr>
          <p:cNvPr id="7" name="Picture 6" descr="Vintage yellow TV on top of a wood plank with blue background">
            <a:extLst>
              <a:ext uri="{FF2B5EF4-FFF2-40B4-BE49-F238E27FC236}">
                <a16:creationId xmlns:a16="http://schemas.microsoft.com/office/drawing/2014/main" id="{CAD61A94-5FC1-BB9F-4519-CB3FF00B26BA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08097" y="4149588"/>
            <a:ext cx="3291143" cy="2196838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67AA3E-F7BB-8100-F98E-557BCE626B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altLang="en-US">
                <a:solidFill>
                  <a:srgbClr val="ED9C1B"/>
                </a:solidFill>
              </a:rPr>
              <a:t>(Johnson et al, 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0C5EDD-670B-6EFA-614C-BD256E121D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ED9C1B"/>
                </a:solidFill>
              </a:rPr>
              <a:pPr>
                <a:spcAft>
                  <a:spcPts val="600"/>
                </a:spcAft>
              </a:pPr>
              <a:t>19</a:t>
            </a:fld>
            <a:endParaRPr lang="en-US">
              <a:solidFill>
                <a:srgbClr val="ED9C1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64931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11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3">
            <a:extLst>
              <a:ext uri="{FF2B5EF4-FFF2-40B4-BE49-F238E27FC236}">
                <a16:creationId xmlns:a16="http://schemas.microsoft.com/office/drawing/2014/main" id="{7D2AF00E-D433-4047-863F-BCB69CEC3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588" y="601200"/>
            <a:ext cx="7498616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237B37-B35A-1B57-3FEB-E3478207F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559" y="938022"/>
            <a:ext cx="6647905" cy="118872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Core competencies / capabilities</a:t>
            </a:r>
          </a:p>
        </p:txBody>
      </p:sp>
      <p:sp>
        <p:nvSpPr>
          <p:cNvPr id="24" name="Rectangle 15">
            <a:extLst>
              <a:ext uri="{FF2B5EF4-FFF2-40B4-BE49-F238E27FC236}">
                <a16:creationId xmlns:a16="http://schemas.microsoft.com/office/drawing/2014/main" id="{0997DBEA-6DFC-457A-9850-E53505354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17">
            <a:extLst>
              <a:ext uri="{FF2B5EF4-FFF2-40B4-BE49-F238E27FC236}">
                <a16:creationId xmlns:a16="http://schemas.microsoft.com/office/drawing/2014/main" id="{79446CF5-953A-4916-BFF4-F5558E5C2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19">
            <a:extLst>
              <a:ext uri="{FF2B5EF4-FFF2-40B4-BE49-F238E27FC236}">
                <a16:creationId xmlns:a16="http://schemas.microsoft.com/office/drawing/2014/main" id="{477B945C-B433-4DFF-9A67-A5C9257E4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928F4-FDD4-21C2-F518-87B786BAF2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559" y="2340864"/>
            <a:ext cx="6690843" cy="3793237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b="1" dirty="0">
                <a:solidFill>
                  <a:srgbClr val="00B0F0"/>
                </a:solidFill>
              </a:rPr>
              <a:t>Core competences</a:t>
            </a:r>
            <a:r>
              <a:rPr lang="en-GB" altLang="en-US" b="1" baseline="30000" dirty="0">
                <a:solidFill>
                  <a:srgbClr val="00B0F0"/>
                </a:solidFill>
              </a:rPr>
              <a:t>1</a:t>
            </a:r>
            <a:r>
              <a:rPr lang="en-GB" altLang="en-US" b="1" dirty="0">
                <a:solidFill>
                  <a:srgbClr val="00B0F0"/>
                </a:solidFill>
              </a:rPr>
              <a:t> </a:t>
            </a:r>
            <a:r>
              <a:rPr lang="en-GB" altLang="en-US" dirty="0">
                <a:solidFill>
                  <a:srgbClr val="FFFFFF"/>
                </a:solidFill>
              </a:rPr>
              <a:t>are the</a:t>
            </a:r>
            <a:r>
              <a:rPr lang="en-GB" altLang="en-US" i="1" dirty="0">
                <a:solidFill>
                  <a:srgbClr val="FFFFFF"/>
                </a:solidFill>
              </a:rPr>
              <a:t> </a:t>
            </a:r>
            <a:r>
              <a:rPr lang="en-GB" altLang="en-US" b="1" i="1" dirty="0">
                <a:solidFill>
                  <a:srgbClr val="FFFFFF"/>
                </a:solidFill>
              </a:rPr>
              <a:t>linked set </a:t>
            </a:r>
            <a:r>
              <a:rPr lang="en-GB" altLang="en-US" dirty="0">
                <a:solidFill>
                  <a:srgbClr val="FFFFFF"/>
                </a:solidFill>
              </a:rPr>
              <a:t>of skills, activities and resources that together:</a:t>
            </a:r>
          </a:p>
          <a:p>
            <a:pPr eaLnBrk="1" hangingPunct="1"/>
            <a:r>
              <a:rPr lang="en-GB" altLang="en-US" dirty="0">
                <a:solidFill>
                  <a:srgbClr val="FFFFFF"/>
                </a:solidFill>
              </a:rPr>
              <a:t>deliver customer value</a:t>
            </a:r>
          </a:p>
          <a:p>
            <a:pPr eaLnBrk="1" hangingPunct="1"/>
            <a:r>
              <a:rPr lang="en-GB" altLang="en-US" dirty="0">
                <a:solidFill>
                  <a:srgbClr val="FFFFFF"/>
                </a:solidFill>
              </a:rPr>
              <a:t>differentiate a business from its competitors</a:t>
            </a:r>
          </a:p>
          <a:p>
            <a:pPr eaLnBrk="1" hangingPunct="1"/>
            <a:r>
              <a:rPr lang="en-GB" altLang="en-US" dirty="0">
                <a:solidFill>
                  <a:srgbClr val="FFFFFF"/>
                </a:solidFill>
              </a:rPr>
              <a:t>potentially, can be extended and developed as markets change or new opportunities arise. </a:t>
            </a:r>
          </a:p>
          <a:p>
            <a:pPr eaLnBrk="1" hangingPunct="1">
              <a:buFontTx/>
              <a:buNone/>
            </a:pPr>
            <a:endParaRPr lang="en-GB" altLang="en-US" dirty="0">
              <a:solidFill>
                <a:srgbClr val="FFFFFF"/>
              </a:solidFill>
            </a:endParaRPr>
          </a:p>
          <a:p>
            <a:pPr eaLnBrk="1" hangingPunct="1">
              <a:buFontTx/>
              <a:buNone/>
            </a:pPr>
            <a:r>
              <a:rPr lang="en-GB" altLang="en-US" dirty="0">
                <a:solidFill>
                  <a:srgbClr val="FFFFFF"/>
                </a:solidFill>
              </a:rPr>
              <a:t>	</a:t>
            </a:r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7" name="Picture 6" descr="Long ladder glowing among shorter dull ladders">
            <a:extLst>
              <a:ext uri="{FF2B5EF4-FFF2-40B4-BE49-F238E27FC236}">
                <a16:creationId xmlns:a16="http://schemas.microsoft.com/office/drawing/2014/main" id="{E0EAB5C7-8686-B67A-73A2-B029924D358D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76761" y="2431032"/>
            <a:ext cx="3053422" cy="229006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E6B89C-6B50-DAD6-857D-B19520083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7664450" cy="3651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>
                    <a:lumMod val="85000"/>
                    <a:lumOff val="15000"/>
                  </a:schemeClr>
                </a:solidFill>
              </a:rPr>
              <a:t>1G. Hamel and C.K. Prahalad, ‘The core competence of the corporation’, Harvard Business Review, vol. 68, no. 3 (1990), pp. 79–91.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13C506-06EB-FC1C-4A07-5AC3E17A8F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85000"/>
                    <a:lumOff val="15000"/>
                  </a:schemeClr>
                </a:solidFill>
              </a:rPr>
              <a:pPr>
                <a:spcAft>
                  <a:spcPts val="600"/>
                </a:spcAft>
              </a:pPr>
              <a:t>20</a:t>
            </a:fld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08606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Finding your company’s Core competencies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125B5B-8DB5-828B-1139-7B94F53FAB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481" y="3055493"/>
            <a:ext cx="4748741" cy="21806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/>
          </a:bodyPr>
          <a:lstStyle/>
          <a:p>
            <a:r>
              <a:rPr lang="en-GB" dirty="0"/>
              <a:t>What are Core Competencies?</a:t>
            </a:r>
          </a:p>
          <a:p>
            <a:r>
              <a:rPr lang="en-GB" dirty="0"/>
              <a:t>Watch this video and take notes:</a:t>
            </a:r>
          </a:p>
          <a:p>
            <a:pPr lvl="1"/>
            <a:r>
              <a:rPr lang="en-GB" dirty="0"/>
              <a:t>What are the key messages that you take away from this?</a:t>
            </a:r>
          </a:p>
          <a:p>
            <a:pPr lvl="1"/>
            <a:r>
              <a:rPr lang="en-GB" dirty="0"/>
              <a:t>We will discuss this together after the video.</a:t>
            </a:r>
          </a:p>
          <a:p>
            <a:r>
              <a:rPr lang="en-GB" dirty="0">
                <a:hlinkClick r:id="rId3"/>
              </a:rPr>
              <a:t>https://youtu.be/Abl6b71H2Mc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srgbClr val="BD1F1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2:15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BD1F1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BD1F1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54037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2AF00E-D433-4047-863F-BCB69CEC3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588" y="601200"/>
            <a:ext cx="7498616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45C3D9-DE2D-7652-7E5A-464C350B9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559" y="938022"/>
            <a:ext cx="6647905" cy="11887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benchmarking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997DBEA-6DFC-457A-9850-E53505354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9446CF5-953A-4916-BFF4-F5558E5C2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77B945C-B433-4DFF-9A67-A5C9257E4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8EA138-8800-EF69-F7DA-F849DB92B5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559" y="2340864"/>
            <a:ext cx="6690843" cy="3793237"/>
          </a:xfrm>
        </p:spPr>
        <p:txBody>
          <a:bodyPr>
            <a:normAutofit/>
          </a:bodyPr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b="1" i="1" dirty="0">
                <a:solidFill>
                  <a:srgbClr val="FFFFFF"/>
                </a:solidFill>
                <a:latin typeface="Calibri" panose="020F0502020204030204" pitchFamily="34" charset="0"/>
              </a:rPr>
              <a:t>Benchmarking</a:t>
            </a:r>
            <a:r>
              <a:rPr lang="en-GB" altLang="en-US" i="1" dirty="0">
                <a:solidFill>
                  <a:srgbClr val="FFFFFF"/>
                </a:solidFill>
                <a:latin typeface="Calibri" panose="020F0502020204030204" pitchFamily="34" charset="0"/>
              </a:rPr>
              <a:t> </a:t>
            </a: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is a means of understanding how an organisation compares with others – typically competitors.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Two approaches to benchmarking:</a:t>
            </a:r>
          </a:p>
          <a:p>
            <a:pPr marL="304800" indent="-304800" eaLnBrk="1" hangingPunct="1">
              <a:buFont typeface="Arial" charset="0"/>
              <a:buChar char="•"/>
              <a:defRPr/>
            </a:pPr>
            <a:r>
              <a:rPr lang="en-GB" altLang="en-US" b="1" i="1" dirty="0">
                <a:solidFill>
                  <a:srgbClr val="00B0F0"/>
                </a:solidFill>
                <a:latin typeface="Calibri" panose="020F0502020204030204" pitchFamily="34" charset="0"/>
              </a:rPr>
              <a:t>Industry/sector benchmarking </a:t>
            </a: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–</a:t>
            </a:r>
            <a:r>
              <a:rPr lang="en-GB" altLang="en-US" i="1" dirty="0">
                <a:solidFill>
                  <a:srgbClr val="FFFFFF"/>
                </a:solidFill>
                <a:latin typeface="Calibri" panose="020F0502020204030204" pitchFamily="34" charset="0"/>
              </a:rPr>
              <a:t> </a:t>
            </a: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comparing performance against other organisations in the same industry/sector against a set of performance indicators.</a:t>
            </a:r>
          </a:p>
          <a:p>
            <a:pPr marL="304800" indent="-304800" eaLnBrk="1" hangingPunct="1">
              <a:buFont typeface="Arial" charset="0"/>
              <a:buChar char="•"/>
              <a:defRPr/>
            </a:pPr>
            <a:r>
              <a:rPr lang="en-GB" altLang="en-US" b="1" i="1" dirty="0">
                <a:solidFill>
                  <a:srgbClr val="00B0F0"/>
                </a:solidFill>
                <a:latin typeface="Calibri" panose="020F0502020204030204" pitchFamily="34" charset="0"/>
              </a:rPr>
              <a:t>Best-in-class benchmarking </a:t>
            </a: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– comparing an organisation’s performance or capabilities against ‘best-in-</a:t>
            </a:r>
            <a:r>
              <a:rPr lang="en-GB" altLang="en-US" dirty="0" err="1">
                <a:solidFill>
                  <a:srgbClr val="FFFFFF"/>
                </a:solidFill>
                <a:latin typeface="Calibri" panose="020F0502020204030204" pitchFamily="34" charset="0"/>
              </a:rPr>
              <a:t>class’</a:t>
            </a: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 performance – wherever that is found even in a very different industry. (e.g. BA benchmarked its refuelling operations against Formula 1).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7" name="Picture 6" descr="City lights focused in magnifying glass">
            <a:extLst>
              <a:ext uri="{FF2B5EF4-FFF2-40B4-BE49-F238E27FC236}">
                <a16:creationId xmlns:a16="http://schemas.microsoft.com/office/drawing/2014/main" id="{ADCA481D-0DC7-366E-4077-40A40848A761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50128" y="2548108"/>
            <a:ext cx="3053422" cy="2038159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6BD1F7-732D-385C-8F82-2915FD3E11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all" spc="0" normalizeH="0" baseline="0" noProof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(Johnson et al, 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9B4A3-D3EE-82E0-E06E-27F9C42224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653611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63F73-5EC8-8764-071D-3B3232EC9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resource-based view (</a:t>
            </a:r>
            <a:r>
              <a:rPr lang="en-GB" dirty="0" err="1"/>
              <a:t>rbv</a:t>
            </a:r>
            <a:r>
              <a:rPr lang="en-GB" dirty="0"/>
              <a:t>) of strategy and</a:t>
            </a:r>
            <a:br>
              <a:rPr lang="en-GB" dirty="0"/>
            </a:br>
            <a:r>
              <a:rPr lang="en-GB" dirty="0"/>
              <a:t>Achieving sustainable competitive advantage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9294D-0ED0-44A0-8E72-704BE7EFAB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1" y="1957137"/>
            <a:ext cx="11029615" cy="4466777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  <a:tabLst>
                <a:tab pos="273050" algn="l"/>
              </a:tabLst>
              <a:defRPr/>
            </a:pPr>
            <a:r>
              <a:rPr lang="en-GB" altLang="en-US" sz="1600" b="1" i="1" dirty="0">
                <a:solidFill>
                  <a:srgbClr val="0070C0"/>
                </a:solidFill>
              </a:rPr>
              <a:t>The resource-based view (RBV) </a:t>
            </a:r>
            <a:r>
              <a:rPr lang="en-GB" altLang="en-US" sz="1600" dirty="0"/>
              <a:t>of strategy asserts that the competitive advantage and superior performance of an organisation is explained by the distinctiveness of its capabilities.</a:t>
            </a:r>
            <a:endParaRPr lang="en-GB" sz="1600" dirty="0"/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  <a:tabLst>
                <a:tab pos="273050" algn="l"/>
              </a:tabLst>
              <a:defRPr/>
            </a:pPr>
            <a:endParaRPr lang="en-GB" altLang="en-US" sz="1600" dirty="0"/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  <a:tabLst>
                <a:tab pos="273050" algn="l"/>
              </a:tabLst>
              <a:defRPr/>
            </a:pPr>
            <a:r>
              <a:rPr lang="en-GB" altLang="en-US" sz="1600" dirty="0"/>
              <a:t>The four </a:t>
            </a:r>
            <a:r>
              <a:rPr lang="en-GB" altLang="en-US" sz="1600" dirty="0">
                <a:solidFill>
                  <a:srgbClr val="0070C0"/>
                </a:solidFill>
              </a:rPr>
              <a:t>key criteria </a:t>
            </a:r>
            <a:r>
              <a:rPr lang="en-GB" altLang="en-US" sz="1600" dirty="0"/>
              <a:t>by which capabilities can be assessed in terms of providing a basis for achieving </a:t>
            </a:r>
            <a:r>
              <a:rPr lang="en-GB" altLang="en-US" sz="1600" b="1" i="1" dirty="0"/>
              <a:t>sustainable</a:t>
            </a:r>
            <a:r>
              <a:rPr lang="en-GB" altLang="en-US" sz="1600" dirty="0"/>
              <a:t> competitive advantage are: </a:t>
            </a:r>
          </a:p>
          <a:p>
            <a:pPr marL="85725" indent="187325" eaLnBrk="1" hangingPunct="1">
              <a:lnSpc>
                <a:spcPct val="90000"/>
              </a:lnSpc>
              <a:buFont typeface="Arial" charset="0"/>
              <a:buChar char="•"/>
              <a:tabLst>
                <a:tab pos="273050" algn="l"/>
              </a:tabLst>
              <a:defRPr/>
            </a:pPr>
            <a:r>
              <a:rPr lang="en-GB" altLang="en-US" sz="1600" b="1" i="1" dirty="0"/>
              <a:t>V – value </a:t>
            </a:r>
          </a:p>
          <a:p>
            <a:pPr marL="85725" indent="187325" eaLnBrk="1" hangingPunct="1">
              <a:lnSpc>
                <a:spcPct val="90000"/>
              </a:lnSpc>
              <a:buFont typeface="Arial" charset="0"/>
              <a:buChar char="•"/>
              <a:tabLst>
                <a:tab pos="273050" algn="l"/>
              </a:tabLst>
              <a:defRPr/>
            </a:pPr>
            <a:r>
              <a:rPr lang="en-GB" altLang="en-US" sz="1600" b="1" i="1" dirty="0"/>
              <a:t>R – rarity </a:t>
            </a:r>
          </a:p>
          <a:p>
            <a:pPr marL="85725" indent="187325" eaLnBrk="1" hangingPunct="1">
              <a:lnSpc>
                <a:spcPct val="90000"/>
              </a:lnSpc>
              <a:buFont typeface="Arial" charset="0"/>
              <a:buChar char="•"/>
              <a:tabLst>
                <a:tab pos="273050" algn="l"/>
              </a:tabLst>
              <a:defRPr/>
            </a:pPr>
            <a:r>
              <a:rPr lang="en-GB" altLang="en-US" sz="1600" b="1" i="1" dirty="0"/>
              <a:t>I – inimitability and </a:t>
            </a:r>
          </a:p>
          <a:p>
            <a:pPr marL="85725" indent="187325" eaLnBrk="1" hangingPunct="1">
              <a:lnSpc>
                <a:spcPct val="90000"/>
              </a:lnSpc>
              <a:buFont typeface="Arial" charset="0"/>
              <a:buChar char="•"/>
              <a:tabLst>
                <a:tab pos="273050" algn="l"/>
              </a:tabLst>
              <a:defRPr/>
            </a:pPr>
            <a:r>
              <a:rPr lang="en-GB" altLang="en-US" sz="1600" b="1" i="1" dirty="0"/>
              <a:t>O – organisational support</a:t>
            </a:r>
          </a:p>
          <a:p>
            <a:pPr marL="85725" indent="187325" eaLnBrk="1" hangingPunct="1">
              <a:lnSpc>
                <a:spcPct val="90000"/>
              </a:lnSpc>
              <a:buFont typeface="Arial" charset="0"/>
              <a:buChar char="•"/>
              <a:tabLst>
                <a:tab pos="273050" algn="l"/>
              </a:tabLst>
              <a:defRPr/>
            </a:pPr>
            <a:endParaRPr lang="en-GB" altLang="en-US" sz="1600" i="1" baseline="30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439B00-82C6-D64F-8837-8358F31F0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1" y="6423914"/>
            <a:ext cx="7383713" cy="365125"/>
          </a:xfrm>
        </p:spPr>
        <p:txBody>
          <a:bodyPr/>
          <a:lstStyle/>
          <a:p>
            <a:r>
              <a:rPr lang="en-GB" altLang="en-US" sz="1400" baseline="30000" dirty="0"/>
              <a:t>VRIO was developed in 1995 by Jay Barney</a:t>
            </a:r>
            <a:endParaRPr lang="en-GB" altLang="en-US" sz="1400" b="1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78F523-3A39-5CB7-11BF-E502CB461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954158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63F73-5EC8-8764-071D-3B3232EC9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Achieving sustainable competitive advantage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439B00-82C6-D64F-8837-8358F31F0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78F523-3A39-5CB7-11BF-E502CB461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24</a:t>
            </a:fld>
            <a:endParaRPr lang="en-US" dirty="0"/>
          </a:p>
        </p:txBody>
      </p:sp>
      <p:pic>
        <p:nvPicPr>
          <p:cNvPr id="7" name="Picture 4" descr="Y:\08VOL4\Graphics\Powerpoint\PE_UK\PE528-JOHNSON\Final files\GIF\ch04\M04NF002.gif">
            <a:extLst>
              <a:ext uri="{FF2B5EF4-FFF2-40B4-BE49-F238E27FC236}">
                <a16:creationId xmlns:a16="http://schemas.microsoft.com/office/drawing/2014/main" id="{81951B86-0A21-6EA3-E156-9A3E896B94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51759" y="2601157"/>
            <a:ext cx="9521666" cy="29564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44532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108341-C2AC-0FAB-BCC2-937544C63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V – Value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574E4-67DB-4D72-51C6-9C5CFE95F1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1870" y="723900"/>
            <a:ext cx="7183597" cy="3152362"/>
          </a:xfrm>
        </p:spPr>
        <p:txBody>
          <a:bodyPr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tabLst>
                <a:tab pos="284163" algn="l"/>
              </a:tabLst>
              <a:defRPr/>
            </a:pPr>
            <a:r>
              <a:rPr lang="en-GB" altLang="en-US" b="1" i="1" dirty="0">
                <a:solidFill>
                  <a:srgbClr val="0070C0"/>
                </a:solidFill>
              </a:rPr>
              <a:t>V – Value of resources and capabilities</a:t>
            </a:r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tabLst>
                <a:tab pos="284163" algn="l"/>
              </a:tabLst>
              <a:defRPr/>
            </a:pPr>
            <a:endParaRPr lang="en-GB" altLang="en-US" b="1" i="1" dirty="0"/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tabLst>
                <a:tab pos="284163" algn="l"/>
              </a:tabLst>
              <a:defRPr/>
            </a:pPr>
            <a:r>
              <a:rPr lang="en-GB" altLang="en-US" dirty="0"/>
              <a:t>Strategic capabilities are of value when they:</a:t>
            </a:r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tabLst>
                <a:tab pos="284163" algn="l"/>
              </a:tabLst>
              <a:defRPr/>
            </a:pPr>
            <a:r>
              <a:rPr lang="en-GB" altLang="en-US" dirty="0"/>
              <a:t> </a:t>
            </a:r>
          </a:p>
          <a:p>
            <a:pPr marL="76200" indent="-76200" eaLnBrk="1" fontAlgn="auto" hangingPunct="1">
              <a:spcAft>
                <a:spcPts val="0"/>
              </a:spcAft>
              <a:tabLst>
                <a:tab pos="284163" algn="l"/>
              </a:tabLst>
              <a:defRPr/>
            </a:pPr>
            <a:r>
              <a:rPr lang="en-GB" altLang="en-US" dirty="0"/>
              <a:t>	take</a:t>
            </a:r>
            <a:r>
              <a:rPr lang="en-GB" altLang="en-US" b="1" i="1" dirty="0"/>
              <a:t> </a:t>
            </a:r>
            <a:r>
              <a:rPr lang="en-GB" altLang="en-US" dirty="0"/>
              <a:t>advantage of </a:t>
            </a:r>
            <a:r>
              <a:rPr lang="en-GB" altLang="en-US" b="1" i="1" dirty="0"/>
              <a:t>opportunities </a:t>
            </a:r>
            <a:r>
              <a:rPr lang="en-GB" altLang="en-US" dirty="0"/>
              <a:t>and 	neutralise</a:t>
            </a:r>
            <a:r>
              <a:rPr lang="en-GB" altLang="en-US" b="1" i="1" dirty="0"/>
              <a:t> threats;</a:t>
            </a:r>
          </a:p>
          <a:p>
            <a:pPr marL="76200" indent="-76200" eaLnBrk="1" fontAlgn="auto" hangingPunct="1">
              <a:spcAft>
                <a:spcPts val="0"/>
              </a:spcAft>
              <a:tabLst>
                <a:tab pos="284163" algn="l"/>
              </a:tabLst>
              <a:defRPr/>
            </a:pPr>
            <a:r>
              <a:rPr lang="en-GB" altLang="en-US" dirty="0"/>
              <a:t>	provide </a:t>
            </a:r>
            <a:r>
              <a:rPr lang="en-GB" altLang="en-US" b="1" i="1" dirty="0"/>
              <a:t>value to customers;</a:t>
            </a:r>
          </a:p>
          <a:p>
            <a:pPr marL="76200" indent="-76200" eaLnBrk="1" fontAlgn="auto" hangingPunct="1">
              <a:spcAft>
                <a:spcPts val="0"/>
              </a:spcAft>
              <a:tabLst>
                <a:tab pos="284163" algn="l"/>
              </a:tabLst>
              <a:defRPr/>
            </a:pPr>
            <a:r>
              <a:rPr lang="en-GB" altLang="en-US" dirty="0"/>
              <a:t>	are provided at a </a:t>
            </a:r>
            <a:r>
              <a:rPr lang="en-GB" altLang="en-US" b="1" i="1" dirty="0"/>
              <a:t>cost</a:t>
            </a:r>
            <a:r>
              <a:rPr lang="en-GB" altLang="en-US" dirty="0"/>
              <a:t> that still allows an organisation to make an acceptable return.</a:t>
            </a:r>
          </a:p>
        </p:txBody>
      </p:sp>
      <p:pic>
        <p:nvPicPr>
          <p:cNvPr id="7" name="Picture 6" descr="Jars of coins">
            <a:extLst>
              <a:ext uri="{FF2B5EF4-FFF2-40B4-BE49-F238E27FC236}">
                <a16:creationId xmlns:a16="http://schemas.microsoft.com/office/drawing/2014/main" id="{F2142753-512A-7749-806F-7208958F656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08097" y="4149588"/>
            <a:ext cx="3291143" cy="2196838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F02B9F-6E9A-DDA2-BE97-766754D939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altLang="en-US">
                <a:solidFill>
                  <a:srgbClr val="8E7654"/>
                </a:solidFill>
              </a:rPr>
              <a:t>(Johnson et al, 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B3449B-1558-1F3C-20F6-D234A5048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8E7654"/>
                </a:solidFill>
              </a:rPr>
              <a:pPr>
                <a:spcAft>
                  <a:spcPts val="600"/>
                </a:spcAft>
              </a:pPr>
              <a:t>25</a:t>
            </a:fld>
            <a:endParaRPr lang="en-US">
              <a:solidFill>
                <a:srgbClr val="8E765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3414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D622E2-C05C-1EBD-FAD3-43A60FF74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 – rarity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969EC9-07C4-81AD-B675-4306F87D6D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1870" y="723900"/>
            <a:ext cx="7183597" cy="3152362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altLang="en-US" b="1" i="1" dirty="0">
                <a:solidFill>
                  <a:srgbClr val="0070C0"/>
                </a:solidFill>
              </a:rPr>
              <a:t>R – Rarity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en-GB" altLang="en-US" b="1" i="1" dirty="0">
              <a:solidFill>
                <a:srgbClr val="0070C0"/>
              </a:solidFill>
            </a:endParaRPr>
          </a:p>
          <a:p>
            <a:pPr marL="280988" indent="-280988" eaLnBrk="1" fontAlgn="auto" hangingPunct="1">
              <a:spcAft>
                <a:spcPts val="0"/>
              </a:spcAft>
              <a:defRPr/>
            </a:pPr>
            <a:r>
              <a:rPr lang="en-GB" altLang="en-US" b="1" i="1" dirty="0"/>
              <a:t>Rare capabilities are those possessed uniquely by one organisation</a:t>
            </a:r>
            <a:r>
              <a:rPr lang="en-GB" altLang="en-US" dirty="0"/>
              <a:t> or only by a few others. </a:t>
            </a:r>
            <a:br>
              <a:rPr lang="en-GB" altLang="en-US" dirty="0"/>
            </a:br>
            <a:r>
              <a:rPr lang="en-GB" altLang="en-US" sz="1400" dirty="0"/>
              <a:t>(e.g. a company may have patented products, have supremely talented people or a powerful brand.)</a:t>
            </a:r>
          </a:p>
          <a:p>
            <a:pPr marL="280988" indent="-280988" eaLnBrk="1" fontAlgn="auto" hangingPunct="1">
              <a:spcAft>
                <a:spcPts val="0"/>
              </a:spcAft>
              <a:defRPr/>
            </a:pPr>
            <a:r>
              <a:rPr lang="en-GB" altLang="en-US" b="1" i="1" dirty="0"/>
              <a:t>Rarity could be temporary</a:t>
            </a:r>
            <a:r>
              <a:rPr lang="en-GB" altLang="en-US" dirty="0"/>
              <a:t>.</a:t>
            </a:r>
          </a:p>
          <a:p>
            <a:pPr marL="280988" indent="-280988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altLang="en-US" dirty="0"/>
              <a:t>	</a:t>
            </a:r>
            <a:r>
              <a:rPr lang="en-GB" altLang="en-US" sz="1400" dirty="0"/>
              <a:t>(e.g. patents expire, key individuals can leave or brands can be de-valued by adverse publicity.)</a:t>
            </a:r>
            <a:endParaRPr lang="en-GB" sz="1400" dirty="0"/>
          </a:p>
        </p:txBody>
      </p:sp>
      <p:pic>
        <p:nvPicPr>
          <p:cNvPr id="7" name="Picture 6" descr="Sun shining through four-leaf clover">
            <a:extLst>
              <a:ext uri="{FF2B5EF4-FFF2-40B4-BE49-F238E27FC236}">
                <a16:creationId xmlns:a16="http://schemas.microsoft.com/office/drawing/2014/main" id="{680FC99D-B3CB-CEB3-AF2E-A0FA5ADBEEBD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08097" y="4149588"/>
            <a:ext cx="3291143" cy="2196838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F81D56-5477-B53E-CD86-529B23F96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all" spc="0" normalizeH="0" baseline="0" noProof="0">
                <a:ln>
                  <a:noFill/>
                </a:ln>
                <a:solidFill>
                  <a:srgbClr val="B0771B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(Johnson et al, 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34EF76-1F1B-8A7C-8723-40D96F2416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B0771B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B0771B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55188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F8DC1D0D-E529-2431-B798-BF19C2655C67}"/>
              </a:ext>
            </a:extLst>
          </p:cNvPr>
          <p:cNvSpPr txBox="1">
            <a:spLocks/>
          </p:cNvSpPr>
          <p:nvPr/>
        </p:nvSpPr>
        <p:spPr>
          <a:xfrm>
            <a:off x="803189" y="1209184"/>
            <a:ext cx="3089189" cy="47344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2800" b="0" kern="1200" cap="all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I – inimitability</a:t>
            </a:r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D0711120-464E-8C41-2BF2-009DB67E963E}"/>
              </a:ext>
            </a:extLst>
          </p:cNvPr>
          <p:cNvSpPr txBox="1">
            <a:spLocks/>
          </p:cNvSpPr>
          <p:nvPr/>
        </p:nvSpPr>
        <p:spPr>
          <a:xfrm>
            <a:off x="4561870" y="723900"/>
            <a:ext cx="7183597" cy="31523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6000" marR="0" lvl="0" indent="-306000" fontAlgn="auto">
              <a:lnSpc>
                <a:spcPct val="100000"/>
              </a:lnSpc>
              <a:tabLst/>
              <a:defRPr/>
            </a:pPr>
            <a:r>
              <a:rPr kumimoji="0" lang="en-US" altLang="en-US" sz="1600" b="1" i="1" u="none" strike="noStrike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I – Inimitability</a:t>
            </a:r>
          </a:p>
          <a:p>
            <a:pPr marL="306000" marR="0" lvl="0" indent="-306000" fontAlgn="auto">
              <a:lnSpc>
                <a:spcPct val="100000"/>
              </a:lnSpc>
              <a:tabLst/>
              <a:defRPr/>
            </a:pPr>
            <a:endParaRPr kumimoji="0" lang="en-US" altLang="en-US" sz="1600" b="1" i="1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>
              <a:lnSpc>
                <a:spcPct val="100000"/>
              </a:lnSpc>
              <a:defRPr/>
            </a:pPr>
            <a:r>
              <a:rPr kumimoji="0" lang="en-US" altLang="en-US" sz="1600" b="1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Inimitable capabilities are those that competitors find difficult and costly to imitate</a:t>
            </a:r>
            <a:r>
              <a:rPr kumimoji="0" lang="en-US" altLang="en-US" sz="16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, to obtain or to substitute.</a:t>
            </a:r>
          </a:p>
          <a:p>
            <a:pPr>
              <a:lnSpc>
                <a:spcPct val="100000"/>
              </a:lnSpc>
              <a:defRPr/>
            </a:pPr>
            <a:r>
              <a:rPr kumimoji="0" lang="en-US" altLang="en-US" sz="1600" b="1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Competitive advantage can be built on unique resources </a:t>
            </a:r>
            <a:r>
              <a:rPr kumimoji="0" lang="en-US" altLang="en-US" sz="16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(a key individual or IT system) but these may not always be sustainable </a:t>
            </a:r>
            <a:r>
              <a:rPr kumimoji="0" lang="en-US" altLang="en-US" sz="14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(key people leave or others acquire the same systems).</a:t>
            </a:r>
          </a:p>
          <a:p>
            <a:pPr>
              <a:lnSpc>
                <a:spcPct val="100000"/>
              </a:lnSpc>
              <a:defRPr/>
            </a:pPr>
            <a:r>
              <a:rPr kumimoji="0" lang="en-US" altLang="en-US" sz="1600" b="1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Sustainable advantage is more often found in competences </a:t>
            </a:r>
            <a:r>
              <a:rPr kumimoji="0" lang="en-US" altLang="en-US" sz="16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(the way resources are managed, developed and deployed) and the way competences are linked together and integrated.</a:t>
            </a:r>
          </a:p>
        </p:txBody>
      </p:sp>
      <p:pic>
        <p:nvPicPr>
          <p:cNvPr id="27" name="Picture 26" descr="Father and son putting on clothes">
            <a:extLst>
              <a:ext uri="{FF2B5EF4-FFF2-40B4-BE49-F238E27FC236}">
                <a16:creationId xmlns:a16="http://schemas.microsoft.com/office/drawing/2014/main" id="{D29DFE2E-F432-8DBD-C64B-074543A2E98A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08097" y="4149588"/>
            <a:ext cx="3291143" cy="2196838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8AA459-2F9D-04A7-AD82-54BE5A71A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r>
              <a:rPr lang="en-US" altLang="en-US" kern="1200" cap="all">
                <a:solidFill>
                  <a:srgbClr val="B7BA6A"/>
                </a:solidFill>
                <a:latin typeface="+mn-lt"/>
                <a:ea typeface="+mn-ea"/>
                <a:cs typeface="+mn-cs"/>
              </a:rPr>
              <a:t>(Johnson et al, 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4734AC-4EC6-E08C-1D1A-D36E45051C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B7BA6A"/>
                </a:solidFill>
              </a:rPr>
              <a:pPr defTabSz="457200">
                <a:spcAft>
                  <a:spcPts val="600"/>
                </a:spcAft>
              </a:pPr>
              <a:t>27</a:t>
            </a:fld>
            <a:endParaRPr lang="en-US">
              <a:solidFill>
                <a:srgbClr val="B7BA6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855845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9B36E3-6149-7F4A-854E-531B74F07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O – organisational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B212F-BC82-7DFF-0F66-B70DF4A0EC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1870" y="723900"/>
            <a:ext cx="7183597" cy="3152362"/>
          </a:xfrm>
        </p:spPr>
        <p:txBody>
          <a:bodyPr>
            <a:normAutofit/>
          </a:bodyPr>
          <a:lstStyle/>
          <a:p>
            <a:pPr eaLnBrk="1" hangingPunct="1">
              <a:lnSpc>
                <a:spcPct val="100000"/>
              </a:lnSpc>
              <a:buFontTx/>
              <a:buNone/>
            </a:pPr>
            <a:r>
              <a:rPr lang="en-GB" altLang="en-US" sz="1600" b="1" i="1" dirty="0">
                <a:solidFill>
                  <a:srgbClr val="0070C0"/>
                </a:solidFill>
              </a:rPr>
              <a:t>O – Organisational support</a:t>
            </a:r>
          </a:p>
          <a:p>
            <a:pPr eaLnBrk="1" hangingPunct="1">
              <a:lnSpc>
                <a:spcPct val="100000"/>
              </a:lnSpc>
              <a:buFontTx/>
              <a:buNone/>
            </a:pPr>
            <a:r>
              <a:rPr lang="en-GB" altLang="en-US" sz="1400" dirty="0"/>
              <a:t>	The organisation must be suitably organised to support the valuable, rare and inimitable capabilities that it has. This includes appropriate processes and systems.</a:t>
            </a:r>
          </a:p>
          <a:p>
            <a:pPr eaLnBrk="1" hangingPunct="1">
              <a:lnSpc>
                <a:spcPct val="100000"/>
              </a:lnSpc>
              <a:buFontTx/>
              <a:buNone/>
            </a:pPr>
            <a:endParaRPr lang="en-GB" altLang="en-US" sz="1400" b="1" dirty="0"/>
          </a:p>
          <a:p>
            <a:pPr>
              <a:lnSpc>
                <a:spcPct val="100000"/>
              </a:lnSpc>
              <a:spcBef>
                <a:spcPct val="15000"/>
              </a:spcBef>
            </a:pPr>
            <a:r>
              <a:rPr lang="en-GB" altLang="en-US" sz="1400" b="1" i="1" dirty="0">
                <a:latin typeface="Calibri" panose="020F0502020204030204" pitchFamily="34" charset="0"/>
              </a:rPr>
              <a:t>Organisational knowledge </a:t>
            </a:r>
            <a:r>
              <a:rPr lang="en-GB" altLang="en-US" sz="1400" dirty="0">
                <a:latin typeface="Calibri" panose="020F0502020204030204" pitchFamily="34" charset="0"/>
              </a:rPr>
              <a:t>is organisation-specific, collective intelligence, accumulated through both formal systems and people’s shared experience.</a:t>
            </a:r>
          </a:p>
          <a:p>
            <a:pPr>
              <a:lnSpc>
                <a:spcPct val="100000"/>
              </a:lnSpc>
              <a:spcBef>
                <a:spcPct val="15000"/>
              </a:spcBef>
            </a:pPr>
            <a:r>
              <a:rPr lang="en-GB" altLang="en-US" sz="1400" b="1" i="1" dirty="0">
                <a:latin typeface="Calibri" panose="020F0502020204030204" pitchFamily="34" charset="0"/>
              </a:rPr>
              <a:t>‘Explicit’ knowledge </a:t>
            </a:r>
            <a:r>
              <a:rPr lang="en-GB" altLang="en-US" sz="1400" dirty="0">
                <a:latin typeface="Calibri" panose="020F0502020204030204" pitchFamily="34" charset="0"/>
              </a:rPr>
              <a:t>or ‘objective’ knowledge is transmitted in formal systematic ways, e.g. systems manuals or market research.</a:t>
            </a:r>
            <a:endParaRPr lang="en-GB" altLang="en-US" sz="1400" b="1" i="1" dirty="0">
              <a:latin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15000"/>
              </a:spcBef>
            </a:pPr>
            <a:r>
              <a:rPr lang="en-GB" altLang="en-US" sz="1400" b="1" i="1" dirty="0">
                <a:latin typeface="Calibri" panose="020F0502020204030204" pitchFamily="34" charset="0"/>
              </a:rPr>
              <a:t>‘Tacit’ knowledge </a:t>
            </a:r>
            <a:r>
              <a:rPr lang="en-GB" altLang="en-US" sz="1400" dirty="0">
                <a:latin typeface="Calibri" panose="020F0502020204030204" pitchFamily="34" charset="0"/>
              </a:rPr>
              <a:t>is more personal, context-specific, hard to formalise and communicate and is difficult to imitate, e.g. the knowledge and relationships in a top R&amp;D team. </a:t>
            </a:r>
            <a:endParaRPr lang="en-GB" sz="1400" dirty="0"/>
          </a:p>
        </p:txBody>
      </p:sp>
      <p:pic>
        <p:nvPicPr>
          <p:cNvPr id="7" name="Picture 6" descr="Rowers carrying boat over heads on a dock">
            <a:extLst>
              <a:ext uri="{FF2B5EF4-FFF2-40B4-BE49-F238E27FC236}">
                <a16:creationId xmlns:a16="http://schemas.microsoft.com/office/drawing/2014/main" id="{8B56A520-2BD6-EEC1-7CFA-8BFA67637FFC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20816" y="4149588"/>
            <a:ext cx="4265704" cy="2196838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87FE86-AC19-6DD0-77EE-E1721D3136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altLang="en-US">
                <a:solidFill>
                  <a:srgbClr val="FFF474"/>
                </a:solidFill>
              </a:rPr>
              <a:t>(Johnson et al, 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C0A257-7129-316E-2976-BB58A14AE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FFF474"/>
                </a:solidFill>
              </a:rPr>
              <a:pPr>
                <a:spcAft>
                  <a:spcPts val="600"/>
                </a:spcAft>
              </a:pPr>
              <a:t>28</a:t>
            </a:fld>
            <a:endParaRPr lang="en-US">
              <a:solidFill>
                <a:srgbClr val="FFF47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7979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D541204-B666-420C-9DF1-C06950D2F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C44A9A-0789-0C85-6EBC-C1A8B1EE5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5"/>
            <a:ext cx="3424138" cy="150013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Vrio framework – levels of competitive advantage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C0E6C8D-508A-44F8-BB9B-7911B0118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84847AE-0FEA-43E8-8AA1-4169A6FDB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487790A-E9D7-438A-90BB-9361BEF14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2" descr="Image result for vrio framework images">
            <a:extLst>
              <a:ext uri="{FF2B5EF4-FFF2-40B4-BE49-F238E27FC236}">
                <a16:creationId xmlns:a16="http://schemas.microsoft.com/office/drawing/2014/main" id="{F5130FC6-6085-5DD1-1533-454AC47C92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92371" y="2333807"/>
            <a:ext cx="5825935" cy="4092720"/>
          </a:xfrm>
          <a:prstGeom prst="rect">
            <a:avLst/>
          </a:prstGeom>
          <a:noFill/>
        </p:spPr>
      </p:pic>
      <p:pic>
        <p:nvPicPr>
          <p:cNvPr id="6" name="Picture 2" descr="VRIO Framework is illustrated, which tests if a resource or capability is valuable, rare, costly to imitate and if a company is organized to catpure value from it. If an answer is yes to all of the questions than the resource can bring sustained competitive advantage.">
            <a:extLst>
              <a:ext uri="{FF2B5EF4-FFF2-40B4-BE49-F238E27FC236}">
                <a16:creationId xmlns:a16="http://schemas.microsoft.com/office/drawing/2014/main" id="{B1BBF2A2-E98B-EA49-41AD-90A1AC9AFE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8079594" y="702155"/>
            <a:ext cx="3069928" cy="5749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CAF2A4-719C-7617-E87E-539B0681C1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B12D5F-D2F4-8FED-0545-649A4E2849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/>
              <a:pPr defTabSz="457200">
                <a:spcAft>
                  <a:spcPts val="600"/>
                </a:spcAft>
              </a:pPr>
              <a:t>29</a:t>
            </a:fld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89118BB-23C6-EDC7-E8D8-71CF8CC12E65}"/>
              </a:ext>
            </a:extLst>
          </p:cNvPr>
          <p:cNvSpPr txBox="1"/>
          <p:nvPr/>
        </p:nvSpPr>
        <p:spPr>
          <a:xfrm>
            <a:off x="581193" y="4064877"/>
            <a:ext cx="3415074" cy="6164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2D7B539-9015-F296-B0B9-C5A8B1F3A5FF}"/>
              </a:ext>
            </a:extLst>
          </p:cNvPr>
          <p:cNvSpPr txBox="1"/>
          <p:nvPr/>
        </p:nvSpPr>
        <p:spPr>
          <a:xfrm>
            <a:off x="3112585" y="1853910"/>
            <a:ext cx="44495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r>
              <a:rPr lang="en-US" b="1" dirty="0">
                <a:solidFill>
                  <a:srgbClr val="0070C0"/>
                </a:solidFill>
              </a:rPr>
              <a:t>Example of framework applied to Starbucks</a:t>
            </a:r>
          </a:p>
        </p:txBody>
      </p:sp>
    </p:spTree>
    <p:extLst>
      <p:ext uri="{BB962C8B-B14F-4D97-AF65-F5344CB8AC3E}">
        <p14:creationId xmlns:p14="http://schemas.microsoft.com/office/powerpoint/2010/main" val="2814537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E55810-D9E9-6C43-2AC2-58D8905E5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value chain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F6ADB-F4B7-C0C8-0DF5-BB8591468A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i="1" dirty="0">
                <a:solidFill>
                  <a:srgbClr val="FFFFFF"/>
                </a:solidFill>
                <a:cs typeface="Arial" panose="020B0604020202020204" pitchFamily="34" charset="0"/>
              </a:rPr>
              <a:t>Selling organisations compete for business by trying to offer enhanced value, and they do this through a coordinated chain of activities.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i="1" dirty="0">
                <a:solidFill>
                  <a:srgbClr val="FFFFFF"/>
                </a:solidFill>
                <a:cs typeface="Arial" panose="020B0604020202020204" pitchFamily="34" charset="0"/>
              </a:rPr>
              <a:t>These include product design, production, marketing, delivery and support. 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i="1" dirty="0">
                <a:solidFill>
                  <a:srgbClr val="FFFFFF"/>
                </a:solidFill>
                <a:cs typeface="Arial" panose="020B0604020202020204" pitchFamily="34" charset="0"/>
              </a:rPr>
              <a:t>Porter (1985) referred these activities as the Value Chain.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6" name="Picture 7" descr="fig15_1">
            <a:extLst>
              <a:ext uri="{FF2B5EF4-FFF2-40B4-BE49-F238E27FC236}">
                <a16:creationId xmlns:a16="http://schemas.microsoft.com/office/drawing/2014/main" id="{8CD4D416-08E3-7673-C4E4-3950A5ED18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330915" y="1532021"/>
            <a:ext cx="7512786" cy="3793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B56272-BA80-64C5-5C49-3420E31DA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eaLnBrk="1" hangingPunct="1"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GB" altLang="en-US">
                <a:solidFill>
                  <a:srgbClr val="465359"/>
                </a:solidFill>
                <a:cs typeface="Arial" panose="020B0604020202020204" pitchFamily="34" charset="0"/>
              </a:rPr>
              <a:t>(Baines, Fill &amp; Page (2011))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CFD052-C45B-B7EB-2AAF-8F46B0C36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465359"/>
                </a:solidFill>
              </a:rPr>
              <a:pPr>
                <a:spcAft>
                  <a:spcPts val="600"/>
                </a:spcAft>
              </a:pPr>
              <a:t>30</a:t>
            </a:fld>
            <a:endParaRPr lang="en-US">
              <a:solidFill>
                <a:srgbClr val="4653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72971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E55810-D9E9-6C43-2AC2-58D8905E5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value chain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F6ADB-F4B7-C0C8-0DF5-BB8591468A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pPr marL="390525" indent="-304800" eaLnBrk="1" hangingPunct="1">
              <a:lnSpc>
                <a:spcPct val="100000"/>
              </a:lnSpc>
            </a:pPr>
            <a:r>
              <a:rPr lang="en-GB" altLang="en-US" sz="1400" b="1" dirty="0">
                <a:solidFill>
                  <a:srgbClr val="FFFFFF"/>
                </a:solidFill>
              </a:rPr>
              <a:t>D</a:t>
            </a:r>
            <a:r>
              <a:rPr lang="en-GB" altLang="en-US" sz="1400" dirty="0">
                <a:solidFill>
                  <a:srgbClr val="FFFFFF"/>
                </a:solidFill>
              </a:rPr>
              <a:t>escribes the categories of activities within an organisation, which, together, create a product or service.</a:t>
            </a:r>
          </a:p>
          <a:p>
            <a:pPr marL="390525" indent="-304800" eaLnBrk="1" hangingPunct="1">
              <a:lnSpc>
                <a:spcPct val="100000"/>
              </a:lnSpc>
            </a:pPr>
            <a:r>
              <a:rPr lang="en-GB" altLang="en-US" sz="1400" dirty="0">
                <a:solidFill>
                  <a:srgbClr val="FFFFFF"/>
                </a:solidFill>
              </a:rPr>
              <a:t>Consists of </a:t>
            </a:r>
            <a:r>
              <a:rPr lang="en-GB" altLang="en-US" sz="1400" b="1" i="1" dirty="0">
                <a:solidFill>
                  <a:srgbClr val="00B0F0"/>
                </a:solidFill>
              </a:rPr>
              <a:t>five primary activities </a:t>
            </a:r>
            <a:r>
              <a:rPr lang="en-GB" altLang="en-US" sz="1400" dirty="0">
                <a:solidFill>
                  <a:srgbClr val="FFFFFF"/>
                </a:solidFill>
              </a:rPr>
              <a:t>(which are directly concerned with the creation or delivery of a product or service) </a:t>
            </a:r>
          </a:p>
          <a:p>
            <a:pPr marL="390525" indent="-304800" eaLnBrk="1" hangingPunct="1">
              <a:lnSpc>
                <a:spcPct val="100000"/>
              </a:lnSpc>
            </a:pPr>
            <a:r>
              <a:rPr lang="en-GB" altLang="en-US" sz="1400" dirty="0">
                <a:solidFill>
                  <a:srgbClr val="FFFFFF"/>
                </a:solidFill>
              </a:rPr>
              <a:t>Also consists of </a:t>
            </a:r>
            <a:r>
              <a:rPr lang="en-GB" altLang="en-US" sz="1400" b="1" i="1" dirty="0">
                <a:solidFill>
                  <a:srgbClr val="00B0F0"/>
                </a:solidFill>
              </a:rPr>
              <a:t>four support activities </a:t>
            </a:r>
            <a:r>
              <a:rPr lang="en-GB" altLang="en-US" sz="1400" dirty="0">
                <a:solidFill>
                  <a:srgbClr val="FFFFFF"/>
                </a:solidFill>
              </a:rPr>
              <a:t>(which help to improve the effectiveness or efficiency of primary activities).</a:t>
            </a:r>
          </a:p>
          <a:p>
            <a:pPr marL="390525" indent="-304800" eaLnBrk="1" hangingPunct="1">
              <a:lnSpc>
                <a:spcPct val="100000"/>
              </a:lnSpc>
            </a:pPr>
            <a:r>
              <a:rPr lang="en-GB" altLang="en-US" sz="1400" dirty="0">
                <a:solidFill>
                  <a:srgbClr val="FFFFFF"/>
                </a:solidFill>
              </a:rPr>
              <a:t>Competitive advantage can be analysed in any of these activities.</a:t>
            </a:r>
            <a:endParaRPr lang="en-GB" sz="1400" dirty="0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065F01-BFBB-3080-E94E-D44CA9E10D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1579" y="650949"/>
            <a:ext cx="7179166" cy="581512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B56272-BA80-64C5-5C49-3420E31DA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Source: online.hbs.edu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CFD052-C45B-B7EB-2AAF-8F46B0C36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CF355C"/>
                </a:solidFill>
              </a:rPr>
              <a:pPr>
                <a:spcAft>
                  <a:spcPts val="600"/>
                </a:spcAft>
              </a:pPr>
              <a:t>31</a:t>
            </a:fld>
            <a:endParaRPr lang="en-US">
              <a:solidFill>
                <a:srgbClr val="CF355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57652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F6BE5-E09E-EC12-2D5A-3AD3DCF56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value chain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2ECE91-E3D5-6681-1B32-427344012E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81000" indent="-285750">
              <a:lnSpc>
                <a:spcPts val="3000"/>
              </a:lnSpc>
            </a:pPr>
            <a:r>
              <a:rPr lang="en-GB" altLang="en-US" sz="1800" b="1" i="1" dirty="0">
                <a:latin typeface="Calibri" panose="020F0502020204030204" pitchFamily="34" charset="0"/>
              </a:rPr>
              <a:t>A generic description of activities </a:t>
            </a:r>
            <a:r>
              <a:rPr lang="en-GB" altLang="en-US" sz="1800" dirty="0">
                <a:latin typeface="Calibri" panose="020F0502020204030204" pitchFamily="34" charset="0"/>
              </a:rPr>
              <a:t>– understanding how the discrete activities (or clusters of linked activities) contribute to customer benefit.</a:t>
            </a:r>
          </a:p>
          <a:p>
            <a:pPr marL="381000" indent="-285750">
              <a:lnSpc>
                <a:spcPts val="3000"/>
              </a:lnSpc>
            </a:pPr>
            <a:r>
              <a:rPr lang="en-GB" altLang="en-US" sz="1800" b="1" i="1" dirty="0">
                <a:latin typeface="Calibri" panose="020F0502020204030204" pitchFamily="34" charset="0"/>
              </a:rPr>
              <a:t>Identifying activities </a:t>
            </a:r>
            <a:r>
              <a:rPr lang="en-GB" altLang="en-US" sz="1800" dirty="0">
                <a:latin typeface="Calibri" panose="020F0502020204030204" pitchFamily="34" charset="0"/>
              </a:rPr>
              <a:t>where the organisation has particular strengths or weaknesses.</a:t>
            </a:r>
          </a:p>
          <a:p>
            <a:pPr marL="381000" indent="-285750">
              <a:lnSpc>
                <a:spcPts val="3000"/>
              </a:lnSpc>
            </a:pPr>
            <a:r>
              <a:rPr lang="en-GB" altLang="en-US" sz="1800" b="1" i="1" dirty="0">
                <a:latin typeface="Calibri" panose="020F0502020204030204" pitchFamily="34" charset="0"/>
              </a:rPr>
              <a:t>Analysing the competitive position </a:t>
            </a:r>
            <a:r>
              <a:rPr lang="en-GB" altLang="en-US" sz="1800" dirty="0">
                <a:latin typeface="Calibri" panose="020F0502020204030204" pitchFamily="34" charset="0"/>
              </a:rPr>
              <a:t>of the organisation using the VRIO criteria – thus identifying sources of sustainable advantage.</a:t>
            </a:r>
          </a:p>
          <a:p>
            <a:pPr marL="381000" indent="-285750">
              <a:lnSpc>
                <a:spcPts val="3000"/>
              </a:lnSpc>
            </a:pPr>
            <a:r>
              <a:rPr lang="en-GB" altLang="en-US" sz="1800" dirty="0">
                <a:latin typeface="Calibri" panose="020F0502020204030204" pitchFamily="34" charset="0"/>
              </a:rPr>
              <a:t>Looking for ways to </a:t>
            </a:r>
            <a:r>
              <a:rPr lang="en-GB" altLang="en-US" sz="1800" b="1" i="1" dirty="0">
                <a:latin typeface="Calibri" panose="020F0502020204030204" pitchFamily="34" charset="0"/>
              </a:rPr>
              <a:t>enhance value or decrease cost </a:t>
            </a:r>
            <a:r>
              <a:rPr lang="en-GB" altLang="en-US" sz="1800" dirty="0">
                <a:latin typeface="Calibri" panose="020F0502020204030204" pitchFamily="34" charset="0"/>
              </a:rPr>
              <a:t>in value activities (e.g. outsourcing).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9BE735-56CA-3244-149B-14717B222F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z="900" dirty="0"/>
              <a:t>(Johnson et al, 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888A02-8A45-B503-A3AE-B2CB80595A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32</a:t>
            </a:fld>
            <a:endParaRPr lang="en-US" dirty="0"/>
          </a:p>
        </p:txBody>
      </p:sp>
      <p:pic>
        <p:nvPicPr>
          <p:cNvPr id="6" name="Picture 7" descr="fig15_1">
            <a:extLst>
              <a:ext uri="{FF2B5EF4-FFF2-40B4-BE49-F238E27FC236}">
                <a16:creationId xmlns:a16="http://schemas.microsoft.com/office/drawing/2014/main" id="{6A7BF424-D097-F09A-2F48-CCBAB10722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8225079" y="702156"/>
            <a:ext cx="3618622" cy="1827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52081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BC518F-C0D3-63E9-3F8F-709D84A7F4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value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F2B72-9D3B-76A3-94DF-6533147DFA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pPr marL="304800" indent="-304800" eaLnBrk="1" hangingPunct="1"/>
            <a:r>
              <a:rPr lang="en-GB" altLang="en-US" b="1" i="1" dirty="0">
                <a:solidFill>
                  <a:srgbClr val="FFFFFF"/>
                </a:solidFill>
                <a:latin typeface="Calibri" panose="020F0502020204030204" pitchFamily="34" charset="0"/>
              </a:rPr>
              <a:t>The value system </a:t>
            </a: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comprises the set of inter-organisational links and relationships that are necessary to create a product or service.</a:t>
            </a:r>
          </a:p>
          <a:p>
            <a:pPr marL="304800" indent="-304800" eaLnBrk="1" hangingPunct="1"/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It looks at an organisation’s value chain in the context of links to other value chains.</a:t>
            </a:r>
          </a:p>
          <a:p>
            <a:pPr marL="304800" indent="-304800" eaLnBrk="1" hangingPunct="1"/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Competitive advantage can be derived from </a:t>
            </a:r>
            <a:r>
              <a:rPr lang="en-GB" altLang="en-US" b="1" i="1" dirty="0">
                <a:solidFill>
                  <a:srgbClr val="FFFFFF"/>
                </a:solidFill>
                <a:latin typeface="Calibri" panose="020F0502020204030204" pitchFamily="34" charset="0"/>
              </a:rPr>
              <a:t>linkages</a:t>
            </a: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 within the value system.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6" name="Picture 11" descr="Shape, polygon&#10;&#10;Description automatically generated">
            <a:extLst>
              <a:ext uri="{FF2B5EF4-FFF2-40B4-BE49-F238E27FC236}">
                <a16:creationId xmlns:a16="http://schemas.microsoft.com/office/drawing/2014/main" id="{E2263D13-74B7-23E7-5156-E7D1F24A87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592231" y="2167604"/>
            <a:ext cx="6831503" cy="3435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027057-2334-4146-6318-333B7D09C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altLang="en-US" dirty="0">
                <a:solidFill>
                  <a:schemeClr val="bg1"/>
                </a:solidFill>
              </a:rPr>
              <a:t>(Johnson et al, 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3BA63A-52C5-6432-6241-98DE3D601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02C6EB"/>
                </a:solidFill>
              </a:rPr>
              <a:pPr>
                <a:spcAft>
                  <a:spcPts val="600"/>
                </a:spcAft>
              </a:pPr>
              <a:t>33</a:t>
            </a:fld>
            <a:endParaRPr lang="en-US">
              <a:solidFill>
                <a:srgbClr val="02C6EB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91039B-6C17-1439-5448-830FF91815D2}"/>
              </a:ext>
            </a:extLst>
          </p:cNvPr>
          <p:cNvSpPr txBox="1"/>
          <p:nvPr/>
        </p:nvSpPr>
        <p:spPr>
          <a:xfrm>
            <a:off x="4500945" y="1005840"/>
            <a:ext cx="724452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en-GB" altLang="en-US" sz="1800" i="1" dirty="0">
                <a:solidFill>
                  <a:schemeClr val="bg1"/>
                </a:solidFill>
              </a:rPr>
              <a:t>Important to understand: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b="1" i="1" dirty="0">
                <a:solidFill>
                  <a:schemeClr val="bg1"/>
                </a:solidFill>
              </a:rPr>
              <a:t>W</a:t>
            </a:r>
            <a:r>
              <a:rPr lang="en-GB" altLang="en-US" sz="1800" b="1" i="1" dirty="0">
                <a:solidFill>
                  <a:schemeClr val="bg1"/>
                </a:solidFill>
              </a:rPr>
              <a:t>hich activities need to be part of the Organisation’s value chain because they are key to achieving competitive advantage?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C703EDB-E8A3-151D-AE5D-1CD5C742E7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8732" y="6022709"/>
            <a:ext cx="7115002" cy="353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88613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FC6DF-0CE2-145D-0B79-72B85CD8A5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value system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C1D9-7733-D255-9EC8-CE2392D2ED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ts val="3000"/>
              </a:lnSpc>
            </a:pPr>
            <a:r>
              <a:rPr lang="en-GB" altLang="en-US" sz="1800" b="1" i="1" dirty="0">
                <a:latin typeface="Calibri" panose="020F0502020204030204" pitchFamily="34" charset="0"/>
              </a:rPr>
              <a:t>Understanding cost/price structures </a:t>
            </a:r>
            <a:r>
              <a:rPr lang="en-GB" altLang="en-US" sz="1800" dirty="0">
                <a:latin typeface="Calibri" panose="020F0502020204030204" pitchFamily="34" charset="0"/>
              </a:rPr>
              <a:t>across the value system</a:t>
            </a:r>
            <a:r>
              <a:rPr lang="en-GB" altLang="en-US" sz="1800" i="1" dirty="0">
                <a:latin typeface="Calibri" panose="020F0502020204030204" pitchFamily="34" charset="0"/>
              </a:rPr>
              <a:t> </a:t>
            </a:r>
            <a:r>
              <a:rPr lang="en-GB" altLang="en-US" sz="1800" dirty="0">
                <a:latin typeface="Calibri" panose="020F0502020204030204" pitchFamily="34" charset="0"/>
              </a:rPr>
              <a:t>– analysing the best area of focus and the best business model.</a:t>
            </a:r>
          </a:p>
          <a:p>
            <a:pPr eaLnBrk="1" hangingPunct="1">
              <a:lnSpc>
                <a:spcPts val="3000"/>
              </a:lnSpc>
            </a:pPr>
            <a:r>
              <a:rPr lang="en-GB" altLang="en-US" sz="1800" b="1" i="1" dirty="0">
                <a:latin typeface="Calibri" panose="020F0502020204030204" pitchFamily="34" charset="0"/>
              </a:rPr>
              <a:t>Identifying ‘profit pools</a:t>
            </a:r>
            <a:r>
              <a:rPr lang="en-GB" altLang="en-US" sz="1800" b="1" dirty="0">
                <a:latin typeface="Calibri" panose="020F0502020204030204" pitchFamily="34" charset="0"/>
              </a:rPr>
              <a:t>’</a:t>
            </a:r>
            <a:r>
              <a:rPr lang="en-GB" altLang="en-US" sz="1800" dirty="0">
                <a:latin typeface="Calibri" panose="020F0502020204030204" pitchFamily="34" charset="0"/>
              </a:rPr>
              <a:t> (i.e. levels of profit in different parts of the system) – seeking ways to use existing capabilities in order to exploit these.</a:t>
            </a:r>
          </a:p>
          <a:p>
            <a:pPr eaLnBrk="1" hangingPunct="1">
              <a:lnSpc>
                <a:spcPts val="3000"/>
              </a:lnSpc>
            </a:pPr>
            <a:r>
              <a:rPr lang="en-GB" altLang="en-US" sz="1800" b="1" i="1" dirty="0">
                <a:latin typeface="Calibri" panose="020F0502020204030204" pitchFamily="34" charset="0"/>
              </a:rPr>
              <a:t>The ‘make or buy’ decision </a:t>
            </a:r>
            <a:r>
              <a:rPr lang="en-GB" altLang="en-US" sz="1600" dirty="0">
                <a:latin typeface="Calibri" panose="020F0502020204030204" pitchFamily="34" charset="0"/>
              </a:rPr>
              <a:t>–</a:t>
            </a:r>
            <a:r>
              <a:rPr lang="en-GB" altLang="en-US" sz="1800" dirty="0">
                <a:latin typeface="Calibri" panose="020F0502020204030204" pitchFamily="34" charset="0"/>
              </a:rPr>
              <a:t> which activities to do ‘in-house’ and which to outsource.</a:t>
            </a:r>
          </a:p>
          <a:p>
            <a:pPr eaLnBrk="1" hangingPunct="1">
              <a:lnSpc>
                <a:spcPts val="3000"/>
              </a:lnSpc>
            </a:pPr>
            <a:r>
              <a:rPr lang="en-GB" altLang="en-US" sz="1800" b="1" i="1" dirty="0">
                <a:latin typeface="Calibri" panose="020F0502020204030204" pitchFamily="34" charset="0"/>
              </a:rPr>
              <a:t>Partnering </a:t>
            </a:r>
            <a:r>
              <a:rPr lang="en-GB" altLang="en-US" sz="1800" dirty="0">
                <a:latin typeface="Calibri" panose="020F0502020204030204" pitchFamily="34" charset="0"/>
              </a:rPr>
              <a:t>– deciding who to work with and the nature of these relationships.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20C847-E8E1-8729-EBB0-04D555A100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z="900" dirty="0"/>
              <a:t>(Johnson et al, 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E14290-9B44-2CD2-0EE0-A97CDCD2EA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34</a:t>
            </a:fld>
            <a:endParaRPr lang="en-US" dirty="0"/>
          </a:p>
        </p:txBody>
      </p:sp>
      <p:pic>
        <p:nvPicPr>
          <p:cNvPr id="6" name="Picture 11" descr="Shape, polygon&#10;&#10;Description automatically generated">
            <a:extLst>
              <a:ext uri="{FF2B5EF4-FFF2-40B4-BE49-F238E27FC236}">
                <a16:creationId xmlns:a16="http://schemas.microsoft.com/office/drawing/2014/main" id="{46D510A6-5E7C-4A53-FBB1-406EC1BDA6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8863263" y="983973"/>
            <a:ext cx="2680907" cy="1348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817208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FF4F9-B2F0-F9B5-86BE-018EC3E66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21933"/>
          </a:xfrm>
        </p:spPr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30AEE-954F-6B3E-CF28-418C6DA06E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772653"/>
            <a:ext cx="11029615" cy="4202697"/>
          </a:xfrm>
        </p:spPr>
        <p:txBody>
          <a:bodyPr>
            <a:noAutofit/>
          </a:bodyPr>
          <a:lstStyle/>
          <a:p>
            <a:pPr marL="295275" indent="-295275" eaLnBrk="1" hangingPunct="1">
              <a:spcBef>
                <a:spcPct val="20000"/>
              </a:spcBef>
              <a:buClr>
                <a:schemeClr val="tx1"/>
              </a:buClr>
              <a:buFont typeface="Arial" charset="0"/>
              <a:buChar char="•"/>
              <a:defRPr/>
            </a:pPr>
            <a:r>
              <a:rPr lang="en-GB" altLang="en-US" sz="1800" dirty="0">
                <a:latin typeface="Calibri" panose="020F0502020204030204" pitchFamily="34" charset="0"/>
              </a:rPr>
              <a:t>To be able to achieve sustained competitive advantage resources / capabilities need to be </a:t>
            </a:r>
            <a:r>
              <a:rPr lang="en-GB" altLang="en-US" sz="1800" b="1" i="1" dirty="0">
                <a:latin typeface="Calibri" panose="020F0502020204030204" pitchFamily="34" charset="0"/>
              </a:rPr>
              <a:t>unique and distinctive. </a:t>
            </a:r>
            <a:endParaRPr lang="en-GB" altLang="en-US" sz="1800" dirty="0">
              <a:latin typeface="Calibri" panose="020F0502020204030204" pitchFamily="34" charset="0"/>
            </a:endParaRPr>
          </a:p>
          <a:p>
            <a:pPr marL="295275" indent="-295275" eaLnBrk="1" hangingPunct="1">
              <a:spcBef>
                <a:spcPct val="20000"/>
              </a:spcBef>
              <a:buClr>
                <a:schemeClr val="tx1"/>
              </a:buClr>
              <a:buFont typeface="Arial" charset="0"/>
              <a:buChar char="•"/>
              <a:defRPr/>
            </a:pPr>
            <a:r>
              <a:rPr lang="en-GB" altLang="en-US" sz="1800" dirty="0">
                <a:latin typeface="Calibri" panose="020F0502020204030204" pitchFamily="34" charset="0"/>
              </a:rPr>
              <a:t>To be distinctive and provide for sustainable competitive advantage, resources and capabilities need to fulfil the </a:t>
            </a:r>
            <a:r>
              <a:rPr lang="en-GB" altLang="en-US" sz="1800" b="1" i="1" dirty="0">
                <a:latin typeface="Calibri" panose="020F0502020204030204" pitchFamily="34" charset="0"/>
              </a:rPr>
              <a:t>VRIO criteria </a:t>
            </a:r>
            <a:r>
              <a:rPr lang="en-GB" altLang="en-US" sz="1800" dirty="0">
                <a:latin typeface="Calibri" panose="020F0502020204030204" pitchFamily="34" charset="0"/>
              </a:rPr>
              <a:t>of being </a:t>
            </a:r>
            <a:r>
              <a:rPr lang="en-GB" altLang="en-US" sz="1800" b="1" i="1" dirty="0">
                <a:latin typeface="Calibri" panose="020F0502020204030204" pitchFamily="34" charset="0"/>
              </a:rPr>
              <a:t>Valuable, Rare, Inimitable and supported by the Organisation.</a:t>
            </a:r>
          </a:p>
          <a:p>
            <a:pPr marL="295275" indent="-295275" eaLnBrk="1" hangingPunct="1">
              <a:spcBef>
                <a:spcPct val="20000"/>
              </a:spcBef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sz="1800" b="1" i="1" dirty="0">
              <a:latin typeface="Calibri" panose="020F050202020403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Clr>
                <a:srgbClr val="0070C0"/>
              </a:buClr>
              <a:buFont typeface="Arial" charset="0"/>
              <a:buNone/>
              <a:defRPr/>
            </a:pPr>
            <a:r>
              <a:rPr lang="en-IN" altLang="en-US" sz="1800" b="1" i="1" dirty="0">
                <a:latin typeface="Calibri" panose="020F0502020204030204" pitchFamily="34" charset="0"/>
              </a:rPr>
              <a:t>Ways of diagnosing organisational resources and capabilities include: </a:t>
            </a:r>
          </a:p>
          <a:p>
            <a:pPr marL="314325" indent="-314325" eaLnBrk="1" fontAlgn="auto" hangingPunct="1">
              <a:spcAft>
                <a:spcPts val="0"/>
              </a:spcAft>
              <a:buClr>
                <a:schemeClr val="tx1"/>
              </a:buClr>
              <a:defRPr/>
            </a:pPr>
            <a:r>
              <a:rPr lang="en-GB" sz="1800" b="1" i="1" dirty="0">
                <a:latin typeface="Calibri" panose="020F0502020204030204" pitchFamily="34" charset="0"/>
              </a:rPr>
              <a:t>VRIO analysis</a:t>
            </a:r>
            <a:r>
              <a:rPr lang="en-GB" sz="1800" b="1" dirty="0">
                <a:latin typeface="Calibri" panose="020F0502020204030204" pitchFamily="34" charset="0"/>
              </a:rPr>
              <a:t> </a:t>
            </a:r>
            <a:r>
              <a:rPr lang="en-GB" sz="1800" dirty="0">
                <a:latin typeface="Calibri" panose="020F0502020204030204" pitchFamily="34" charset="0"/>
              </a:rPr>
              <a:t>of resources and capabilities to evaluate if they contribute to competitive advantage.</a:t>
            </a:r>
          </a:p>
          <a:p>
            <a:pPr marL="304800" indent="-304800" eaLnBrk="1" fontAlgn="auto" hangingPunct="1">
              <a:spcAft>
                <a:spcPts val="0"/>
              </a:spcAft>
              <a:defRPr/>
            </a:pPr>
            <a:r>
              <a:rPr lang="en-GB" sz="1800" dirty="0">
                <a:latin typeface="Calibri" panose="020F0502020204030204" pitchFamily="34" charset="0"/>
              </a:rPr>
              <a:t>Analysing an organisation’s </a:t>
            </a:r>
            <a:r>
              <a:rPr lang="en-GB" sz="1800" b="1" i="1" dirty="0">
                <a:latin typeface="Calibri" panose="020F0502020204030204" pitchFamily="34" charset="0"/>
              </a:rPr>
              <a:t>value chain</a:t>
            </a:r>
            <a:r>
              <a:rPr lang="en-GB" sz="1800" b="1" dirty="0">
                <a:latin typeface="Calibri" panose="020F0502020204030204" pitchFamily="34" charset="0"/>
              </a:rPr>
              <a:t> and </a:t>
            </a:r>
            <a:r>
              <a:rPr lang="en-GB" sz="1800" b="1" i="1" dirty="0">
                <a:latin typeface="Calibri" panose="020F0502020204030204" pitchFamily="34" charset="0"/>
              </a:rPr>
              <a:t>value system</a:t>
            </a:r>
            <a:r>
              <a:rPr lang="en-GB" sz="1800" b="1" dirty="0">
                <a:latin typeface="Calibri" panose="020F0502020204030204" pitchFamily="34" charset="0"/>
              </a:rPr>
              <a:t> </a:t>
            </a:r>
            <a:r>
              <a:rPr lang="en-GB" sz="1800" dirty="0">
                <a:latin typeface="Calibri" panose="020F0502020204030204" pitchFamily="34" charset="0"/>
              </a:rPr>
              <a:t>to understand how value to a customer is created and can be developed.</a:t>
            </a:r>
          </a:p>
          <a:p>
            <a:pPr marL="304800" indent="-304800" eaLnBrk="1" fontAlgn="auto" hangingPunct="1">
              <a:spcAft>
                <a:spcPts val="0"/>
              </a:spcAft>
              <a:defRPr/>
            </a:pPr>
            <a:r>
              <a:rPr lang="en-GB" sz="1800" b="1" i="1" dirty="0">
                <a:latin typeface="Calibri" panose="020F0502020204030204" pitchFamily="34" charset="0"/>
              </a:rPr>
              <a:t>Strategic analysis frameworks such as PESTEL, SWOT etc.</a:t>
            </a:r>
            <a:r>
              <a:rPr lang="en-GB" sz="1800" b="1" dirty="0">
                <a:latin typeface="Calibri" panose="020F0502020204030204" pitchFamily="34" charset="0"/>
              </a:rPr>
              <a:t> </a:t>
            </a:r>
            <a:r>
              <a:rPr lang="en-GB" sz="1800" dirty="0">
                <a:latin typeface="Calibri" panose="020F0502020204030204" pitchFamily="34" charset="0"/>
              </a:rPr>
              <a:t>drawing together an understanding of the strengths, weaknesses, opportunities and threats an organisation faces.</a:t>
            </a:r>
          </a:p>
          <a:p>
            <a:pPr marL="304800" indent="-304800" eaLnBrk="1" fontAlgn="auto" hangingPunct="1">
              <a:spcAft>
                <a:spcPts val="0"/>
              </a:spcAft>
              <a:defRPr/>
            </a:pPr>
            <a:r>
              <a:rPr lang="en-GB" sz="1800" b="1" i="1" dirty="0">
                <a:latin typeface="Calibri" panose="020F0502020204030204" pitchFamily="34" charset="0"/>
              </a:rPr>
              <a:t>Benchmarking</a:t>
            </a:r>
            <a:r>
              <a:rPr lang="en-GB" sz="1800" dirty="0">
                <a:latin typeface="Calibri" panose="020F0502020204030204" pitchFamily="34" charset="0"/>
              </a:rPr>
              <a:t> to understand the relative performance of organisations.</a:t>
            </a:r>
          </a:p>
          <a:p>
            <a:pPr marL="304800" indent="-304800">
              <a:spcAft>
                <a:spcPts val="0"/>
              </a:spcAft>
              <a:defRPr/>
            </a:pPr>
            <a:r>
              <a:rPr lang="en-GB" sz="1800" dirty="0"/>
              <a:t>It is important for an organisation to recognise such </a:t>
            </a:r>
            <a:r>
              <a:rPr lang="en-GB" sz="1800" b="1" i="1" dirty="0"/>
              <a:t>redundant capabilities </a:t>
            </a:r>
            <a:r>
              <a:rPr lang="en-GB" sz="1800" dirty="0"/>
              <a:t>and to eliminate them.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6B5BE8-AF67-BAC1-3391-28F17768D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B1D88E-6219-DC6E-70F7-5344E4525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524938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4F2DD-E328-4EBE-F7BC-9EBAEED93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This is the end of our</a:t>
            </a:r>
            <a:br>
              <a:rPr lang="en-GB" dirty="0"/>
            </a:br>
            <a:r>
              <a:rPr lang="en-GB" dirty="0"/>
              <a:t>Competitive strategy &amp; strategic capabilities session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7D6C9B-2909-4164-3E9F-C472CBCD53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30401E-C1DC-1403-D684-BC60FAA96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2C887F-532C-63FC-5544-F5A956DE4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5268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{C2AA1F26-50D4-4A29-A703-40C744C528EE}tf33552983_win32</Template>
  <TotalTime>3724</TotalTime>
  <Words>2313</Words>
  <Application>Microsoft Office PowerPoint</Application>
  <PresentationFormat>Widescreen</PresentationFormat>
  <Paragraphs>277</Paragraphs>
  <Slides>36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4" baseType="lpstr">
      <vt:lpstr>Arial</vt:lpstr>
      <vt:lpstr>Calibri</vt:lpstr>
      <vt:lpstr>Comic Sans MS</vt:lpstr>
      <vt:lpstr>Franklin Gothic Book</vt:lpstr>
      <vt:lpstr>Franklin Gothic Demi</vt:lpstr>
      <vt:lpstr>Wingdings</vt:lpstr>
      <vt:lpstr>Wingdings 2</vt:lpstr>
      <vt:lpstr>DividendVTI</vt:lpstr>
      <vt:lpstr>Strategic and Agile Business ManagementBMMB7027D</vt:lpstr>
      <vt:lpstr>This week we will focus on…</vt:lpstr>
      <vt:lpstr>Competitive strategy</vt:lpstr>
      <vt:lpstr>competitive advantage</vt:lpstr>
      <vt:lpstr>Porter's Generic Competitive Strategies</vt:lpstr>
      <vt:lpstr>cost leadership strategies</vt:lpstr>
      <vt:lpstr>cost leadership</vt:lpstr>
      <vt:lpstr>Differentiation strategies</vt:lpstr>
      <vt:lpstr>differentiation</vt:lpstr>
      <vt:lpstr>Focus strategies</vt:lpstr>
      <vt:lpstr>The nature of customer value</vt:lpstr>
      <vt:lpstr>Bowman’s strategic clock</vt:lpstr>
      <vt:lpstr>Bowman’s strategic clock</vt:lpstr>
      <vt:lpstr>competitive role strategies</vt:lpstr>
      <vt:lpstr>The industry life cycle</vt:lpstr>
      <vt:lpstr>Strategic capabilities</vt:lpstr>
      <vt:lpstr>Resources and capabilities</vt:lpstr>
      <vt:lpstr>Strategic capabilities – resources &amp; competences</vt:lpstr>
      <vt:lpstr>Redundant capabilities</vt:lpstr>
      <vt:lpstr>Core competencies / capabilities</vt:lpstr>
      <vt:lpstr>Finding your company’s Core competencies</vt:lpstr>
      <vt:lpstr>benchmarking</vt:lpstr>
      <vt:lpstr>The resource-based view (rbv) of strategy and Achieving sustainable competitive advantage</vt:lpstr>
      <vt:lpstr>Achieving sustainable competitive advantage</vt:lpstr>
      <vt:lpstr>V – Value</vt:lpstr>
      <vt:lpstr>R – rarity</vt:lpstr>
      <vt:lpstr>PowerPoint Presentation</vt:lpstr>
      <vt:lpstr>O – organisational support</vt:lpstr>
      <vt:lpstr>Vrio framework – levels of competitive advantage</vt:lpstr>
      <vt:lpstr>The value chain</vt:lpstr>
      <vt:lpstr>The value chain</vt:lpstr>
      <vt:lpstr>Benefits of value chain analysis</vt:lpstr>
      <vt:lpstr>The value system</vt:lpstr>
      <vt:lpstr>Benefits of value system analysis</vt:lpstr>
      <vt:lpstr>summary</vt:lpstr>
      <vt:lpstr>This is the end of our Competitive strategy &amp; strategic capabilities session 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D Hellyer</dc:creator>
  <cp:lastModifiedBy>Daniela Hellyer</cp:lastModifiedBy>
  <cp:revision>223</cp:revision>
  <dcterms:created xsi:type="dcterms:W3CDTF">2021-11-30T09:35:50Z</dcterms:created>
  <dcterms:modified xsi:type="dcterms:W3CDTF">2024-11-14T12:32:36Z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