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handoutMasterIdLst>
    <p:handoutMasterId r:id="rId22"/>
  </p:handoutMasterIdLst>
  <p:sldIdLst>
    <p:sldId id="256" r:id="rId2"/>
    <p:sldId id="265" r:id="rId3"/>
    <p:sldId id="287" r:id="rId4"/>
    <p:sldId id="266" r:id="rId5"/>
    <p:sldId id="267" r:id="rId6"/>
    <p:sldId id="285" r:id="rId7"/>
    <p:sldId id="286" r:id="rId8"/>
    <p:sldId id="259" r:id="rId9"/>
    <p:sldId id="264" r:id="rId10"/>
    <p:sldId id="260" r:id="rId11"/>
    <p:sldId id="270" r:id="rId12"/>
    <p:sldId id="271" r:id="rId13"/>
    <p:sldId id="272" r:id="rId14"/>
    <p:sldId id="273" r:id="rId15"/>
    <p:sldId id="262" r:id="rId16"/>
    <p:sldId id="284" r:id="rId17"/>
    <p:sldId id="276" r:id="rId18"/>
    <p:sldId id="263" r:id="rId19"/>
    <p:sldId id="280" r:id="rId20"/>
    <p:sldId id="282" r:id="rId21"/>
  </p:sldIdLst>
  <p:sldSz cx="9144000" cy="6858000" type="screen4x3"/>
  <p:notesSz cx="6797675" cy="992822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9" d="100"/>
          <a:sy n="49" d="100"/>
        </p:scale>
        <p:origin x="1315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565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301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301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975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fld id="{DF1F8602-C5E4-4AD4-A98A-11B8F4233D5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GB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GB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5132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133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574E10AB-7779-43AC-9490-45088F6632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5A3093-AD10-42D8-B3B3-5019AF7AF86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A02C1A-8B2F-4EC0-9073-DFAFE7E029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0DB7A3-973A-46FE-BC12-08C7A5AC811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813D00-AD6E-4DBD-B91D-ECBEE91B29A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3A513B-F0CB-4290-A8C5-EAE39C66AD9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3715D5-834E-46E7-B895-522244099B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697D62-AD60-4C40-A588-5EA81B58F8C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F7CEA5-90EA-4918-9D01-E4B4558E6D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EA3A96-77CC-40A5-A871-2A61F495ABF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A9CBEA-F954-4A40-B4F5-E8EB4F3696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639241-2A08-4532-A1E5-F1DFD255F5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>
              <a:defRPr/>
            </a:pPr>
            <a:endParaRPr kumimoji="1" lang="en-GB" sz="240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>
              <a:defRPr/>
            </a:pPr>
            <a:endParaRPr kumimoji="1" lang="en-GB" sz="2400"/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>
              <a:defRPr/>
            </a:pPr>
            <a:endParaRPr kumimoji="1" lang="en-GB" sz="2400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>
              <a:defRPr/>
            </a:pPr>
            <a:endParaRPr kumimoji="1" lang="en-GB" sz="2400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>
              <a:defRPr/>
            </a:pPr>
            <a:endParaRPr kumimoji="1" lang="en-GB" sz="2400"/>
          </a:p>
        </p:txBody>
      </p:sp>
      <p:sp>
        <p:nvSpPr>
          <p:cNvPr id="4103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>
              <a:defRPr/>
            </a:pPr>
            <a:endParaRPr kumimoji="1" lang="en-GB" sz="2400"/>
          </a:p>
        </p:txBody>
      </p:sp>
      <p:sp>
        <p:nvSpPr>
          <p:cNvPr id="4104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>
              <a:defRPr/>
            </a:pPr>
            <a:endParaRPr kumimoji="1" lang="en-GB" sz="2400"/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AE51F3E9-6A2A-4AEA-AD8D-6166B37FFFE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6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10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10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10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10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10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 eaLnBrk="1" hangingPunct="1"/>
            <a:r>
              <a:rPr lang="en-GB"/>
              <a:t>Factors affecting embryonic and foetal growth</a:t>
            </a:r>
            <a:endParaRPr 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Objectives of this lesson are:</a:t>
            </a:r>
            <a:endParaRPr 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/>
              <a:t>To have an understanding of</a:t>
            </a:r>
          </a:p>
          <a:p>
            <a:pPr eaLnBrk="1" hangingPunct="1"/>
            <a:r>
              <a:rPr lang="en-GB"/>
              <a:t>Factors that affect an unborn child</a:t>
            </a:r>
          </a:p>
          <a:p>
            <a:pPr eaLnBrk="1" hangingPunct="1"/>
            <a:r>
              <a:rPr lang="en-GB"/>
              <a:t>Diagnostic techniques</a:t>
            </a:r>
          </a:p>
          <a:p>
            <a:pPr eaLnBrk="1" hangingPunct="1"/>
            <a:r>
              <a:rPr lang="en-GB"/>
              <a:t>Prenatal treatments</a:t>
            </a:r>
          </a:p>
          <a:p>
            <a:pPr eaLnBrk="1" hangingPunct="1"/>
            <a:r>
              <a:rPr lang="en-GB"/>
              <a:t>Postnatal factors</a:t>
            </a:r>
          </a:p>
          <a:p>
            <a:pPr eaLnBrk="1" hangingPunct="1">
              <a:buFont typeface="Wingdings" pitchFamily="2" charset="2"/>
              <a:buNone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2017712"/>
            <a:ext cx="8127504" cy="4291607"/>
          </a:xfrm>
        </p:spPr>
        <p:txBody>
          <a:bodyPr/>
          <a:lstStyle/>
          <a:p>
            <a:r>
              <a:rPr lang="en-GB" dirty="0"/>
              <a:t>In pairs or small groups of 3 or 4 discuss positive and negative factors which affect the developing child:</a:t>
            </a:r>
          </a:p>
          <a:p>
            <a:pPr lvl="1"/>
            <a:r>
              <a:rPr lang="en-GB" dirty="0"/>
              <a:t>Before conception</a:t>
            </a:r>
          </a:p>
          <a:p>
            <a:pPr lvl="1"/>
            <a:r>
              <a:rPr lang="en-GB" dirty="0"/>
              <a:t>During Pregnancy</a:t>
            </a:r>
          </a:p>
          <a:p>
            <a:pPr lvl="1"/>
            <a:r>
              <a:rPr lang="en-GB" dirty="0"/>
              <a:t>Post-natal </a:t>
            </a:r>
          </a:p>
          <a:p>
            <a:r>
              <a:rPr lang="en-GB" dirty="0"/>
              <a:t>Note your ideas on flip chart paper</a:t>
            </a:r>
          </a:p>
          <a:p>
            <a:r>
              <a:rPr lang="en-GB" dirty="0"/>
              <a:t>Feedback to class and discuss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/>
              <a:t>Factors that affect an unborn child</a:t>
            </a:r>
            <a:endParaRPr lang="en-US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/>
              <a:t>Hereditary Factors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/>
              <a:t>Congenital Factors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i="1"/>
              <a:t>Environmental Factors: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/>
              <a:t>Health of mother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/>
              <a:t>Lifestyle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/>
              <a:t>Diet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/>
              <a:t>Infection/illness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Genetics</a:t>
            </a:r>
            <a:endParaRPr lang="en-US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/>
              <a:t>DNA determines structure and function of cells.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400"/>
              <a:t>   Influences appearance, personality, characteristics, body chemistry, and behaviour </a:t>
            </a:r>
          </a:p>
          <a:p>
            <a:pPr eaLnBrk="1" hangingPunct="1">
              <a:lnSpc>
                <a:spcPct val="90000"/>
              </a:lnSpc>
            </a:pPr>
            <a:endParaRPr lang="en-GB" sz="2400"/>
          </a:p>
          <a:p>
            <a:pPr eaLnBrk="1" hangingPunct="1">
              <a:lnSpc>
                <a:spcPct val="90000"/>
              </a:lnSpc>
            </a:pPr>
            <a:r>
              <a:rPr lang="en-GB" sz="2400"/>
              <a:t>Some hereditary conditions: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/>
              <a:t>Downs syndrome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/>
              <a:t>Haemophilia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/>
              <a:t>Epilepsy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/>
              <a:t>Colour blindness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/>
              <a:t>Cystic Fibrosis</a:t>
            </a:r>
            <a:endParaRPr lang="en-US" sz="2000"/>
          </a:p>
          <a:p>
            <a:pPr eaLnBrk="1" hangingPunct="1">
              <a:lnSpc>
                <a:spcPct val="90000"/>
              </a:lnSpc>
            </a:pPr>
            <a:endParaRPr lang="en-US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56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6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56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56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Downs Syndrome/Fragile X</a:t>
            </a:r>
          </a:p>
        </p:txBody>
      </p:sp>
      <p:pic>
        <p:nvPicPr>
          <p:cNvPr id="8195" name="Content Placeholder 3" descr="220px-Down_syndrome_lg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2988" y="2133600"/>
            <a:ext cx="2095500" cy="2305050"/>
          </a:xfrm>
        </p:spPr>
      </p:pic>
      <p:pic>
        <p:nvPicPr>
          <p:cNvPr id="8196" name="Picture 4" descr="close-up-boys1-200x20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375" y="2276475"/>
            <a:ext cx="19050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5" descr="IMG_9188-200x200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7400" y="2205038"/>
            <a:ext cx="19050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Reproductive Hazards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/>
              <a:t>Substances which can affect</a:t>
            </a:r>
          </a:p>
          <a:p>
            <a:r>
              <a:rPr lang="en-GB"/>
              <a:t>Sexual function and fertility in Males and females.</a:t>
            </a:r>
          </a:p>
          <a:p>
            <a:r>
              <a:rPr lang="en-GB"/>
              <a:t>The development of the embryo or foetus.</a:t>
            </a:r>
          </a:p>
          <a:p>
            <a:r>
              <a:rPr lang="en-GB"/>
              <a:t>Effects on foetus include termination, still birth or malformation.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Reproductive Hazards</a:t>
            </a:r>
          </a:p>
        </p:txBody>
      </p:sp>
      <p:sp>
        <p:nvSpPr>
          <p:cNvPr id="10243" name="Content Placeholder 3"/>
          <p:cNvSpPr>
            <a:spLocks noGrp="1"/>
          </p:cNvSpPr>
          <p:nvPr>
            <p:ph sz="half" idx="1"/>
          </p:nvPr>
        </p:nvSpPr>
        <p:spPr>
          <a:xfrm>
            <a:off x="827088" y="2017713"/>
            <a:ext cx="2592387" cy="4114800"/>
          </a:xfrm>
        </p:spPr>
        <p:txBody>
          <a:bodyPr/>
          <a:lstStyle/>
          <a:p>
            <a:r>
              <a:rPr lang="en-GB"/>
              <a:t>Mutagens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Teratogens</a:t>
            </a:r>
          </a:p>
        </p:txBody>
      </p:sp>
      <p:sp>
        <p:nvSpPr>
          <p:cNvPr id="10244" name="Content Placeholder 4"/>
          <p:cNvSpPr>
            <a:spLocks noGrp="1"/>
          </p:cNvSpPr>
          <p:nvPr>
            <p:ph sz="half" idx="2"/>
          </p:nvPr>
        </p:nvSpPr>
        <p:spPr>
          <a:xfrm>
            <a:off x="3708400" y="2017713"/>
            <a:ext cx="5246688" cy="4114800"/>
          </a:xfrm>
        </p:spPr>
        <p:txBody>
          <a:bodyPr/>
          <a:lstStyle/>
          <a:p>
            <a:r>
              <a:rPr lang="en-GB"/>
              <a:t>Substances producing heritable birth defects (genetic).</a:t>
            </a:r>
          </a:p>
          <a:p>
            <a:pPr>
              <a:buFont typeface="Wingdings" pitchFamily="2" charset="2"/>
              <a:buNone/>
            </a:pPr>
            <a:endParaRPr lang="en-GB"/>
          </a:p>
          <a:p>
            <a:r>
              <a:rPr lang="en-GB"/>
              <a:t>Substances producing non-heritable birth defects.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 Teratogens -Drugs</a:t>
            </a:r>
          </a:p>
        </p:txBody>
      </p:sp>
      <p:sp>
        <p:nvSpPr>
          <p:cNvPr id="11267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684213" y="2017713"/>
            <a:ext cx="4308475" cy="4114800"/>
          </a:xfrm>
        </p:spPr>
        <p:txBody>
          <a:bodyPr/>
          <a:lstStyle/>
          <a:p>
            <a:pPr eaLnBrk="1" hangingPunct="1"/>
            <a:r>
              <a:rPr lang="en-GB" sz="2800"/>
              <a:t>Thalidomide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800"/>
              <a:t>   8,000- 12000 affected</a:t>
            </a:r>
          </a:p>
          <a:p>
            <a:pPr eaLnBrk="1" hangingPunct="1"/>
            <a:endParaRPr lang="en-GB" sz="2800"/>
          </a:p>
          <a:p>
            <a:pPr eaLnBrk="1" hangingPunct="1"/>
            <a:r>
              <a:rPr lang="en-GB" sz="2800"/>
              <a:t>Prescription medications.</a:t>
            </a:r>
          </a:p>
          <a:p>
            <a:pPr eaLnBrk="1" hangingPunct="1"/>
            <a:r>
              <a:rPr lang="en-GB" sz="2800"/>
              <a:t>Over the counter medication.</a:t>
            </a:r>
            <a:endParaRPr lang="en-US" sz="2800"/>
          </a:p>
        </p:txBody>
      </p:sp>
      <p:pic>
        <p:nvPicPr>
          <p:cNvPr id="11268" name="Picture 6" descr="_41186675_thalidomidechild238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219700" y="1989138"/>
            <a:ext cx="3683000" cy="4103687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Teratogens -Drugs</a:t>
            </a:r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684213" y="1989138"/>
            <a:ext cx="3810000" cy="4114800"/>
          </a:xfrm>
        </p:spPr>
        <p:txBody>
          <a:bodyPr/>
          <a:lstStyle/>
          <a:p>
            <a:pPr eaLnBrk="1" hangingPunct="1"/>
            <a:r>
              <a:rPr lang="en-US" sz="2800"/>
              <a:t>Alcohol</a:t>
            </a:r>
          </a:p>
          <a:p>
            <a:pPr eaLnBrk="1" hangingPunct="1">
              <a:buFont typeface="Wingdings" pitchFamily="2" charset="2"/>
              <a:buNone/>
            </a:pPr>
            <a:endParaRPr lang="en-GB" sz="2800"/>
          </a:p>
          <a:p>
            <a:pPr eaLnBrk="1" hangingPunct="1">
              <a:buFont typeface="Wingdings" pitchFamily="2" charset="2"/>
              <a:buNone/>
            </a:pPr>
            <a:endParaRPr lang="en-GB" sz="2800"/>
          </a:p>
          <a:p>
            <a:pPr algn="ctr" eaLnBrk="1" hangingPunct="1">
              <a:buFont typeface="Wingdings" pitchFamily="2" charset="2"/>
              <a:buNone/>
            </a:pPr>
            <a:r>
              <a:rPr lang="en-GB" sz="2800"/>
              <a:t>May cause Foetal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en-GB" sz="2800"/>
              <a:t>Alcohol Syndrome</a:t>
            </a:r>
          </a:p>
          <a:p>
            <a:pPr eaLnBrk="1" hangingPunct="1">
              <a:buFont typeface="Wingdings" pitchFamily="2" charset="2"/>
              <a:buNone/>
            </a:pPr>
            <a:endParaRPr lang="en-GB" sz="2800"/>
          </a:p>
          <a:p>
            <a:pPr eaLnBrk="1" hangingPunct="1">
              <a:buFont typeface="Wingdings" pitchFamily="2" charset="2"/>
              <a:buNone/>
            </a:pPr>
            <a:endParaRPr lang="en-GB" sz="2800"/>
          </a:p>
          <a:p>
            <a:pPr eaLnBrk="1" hangingPunct="1">
              <a:buFont typeface="Wingdings" pitchFamily="2" charset="2"/>
              <a:buNone/>
            </a:pPr>
            <a:endParaRPr lang="en-GB" sz="2800"/>
          </a:p>
          <a:p>
            <a:pPr eaLnBrk="1" hangingPunct="1">
              <a:buFont typeface="Wingdings" pitchFamily="2" charset="2"/>
              <a:buNone/>
            </a:pPr>
            <a:endParaRPr lang="en-US" sz="2800"/>
          </a:p>
        </p:txBody>
      </p:sp>
      <p:graphicFrame>
        <p:nvGraphicFramePr>
          <p:cNvPr id="1026" name="Object 6"/>
          <p:cNvGraphicFramePr>
            <a:graphicFrameLocks noGrp="1" noChangeAspect="1"/>
          </p:cNvGraphicFramePr>
          <p:nvPr>
            <p:ph sz="half" idx="2"/>
          </p:nvPr>
        </p:nvGraphicFramePr>
        <p:xfrm>
          <a:off x="5003800" y="2060575"/>
          <a:ext cx="3384550" cy="3816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r:id="rId3" imgW="1906107" imgH="2020473" progId="">
                  <p:embed/>
                </p:oleObj>
              </mc:Choice>
              <mc:Fallback>
                <p:oleObj r:id="rId3" imgW="1906107" imgH="2020473" progId="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03800" y="2060575"/>
                        <a:ext cx="3384550" cy="38163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Teratogens -Drugs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Caffeine 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Nicotine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/>
              <a:t>   Premature birth, heart defects, SIDS</a:t>
            </a:r>
          </a:p>
          <a:p>
            <a:pPr eaLnBrk="1" hangingPunct="1">
              <a:buFont typeface="Wingdings" pitchFamily="2" charset="2"/>
              <a:buNone/>
            </a:pPr>
            <a:endParaRPr lang="en-GB"/>
          </a:p>
          <a:p>
            <a:pPr eaLnBrk="1" hangingPunct="1"/>
            <a:r>
              <a:rPr lang="en-GB"/>
              <a:t>Cocaine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i="1"/>
              <a:t> Premature separation of placenta</a:t>
            </a:r>
            <a:endParaRPr lang="en-US" i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Teratogens -Environmental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Solvents</a:t>
            </a:r>
          </a:p>
          <a:p>
            <a:pPr eaLnBrk="1" hangingPunct="1"/>
            <a:r>
              <a:rPr lang="en-GB"/>
              <a:t>Paints</a:t>
            </a:r>
          </a:p>
          <a:p>
            <a:pPr eaLnBrk="1" hangingPunct="1"/>
            <a:r>
              <a:rPr lang="en-GB"/>
              <a:t>Herbicides</a:t>
            </a:r>
          </a:p>
          <a:p>
            <a:pPr eaLnBrk="1" hangingPunct="1"/>
            <a:r>
              <a:rPr lang="en-GB"/>
              <a:t>Pesticides</a:t>
            </a:r>
          </a:p>
          <a:p>
            <a:pPr eaLnBrk="1" hangingPunct="1"/>
            <a:r>
              <a:rPr lang="en-GB"/>
              <a:t>Lead</a:t>
            </a:r>
          </a:p>
          <a:p>
            <a:pPr eaLnBrk="1" hangingPunct="1"/>
            <a:r>
              <a:rPr lang="en-GB"/>
              <a:t>Mercury</a:t>
            </a:r>
          </a:p>
          <a:p>
            <a:pPr eaLnBrk="1" hangingPunct="1"/>
            <a:r>
              <a:rPr lang="en-GB"/>
              <a:t>Radiation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1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1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/>
              <a:t>Maternal Diseases and Disorders</a:t>
            </a:r>
            <a:endParaRPr lang="en-US" sz="360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Rubella</a:t>
            </a:r>
          </a:p>
          <a:p>
            <a:pPr eaLnBrk="1" hangingPunct="1"/>
            <a:r>
              <a:rPr lang="en-GB" sz="4000"/>
              <a:t>Herpes</a:t>
            </a:r>
          </a:p>
          <a:p>
            <a:pPr eaLnBrk="1" hangingPunct="1"/>
            <a:r>
              <a:rPr lang="en-GB" sz="4000"/>
              <a:t>Sexually Transmitted Infections</a:t>
            </a:r>
          </a:p>
          <a:p>
            <a:pPr eaLnBrk="1" hangingPunct="1"/>
            <a:r>
              <a:rPr lang="en-GB" sz="4000"/>
              <a:t>Aids and HIV</a:t>
            </a:r>
          </a:p>
          <a:p>
            <a:pPr eaLnBrk="1" hangingPunct="1">
              <a:buFont typeface="Wingdings" pitchFamily="2" charset="2"/>
              <a:buNone/>
            </a:pPr>
            <a:endParaRPr lang="en-US" sz="4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Maternal Characteristics</a:t>
            </a:r>
            <a:endParaRPr lang="en-US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/>
              <a:t>Emotional state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800"/>
              <a:t>   Produces cortisol the “stress hormone”</a:t>
            </a:r>
          </a:p>
          <a:p>
            <a:pPr eaLnBrk="1" hangingPunct="1"/>
            <a:endParaRPr lang="en-GB" sz="2800"/>
          </a:p>
          <a:p>
            <a:pPr eaLnBrk="1" hangingPunct="1"/>
            <a:r>
              <a:rPr lang="en-GB" sz="2800"/>
              <a:t>Physical State and Obesity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800"/>
              <a:t>   Pre-eclampsia, T</a:t>
            </a:r>
            <a:r>
              <a:rPr lang="en-US" sz="2800"/>
              <a:t>hromboembolism (clot), Still birth, gestational diabetes </a:t>
            </a:r>
            <a:endParaRPr lang="en-GB" sz="2800"/>
          </a:p>
          <a:p>
            <a:pPr eaLnBrk="1" hangingPunct="1"/>
            <a:endParaRPr lang="en-GB" sz="2800"/>
          </a:p>
          <a:p>
            <a:pPr eaLnBrk="1" hangingPunct="1"/>
            <a:r>
              <a:rPr lang="en-GB" sz="2800"/>
              <a:t>Poor nutrition</a:t>
            </a:r>
          </a:p>
          <a:p>
            <a:pPr eaLnBrk="1" hangingPunct="1"/>
            <a:endParaRPr lang="en-GB" sz="2800"/>
          </a:p>
          <a:p>
            <a:pPr eaLnBrk="1" hangingPunct="1"/>
            <a:endParaRPr lang="en-GB" sz="2800"/>
          </a:p>
          <a:p>
            <a:pPr eaLnBrk="1" hangingPunct="1">
              <a:buFont typeface="Wingdings" pitchFamily="2" charset="2"/>
              <a:buNone/>
            </a:pPr>
            <a:endParaRPr lang="en-US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042988" y="260350"/>
            <a:ext cx="7793037" cy="1462088"/>
          </a:xfrm>
        </p:spPr>
        <p:txBody>
          <a:bodyPr/>
          <a:lstStyle/>
          <a:p>
            <a:pPr algn="ctr" eaLnBrk="1" hangingPunct="1"/>
            <a:r>
              <a:rPr lang="en-US" b="1"/>
              <a:t>Pre-Natal Diagnostic Techniques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None/>
            </a:pPr>
            <a:r>
              <a:rPr lang="en-GB"/>
              <a:t>Regular ante-natal checks to monitor 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None/>
            </a:pPr>
            <a:r>
              <a:rPr lang="en-GB"/>
              <a:t>health of mother and foetus.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None/>
            </a:pPr>
            <a:endParaRPr lang="en-GB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None/>
            </a:pPr>
            <a:r>
              <a:rPr lang="en-GB"/>
              <a:t>Common techniques are: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r>
              <a:rPr lang="en-GB" sz="2400"/>
              <a:t>Amniocentesis – chromosome abnormalities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r>
              <a:rPr lang="en-GB" sz="2400"/>
              <a:t>Chorionic Villus Sampling – downs syndrome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r>
              <a:rPr lang="en-GB" sz="2400"/>
              <a:t>Ultrasound Scanning – can detect major abnormalities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None/>
            </a:pPr>
            <a:endParaRPr lang="en-US"/>
          </a:p>
          <a:p>
            <a:pPr eaLnBrk="1" hangingPunct="1">
              <a:lnSpc>
                <a:spcPct val="90000"/>
              </a:lnSpc>
            </a:pPr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Prenatal Diagnosis</a:t>
            </a:r>
            <a:endParaRPr lang="en-US"/>
          </a:p>
        </p:txBody>
      </p:sp>
      <p:pic>
        <p:nvPicPr>
          <p:cNvPr id="17411" name="Picture 3" descr="Kail_CH02-11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cstate="print"/>
          <a:srcRect t="3110" b="3342"/>
          <a:stretch>
            <a:fillRect/>
          </a:stretch>
        </p:blipFill>
        <p:spPr>
          <a:xfrm>
            <a:off x="1979613" y="1989138"/>
            <a:ext cx="4968875" cy="4537075"/>
          </a:xfr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/>
              <a:t>Prenatal Diagnosis and Treatment</a:t>
            </a:r>
            <a:endParaRPr lang="en-US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Genetic Counseling - Helps to assess the chances of inherited disorders.</a:t>
            </a:r>
          </a:p>
          <a:p>
            <a:pPr eaLnBrk="1" hangingPunct="1"/>
            <a:r>
              <a:rPr lang="en-US" altLang="en-US" sz="2800"/>
              <a:t>Genetic Engineering involves replacing defective genes with synthetic normal genes.</a:t>
            </a:r>
          </a:p>
          <a:p>
            <a:pPr eaLnBrk="1" hangingPunct="1"/>
            <a:r>
              <a:rPr lang="en-US" altLang="en-US" sz="2800"/>
              <a:t>Foetal Medicine - administering medicine to the foetus.</a:t>
            </a:r>
          </a:p>
          <a:p>
            <a:pPr eaLnBrk="1" hangingPunct="1"/>
            <a:r>
              <a:rPr lang="en-US" altLang="en-US" sz="2800"/>
              <a:t>Foetal Surgery to correct spina bifida and circulatory problems.</a:t>
            </a:r>
          </a:p>
          <a:p>
            <a:pPr eaLnBrk="1" hangingPunct="1"/>
            <a:endParaRPr lang="en-US" altLang="en-US" sz="2800"/>
          </a:p>
          <a:p>
            <a:pPr eaLnBrk="1" hangingPunct="1">
              <a:buFont typeface="Wingdings" pitchFamily="2" charset="2"/>
              <a:buNone/>
            </a:pPr>
            <a:endParaRPr lang="en-US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Perinatal or Birthing Factors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/>
              <a:t>Bleeding during pregnancy.</a:t>
            </a:r>
          </a:p>
          <a:p>
            <a:pPr eaLnBrk="1" hangingPunct="1"/>
            <a:r>
              <a:rPr lang="en-US"/>
              <a:t>Prolonged birth.</a:t>
            </a:r>
          </a:p>
          <a:p>
            <a:pPr eaLnBrk="1" hangingPunct="1"/>
            <a:r>
              <a:rPr lang="en-US"/>
              <a:t>Breech births.</a:t>
            </a:r>
          </a:p>
          <a:p>
            <a:pPr eaLnBrk="1" hangingPunct="1"/>
            <a:r>
              <a:rPr lang="en-GB"/>
              <a:t>Anoxia </a:t>
            </a:r>
            <a:r>
              <a:rPr lang="en-US"/>
              <a:t>(lack of oxygen) at birth is biggest risk.</a:t>
            </a:r>
            <a:endParaRPr lang="en-GB"/>
          </a:p>
          <a:p>
            <a:pPr eaLnBrk="1" hangingPunct="1"/>
            <a:r>
              <a:rPr lang="en-GB"/>
              <a:t>Low birth weight.</a:t>
            </a:r>
          </a:p>
          <a:p>
            <a:pPr eaLnBrk="1" hangingPunct="1"/>
            <a:r>
              <a:rPr lang="en-GB"/>
              <a:t>Premature birth.</a:t>
            </a:r>
            <a:endParaRPr lang="en-US"/>
          </a:p>
          <a:p>
            <a:pPr eaLnBrk="1" hangingPunct="1">
              <a:buFont typeface="Wingdings" pitchFamily="2" charset="2"/>
              <a:buNone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Postnatal Factors</a:t>
            </a:r>
            <a:endParaRPr lang="en-US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Quality of parent–baby bond.</a:t>
            </a:r>
          </a:p>
          <a:p>
            <a:pPr eaLnBrk="1" hangingPunct="1"/>
            <a:r>
              <a:rPr lang="en-GB"/>
              <a:t>Quality of care.</a:t>
            </a:r>
          </a:p>
          <a:p>
            <a:pPr eaLnBrk="1" hangingPunct="1"/>
            <a:r>
              <a:rPr lang="en-GB"/>
              <a:t>Infections.</a:t>
            </a:r>
          </a:p>
          <a:p>
            <a:pPr eaLnBrk="1" hangingPunct="1"/>
            <a:r>
              <a:rPr lang="en-GB"/>
              <a:t>Diet.</a:t>
            </a:r>
          </a:p>
          <a:p>
            <a:pPr eaLnBrk="1" hangingPunct="1"/>
            <a:r>
              <a:rPr lang="en-GB"/>
              <a:t>Poverty.</a:t>
            </a:r>
          </a:p>
          <a:p>
            <a:pPr eaLnBrk="1" hangingPunct="1"/>
            <a:r>
              <a:rPr lang="en-GB"/>
              <a:t>Accidents.</a:t>
            </a:r>
          </a:p>
          <a:p>
            <a:pPr eaLnBrk="1" hangingPunct="1"/>
            <a:r>
              <a:rPr lang="en-GB"/>
              <a:t>Abuse and neglect.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References</a:t>
            </a:r>
            <a:endParaRPr lang="en-US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060575"/>
            <a:ext cx="7772400" cy="4114800"/>
          </a:xfrm>
        </p:spPr>
        <p:txBody>
          <a:bodyPr/>
          <a:lstStyle/>
          <a:p>
            <a:pPr eaLnBrk="1" hangingPunct="1"/>
            <a:r>
              <a:rPr lang="en-US" sz="1600" dirty="0"/>
              <a:t>BBC (1973) </a:t>
            </a:r>
            <a:r>
              <a:rPr lang="en-US" sz="1600" u="sng" dirty="0"/>
              <a:t>Final deal for thalidomide victims</a:t>
            </a:r>
            <a:r>
              <a:rPr lang="en-US" sz="1600" dirty="0"/>
              <a:t>. (online), Available at http://news.bbc.co.uk/onthisday/hi/dates/stories/july/30/newsid_4582000/4582119.stm (accessed 14th September 2010)</a:t>
            </a:r>
          </a:p>
          <a:p>
            <a:pPr eaLnBrk="1" hangingPunct="1"/>
            <a:endParaRPr lang="en-GB" sz="1600" dirty="0"/>
          </a:p>
          <a:p>
            <a:pPr eaLnBrk="1" hangingPunct="1"/>
            <a:r>
              <a:rPr lang="en-GB" sz="1600" dirty="0"/>
              <a:t>Doherty, J. &amp; Hughes, M (2009) </a:t>
            </a:r>
            <a:r>
              <a:rPr lang="en-GB" sz="1600" u="sng" dirty="0"/>
              <a:t>Child </a:t>
            </a:r>
            <a:r>
              <a:rPr lang="en-GB" sz="1600" u="sng" dirty="0" err="1"/>
              <a:t>Development:Theory</a:t>
            </a:r>
            <a:r>
              <a:rPr lang="en-GB" sz="1600" u="sng" dirty="0"/>
              <a:t> and Practice 0 -11.</a:t>
            </a:r>
            <a:r>
              <a:rPr lang="en-GB" sz="1600" i="1" dirty="0"/>
              <a:t> </a:t>
            </a:r>
            <a:r>
              <a:rPr lang="en-GB" sz="1600" dirty="0" err="1"/>
              <a:t>Harlow:Pearson</a:t>
            </a:r>
            <a:r>
              <a:rPr lang="en-GB" sz="1600" dirty="0"/>
              <a:t> Education</a:t>
            </a:r>
            <a:endParaRPr lang="en-US" sz="1600" dirty="0"/>
          </a:p>
          <a:p>
            <a:pPr eaLnBrk="1" hangingPunct="1">
              <a:buFont typeface="Wingdings" pitchFamily="2" charset="2"/>
              <a:buNone/>
            </a:pPr>
            <a:endParaRPr lang="en-GB" sz="1600" dirty="0"/>
          </a:p>
          <a:p>
            <a:pPr eaLnBrk="1" hangingPunct="1"/>
            <a:r>
              <a:rPr lang="en-US" sz="1600" dirty="0"/>
              <a:t>Health </a:t>
            </a:r>
            <a:r>
              <a:rPr lang="en-US" sz="1600"/>
              <a:t>and Wellness (</a:t>
            </a:r>
            <a:r>
              <a:rPr lang="en-US" sz="1600" dirty="0"/>
              <a:t>2006)</a:t>
            </a:r>
            <a:r>
              <a:rPr lang="en-US" sz="1600" i="1" dirty="0"/>
              <a:t> </a:t>
            </a:r>
            <a:r>
              <a:rPr lang="en-US" sz="1600" u="sng" dirty="0"/>
              <a:t>Understanding the Difference Between "Congenital" and "Hereditary" Conditions</a:t>
            </a:r>
            <a:r>
              <a:rPr lang="en-US" sz="1600" i="1" dirty="0"/>
              <a:t> (online), </a:t>
            </a:r>
            <a:r>
              <a:rPr lang="en-US" sz="1600" dirty="0"/>
              <a:t>Available at</a:t>
            </a:r>
            <a:r>
              <a:rPr lang="en-US" sz="1600" i="1" dirty="0"/>
              <a:t> </a:t>
            </a:r>
            <a:r>
              <a:rPr lang="en-US" sz="1600" dirty="0"/>
              <a:t>http://www.associatedcontent.com/article/86605/understanding_the_difference_between.html?cat=70 (accessed 14</a:t>
            </a:r>
            <a:r>
              <a:rPr lang="en-US" sz="1600" baseline="30000" dirty="0"/>
              <a:t>th</a:t>
            </a:r>
            <a:r>
              <a:rPr lang="en-US" sz="1600" dirty="0"/>
              <a:t> September 2010)</a:t>
            </a:r>
          </a:p>
          <a:p>
            <a:pPr eaLnBrk="1" hangingPunct="1"/>
            <a:endParaRPr lang="en-GB" sz="1600" dirty="0"/>
          </a:p>
          <a:p>
            <a:pPr eaLnBrk="1" hangingPunct="1"/>
            <a:r>
              <a:rPr lang="en-US" sz="1600" dirty="0" err="1"/>
              <a:t>Netdoctor</a:t>
            </a:r>
            <a:r>
              <a:rPr lang="en-US" sz="1600" dirty="0"/>
              <a:t> (2010) </a:t>
            </a:r>
            <a:r>
              <a:rPr lang="en-US" sz="1600" u="sng" dirty="0"/>
              <a:t>Pregnancy a testing time </a:t>
            </a:r>
            <a:r>
              <a:rPr lang="en-US" sz="1600" dirty="0"/>
              <a:t>(online), Available at http://www.netdoctor.co.uk/health_advice/facts/pregnancy_testing_time_000617.htm (Accessed 14th September 2010)</a:t>
            </a:r>
          </a:p>
          <a:p>
            <a:pPr eaLnBrk="1" hangingPunct="1"/>
            <a:endParaRPr lang="en-US" sz="1600" dirty="0"/>
          </a:p>
          <a:p>
            <a:pPr eaLnBrk="1" hangingPunct="1"/>
            <a:endParaRPr lang="en-GB" sz="1600" dirty="0"/>
          </a:p>
          <a:p>
            <a:pPr eaLnBrk="1" hangingPunct="1"/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Blends</Template>
  <TotalTime>805</TotalTime>
  <Words>591</Words>
  <Application>Microsoft Office PowerPoint</Application>
  <PresentationFormat>On-screen Show (4:3)</PresentationFormat>
  <Paragraphs>129</Paragraphs>
  <Slides>20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0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Tahoma</vt:lpstr>
      <vt:lpstr>Wingdings</vt:lpstr>
      <vt:lpstr>Blends</vt:lpstr>
      <vt:lpstr>Factors affecting embryonic and foetal growth</vt:lpstr>
      <vt:lpstr>Objectives of this lesson are:</vt:lpstr>
      <vt:lpstr>Student Task</vt:lpstr>
      <vt:lpstr>Factors that affect an unborn child</vt:lpstr>
      <vt:lpstr>Genetics</vt:lpstr>
      <vt:lpstr>Downs Syndrome/Fragile X</vt:lpstr>
      <vt:lpstr>Reproductive Hazards</vt:lpstr>
      <vt:lpstr>Reproductive Hazards</vt:lpstr>
      <vt:lpstr> Teratogens -Drugs</vt:lpstr>
      <vt:lpstr>Teratogens -Drugs</vt:lpstr>
      <vt:lpstr>Teratogens -Drugs</vt:lpstr>
      <vt:lpstr>Teratogens -Environmental</vt:lpstr>
      <vt:lpstr>Maternal Diseases and Disorders</vt:lpstr>
      <vt:lpstr>Maternal Characteristics</vt:lpstr>
      <vt:lpstr>Pre-Natal Diagnostic Techniques</vt:lpstr>
      <vt:lpstr>Prenatal Diagnosis</vt:lpstr>
      <vt:lpstr>Prenatal Diagnosis and Treatment</vt:lpstr>
      <vt:lpstr>Perinatal or Birthing Factors</vt:lpstr>
      <vt:lpstr>Postnatal Factors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Factors affecting embryonic and foetal growth</dc:title>
  <dc:creator>JMH</dc:creator>
  <cp:lastModifiedBy>Karen Hudson</cp:lastModifiedBy>
  <cp:revision>22</cp:revision>
  <dcterms:created xsi:type="dcterms:W3CDTF">2006-09-03T14:49:31Z</dcterms:created>
  <dcterms:modified xsi:type="dcterms:W3CDTF">2018-07-19T14:40:50Z</dcterms:modified>
</cp:coreProperties>
</file>