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840" r:id="rId3"/>
    <p:sldId id="829" r:id="rId4"/>
    <p:sldId id="777" r:id="rId5"/>
    <p:sldId id="837" r:id="rId6"/>
    <p:sldId id="729" r:id="rId7"/>
    <p:sldId id="257" r:id="rId8"/>
    <p:sldId id="258" r:id="rId9"/>
    <p:sldId id="260" r:id="rId10"/>
    <p:sldId id="720" r:id="rId11"/>
    <p:sldId id="836" r:id="rId12"/>
    <p:sldId id="264" r:id="rId13"/>
    <p:sldId id="266" r:id="rId14"/>
    <p:sldId id="838" r:id="rId15"/>
    <p:sldId id="834" r:id="rId16"/>
    <p:sldId id="841" r:id="rId17"/>
    <p:sldId id="575" r:id="rId18"/>
    <p:sldId id="843" r:id="rId19"/>
    <p:sldId id="842" r:id="rId20"/>
    <p:sldId id="84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A65"/>
    <a:srgbClr val="FFFAEB"/>
    <a:srgbClr val="FFF6DD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34591" autoAdjust="0"/>
    <p:restoredTop sz="86360" autoAdjust="0"/>
  </p:normalViewPr>
  <p:slideViewPr>
    <p:cSldViewPr snapToGrid="0">
      <p:cViewPr varScale="1">
        <p:scale>
          <a:sx n="74" d="100"/>
          <a:sy n="74" d="100"/>
        </p:scale>
        <p:origin x="68" y="6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6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ustomXml" Target="../customXml/item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28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363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413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793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880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393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51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72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84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5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146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EDD4E-DC69-40AE-8DA7-D6E122D77127}" type="datetimeFigureOut">
              <a:rPr lang="en-GB" smtClean="0"/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4AE71-23DC-4A79-B533-B866236BF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463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arityjob.co.uk/jobs?location=swansea&amp;radius=40" TargetMode="External"/><Relationship Id="rId7" Type="http://schemas.openxmlformats.org/officeDocument/2006/relationships/hyperlink" Target="https://www.indeed.co.uk/Education-jobs-in-Wales" TargetMode="External"/><Relationship Id="rId2" Type="http://schemas.openxmlformats.org/officeDocument/2006/relationships/hyperlink" Target="https://www.recruit3.org.uk/job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reed.co.uk/jobs/reed-education/p1307" TargetMode="External"/><Relationship Id="rId5" Type="http://schemas.openxmlformats.org/officeDocument/2006/relationships/hyperlink" Target="https://www.cv-library.co.uk/register" TargetMode="External"/><Relationship Id="rId4" Type="http://schemas.openxmlformats.org/officeDocument/2006/relationships/hyperlink" Target="https://www.eteach.com/jobs/support-non-teaching/swansea-uk/?oo=ca-lc&amp;pt=51.62144,-3.94364600000000&amp;dis=40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mailto:m.hall@uwtsd.ac.u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drlabs.com/multiple-intelligences/test.php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guecc.edu/Counseling/HollandCodes/test.asp" TargetMode="External"/><Relationship Id="rId2" Type="http://schemas.openxmlformats.org/officeDocument/2006/relationships/hyperlink" Target="https://www.princetonreview.com/quiz/career-quiz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window&#10;&#10;Description automatically generated">
            <a:extLst>
              <a:ext uri="{FF2B5EF4-FFF2-40B4-BE49-F238E27FC236}">
                <a16:creationId xmlns:a16="http://schemas.microsoft.com/office/drawing/2014/main" id="{84FA056A-81DB-4740-9D1A-3D4080722B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57" b="2"/>
          <a:stretch/>
        </p:blipFill>
        <p:spPr>
          <a:xfrm>
            <a:off x="621675" y="623275"/>
            <a:ext cx="4032621" cy="5607882"/>
          </a:xfrm>
          <a:prstGeom prst="rect">
            <a:avLst/>
          </a:prstGeom>
        </p:spPr>
      </p:pic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4989" y="623275"/>
            <a:ext cx="658183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34F63-A7F1-4BD0-802C-C7B370D80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44357" y="1056640"/>
            <a:ext cx="5905799" cy="2743003"/>
          </a:xfrm>
        </p:spPr>
        <p:txBody>
          <a:bodyPr anchor="b">
            <a:normAutofit/>
          </a:bodyPr>
          <a:lstStyle/>
          <a:p>
            <a:pPr algn="l"/>
            <a:r>
              <a:rPr lang="en-GB" sz="8000" dirty="0"/>
              <a:t>CVs and PDP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8541D4-1294-4858-BFEC-BCF9954FF7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5971" y="4582814"/>
            <a:ext cx="448946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sz="1700" dirty="0"/>
              <a:t>Mel Hall</a:t>
            </a:r>
          </a:p>
          <a:p>
            <a:pPr algn="l"/>
            <a:r>
              <a:rPr lang="en-GB" sz="1700" dirty="0"/>
              <a:t>m.hall@uwtsd.ac.uk</a:t>
            </a:r>
          </a:p>
          <a:p>
            <a:pPr algn="l"/>
            <a:r>
              <a:rPr lang="en-GB" sz="1700" dirty="0"/>
              <a:t>Careers Adviser WISA &amp; Swansea Campuses</a:t>
            </a:r>
          </a:p>
          <a:p>
            <a:pPr algn="l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55362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0F535E81-8876-49DA-8730-F2A73F954C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4037" y="372534"/>
            <a:ext cx="11320603" cy="621516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altLang="en-US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US" altLang="en-US" sz="8000" b="1" dirty="0">
                <a:solidFill>
                  <a:schemeClr val="accent2">
                    <a:lumMod val="75000"/>
                  </a:schemeClr>
                </a:solidFill>
                <a:latin typeface="Bradley Hand ITC" panose="03070402050302030203" pitchFamily="66" charset="0"/>
              </a:rPr>
              <a:t>Career Luck</a:t>
            </a:r>
            <a:r>
              <a:rPr lang="en-US" altLang="en-US" sz="6000" b="1" dirty="0">
                <a:solidFill>
                  <a:schemeClr val="accent2">
                    <a:lumMod val="75000"/>
                  </a:schemeClr>
                </a:solidFill>
                <a:latin typeface="Bradley Hand ITC" panose="03070402050302030203" pitchFamily="66" charset="0"/>
              </a:rPr>
              <a:t> </a:t>
            </a:r>
            <a:r>
              <a:rPr lang="en-US" altLang="en-US" sz="6000" b="1" dirty="0">
                <a:solidFill>
                  <a:schemeClr val="accent2">
                    <a:lumMod val="50000"/>
                  </a:schemeClr>
                </a:solidFill>
                <a:latin typeface="Bradley Hand ITC" panose="03070402050302030203" pitchFamily="66" charset="0"/>
              </a:rPr>
              <a:t>is what happens </a:t>
            </a:r>
          </a:p>
          <a:p>
            <a:pPr marL="0" indent="0" algn="ctr">
              <a:buNone/>
            </a:pPr>
            <a:r>
              <a:rPr lang="en-US" altLang="en-US" sz="6000" b="1" dirty="0">
                <a:solidFill>
                  <a:schemeClr val="accent2">
                    <a:lumMod val="50000"/>
                  </a:schemeClr>
                </a:solidFill>
                <a:latin typeface="Bradley Hand ITC" panose="03070402050302030203" pitchFamily="66" charset="0"/>
              </a:rPr>
              <a:t>when preparation meets opportunity</a:t>
            </a:r>
          </a:p>
          <a:p>
            <a:pPr marL="0" indent="0" algn="ctr">
              <a:buNone/>
            </a:pPr>
            <a:endParaRPr lang="en-US" altLang="en-US" sz="6000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  <a:p>
            <a:pPr marL="0" indent="0" algn="r">
              <a:buNone/>
            </a:pPr>
            <a:r>
              <a:rPr lang="en-US" altLang="en-US" sz="60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 - </a:t>
            </a:r>
            <a:r>
              <a:rPr lang="en-US" altLang="en-US" sz="6000" b="1" dirty="0">
                <a:latin typeface="Bradley Hand ITC" panose="03070402050302030203" pitchFamily="66" charset="0"/>
              </a:rPr>
              <a:t>Seneca </a:t>
            </a:r>
            <a:r>
              <a:rPr lang="en-US" altLang="en-US" sz="2600" b="1" dirty="0"/>
              <a:t>(with apologies)</a:t>
            </a:r>
            <a:endParaRPr lang="en-GB" altLang="en-US" sz="2600" b="1" dirty="0"/>
          </a:p>
          <a:p>
            <a:endParaRPr lang="en-US" altLang="en-US" dirty="0"/>
          </a:p>
        </p:txBody>
      </p:sp>
      <p:pic>
        <p:nvPicPr>
          <p:cNvPr id="5" name="Picture 4" descr="A chair outside a building&#10;&#10;Description automatically generated with low confidence">
            <a:extLst>
              <a:ext uri="{FF2B5EF4-FFF2-40B4-BE49-F238E27FC236}">
                <a16:creationId xmlns:a16="http://schemas.microsoft.com/office/drawing/2014/main" id="{B4E68646-E5B6-4025-9840-53CFCB9C9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478" y="3291839"/>
            <a:ext cx="3212922" cy="3393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210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BA3F9-0B5B-413C-99C1-ADCEAAE65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075"/>
            <a:ext cx="10515600" cy="1325563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b="1" dirty="0"/>
              <a:t>What does a great  CV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108B9-5D42-4C03-8664-27FEA303F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6262" y="1600200"/>
            <a:ext cx="3887788" cy="478155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2 sides of A4 max</a:t>
            </a:r>
          </a:p>
          <a:p>
            <a:pPr>
              <a:defRPr/>
            </a:pPr>
            <a:r>
              <a:rPr lang="en-GB" dirty="0"/>
              <a:t>Reverse chronological order</a:t>
            </a:r>
          </a:p>
          <a:p>
            <a:pPr>
              <a:defRPr/>
            </a:pPr>
            <a:r>
              <a:rPr lang="en-GB" dirty="0"/>
              <a:t>Needs a ‘Career Focus’ section and an ‘Educational Skills’ sections</a:t>
            </a:r>
          </a:p>
          <a:p>
            <a:pPr>
              <a:defRPr/>
            </a:pPr>
            <a:r>
              <a:rPr lang="en-GB" dirty="0"/>
              <a:t>Should tell an employer what you can do, and what additional talents you can bring to the organisation.</a:t>
            </a:r>
          </a:p>
        </p:txBody>
      </p:sp>
      <p:sp>
        <p:nvSpPr>
          <p:cNvPr id="22532" name="Content Placeholder 3">
            <a:extLst>
              <a:ext uri="{FF2B5EF4-FFF2-40B4-BE49-F238E27FC236}">
                <a16:creationId xmlns:a16="http://schemas.microsoft.com/office/drawing/2014/main" id="{3F305997-24EB-4D26-8B60-179CCE43B60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303838" y="1417638"/>
            <a:ext cx="5425122" cy="525145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Example: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UWTSD  Career Focus section –</a:t>
            </a:r>
          </a:p>
          <a:p>
            <a:pPr marL="0" indent="0">
              <a:lnSpc>
                <a:spcPct val="80000"/>
              </a:lnSpc>
            </a:pPr>
            <a:endParaRPr lang="en-GB" altLang="en-US" sz="1000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Final year student at Trinity St David’s University studying the BA Education, predicted to graduate with a 1</a:t>
            </a:r>
            <a:r>
              <a:rPr lang="en-GB" altLang="en-US" sz="1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class degree.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With 10 years experience in teaching support in schools I have organised and led forest Schools Projects, designing lessons on environmental and well being activities.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 can establish excellent rapport with pupils and have a hands-on, friendly community focused approach that enables and empowers people to get involved.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 am now seeking a position within the education and voluntary sectors which will allow me to combine my  management skills, mentoring and supportive skills in a  position as a graduate education officer/trainer.</a:t>
            </a:r>
            <a:endParaRPr lang="en-GB" altLang="en-US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63867A25-49A4-4D64-A45D-B4BBB32984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270303"/>
            <a:ext cx="10515600" cy="854075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altLang="en-US" dirty="0"/>
              <a:t>Sample Education CV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0F535E81-8876-49DA-8730-F2A73F954C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4037" y="887308"/>
            <a:ext cx="10949763" cy="570038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altLang="en-US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US" altLang="en-US" sz="1700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8C0F8-515F-41C5-A8DE-9CA7C1F47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733" y="365126"/>
            <a:ext cx="10778067" cy="797368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dirty="0"/>
              <a:t>Where to look for vacancies?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B4BC3-F33C-4919-AF3A-13EE04FC50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59" y="1311348"/>
            <a:ext cx="5228811" cy="526666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Charity and 3</a:t>
            </a:r>
            <a:r>
              <a:rPr lang="en-GB" baseline="30000" dirty="0"/>
              <a:t>rd</a:t>
            </a:r>
            <a:r>
              <a:rPr lang="en-GB" dirty="0"/>
              <a:t> sector jobs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Recruit3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https://www.recruit3.org.uk/jobs/</a:t>
            </a:r>
            <a:endParaRPr lang="en-GB" dirty="0"/>
          </a:p>
          <a:p>
            <a:endParaRPr lang="en-GB" dirty="0"/>
          </a:p>
          <a:p>
            <a:r>
              <a:rPr lang="en-GB" dirty="0"/>
              <a:t>Charity Jobs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https://www.charityjob.co.uk/jobs?location=swansea&amp;radius=40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7A9D9-4F3F-48DC-A2ED-321A9EC01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03851" y="1311349"/>
            <a:ext cx="5668291" cy="5266660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Education/teaching agencies</a:t>
            </a:r>
          </a:p>
          <a:p>
            <a:endParaRPr lang="en-GB" sz="900" dirty="0"/>
          </a:p>
          <a:p>
            <a:r>
              <a:rPr lang="en-GB" sz="2600" dirty="0"/>
              <a:t>Eteach.com</a:t>
            </a:r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https://www.eteach.com/jobs/support-non-teaching/swansea-uk/?oo=ca-lc&amp;pt=51.62144,-3.94364600000000&amp;dis=40</a:t>
            </a:r>
            <a:endParaRPr lang="en-GB" sz="1800" dirty="0"/>
          </a:p>
          <a:p>
            <a:pPr marL="0" indent="0">
              <a:buNone/>
            </a:pPr>
            <a:endParaRPr lang="en-GB" sz="9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CV-Library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https://www.cv-library.co.uk/register</a:t>
            </a:r>
            <a:r>
              <a:rPr lang="en-GB" sz="22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sz="9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Reed Education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https://www.reed.co.uk/jobs/reed-education/p1307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Indeed Education Wales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https://www.indeed.co.uk/Education-jobs-in-Wales</a:t>
            </a:r>
            <a:endParaRPr lang="en-GB" sz="22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408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2CFE0-BDA4-4530-803B-6CD730794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88914"/>
            <a:ext cx="8229600" cy="1209675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>
              <a:defRPr/>
            </a:pPr>
            <a:br>
              <a:rPr lang="en-GB" dirty="0"/>
            </a:br>
            <a:r>
              <a:rPr lang="en-GB" dirty="0"/>
              <a:t>You Need a</a:t>
            </a:r>
            <a:br>
              <a:rPr lang="en-GB" dirty="0"/>
            </a:br>
            <a:r>
              <a:rPr lang="en-GB" dirty="0"/>
              <a:t> systematic way to Job Hunt!</a:t>
            </a:r>
            <a:br>
              <a:rPr lang="en-GB" dirty="0"/>
            </a:br>
            <a:endParaRPr lang="en-GB" dirty="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890BDC56-3192-4F1F-AA43-524CAE4773A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981200" y="3644900"/>
            <a:ext cx="4038600" cy="2808288"/>
          </a:xfrm>
        </p:spPr>
        <p:txBody>
          <a:bodyPr/>
          <a:lstStyle/>
          <a:p>
            <a:r>
              <a:rPr lang="en-GB" altLang="en-US"/>
              <a:t>Detailed information about the employer’s ideal worker is provided in the job description and person specification.</a:t>
            </a:r>
          </a:p>
          <a:p>
            <a:endParaRPr lang="en-GB" altLang="en-US"/>
          </a:p>
        </p:txBody>
      </p:sp>
      <p:sp>
        <p:nvSpPr>
          <p:cNvPr id="15364" name="Content Placeholder 3">
            <a:extLst>
              <a:ext uri="{FF2B5EF4-FFF2-40B4-BE49-F238E27FC236}">
                <a16:creationId xmlns:a16="http://schemas.microsoft.com/office/drawing/2014/main" id="{B135F8F7-ED60-4B1E-AFDA-590BF9E0B239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172200" y="3656014"/>
            <a:ext cx="4038600" cy="3013075"/>
          </a:xfrm>
        </p:spPr>
        <p:txBody>
          <a:bodyPr/>
          <a:lstStyle/>
          <a:p>
            <a:r>
              <a:rPr lang="en-GB" altLang="en-US"/>
              <a:t>This is CRUCIAL information that must be used by you when writing your application forms and C.V.s</a:t>
            </a:r>
            <a:endParaRPr lang="en-GB" altLang="en-US">
              <a:solidFill>
                <a:srgbClr val="FF0000"/>
              </a:solidFill>
            </a:endParaRPr>
          </a:p>
          <a:p>
            <a:endParaRPr lang="en-GB" altLang="en-US"/>
          </a:p>
        </p:txBody>
      </p:sp>
      <p:sp>
        <p:nvSpPr>
          <p:cNvPr id="15365" name="TextBox 2">
            <a:extLst>
              <a:ext uri="{FF2B5EF4-FFF2-40B4-BE49-F238E27FC236}">
                <a16:creationId xmlns:a16="http://schemas.microsoft.com/office/drawing/2014/main" id="{3868418D-155B-4A9B-98F2-9D70FC8228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0" y="1557338"/>
            <a:ext cx="7488238" cy="184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B050"/>
                </a:solidFill>
              </a:rPr>
              <a:t>You know </a:t>
            </a:r>
            <a:r>
              <a:rPr lang="en-GB" altLang="en-US" sz="3600" b="1" u="sng">
                <a:solidFill>
                  <a:srgbClr val="00B050"/>
                </a:solidFill>
              </a:rPr>
              <a:t>where</a:t>
            </a:r>
            <a:r>
              <a:rPr lang="en-GB" altLang="en-US" b="1">
                <a:solidFill>
                  <a:srgbClr val="00B050"/>
                </a:solidFill>
              </a:rPr>
              <a:t> vacancies are but do you know </a:t>
            </a:r>
            <a:r>
              <a:rPr lang="en-GB" altLang="en-US" b="1" u="sng">
                <a:solidFill>
                  <a:srgbClr val="00B050"/>
                </a:solidFill>
              </a:rPr>
              <a:t>HOW</a:t>
            </a:r>
            <a:r>
              <a:rPr lang="en-GB" altLang="en-US" b="1">
                <a:solidFill>
                  <a:srgbClr val="00B050"/>
                </a:solidFill>
              </a:rPr>
              <a:t> to job hunt ?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GB" altLang="en-US" sz="1400" b="1">
              <a:solidFill>
                <a:srgbClr val="00B050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FF0000"/>
                </a:solidFill>
              </a:rPr>
              <a:t>Use job descriptions to help you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5FF94509-9B9D-4E3B-B8B4-2ACF18C680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b="1" dirty="0"/>
              <a:t>Job Descriptions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86E0EAEE-01F8-46FF-9C02-E1A4DDCA3B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altLang="en-US" dirty="0"/>
              <a:t>Job description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A job description is a summary of the main duties and responsibilities associated with the post. It should detail any responsibilities attached to the post and who line manages the post.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FF0000"/>
                </a:solidFill>
              </a:rPr>
              <a:t>TIP – look up the line manager on </a:t>
            </a:r>
            <a:r>
              <a:rPr lang="en-GB" altLang="en-US" dirty="0" err="1">
                <a:solidFill>
                  <a:srgbClr val="FF0000"/>
                </a:solidFill>
              </a:rPr>
              <a:t>linkedin</a:t>
            </a:r>
            <a:r>
              <a:rPr lang="en-GB" altLang="en-US" dirty="0">
                <a:solidFill>
                  <a:srgbClr val="FF0000"/>
                </a:solidFill>
              </a:rPr>
              <a:t> and check their experience and interests!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2ADE352-C9E1-4178-A4F9-8540BA6956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b="1" dirty="0"/>
              <a:t>Person Specifications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F729C8B-1DB0-42FB-8F93-4332F65081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altLang="en-US" dirty="0"/>
              <a:t>Person Specification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The person specification is a description of the essential and desirable skills, qualifications and qualities that the job holder needs in order to be able to perform that job successfully.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FF0000"/>
                </a:solidFill>
              </a:rPr>
              <a:t>Interview questions should be related to this!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877DE730-51B2-41C9-8B3F-78C820E01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274638"/>
            <a:ext cx="8642350" cy="1143000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l" eaLnBrk="1" hangingPunct="1"/>
            <a:r>
              <a:rPr lang="en-GB" altLang="en-US" sz="3600" b="1" dirty="0"/>
              <a:t>Writing CVs  – </a:t>
            </a:r>
            <a:r>
              <a:rPr lang="en-GB" altLang="en-US" sz="2800" b="1" dirty="0"/>
              <a:t>A systematic way to do it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FC23279-7CCA-4E59-B809-B69FECC419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Analysing the job description</a:t>
            </a:r>
          </a:p>
          <a:p>
            <a:pPr eaLnBrk="1" hangingPunct="1">
              <a:buFontTx/>
              <a:buNone/>
            </a:pPr>
            <a:endParaRPr lang="en-GB" altLang="en-US" sz="1600" dirty="0"/>
          </a:p>
          <a:p>
            <a:pPr eaLnBrk="1" hangingPunct="1"/>
            <a:r>
              <a:rPr lang="en-GB" altLang="en-US" dirty="0"/>
              <a:t>Reading a job description isn’t as straight forward as you might think!</a:t>
            </a:r>
          </a:p>
          <a:p>
            <a:pPr eaLnBrk="1" hangingPunct="1"/>
            <a:r>
              <a:rPr lang="en-GB" altLang="en-US" dirty="0"/>
              <a:t>You will need to do some detective work, reading between the lines, to find out exactly what skills and qualities the employer really wants.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b="1" dirty="0">
                <a:solidFill>
                  <a:schemeClr val="accent1"/>
                </a:solidFill>
              </a:rPr>
              <a:t>Blue Text    </a:t>
            </a:r>
            <a:r>
              <a:rPr lang="en-GB" altLang="en-US" dirty="0">
                <a:solidFill>
                  <a:schemeClr val="accent1"/>
                </a:solidFill>
              </a:rPr>
              <a:t>=  Organisation &amp; people skills</a:t>
            </a:r>
          </a:p>
          <a:p>
            <a:pPr eaLnBrk="1" hangingPunct="1"/>
            <a:r>
              <a:rPr lang="en-GB" altLang="en-US" b="1" dirty="0">
                <a:solidFill>
                  <a:schemeClr val="accent6"/>
                </a:solidFill>
              </a:rPr>
              <a:t>Green Text =  </a:t>
            </a:r>
            <a:r>
              <a:rPr lang="en-GB" altLang="en-US" dirty="0">
                <a:solidFill>
                  <a:schemeClr val="accent6"/>
                </a:solidFill>
              </a:rPr>
              <a:t>Education related Knowledge &amp; experience</a:t>
            </a:r>
          </a:p>
          <a:p>
            <a:pPr eaLnBrk="1" hangingPunct="1"/>
            <a:r>
              <a:rPr lang="en-GB" altLang="en-US" b="1" dirty="0">
                <a:solidFill>
                  <a:srgbClr val="7030A0"/>
                </a:solidFill>
              </a:rPr>
              <a:t>Purple Text =  </a:t>
            </a:r>
            <a:r>
              <a:rPr lang="en-GB" altLang="en-US" dirty="0">
                <a:solidFill>
                  <a:srgbClr val="7030A0"/>
                </a:solidFill>
              </a:rPr>
              <a:t>Personal skills needed</a:t>
            </a:r>
          </a:p>
        </p:txBody>
      </p:sp>
      <p:pic>
        <p:nvPicPr>
          <p:cNvPr id="18436" name="Picture 9" descr="magnifying_glass">
            <a:extLst>
              <a:ext uri="{FF2B5EF4-FFF2-40B4-BE49-F238E27FC236}">
                <a16:creationId xmlns:a16="http://schemas.microsoft.com/office/drawing/2014/main" id="{700C49F2-CD80-4143-94F3-6AD342E8E0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107" y="4437063"/>
            <a:ext cx="1104900" cy="163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E0B4E9FC-172A-4B41-A592-ED439F05D0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849" y="145951"/>
            <a:ext cx="8496302" cy="561975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en-US" altLang="en-US" sz="2800" b="1" dirty="0"/>
              <a:t>Education Project officer</a:t>
            </a:r>
            <a:r>
              <a:rPr lang="en-US" altLang="en-US" sz="2800" dirty="0"/>
              <a:t>:  ‘CAN DO’ Job description</a:t>
            </a:r>
            <a:endParaRPr lang="en-GB" altLang="en-US" sz="2800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2D771BD-7941-4BAB-8105-25B90AA7EE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893" y="887307"/>
            <a:ext cx="10877973" cy="5824742"/>
          </a:xfrm>
          <a:solidFill>
            <a:srgbClr val="FFF6DD"/>
          </a:solidFill>
        </p:spPr>
        <p:txBody>
          <a:bodyPr>
            <a:normAutofit fontScale="85000" lnSpcReduction="10000"/>
          </a:bodyPr>
          <a:lstStyle/>
          <a:p>
            <a:pPr marL="0" indent="0">
              <a:lnSpc>
                <a:spcPts val="1500"/>
              </a:lnSpc>
              <a:spcAft>
                <a:spcPts val="750"/>
              </a:spcAft>
              <a:buNone/>
            </a:pPr>
            <a:r>
              <a:rPr lang="en-GB" sz="1800" b="1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Responsibilities include: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the programme</a:t>
            </a:r>
            <a:r>
              <a:rPr lang="en-GB" sz="18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achieve positive outcomes for young people with additional needs in line with agreed project pathways and plans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Recruit participants</a:t>
            </a:r>
            <a:r>
              <a:rPr lang="en-GB" sz="18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agreed targets each year and deliver the three pathways: One off or taster activities; Building Communities programme of 16 hours; and social enterprise Steering Group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 partnerships with local schools, colleges, disability groups and services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promote the project and recruit groups of participants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Design and develop sessions, community activities and skills development workshops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meet the programme’s outcomes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participants to complete relevant paperwork</a:t>
            </a:r>
            <a:r>
              <a:rPr lang="en-GB" sz="1800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including photographic and written evidence of achievements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Organise and present at promotional</a:t>
            </a:r>
            <a:r>
              <a:rPr lang="en-GB" sz="18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networking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events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Follow Can Do Theories of Change, Quality Management and Evaluation Frameworks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the development of community volunteering</a:t>
            </a:r>
            <a:r>
              <a:rPr lang="en-GB" sz="1800" dirty="0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your location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Assist the Programme Manager in coordination of the national Can Do programme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Undertake any other reasonable duties as requested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EB4BA-D1C3-4AD4-A4AD-E24129C65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7893"/>
            <a:ext cx="10242973" cy="5249334"/>
          </a:xfrm>
          <a:solidFill>
            <a:srgbClr val="FFFAEB"/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ts val="1500"/>
              </a:lnSpc>
              <a:spcAft>
                <a:spcPts val="750"/>
              </a:spcAft>
              <a:buNone/>
            </a:pPr>
            <a:r>
              <a:rPr lang="en-GB" sz="1800" b="1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Experience needed: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ED7D3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Experience of working with young people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</a:t>
            </a: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Experience of </a:t>
            </a:r>
            <a:r>
              <a:rPr lang="en-GB" sz="1800" dirty="0">
                <a:solidFill>
                  <a:srgbClr val="ED7D3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organising and delivering projects/events and building community links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</a:t>
            </a: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ED7D3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Experience of working with disabled people is </a:t>
            </a:r>
            <a:r>
              <a:rPr lang="en-GB" sz="1800" b="1" dirty="0">
                <a:solidFill>
                  <a:srgbClr val="ED7D3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desirable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Working knowledge of Swansea and surrounding area </a:t>
            </a: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</a:t>
            </a: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endParaRPr lang="en-GB" sz="1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70AD4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Good standard of education and IT literate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engaging manner with the ability to build rapport with young people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Passion, enthusiasm and a real commitment to make a difference to people’s lives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Good communication, interpersonal and team working skills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 able to work unsupervised and on your own initiative, as well as part of a team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4040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Own vehicle (essential) and a satisfactory disclosure check (DBS) is required for this position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CF10BF-CA5E-4B75-9345-D44DD2E545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216119"/>
            <a:ext cx="10515600" cy="779463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en-US" altLang="en-US" sz="2800" b="1" dirty="0"/>
              <a:t>Education Project officer</a:t>
            </a:r>
            <a:r>
              <a:rPr lang="en-US" altLang="en-US" sz="2800" dirty="0"/>
              <a:t>:  ‘CAN DO’ Job description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802100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FD1A8A7E-81BC-4702-B51A-ABA6C9B4F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405765"/>
            <a:ext cx="10515600" cy="1325563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 dirty="0"/>
              <a:t>Match it up to your experience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99AC16E-F1CE-4DFC-8172-5D1AA15DFF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altLang="en-US" dirty="0"/>
              <a:t>You  need to show the employer that you understand what skills are necessary to be able to fulfil the duties on the job description.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You then need to think about examples from your experiences in work or your personal life that demonstrate you have these skills or qualities.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B4E838C8-CF37-4919-A18A-9E53330A45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867622"/>
          </a:xfrm>
          <a:solidFill>
            <a:srgbClr val="FFDA65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en-US" altLang="en-US" dirty="0"/>
              <a:t>How to structure your examples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859A62D0-E644-4E45-981C-59A6FF7AB9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48080" y="1593426"/>
            <a:ext cx="9895840" cy="5068888"/>
          </a:xfr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Explain your answers using –</a:t>
            </a:r>
          </a:p>
          <a:p>
            <a:pPr marL="0" indent="0" algn="ctr">
              <a:buNone/>
              <a:defRPr/>
            </a:pPr>
            <a:r>
              <a:rPr lang="en-GB" altLang="en-US" b="1" dirty="0">
                <a:solidFill>
                  <a:schemeClr val="accent4">
                    <a:lumMod val="75000"/>
                  </a:schemeClr>
                </a:solidFill>
              </a:rPr>
              <a:t>C</a:t>
            </a:r>
            <a:r>
              <a:rPr lang="en-GB" altLang="en-US" b="1" dirty="0">
                <a:solidFill>
                  <a:srgbClr val="002060"/>
                </a:solidFill>
              </a:rPr>
              <a:t> </a:t>
            </a:r>
            <a:r>
              <a:rPr lang="en-GB" altLang="en-US" b="1" dirty="0">
                <a:solidFill>
                  <a:schemeClr val="accent4">
                    <a:lumMod val="75000"/>
                  </a:schemeClr>
                </a:solidFill>
              </a:rPr>
              <a:t>A R E  </a:t>
            </a:r>
            <a:r>
              <a:rPr lang="en-GB" altLang="en-US" b="1" dirty="0">
                <a:solidFill>
                  <a:srgbClr val="002060"/>
                </a:solidFill>
              </a:rPr>
              <a:t>or </a:t>
            </a:r>
            <a:r>
              <a:rPr lang="en-GB" altLang="en-US" b="1" dirty="0">
                <a:solidFill>
                  <a:srgbClr val="FF0000"/>
                </a:solidFill>
              </a:rPr>
              <a:t>S T A R </a:t>
            </a:r>
          </a:p>
          <a:p>
            <a:pPr marL="0" indent="0">
              <a:buNone/>
              <a:defRPr/>
            </a:pPr>
            <a:r>
              <a:rPr lang="en-GB" altLang="en-US" b="1" u="sng" dirty="0">
                <a:solidFill>
                  <a:schemeClr val="accent4">
                    <a:lumMod val="75000"/>
                  </a:schemeClr>
                </a:solidFill>
              </a:rPr>
              <a:t>C</a:t>
            </a:r>
            <a:r>
              <a:rPr lang="en-GB" altLang="en-US" dirty="0"/>
              <a:t>ontext  - </a:t>
            </a:r>
            <a:r>
              <a:rPr lang="en-GB" altLang="en-US" sz="2400" dirty="0"/>
              <a:t>Describe the where/when/ </a:t>
            </a:r>
            <a:r>
              <a:rPr lang="en-GB" altLang="en-US" b="1" dirty="0">
                <a:solidFill>
                  <a:srgbClr val="FF0000"/>
                </a:solidFill>
              </a:rPr>
              <a:t>S</a:t>
            </a:r>
            <a:r>
              <a:rPr lang="en-GB" altLang="en-US" sz="2400" dirty="0">
                <a:solidFill>
                  <a:srgbClr val="FF0000"/>
                </a:solidFill>
              </a:rPr>
              <a:t>ituation</a:t>
            </a:r>
            <a:r>
              <a:rPr lang="en-GB" altLang="en-US" sz="2400" dirty="0"/>
              <a:t> of your example?</a:t>
            </a:r>
          </a:p>
          <a:p>
            <a:pPr marL="0" indent="0">
              <a:buNone/>
              <a:defRPr/>
            </a:pPr>
            <a:endParaRPr lang="en-GB" altLang="en-US" sz="1200" dirty="0"/>
          </a:p>
          <a:p>
            <a:pPr marL="0" indent="0">
              <a:buNone/>
              <a:defRPr/>
            </a:pPr>
            <a:r>
              <a:rPr lang="en-GB" altLang="en-US" b="1" u="sng" dirty="0">
                <a:solidFill>
                  <a:schemeClr val="accent4">
                    <a:lumMod val="75000"/>
                  </a:schemeClr>
                </a:solidFill>
              </a:rPr>
              <a:t>A</a:t>
            </a:r>
            <a:r>
              <a:rPr lang="en-GB" altLang="en-US" dirty="0">
                <a:solidFill>
                  <a:srgbClr val="FF0000"/>
                </a:solidFill>
              </a:rPr>
              <a:t>ctivities</a:t>
            </a:r>
            <a:r>
              <a:rPr lang="en-GB" altLang="en-US" dirty="0"/>
              <a:t> – </a:t>
            </a:r>
            <a:r>
              <a:rPr lang="en-GB" altLang="en-US" sz="2400" dirty="0"/>
              <a:t>What  were your specific </a:t>
            </a:r>
            <a:r>
              <a:rPr lang="en-GB" altLang="en-US" b="1" dirty="0">
                <a:solidFill>
                  <a:srgbClr val="FF0000"/>
                </a:solidFill>
              </a:rPr>
              <a:t>T</a:t>
            </a:r>
            <a:r>
              <a:rPr lang="en-GB" altLang="en-US" sz="2400" dirty="0">
                <a:solidFill>
                  <a:srgbClr val="FF0000"/>
                </a:solidFill>
              </a:rPr>
              <a:t>asks</a:t>
            </a:r>
            <a:r>
              <a:rPr lang="en-GB" altLang="en-US" sz="2400" dirty="0"/>
              <a:t> duties/actions ?</a:t>
            </a:r>
          </a:p>
          <a:p>
            <a:pPr marL="0" indent="0">
              <a:buNone/>
              <a:defRPr/>
            </a:pPr>
            <a:endParaRPr lang="en-GB" altLang="en-US" sz="1200" dirty="0"/>
          </a:p>
          <a:p>
            <a:pPr marL="0" indent="0">
              <a:buNone/>
              <a:defRPr/>
            </a:pPr>
            <a:r>
              <a:rPr lang="en-GB" altLang="en-US" b="1" u="sng" dirty="0">
                <a:solidFill>
                  <a:schemeClr val="accent4">
                    <a:lumMod val="75000"/>
                  </a:schemeClr>
                </a:solidFill>
              </a:rPr>
              <a:t>R</a:t>
            </a:r>
            <a:r>
              <a:rPr lang="en-GB" altLang="en-US" dirty="0">
                <a:solidFill>
                  <a:srgbClr val="FF0000"/>
                </a:solidFill>
              </a:rPr>
              <a:t>esults</a:t>
            </a:r>
            <a:r>
              <a:rPr lang="en-GB" altLang="en-US" dirty="0"/>
              <a:t> – </a:t>
            </a:r>
            <a:r>
              <a:rPr lang="en-GB" altLang="en-US" sz="2400" dirty="0"/>
              <a:t>What was the outcome? Give specifics / quantities and/or say what you learnt from this.</a:t>
            </a:r>
          </a:p>
          <a:p>
            <a:pPr marL="0" indent="0">
              <a:buNone/>
              <a:defRPr/>
            </a:pPr>
            <a:endParaRPr lang="en-GB" altLang="en-US" sz="1200" dirty="0"/>
          </a:p>
          <a:p>
            <a:pPr marL="0" indent="0">
              <a:buNone/>
              <a:defRPr/>
            </a:pPr>
            <a:r>
              <a:rPr lang="en-GB" altLang="en-US" b="1" u="sng" dirty="0">
                <a:solidFill>
                  <a:schemeClr val="accent4">
                    <a:lumMod val="75000"/>
                  </a:schemeClr>
                </a:solidFill>
              </a:rPr>
              <a:t>E</a:t>
            </a:r>
            <a:r>
              <a:rPr lang="en-GB" altLang="en-US" dirty="0"/>
              <a:t>xplain – </a:t>
            </a:r>
            <a:r>
              <a:rPr lang="en-GB" altLang="en-US" sz="2400" dirty="0"/>
              <a:t>Link this example back to the job description, explain how it shows you can fulfil XXX element of the job.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6C42-CCA5-447F-9CA3-08E56C5A5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48902"/>
          </a:xfrm>
          <a:solidFill>
            <a:srgbClr val="FFDA65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Example Skill Paragraph – </a:t>
            </a:r>
            <a:r>
              <a:rPr lang="en-GB" sz="3600" dirty="0"/>
              <a:t>using STAR/CARE technique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8AD4D-8374-4364-AC58-8C429511B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79" y="1645920"/>
            <a:ext cx="11426613" cy="453104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 the Art club at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Dyfatty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Primary, the most successful activity was the advent calendar. This involved me in preparing the art materials and templates for pupils to use to create their calendars. The activity was a great success because the pupils all seemed to have fun and enjoyed it. It was fun and rewarding working with the pupils, while providing them the opportunity for experiential learning; I have developed my communication, time keeping, planning and organisational skills from this experience.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  <a:p>
            <a:r>
              <a:rPr lang="en-GB" u="sng" dirty="0">
                <a:solidFill>
                  <a:schemeClr val="accent4">
                    <a:lumMod val="75000"/>
                  </a:schemeClr>
                </a:solidFill>
              </a:rPr>
              <a:t>C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ontext - 	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 the Art club at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Dyfatty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Primary </a:t>
            </a:r>
          </a:p>
          <a:p>
            <a:r>
              <a:rPr lang="en-GB" u="sng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ctions  -  	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Advent Calendar activity – preparing art materials and templates.</a:t>
            </a:r>
          </a:p>
          <a:p>
            <a:r>
              <a:rPr lang="en-GB" u="sng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esult -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was a success because the pupils all seemed to have fun and enjoyed it.</a:t>
            </a:r>
            <a:endParaRPr lang="en-GB" sz="2400" dirty="0">
              <a:solidFill>
                <a:schemeClr val="accent4">
                  <a:lumMod val="7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u="sng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xplain - 	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developed my communication, planning and organisational skills from this.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420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959BE-A27A-4A20-B26F-A751838CC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081" y="274638"/>
            <a:ext cx="10227732" cy="2285682"/>
          </a:xfrm>
          <a:solidFill>
            <a:srgbClr val="FFDA65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dirty="0"/>
              <a:t>Get help writing </a:t>
            </a:r>
            <a:br>
              <a:rPr lang="en-GB" dirty="0"/>
            </a:br>
            <a:r>
              <a:rPr lang="en-GB" dirty="0"/>
              <a:t> CV &amp; Applications </a:t>
            </a:r>
            <a:br>
              <a:rPr lang="en-GB" dirty="0"/>
            </a:br>
            <a:r>
              <a:rPr lang="en-GB" sz="2200" dirty="0"/>
              <a:t>from </a:t>
            </a:r>
            <a:br>
              <a:rPr lang="en-GB" dirty="0"/>
            </a:br>
            <a:r>
              <a:rPr lang="en-GB" dirty="0"/>
              <a:t>your Careers Service!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9EEC1-256C-433E-9B1E-F83CD26F9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4081" y="3068638"/>
            <a:ext cx="10227732" cy="3514724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endParaRPr lang="en-GB" altLang="en-US" dirty="0"/>
          </a:p>
          <a:p>
            <a:pPr marL="0" indent="0" algn="ctr" eaLnBrk="1" hangingPunct="1">
              <a:buNone/>
              <a:defRPr/>
            </a:pPr>
            <a:r>
              <a:rPr lang="en-GB" altLang="en-US" sz="3200" dirty="0"/>
              <a:t>No questions are too silly or simple to ask a  careers adviser!</a:t>
            </a:r>
          </a:p>
          <a:p>
            <a:pPr marL="0" indent="0" algn="ctr" eaLnBrk="1" hangingPunct="1">
              <a:buNone/>
              <a:defRPr/>
            </a:pPr>
            <a:endParaRPr lang="en-GB" altLang="en-US" dirty="0"/>
          </a:p>
          <a:p>
            <a:pPr marL="0" indent="0" algn="ctr">
              <a:buNone/>
              <a:defRPr/>
            </a:pPr>
            <a:r>
              <a:rPr lang="en-GB" altLang="en-US" dirty="0"/>
              <a:t>Book an appointment with your careers adviser -  </a:t>
            </a:r>
          </a:p>
          <a:p>
            <a:pPr marL="0" indent="0" algn="ctr">
              <a:buNone/>
              <a:defRPr/>
            </a:pPr>
            <a:r>
              <a:rPr lang="en-GB" altLang="en-US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Mel Hall  -  </a:t>
            </a:r>
            <a:r>
              <a:rPr lang="en-GB" altLang="en-US" b="1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2"/>
              </a:rPr>
              <a:t>m.hall@uwtsd.ac.uk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  <a:defRPr/>
            </a:pPr>
            <a:r>
              <a:rPr lang="en-GB" altLang="en-US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Weds - Fridays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5871-FF70-44AA-9DEC-F7AA1CFDF0E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b="1" dirty="0"/>
              <a:t>Personal Development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0EF6D-8F96-48E6-BD4C-81FB91F03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813" y="1825625"/>
            <a:ext cx="11142133" cy="466725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600" dirty="0"/>
              <a:t>Career/Future Life Planning 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Knowing your -  </a:t>
            </a:r>
            <a:r>
              <a:rPr lang="en-GB" sz="4000" dirty="0"/>
              <a:t>Skills, Interests, Motivation and Values</a:t>
            </a:r>
          </a:p>
          <a:p>
            <a:endParaRPr lang="en-GB" sz="1200" dirty="0"/>
          </a:p>
          <a:p>
            <a:r>
              <a:rPr lang="en-GB" dirty="0"/>
              <a:t>Knowing what </a:t>
            </a:r>
            <a:r>
              <a:rPr lang="en-GB" sz="4000" dirty="0"/>
              <a:t>opportunities</a:t>
            </a:r>
            <a:r>
              <a:rPr lang="en-GB" dirty="0"/>
              <a:t> are out there and available </a:t>
            </a:r>
          </a:p>
          <a:p>
            <a:endParaRPr lang="en-GB" sz="1200" dirty="0"/>
          </a:p>
          <a:p>
            <a:r>
              <a:rPr lang="en-GB" sz="4000" dirty="0"/>
              <a:t>Matching the two together </a:t>
            </a:r>
            <a:r>
              <a:rPr lang="en-GB" dirty="0"/>
              <a:t>( With the help of a great careers adviser!)</a:t>
            </a:r>
          </a:p>
          <a:p>
            <a:endParaRPr lang="en-GB" sz="1200" dirty="0"/>
          </a:p>
          <a:p>
            <a:r>
              <a:rPr lang="en-GB" dirty="0"/>
              <a:t>Voluntary work  (if necessary) then </a:t>
            </a:r>
            <a:r>
              <a:rPr lang="en-GB" sz="4300" dirty="0"/>
              <a:t>Job hunting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61116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B392A-FC40-480C-89E3-DAC131E07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267864"/>
            <a:ext cx="11297920" cy="633412"/>
          </a:xfr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600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Mindset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C3E4A-A161-4564-BA12-6297B15255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69813" y="1268414"/>
            <a:ext cx="6516688" cy="4998720"/>
          </a:xfrm>
        </p:spPr>
        <p:txBody>
          <a:bodyPr rtlCol="0">
            <a:normAutofit/>
          </a:bodyPr>
          <a:lstStyle/>
          <a:p>
            <a:pPr marL="0" indent="0" algn="ctr">
              <a:buNone/>
              <a:defRPr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Analyse your skills &amp; strengths….</a:t>
            </a:r>
          </a:p>
          <a:p>
            <a:pPr marL="0" indent="0">
              <a:buNone/>
              <a:defRPr/>
            </a:pPr>
            <a:endParaRPr lang="en-GB" sz="800" b="1" dirty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  <a:defRPr/>
            </a:pPr>
            <a:r>
              <a:rPr lang="en-GB" sz="2400" b="1" u="sng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What are your  “</a:t>
            </a:r>
            <a:r>
              <a:rPr lang="en-GB" b="1" u="sng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Super-Powers</a:t>
            </a:r>
            <a:r>
              <a:rPr lang="en-GB" sz="2400" b="1" u="sng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”?</a:t>
            </a:r>
          </a:p>
          <a:p>
            <a:pPr marL="0" indent="0" algn="ctr">
              <a:buNone/>
              <a:defRPr/>
            </a:pPr>
            <a:endParaRPr lang="en-GB" sz="800" b="1" u="sng" dirty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Tx/>
              <a:buChar char="-"/>
              <a:defRPr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 you explain difficult ideas easily ?</a:t>
            </a:r>
          </a:p>
          <a:p>
            <a:pPr>
              <a:buFontTx/>
              <a:buChar char="-"/>
              <a:defRPr/>
            </a:pPr>
            <a:endParaRPr lang="en-GB" sz="1200" b="1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Tx/>
              <a:buChar char="-"/>
              <a:defRPr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Are you uber-organised ?</a:t>
            </a:r>
          </a:p>
          <a:p>
            <a:pPr>
              <a:buFontTx/>
              <a:buChar char="-"/>
              <a:defRPr/>
            </a:pPr>
            <a:endParaRPr lang="en-GB" sz="1200" b="1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Tx/>
              <a:buChar char="-"/>
              <a:defRPr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 you inspire people and engage them?</a:t>
            </a:r>
          </a:p>
          <a:p>
            <a:pPr marL="0" indent="0">
              <a:buNone/>
              <a:defRPr/>
            </a:pPr>
            <a:r>
              <a:rPr lang="en-GB" sz="12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>
              <a:buFontTx/>
              <a:buChar char="-"/>
              <a:defRPr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 you analyse Data, interpret it and write</a:t>
            </a:r>
          </a:p>
          <a:p>
            <a:pPr marL="0" indent="0">
              <a:buNone/>
              <a:defRPr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Reports that everyone can understand?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1FAC4-B002-4F14-BEAE-1578100225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47182" y="1268414"/>
            <a:ext cx="3240087" cy="4752975"/>
          </a:xfrm>
        </p:spPr>
        <p:txBody>
          <a:bodyPr rtlCol="0">
            <a:normAutofit/>
          </a:bodyPr>
          <a:lstStyle/>
          <a:p>
            <a:pPr marL="0" indent="0" algn="ctr">
              <a:buNone/>
              <a:defRPr/>
            </a:pPr>
            <a:r>
              <a:rPr lang="en-GB" sz="2400" b="1" u="sng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Personal Attributes</a:t>
            </a:r>
          </a:p>
          <a:p>
            <a:pPr>
              <a:defRPr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Confidence </a:t>
            </a:r>
          </a:p>
          <a:p>
            <a:pPr>
              <a:defRPr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Positivity</a:t>
            </a:r>
          </a:p>
          <a:p>
            <a:pPr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Resilience</a:t>
            </a:r>
          </a:p>
          <a:p>
            <a:pPr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Organised</a:t>
            </a:r>
          </a:p>
          <a:p>
            <a:pPr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Team work</a:t>
            </a:r>
          </a:p>
          <a:p>
            <a:pPr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Hard working</a:t>
            </a:r>
          </a:p>
          <a:p>
            <a:pPr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 meet deadlines</a:t>
            </a:r>
          </a:p>
          <a:p>
            <a:pPr>
              <a:defRPr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Multi-task…..etc</a:t>
            </a:r>
          </a:p>
          <a:p>
            <a:pPr marL="0" indent="0">
              <a:buNone/>
              <a:defRPr/>
            </a:pPr>
            <a:endParaRPr lang="en-GB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defRPr/>
            </a:pP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289BC-6ABD-491F-A9B0-BAD3D9C7DE8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Knowing your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F023F-B6DD-4F32-9212-2B288C46FF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40201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Multiple Intelligences (Gardner, H)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Free on line quiz</a:t>
            </a:r>
          </a:p>
          <a:p>
            <a:r>
              <a:rPr lang="en-GB" dirty="0">
                <a:hlinkClick r:id="rId2"/>
              </a:rPr>
              <a:t>https://www.idrlabs.com/multiple-intelligences/test.php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590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1C928-273E-4549-B5E2-00B3C5CB3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013"/>
            <a:ext cx="10515600" cy="975360"/>
          </a:xfr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b="1" dirty="0"/>
              <a:t>Career interests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30BEE-DEAE-49CE-A9EB-D40CF0A9C4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10453"/>
            <a:ext cx="4824308" cy="466651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dirty="0"/>
              <a:t>Princeton review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Quiz is about your </a:t>
            </a:r>
            <a:r>
              <a:rPr lang="en-GB" sz="2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INTERESTS not your skills</a:t>
            </a:r>
            <a:r>
              <a:rPr lang="en-GB" sz="2400" b="1" u="sng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!</a:t>
            </a:r>
          </a:p>
          <a:p>
            <a:pPr marL="0" indent="0" algn="ctr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 must answer the paired sets of questions purely on whether you fancy or are interested in that job, regardless of whether it is a realistic job for your skill set.</a:t>
            </a:r>
          </a:p>
          <a:p>
            <a:pPr marL="0" indent="0"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https://www.princetonreview.com/quiz/career-quiz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40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EFD3B9-DCD5-4431-8AD8-D384E6BAAA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1853" y="1510453"/>
            <a:ext cx="4991947" cy="4666510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4000" dirty="0"/>
              <a:t>Holland code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quiz matches you to career sectors based on your answers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https://www.roguecc.edu/Counseling/HollandCodes/test.asp</a:t>
            </a:r>
            <a:endParaRPr lang="en-GB" sz="2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 based on reputable psychology but American jobs!)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6850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4B001-016D-4B77-9517-F7D6C68A6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62"/>
            <a:ext cx="10515600" cy="64416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700 words – PDP coursework – </a:t>
            </a:r>
            <a:r>
              <a:rPr lang="en-GB" sz="3100" dirty="0"/>
              <a:t>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DCC6E-3211-4290-A11A-D1621109B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2309" y="1009292"/>
            <a:ext cx="11524891" cy="5607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									</a:t>
            </a:r>
            <a:r>
              <a:rPr lang="en-GB" sz="2400" u="sng" dirty="0"/>
              <a:t>Word count	</a:t>
            </a:r>
          </a:p>
          <a:p>
            <a:r>
              <a:rPr lang="en-GB" dirty="0"/>
              <a:t>Introduction							50 words</a:t>
            </a:r>
          </a:p>
          <a:p>
            <a:r>
              <a:rPr lang="en-GB" dirty="0">
                <a:solidFill>
                  <a:srgbClr val="FF0000"/>
                </a:solidFill>
              </a:rPr>
              <a:t>Paragraph topic - Skills </a:t>
            </a:r>
          </a:p>
          <a:p>
            <a:pPr>
              <a:buFontTx/>
              <a:buChar char="-"/>
            </a:pPr>
            <a:r>
              <a:rPr lang="en-GB" dirty="0"/>
              <a:t>discuss top 10 skills from skills audit &amp;			200 words</a:t>
            </a:r>
          </a:p>
          <a:p>
            <a:pPr>
              <a:buFontTx/>
              <a:buChar char="-"/>
            </a:pPr>
            <a:r>
              <a:rPr lang="en-GB" dirty="0"/>
              <a:t> multiple intelligences quiz</a:t>
            </a:r>
          </a:p>
          <a:p>
            <a:r>
              <a:rPr lang="en-GB" dirty="0">
                <a:solidFill>
                  <a:srgbClr val="FF0000"/>
                </a:solidFill>
              </a:rPr>
              <a:t>Paragraph topic - Interests </a:t>
            </a:r>
            <a:r>
              <a:rPr lang="en-GB" dirty="0"/>
              <a:t>– Princeton review results	100 words</a:t>
            </a:r>
          </a:p>
          <a:p>
            <a:r>
              <a:rPr lang="en-GB" dirty="0">
                <a:solidFill>
                  <a:srgbClr val="FF0000"/>
                </a:solidFill>
              </a:rPr>
              <a:t>Paragraph topic -Motivations</a:t>
            </a:r>
            <a:r>
              <a:rPr lang="en-GB" dirty="0"/>
              <a:t> and values </a:t>
            </a:r>
          </a:p>
          <a:p>
            <a:pPr marL="0" indent="0">
              <a:buNone/>
            </a:pPr>
            <a:r>
              <a:rPr lang="en-GB" dirty="0"/>
              <a:t>– answer the question: what is important to you?		100 words</a:t>
            </a:r>
          </a:p>
          <a:p>
            <a:r>
              <a:rPr lang="en-GB" dirty="0">
                <a:solidFill>
                  <a:srgbClr val="FF0000"/>
                </a:solidFill>
              </a:rPr>
              <a:t>Opportunities your profile suggests are suited to you</a:t>
            </a:r>
            <a:r>
              <a:rPr lang="en-GB" dirty="0"/>
              <a:t>?	100 words</a:t>
            </a:r>
          </a:p>
          <a:p>
            <a:r>
              <a:rPr lang="en-GB" dirty="0">
                <a:solidFill>
                  <a:srgbClr val="FF0000"/>
                </a:solidFill>
              </a:rPr>
              <a:t>Discuss pathways to access those opportunities</a:t>
            </a:r>
            <a:r>
              <a:rPr lang="en-GB" dirty="0"/>
              <a:t>		100 words</a:t>
            </a:r>
          </a:p>
          <a:p>
            <a:r>
              <a:rPr lang="en-GB" dirty="0"/>
              <a:t>Conclusion 							50 words</a:t>
            </a:r>
          </a:p>
        </p:txBody>
      </p:sp>
    </p:spTree>
    <p:extLst>
      <p:ext uri="{BB962C8B-B14F-4D97-AF65-F5344CB8AC3E}">
        <p14:creationId xmlns:p14="http://schemas.microsoft.com/office/powerpoint/2010/main" val="3230093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DC6ED3DABA1046A003FAD7D82618AE" ma:contentTypeVersion="0" ma:contentTypeDescription="Create a new document." ma:contentTypeScope="" ma:versionID="fef510b6cd8ca2347769b60eb84907db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0967b7be50301903c78f9c39c6fd9af8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E305B82-771D-44DB-8CF9-38FD9B92F4A0}"/>
</file>

<file path=customXml/itemProps2.xml><?xml version="1.0" encoding="utf-8"?>
<ds:datastoreItem xmlns:ds="http://schemas.openxmlformats.org/officeDocument/2006/customXml" ds:itemID="{B1BCB427-601E-4F54-A842-6AB8330C894F}"/>
</file>

<file path=customXml/itemProps3.xml><?xml version="1.0" encoding="utf-8"?>
<ds:datastoreItem xmlns:ds="http://schemas.openxmlformats.org/officeDocument/2006/customXml" ds:itemID="{60D76928-7D68-4D42-8C65-1C9430579CC3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1574</Words>
  <Application>Microsoft Office PowerPoint</Application>
  <PresentationFormat>Widescreen</PresentationFormat>
  <Paragraphs>185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Bradley Hand ITC</vt:lpstr>
      <vt:lpstr>Calibri</vt:lpstr>
      <vt:lpstr>Calibri Light</vt:lpstr>
      <vt:lpstr>Segoe UI Semilight</vt:lpstr>
      <vt:lpstr>Symbol</vt:lpstr>
      <vt:lpstr>Office Theme</vt:lpstr>
      <vt:lpstr>CVs and PDP </vt:lpstr>
      <vt:lpstr>PowerPoint Presentation</vt:lpstr>
      <vt:lpstr>What does a great  CV look like?</vt:lpstr>
      <vt:lpstr>Sample Education CV</vt:lpstr>
      <vt:lpstr>Where to look for vacancies?</vt:lpstr>
      <vt:lpstr> You Need a  systematic way to Job Hunt! </vt:lpstr>
      <vt:lpstr>Job Descriptions</vt:lpstr>
      <vt:lpstr>Person Specifications</vt:lpstr>
      <vt:lpstr>Writing CVs  – A systematic way to do it </vt:lpstr>
      <vt:lpstr>Education Project officer:  ‘CAN DO’ Job description</vt:lpstr>
      <vt:lpstr>Education Project officer:  ‘CAN DO’ Job description</vt:lpstr>
      <vt:lpstr>Match it up to your experience</vt:lpstr>
      <vt:lpstr>How to structure your examples</vt:lpstr>
      <vt:lpstr>Example Skill Paragraph – using STAR/CARE technique </vt:lpstr>
      <vt:lpstr>Get help writing   CV &amp; Applications  from  your Careers Service!</vt:lpstr>
      <vt:lpstr>Personal Development Planning</vt:lpstr>
      <vt:lpstr>Mindset</vt:lpstr>
      <vt:lpstr>Knowing your Skills</vt:lpstr>
      <vt:lpstr> Career interests </vt:lpstr>
      <vt:lpstr>700 words – PDP coursework – suggested structure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CVs and PDP </dc:title>
  <dc:creator>Melanie Hall</dc:creator>
  <cp:lastModifiedBy>Melanie Hall</cp:lastModifiedBy>
  <cp:revision>35</cp:revision>
  <dcterms:created xsi:type="dcterms:W3CDTF">2021-07-01T09:22:23Z</dcterms:created>
  <dcterms:modified xsi:type="dcterms:W3CDTF">2021-07-01T18:10:46Z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0x010100F7DC6ED3DABA1046A003FAD7D82618AE</vt:lpwstr>
  </property>
</Properties>
</file>