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2"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45" autoAdjust="0"/>
    <p:restoredTop sz="94660"/>
  </p:normalViewPr>
  <p:slideViewPr>
    <p:cSldViewPr snapToGrid="0">
      <p:cViewPr varScale="1">
        <p:scale>
          <a:sx n="50" d="100"/>
          <a:sy n="50" d="100"/>
        </p:scale>
        <p:origin x="48" y="13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1524000" y="1122363"/>
            <a:ext cx="9144000" cy="2479674"/>
          </a:xfrm>
        </p:spPr>
        <p:txBody>
          <a:bodyPr>
            <a:normAutofit/>
          </a:bodyPr>
          <a:lstStyle/>
          <a:p>
            <a:r>
              <a:rPr lang="en-GB" sz="4400" dirty="0"/>
              <a:t>Introduction to Research</a:t>
            </a:r>
            <a:br>
              <a:rPr lang="en-GB" sz="4400" dirty="0"/>
            </a:br>
            <a:r>
              <a:rPr lang="en-GB" sz="4400" dirty="0"/>
              <a:t>Viva</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524000" y="3602037"/>
            <a:ext cx="9144000" cy="2785699"/>
          </a:xfrm>
        </p:spPr>
        <p:txBody>
          <a:bodyPr/>
          <a:lstStyle/>
          <a:p>
            <a:r>
              <a:rPr lang="en-GB" dirty="0"/>
              <a:t>Student Name: Sophie Albangbe</a:t>
            </a:r>
          </a:p>
          <a:p>
            <a:r>
              <a:rPr lang="en-GB" dirty="0"/>
              <a:t>Student Number: 1916094</a:t>
            </a:r>
          </a:p>
          <a:p>
            <a:r>
              <a:rPr lang="en-GB" dirty="0"/>
              <a:t>Module code:BMHP5005_LON</a:t>
            </a:r>
          </a:p>
          <a:p>
            <a:r>
              <a:rPr lang="en-GB" dirty="0"/>
              <a:t>Lecturer name: Barbara Chinyani</a:t>
            </a:r>
          </a:p>
        </p:txBody>
      </p:sp>
      <p:pic>
        <p:nvPicPr>
          <p:cNvPr id="4" name="Picture 3">
            <a:extLst>
              <a:ext uri="{FF2B5EF4-FFF2-40B4-BE49-F238E27FC236}">
                <a16:creationId xmlns:a16="http://schemas.microsoft.com/office/drawing/2014/main" id="{C09BFA67-B8F2-4770-90BF-28D173BA731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376771" y="965563"/>
            <a:ext cx="1809750" cy="723900"/>
          </a:xfrm>
          <a:prstGeom prst="rect">
            <a:avLst/>
          </a:prstGeom>
          <a:noFill/>
          <a:ln>
            <a:noFill/>
          </a:ln>
        </p:spPr>
      </p:pic>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838200" y="365125"/>
            <a:ext cx="10515600" cy="1013299"/>
          </a:xfrm>
        </p:spPr>
        <p:txBody>
          <a:bodyPr/>
          <a:lstStyle/>
          <a:p>
            <a:pPr algn="ctr"/>
            <a:r>
              <a:rPr lang="en-GB" b="1" dirty="0"/>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504966" y="1470783"/>
            <a:ext cx="10862481" cy="3674094"/>
          </a:xfrm>
        </p:spPr>
        <p:txBody>
          <a:bodyPr>
            <a:normAutofit/>
          </a:bodyPr>
          <a:lstStyle/>
          <a:p>
            <a:pPr marL="0" indent="0" algn="just">
              <a:lnSpc>
                <a:spcPct val="100000"/>
              </a:lnSpc>
              <a:buNone/>
            </a:pPr>
            <a:endParaRPr lang="en-US" sz="1600" b="1" dirty="0"/>
          </a:p>
          <a:p>
            <a:pPr marL="0" indent="0" algn="just">
              <a:lnSpc>
                <a:spcPct val="100000"/>
              </a:lnSpc>
              <a:buNone/>
            </a:pPr>
            <a:endParaRPr lang="en-US" sz="1600" b="1" dirty="0"/>
          </a:p>
          <a:p>
            <a:pPr marL="0" indent="0" algn="just">
              <a:lnSpc>
                <a:spcPct val="100000"/>
              </a:lnSpc>
              <a:buNone/>
            </a:pPr>
            <a:r>
              <a:rPr lang="en-US" sz="1600" b="1" dirty="0"/>
              <a:t> </a:t>
            </a:r>
            <a:r>
              <a:rPr lang="en-US" sz="1200" b="1" dirty="0"/>
              <a:t>literature review : </a:t>
            </a:r>
            <a:r>
              <a:rPr lang="en-US" sz="1200" dirty="0"/>
              <a:t>Systematic literature review on 10 articles</a:t>
            </a:r>
            <a:r>
              <a:rPr lang="en-US" sz="1200" b="1" dirty="0"/>
              <a:t>. </a:t>
            </a:r>
          </a:p>
          <a:p>
            <a:pPr marL="0" indent="0" algn="just">
              <a:lnSpc>
                <a:spcPct val="100000"/>
              </a:lnSpc>
              <a:buNone/>
            </a:pPr>
            <a:r>
              <a:rPr lang="en-US" sz="1200" b="1" dirty="0"/>
              <a:t> </a:t>
            </a:r>
          </a:p>
          <a:p>
            <a:pPr marL="0" indent="0" algn="just">
              <a:lnSpc>
                <a:spcPct val="100000"/>
              </a:lnSpc>
              <a:buNone/>
            </a:pPr>
            <a:r>
              <a:rPr lang="en-US" sz="1200" b="1" dirty="0"/>
              <a:t>Research Question: </a:t>
            </a:r>
            <a:r>
              <a:rPr lang="en-GB" sz="1200" dirty="0"/>
              <a:t>To explore the challenges of delivering dignity in adult  care </a:t>
            </a:r>
            <a:endParaRPr lang="en-US" sz="1200" dirty="0"/>
          </a:p>
          <a:p>
            <a:pPr marL="342900" indent="-342900" algn="l">
              <a:buFont typeface="+mj-lt"/>
              <a:buAutoNum type="arabicPeriod"/>
            </a:pPr>
            <a:endParaRPr lang="en-US" sz="1200" b="1" dirty="0"/>
          </a:p>
          <a:p>
            <a:pPr marL="0" indent="0" algn="l">
              <a:buNone/>
            </a:pPr>
            <a:r>
              <a:rPr lang="en-US" sz="1200" b="1" dirty="0"/>
              <a:t> Aim: </a:t>
            </a:r>
            <a:r>
              <a:rPr lang="en-IN" sz="1200" dirty="0"/>
              <a:t> </a:t>
            </a:r>
            <a:r>
              <a:rPr lang="en-GB" sz="1200" b="0" i="0" u="none" strike="noStrike" baseline="0" dirty="0">
                <a:latin typeface="AdvPSSAB-R"/>
              </a:rPr>
              <a:t>To explore the challenges of what dignity in end of life care means to older people and healthcare staff.</a:t>
            </a:r>
            <a:endParaRPr lang="en-US" sz="1200" dirty="0"/>
          </a:p>
          <a:p>
            <a:pPr marL="342900" indent="-342900" algn="l">
              <a:buFont typeface="+mj-lt"/>
              <a:buAutoNum type="arabicPeriod"/>
            </a:pPr>
            <a:endParaRPr lang="en-US" sz="1200" b="1" dirty="0"/>
          </a:p>
          <a:p>
            <a:pPr marL="0" indent="0" algn="l">
              <a:buNone/>
            </a:pPr>
            <a:r>
              <a:rPr lang="en-US" sz="1200" b="1" dirty="0"/>
              <a:t> Objectives</a:t>
            </a:r>
            <a:r>
              <a:rPr lang="en-US" sz="1200" dirty="0"/>
              <a:t>:</a:t>
            </a:r>
            <a:r>
              <a:rPr lang="en-GB" sz="1200" dirty="0">
                <a:effectLst/>
                <a:highlight>
                  <a:srgbClr val="FFFFFF"/>
                </a:highlight>
                <a:latin typeface="Times New Roman" panose="02020603050405020304" pitchFamily="18" charset="0"/>
                <a:ea typeface="Times New Roman" panose="02020603050405020304" pitchFamily="18" charset="0"/>
              </a:rPr>
              <a:t> To explore  the important </a:t>
            </a:r>
            <a:r>
              <a:rPr lang="en-GB" sz="1200" dirty="0">
                <a:highlight>
                  <a:srgbClr val="FFFFFF"/>
                </a:highlight>
                <a:latin typeface="Times New Roman" panose="02020603050405020304" pitchFamily="18" charset="0"/>
                <a:ea typeface="Times New Roman" panose="02020603050405020304" pitchFamily="18" charset="0"/>
              </a:rPr>
              <a:t>of </a:t>
            </a:r>
            <a:r>
              <a:rPr lang="en-GB" sz="1200" dirty="0">
                <a:effectLst/>
                <a:highlight>
                  <a:srgbClr val="FFFFFF"/>
                </a:highlight>
                <a:latin typeface="Times New Roman" panose="02020603050405020304" pitchFamily="18" charset="0"/>
                <a:ea typeface="Times New Roman" panose="02020603050405020304" pitchFamily="18" charset="0"/>
              </a:rPr>
              <a:t> dignity in older adult care  and the challenges  healthcare staff encounter in maintaining dignity in adult care.</a:t>
            </a:r>
            <a:endParaRPr lang="en-GB" sz="1200" b="0" i="0" u="none" strike="noStrike" baseline="0" dirty="0">
              <a:latin typeface="AdvPSSAB-R"/>
            </a:endParaRP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774405" y="120577"/>
            <a:ext cx="10515600" cy="878884"/>
          </a:xfrm>
        </p:spPr>
        <p:txBody>
          <a:bodyPr/>
          <a:lstStyle/>
          <a:p>
            <a:pPr algn="ctr"/>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163774" y="921857"/>
            <a:ext cx="11696130" cy="5642715"/>
          </a:xfrm>
        </p:spPr>
        <p:txBody>
          <a:bodyPr>
            <a:noAutofit/>
          </a:bodyPr>
          <a:lstStyle/>
          <a:p>
            <a:pPr marL="0" indent="0" algn="just">
              <a:lnSpc>
                <a:spcPct val="100000"/>
              </a:lnSpc>
              <a:buNone/>
            </a:pPr>
            <a:endParaRPr kumimoji="0" lang="en-US" sz="1600" b="1" i="0" u="none" strike="noStrike" kern="1200" cap="none" spc="0" normalizeH="0" baseline="0" noProof="0" dirty="0">
              <a:ln>
                <a:noFill/>
              </a:ln>
              <a:solidFill>
                <a:prstClr val="black"/>
              </a:solidFill>
              <a:effectLst/>
              <a:uLnTx/>
              <a:uFillTx/>
              <a:latin typeface="Calibri"/>
              <a:ea typeface="+mn-ea"/>
              <a:cs typeface="+mn-cs"/>
            </a:endParaRPr>
          </a:p>
          <a:p>
            <a:pPr marL="0" indent="0" algn="just">
              <a:lnSpc>
                <a:spcPct val="100000"/>
              </a:lnSpc>
              <a:buNone/>
            </a:pPr>
            <a:r>
              <a:rPr kumimoji="0" lang="en-US" sz="1600" b="1" i="0" u="none" strike="noStrike" kern="1200" cap="none" spc="0" normalizeH="0" baseline="0" noProof="0" dirty="0">
                <a:ln>
                  <a:noFill/>
                </a:ln>
                <a:solidFill>
                  <a:prstClr val="black"/>
                </a:solidFill>
                <a:effectLst/>
                <a:uLnTx/>
                <a:uFillTx/>
                <a:latin typeface="Calibri"/>
                <a:ea typeface="+mn-ea"/>
                <a:cs typeface="+mn-cs"/>
              </a:rPr>
              <a:t> Secondary research:</a:t>
            </a:r>
          </a:p>
          <a:p>
            <a:pPr marL="0" indent="0" algn="just">
              <a:lnSpc>
                <a:spcPct val="100000"/>
              </a:lnSpc>
              <a:buNone/>
            </a:pPr>
            <a:r>
              <a:rPr kumimoji="0" lang="en-US" sz="1600" b="1" i="0" u="none" strike="noStrike" kern="1200" cap="none" spc="0" normalizeH="0" baseline="0" noProof="0" dirty="0">
                <a:ln>
                  <a:noFill/>
                </a:ln>
                <a:effectLst/>
                <a:uLnTx/>
                <a:uFillTx/>
                <a:latin typeface="Calibri"/>
                <a:ea typeface="+mn-ea"/>
                <a:cs typeface="+mn-cs"/>
              </a:rPr>
              <a:t>Systematic </a:t>
            </a:r>
            <a:r>
              <a:rPr kumimoji="0" lang="en-US" sz="1200" i="0" u="none" strike="noStrike" kern="1200" cap="none" spc="0" normalizeH="0" baseline="0" noProof="0" dirty="0">
                <a:ln>
                  <a:noFill/>
                </a:ln>
                <a:effectLst/>
                <a:uLnTx/>
                <a:uFillTx/>
                <a:latin typeface="Calibri"/>
                <a:ea typeface="+mn-ea"/>
                <a:cs typeface="+mn-cs"/>
              </a:rPr>
              <a:t>Literature review on 10 articles</a:t>
            </a:r>
            <a:endParaRPr lang="en-US" sz="1200" dirty="0"/>
          </a:p>
          <a:p>
            <a:pPr marL="0" indent="0" algn="just">
              <a:lnSpc>
                <a:spcPct val="100000"/>
              </a:lnSpc>
              <a:buNone/>
            </a:pPr>
            <a:endParaRPr lang="en-US" sz="1600" b="1" dirty="0"/>
          </a:p>
          <a:p>
            <a:pPr marL="0" indent="0" algn="just">
              <a:lnSpc>
                <a:spcPct val="100000"/>
              </a:lnSpc>
              <a:buNone/>
            </a:pPr>
            <a:r>
              <a:rPr lang="en-US" sz="1600" b="1" dirty="0"/>
              <a:t>Keywords used were</a:t>
            </a:r>
          </a:p>
          <a:p>
            <a:pPr marL="0" indent="0" algn="just">
              <a:lnSpc>
                <a:spcPct val="100000"/>
              </a:lnSpc>
              <a:buNone/>
            </a:pPr>
            <a:r>
              <a:rPr lang="en-GB" sz="1200" i="1" dirty="0"/>
              <a:t>Adult care, Care of  older adult, Palliative care, Uni-professional education (Inter- professional leaning); curriculum; Dignity and so on</a:t>
            </a:r>
            <a:endParaRPr lang="en-GB" sz="1200" dirty="0"/>
          </a:p>
          <a:p>
            <a:pPr marL="0" indent="0" algn="just">
              <a:lnSpc>
                <a:spcPct val="100000"/>
              </a:lnSpc>
              <a:buNone/>
            </a:pPr>
            <a:endParaRPr lang="en-US" sz="1600" b="1" dirty="0"/>
          </a:p>
          <a:p>
            <a:pPr marL="0" indent="0" algn="just">
              <a:lnSpc>
                <a:spcPct val="100000"/>
              </a:lnSpc>
              <a:buNone/>
            </a:pPr>
            <a:r>
              <a:rPr lang="en-US" sz="1600" b="1" dirty="0"/>
              <a:t> Data sources</a:t>
            </a:r>
          </a:p>
          <a:p>
            <a:pPr marL="0" indent="0" algn="just">
              <a:lnSpc>
                <a:spcPct val="100000"/>
              </a:lnSpc>
              <a:buNone/>
            </a:pPr>
            <a:r>
              <a:rPr lang="en-US" sz="1600" dirty="0"/>
              <a:t> </a:t>
            </a:r>
            <a:r>
              <a:rPr lang="en-US" sz="1200" dirty="0"/>
              <a:t>Google Scholar, PubMed , Journal of Nursing are used for searching the data</a:t>
            </a:r>
            <a:r>
              <a:rPr lang="en-US" sz="1600" dirty="0"/>
              <a:t>. </a:t>
            </a:r>
          </a:p>
          <a:p>
            <a:pPr marL="0" indent="0" algn="just">
              <a:lnSpc>
                <a:spcPct val="100000"/>
              </a:lnSpc>
              <a:buNone/>
            </a:pPr>
            <a:r>
              <a:rPr lang="en-US" sz="1600" b="1" dirty="0"/>
              <a:t> </a:t>
            </a:r>
          </a:p>
          <a:p>
            <a:pPr marL="0" indent="0" algn="just">
              <a:lnSpc>
                <a:spcPct val="100000"/>
              </a:lnSpc>
              <a:buNone/>
            </a:pPr>
            <a:r>
              <a:rPr lang="en-US" sz="1600" b="1" dirty="0"/>
              <a:t>Inclusion and Exclusion criteria</a:t>
            </a:r>
          </a:p>
          <a:p>
            <a:pPr marL="342900" indent="-342900" algn="just">
              <a:lnSpc>
                <a:spcPct val="100000"/>
              </a:lnSpc>
              <a:buFont typeface="+mj-lt"/>
              <a:buAutoNum type="arabicPeriod"/>
            </a:pPr>
            <a:r>
              <a:rPr lang="en-US" sz="1600" dirty="0"/>
              <a:t>The inclusion: </a:t>
            </a:r>
            <a:r>
              <a:rPr lang="en-GB" sz="1200" dirty="0">
                <a:effectLst/>
                <a:highlight>
                  <a:srgbClr val="FFFFFF"/>
                </a:highlight>
                <a:latin typeface="Times New Roman" panose="02020603050405020304" pitchFamily="18" charset="0"/>
                <a:ea typeface="Times New Roman" panose="02020603050405020304" pitchFamily="18" charset="0"/>
              </a:rPr>
              <a:t>Peer-reviewed articles were considered</a:t>
            </a:r>
            <a:endParaRPr lang="en-US" sz="1200" dirty="0"/>
          </a:p>
          <a:p>
            <a:pPr marL="342900" indent="-342900" algn="just">
              <a:lnSpc>
                <a:spcPct val="100000"/>
              </a:lnSpc>
              <a:buFont typeface="+mj-lt"/>
              <a:buAutoNum type="arabicPeriod"/>
            </a:pPr>
            <a:r>
              <a:rPr lang="en-US" sz="1600" dirty="0"/>
              <a:t>The exclusion</a:t>
            </a:r>
            <a:r>
              <a:rPr lang="en-GB" sz="1600" dirty="0"/>
              <a:t> : </a:t>
            </a:r>
            <a:r>
              <a:rPr lang="en-GB" sz="1400" dirty="0">
                <a:effectLst/>
                <a:highlight>
                  <a:srgbClr val="FFFFFF"/>
                </a:highlight>
                <a:latin typeface="Times New Roman" panose="02020603050405020304" pitchFamily="18" charset="0"/>
                <a:ea typeface="Times New Roman" panose="02020603050405020304" pitchFamily="18" charset="0"/>
              </a:rPr>
              <a:t>Unreliable data sources</a:t>
            </a:r>
            <a:endParaRPr lang="en-US" sz="1400" dirty="0"/>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838200" y="365125"/>
            <a:ext cx="10515600" cy="514769"/>
          </a:xfrm>
        </p:spPr>
        <p:txBody>
          <a:bodyPr>
            <a:normAutofit fontScale="90000"/>
          </a:bodyPr>
          <a:lstStyle/>
          <a:p>
            <a:r>
              <a:rPr lang="en-GB"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409973630"/>
              </p:ext>
            </p:extLst>
          </p:nvPr>
        </p:nvGraphicFramePr>
        <p:xfrm>
          <a:off x="727113" y="957012"/>
          <a:ext cx="10069417" cy="6215600"/>
        </p:xfrm>
        <a:graphic>
          <a:graphicData uri="http://schemas.openxmlformats.org/drawingml/2006/table">
            <a:tbl>
              <a:tblPr firstRow="1" firstCol="1" bandRow="1"/>
              <a:tblGrid>
                <a:gridCol w="1878473">
                  <a:extLst>
                    <a:ext uri="{9D8B030D-6E8A-4147-A177-3AD203B41FA5}">
                      <a16:colId xmlns:a16="http://schemas.microsoft.com/office/drawing/2014/main" val="2791120806"/>
                    </a:ext>
                  </a:extLst>
                </a:gridCol>
                <a:gridCol w="2652059">
                  <a:extLst>
                    <a:ext uri="{9D8B030D-6E8A-4147-A177-3AD203B41FA5}">
                      <a16:colId xmlns:a16="http://schemas.microsoft.com/office/drawing/2014/main" val="3589850242"/>
                    </a:ext>
                  </a:extLst>
                </a:gridCol>
                <a:gridCol w="2411714">
                  <a:extLst>
                    <a:ext uri="{9D8B030D-6E8A-4147-A177-3AD203B41FA5}">
                      <a16:colId xmlns:a16="http://schemas.microsoft.com/office/drawing/2014/main" val="2229489048"/>
                    </a:ext>
                  </a:extLst>
                </a:gridCol>
                <a:gridCol w="3127171">
                  <a:extLst>
                    <a:ext uri="{9D8B030D-6E8A-4147-A177-3AD203B41FA5}">
                      <a16:colId xmlns:a16="http://schemas.microsoft.com/office/drawing/2014/main" val="2241838310"/>
                    </a:ext>
                  </a:extLst>
                </a:gridCol>
              </a:tblGrid>
              <a:tr h="505720">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Author and title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Research Questions or Research Objectives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Methods and Sample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Evaluation of the Article </a:t>
                      </a:r>
                      <a:endParaRPr lang="en-GB" sz="1600" b="0" i="0" u="none" strike="noStrike" dirty="0">
                        <a:effectLst/>
                        <a:latin typeface="+mn-lt"/>
                      </a:endParaRPr>
                    </a:p>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625899">
                <a:tc>
                  <a:txBody>
                    <a:bodyPr/>
                    <a:lstStyle/>
                    <a:p>
                      <a:pPr algn="just"/>
                      <a:r>
                        <a:rPr lang="en-GB" sz="1200" kern="1200" dirty="0">
                          <a:solidFill>
                            <a:schemeClr val="tx1"/>
                          </a:solidFill>
                          <a:effectLst/>
                          <a:latin typeface="+mn-lt"/>
                          <a:ea typeface="+mn-ea"/>
                          <a:cs typeface="+mn-cs"/>
                        </a:rPr>
                        <a:t>(Billie et al 2011)</a:t>
                      </a:r>
                    </a:p>
                    <a:p>
                      <a:pPr algn="just"/>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Respecting dignity in care in diverse care settings: Strategies of UK nurses’’</a:t>
                      </a:r>
                      <a:endParaRPr lang="en-US" sz="1200" b="1" dirty="0">
                        <a:latin typeface="+mn-lt"/>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0" i="0" u="none" strike="noStrike" dirty="0">
                          <a:effectLst/>
                          <a:latin typeface="+mn-lt"/>
                        </a:rPr>
                        <a:t>Objective: Strategies to respect dignity in care across diverse care settings.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0" i="0" u="none" strike="noStrike" dirty="0">
                          <a:effectLst/>
                          <a:latin typeface="+mn-lt"/>
                        </a:rPr>
                        <a:t>Method: Cohort, (seven organization).</a:t>
                      </a:r>
                    </a:p>
                    <a:p>
                      <a:pPr algn="just" fontAlgn="t">
                        <a:spcBef>
                          <a:spcPts val="0"/>
                        </a:spcBef>
                        <a:spcAft>
                          <a:spcPts val="0"/>
                        </a:spcAft>
                      </a:pPr>
                      <a:endParaRPr lang="en-GB" sz="1200" b="0" i="0" u="none" strike="noStrike" dirty="0">
                        <a:effectLst/>
                        <a:latin typeface="+mn-lt"/>
                      </a:endParaRPr>
                    </a:p>
                    <a:p>
                      <a:pPr marL="0" marR="0" lvl="0" indent="0" algn="just"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mn-lt"/>
                        </a:rPr>
                        <a:t>Sample: 51 staff were interview</a:t>
                      </a:r>
                      <a:r>
                        <a:rPr lang="en-GB" sz="1600" b="0" i="0" u="none" strike="noStrike" dirty="0">
                          <a:effectLst/>
                          <a:latin typeface="+mn-lt"/>
                        </a:rPr>
                        <a:t>.</a:t>
                      </a:r>
                    </a:p>
                    <a:p>
                      <a:pPr algn="just" fontAlgn="t">
                        <a:spcBef>
                          <a:spcPts val="0"/>
                        </a:spcBef>
                        <a:spcAft>
                          <a:spcPts val="0"/>
                        </a:spcAft>
                      </a:pPr>
                      <a:r>
                        <a:rPr lang="en-GB" sz="1600" b="0" i="0" u="none" strike="noStrike" dirty="0">
                          <a:effectLst/>
                          <a:latin typeface="+mn-lt"/>
                        </a:rPr>
                        <a:t>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0" i="0" u="none" strike="noStrike" baseline="0" dirty="0">
                          <a:solidFill>
                            <a:schemeClr val="tx1"/>
                          </a:solidFill>
                          <a:effectLst/>
                          <a:latin typeface="+mn-lt"/>
                          <a:cs typeface="Times New Roman" panose="02020603050405020304" pitchFamily="18" charset="0"/>
                        </a:rPr>
                        <a:t>The study indicate core elements to promoting dignity that apply across all settings and also suggest that nurses should identify and address dignity issues specific so their own practice area</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48702804"/>
                  </a:ext>
                </a:extLst>
              </a:tr>
              <a:tr h="916883">
                <a:tc>
                  <a:txBody>
                    <a:bodyPr/>
                    <a:lstStyle/>
                    <a:p>
                      <a:r>
                        <a:rPr lang="en-GB" sz="1200" kern="1200" dirty="0">
                          <a:solidFill>
                            <a:schemeClr val="tx1"/>
                          </a:solidFill>
                          <a:effectLst/>
                          <a:latin typeface="+mn-lt"/>
                          <a:ea typeface="+mn-ea"/>
                          <a:cs typeface="+mn-cs"/>
                        </a:rPr>
                        <a:t>(Dwyer et al. 2009)</a:t>
                      </a:r>
                    </a:p>
                    <a:p>
                      <a:pPr algn="just"/>
                      <a:r>
                        <a:rPr lang="en-GB" sz="1200" b="1" kern="1200" dirty="0">
                          <a:solidFill>
                            <a:schemeClr val="tx1"/>
                          </a:solidFill>
                          <a:effectLst/>
                          <a:latin typeface="+mn-lt"/>
                          <a:ea typeface="+mn-ea"/>
                          <a:cs typeface="+mn-cs"/>
                        </a:rPr>
                        <a:t>“Dignity as experienced by nursing home staff”</a:t>
                      </a:r>
                      <a:endParaRPr lang="en-US" sz="1200" b="1" dirty="0">
                        <a:latin typeface="+mn-lt"/>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1" i="0" u="none" strike="noStrike" dirty="0">
                          <a:effectLst/>
                          <a:latin typeface="+mn-lt"/>
                        </a:rPr>
                        <a:t>Objective:</a:t>
                      </a:r>
                      <a:r>
                        <a:rPr lang="en-GB" sz="1200" b="1" i="0" u="none" strike="noStrike" baseline="0" dirty="0">
                          <a:effectLst/>
                          <a:latin typeface="+mn-lt"/>
                        </a:rPr>
                        <a:t> </a:t>
                      </a:r>
                      <a:r>
                        <a:rPr lang="en-IN" sz="1200" dirty="0"/>
                        <a:t>To explore nursing home staff members’ experiences of what dignity in end of life care means to older people</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Method.</a:t>
                      </a:r>
                      <a:r>
                        <a:rPr lang="en-IN" sz="1200" dirty="0"/>
                        <a:t> 21 staff members was interviewed</a:t>
                      </a:r>
                    </a:p>
                    <a:p>
                      <a:pPr algn="just" fontAlgn="t">
                        <a:spcBef>
                          <a:spcPts val="0"/>
                        </a:spcBef>
                        <a:spcAft>
                          <a:spcPts val="0"/>
                        </a:spcAft>
                      </a:pPr>
                      <a:r>
                        <a:rPr lang="en-US" sz="1200" b="1" i="0" u="none" strike="noStrike" dirty="0">
                          <a:effectLst/>
                          <a:latin typeface="+mn-lt"/>
                        </a:rPr>
                        <a:t>Sample:  </a:t>
                      </a:r>
                      <a:r>
                        <a:rPr lang="en-US" sz="1200" b="0" i="0" u="none" strike="noStrike" dirty="0">
                          <a:effectLst/>
                          <a:latin typeface="+mn-lt"/>
                        </a:rPr>
                        <a:t>21 staff members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IN" sz="1200" dirty="0"/>
                        <a:t>Nursing home staff members deal with a moral conflict between what they are able to deliver and what they would like to provide in the care of older people</a:t>
                      </a:r>
                      <a:endParaRPr lang="en-GB" sz="1200" b="0" i="0" u="none" strike="noStrike" baseline="0" dirty="0">
                        <a:solidFill>
                          <a:srgbClr val="FF0000"/>
                        </a:solidFill>
                        <a:effectLst/>
                        <a:latin typeface="+mn-lt"/>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981825">
                <a:tc>
                  <a:txBody>
                    <a:bodyPr/>
                    <a:lstStyle/>
                    <a:p>
                      <a:pPr algn="l" fontAlgn="t">
                        <a:spcBef>
                          <a:spcPts val="0"/>
                        </a:spcBef>
                        <a:spcAft>
                          <a:spcPts val="0"/>
                        </a:spcAft>
                      </a:pPr>
                      <a:r>
                        <a:rPr lang="en-GB" sz="1200" b="0" i="0" u="none" strike="noStrike" kern="1200" dirty="0">
                          <a:solidFill>
                            <a:schemeClr val="tx1"/>
                          </a:solidFill>
                          <a:effectLst/>
                          <a:latin typeface="+mn-lt"/>
                          <a:ea typeface="+mn-ea"/>
                          <a:cs typeface="+mn-cs"/>
                        </a:rPr>
                        <a:t>(Kittelson</a:t>
                      </a:r>
                      <a:r>
                        <a:rPr lang="en-GB" sz="1200" b="1" i="0" u="none" strike="noStrike" dirty="0">
                          <a:effectLst/>
                          <a:latin typeface="+mn-lt"/>
                          <a:cs typeface="Times New Roman" panose="02020603050405020304" pitchFamily="18" charset="0"/>
                        </a:rPr>
                        <a:t> et al. 2019) ‘’Dignity</a:t>
                      </a:r>
                    </a:p>
                    <a:p>
                      <a:pPr algn="l" fontAlgn="t">
                        <a:spcBef>
                          <a:spcPts val="0"/>
                        </a:spcBef>
                        <a:spcAft>
                          <a:spcPts val="0"/>
                        </a:spcAft>
                      </a:pPr>
                      <a:r>
                        <a:rPr lang="en-GB" sz="1200" b="1" i="0" u="none" strike="noStrike" dirty="0">
                          <a:effectLst/>
                          <a:latin typeface="+mn-lt"/>
                          <a:cs typeface="Times New Roman" panose="02020603050405020304" pitchFamily="18" charset="0"/>
                        </a:rPr>
                        <a:t> therapy led by nurses or chaplains for elderly cancer care out patient’’</a:t>
                      </a:r>
                    </a:p>
                    <a:p>
                      <a:pPr algn="just"/>
                      <a:endParaRPr lang="en-US" sz="1200" b="1" dirty="0">
                        <a:latin typeface="+mn-lt"/>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1" i="0" u="none" strike="noStrike" dirty="0">
                          <a:effectLst/>
                          <a:latin typeface="+mn-lt"/>
                        </a:rPr>
                        <a:t>Objective</a:t>
                      </a:r>
                      <a:r>
                        <a:rPr lang="en-GB" sz="1200" b="0" i="0" u="none" strike="noStrike" dirty="0">
                          <a:effectLst/>
                          <a:latin typeface="+mn-lt"/>
                        </a:rPr>
                        <a:t>: Maintaining the central need of dignity therapy for  older people  with cancer.</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1" i="0" u="none" strike="noStrike" dirty="0">
                          <a:effectLst/>
                          <a:latin typeface="+mn-lt"/>
                        </a:rPr>
                        <a:t>Method</a:t>
                      </a:r>
                      <a:r>
                        <a:rPr lang="en-GB" sz="1200" b="0" i="0" u="none" strike="noStrike" dirty="0">
                          <a:effectLst/>
                          <a:latin typeface="+mn-lt"/>
                        </a:rPr>
                        <a:t>:3-arm,pre- and, posttest Randomise   was  used</a:t>
                      </a:r>
                    </a:p>
                    <a:p>
                      <a:pPr marL="0" marR="0" lvl="0" indent="0" algn="just"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rPr>
                        <a:t>Sample</a:t>
                      </a:r>
                      <a:r>
                        <a:rPr lang="en-GB" sz="1200" b="0" i="0" u="none" strike="noStrike" dirty="0">
                          <a:effectLst/>
                          <a:latin typeface="+mn-lt"/>
                        </a:rPr>
                        <a:t>:560 elderly patient with cancer and 6 out patient outpatient palliative care services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0" i="0" u="none" strike="noStrike" baseline="0" dirty="0">
                          <a:solidFill>
                            <a:srgbClr val="FF0000"/>
                          </a:solidFill>
                          <a:effectLst/>
                          <a:latin typeface="+mn-lt"/>
                          <a:cs typeface="Times New Roman" panose="02020603050405020304" pitchFamily="18" charset="0"/>
                        </a:rPr>
                        <a:t> </a:t>
                      </a:r>
                      <a:r>
                        <a:rPr lang="en-GB" sz="1200" b="0" i="0" u="none" strike="noStrike" baseline="0" dirty="0">
                          <a:solidFill>
                            <a:schemeClr val="tx1"/>
                          </a:solidFill>
                          <a:effectLst/>
                          <a:latin typeface="+mn-lt"/>
                          <a:cs typeface="Times New Roman" panose="02020603050405020304" pitchFamily="18" charset="0"/>
                        </a:rPr>
                        <a:t>The study is to improve psychosocial and spiritual care for the elderly patient with cancer, (DT) dignity therapy .But it remains unclear how best it can work in real-life settings.</a:t>
                      </a:r>
                      <a:endParaRPr lang="en-GB" sz="1200" b="0" i="0" u="none" strike="noStrike" baseline="0" dirty="0">
                        <a:solidFill>
                          <a:srgbClr val="FF0000"/>
                        </a:solidFill>
                        <a:effectLst/>
                        <a:latin typeface="+mn-lt"/>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34567930"/>
                  </a:ext>
                </a:extLst>
              </a:tr>
              <a:tr h="983774">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(Lin, Y.-P. &amp; Tsai, Y.-F. (2011) Maintaining patients’ dignity during clinical care </a:t>
                      </a:r>
                      <a:endParaRPr lang="en-GB" sz="1200" dirty="0"/>
                    </a:p>
                    <a:p>
                      <a:pPr algn="just"/>
                      <a:endParaRPr lang="en-US" sz="1200" b="1" dirty="0">
                        <a:latin typeface="+mn-lt"/>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just" defTabSz="914400" rtl="0" eaLnBrk="1" fontAlgn="t" latinLnBrk="0" hangingPunct="1">
                        <a:lnSpc>
                          <a:spcPct val="100000"/>
                        </a:lnSpc>
                        <a:spcBef>
                          <a:spcPts val="0"/>
                        </a:spcBef>
                        <a:spcAft>
                          <a:spcPts val="0"/>
                        </a:spcAft>
                        <a:buClrTx/>
                        <a:buSzTx/>
                        <a:buFontTx/>
                        <a:buNone/>
                        <a:tabLst/>
                        <a:defRPr/>
                      </a:pPr>
                      <a:r>
                        <a:rPr lang="en-GB" sz="1200" b="1" dirty="0"/>
                        <a:t>Objective</a:t>
                      </a:r>
                      <a:r>
                        <a:rPr lang="en-GB" sz="1200" dirty="0"/>
                        <a:t>: To explore how nurses maintain patient dignity in clinical practice</a:t>
                      </a:r>
                    </a:p>
                    <a:p>
                      <a:pPr algn="just"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b="1" dirty="0"/>
                        <a:t>Method</a:t>
                      </a:r>
                      <a:r>
                        <a:rPr lang="en-GB" sz="1200" dirty="0"/>
                        <a:t>: In-depth interview.</a:t>
                      </a:r>
                    </a:p>
                    <a:p>
                      <a:r>
                        <a:rPr lang="en-GB" sz="1200" dirty="0"/>
                        <a:t>Sample: 30 nurses from teaching hospital</a:t>
                      </a:r>
                    </a:p>
                    <a:p>
                      <a:pPr algn="just"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just" defTabSz="914400" rtl="0" eaLnBrk="1" fontAlgn="t" latinLnBrk="0" hangingPunct="1">
                        <a:lnSpc>
                          <a:spcPct val="100000"/>
                        </a:lnSpc>
                        <a:spcBef>
                          <a:spcPts val="0"/>
                        </a:spcBef>
                        <a:spcAft>
                          <a:spcPts val="0"/>
                        </a:spcAft>
                        <a:buClrTx/>
                        <a:buSzTx/>
                        <a:buFontTx/>
                        <a:buNone/>
                        <a:tabLst/>
                        <a:defRPr/>
                      </a:pPr>
                      <a:r>
                        <a:rPr lang="en-GB" sz="1200" b="0" i="0" u="none" strike="noStrike" baseline="0" dirty="0">
                          <a:solidFill>
                            <a:schemeClr val="tx1"/>
                          </a:solidFill>
                          <a:effectLst/>
                          <a:latin typeface="+mn-lt"/>
                          <a:cs typeface="Times New Roman" panose="02020603050405020304" pitchFamily="18" charset="0"/>
                        </a:rPr>
                        <a:t>The study shed light on how nurses maintain dignity in patient care. However the nurses were purposively sample from a particular hospital. The study should have  include nurses from other regional to enrich the qualitative data.</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37152736"/>
                  </a:ext>
                </a:extLst>
              </a:tr>
              <a:tr h="1286957">
                <a:tc>
                  <a:txBody>
                    <a:bodyPr/>
                    <a:lstStyle/>
                    <a:p>
                      <a:pPr algn="just"/>
                      <a:r>
                        <a:rPr lang="en-US" sz="1200" b="1" dirty="0">
                          <a:latin typeface="+mn-lt"/>
                          <a:cs typeface="Times New Roman" panose="02020603050405020304" pitchFamily="18" charset="0"/>
                        </a:rPr>
                        <a:t>(Macaden et al 2017)</a:t>
                      </a:r>
                    </a:p>
                    <a:p>
                      <a:pPr algn="just"/>
                      <a:r>
                        <a:rPr lang="en-US" sz="1200" b="1" kern="1200" dirty="0">
                          <a:solidFill>
                            <a:schemeClr val="tx1"/>
                          </a:solidFill>
                          <a:effectLst/>
                          <a:latin typeface="+mn-lt"/>
                          <a:ea typeface="+mn-ea"/>
                          <a:cs typeface="Times New Roman" panose="02020603050405020304" pitchFamily="18" charset="0"/>
                        </a:rPr>
                        <a:t>‘</a:t>
                      </a:r>
                      <a:r>
                        <a:rPr lang="en-US" sz="1200" b="0" kern="1200" dirty="0">
                          <a:solidFill>
                            <a:schemeClr val="tx1"/>
                          </a:solidFill>
                          <a:effectLst/>
                          <a:latin typeface="+mn-lt"/>
                          <a:ea typeface="+mn-ea"/>
                          <a:cs typeface="Times New Roman" panose="02020603050405020304" pitchFamily="18" charset="0"/>
                        </a:rPr>
                        <a:t>’Student </a:t>
                      </a:r>
                      <a:r>
                        <a:rPr lang="en-GB" sz="1200" b="0" kern="1200" dirty="0">
                          <a:solidFill>
                            <a:schemeClr val="tx1"/>
                          </a:solidFill>
                          <a:effectLst/>
                          <a:latin typeface="+mn-lt"/>
                          <a:ea typeface="+mn-ea"/>
                          <a:cs typeface="+mn-cs"/>
                        </a:rPr>
                        <a:t>nurses </a:t>
                      </a:r>
                      <a:r>
                        <a:rPr lang="en-GB" sz="1200" kern="1200" dirty="0">
                          <a:solidFill>
                            <a:schemeClr val="tx1"/>
                          </a:solidFill>
                          <a:effectLst/>
                          <a:latin typeface="+mn-lt"/>
                          <a:ea typeface="+mn-ea"/>
                          <a:cs typeface="+mn-cs"/>
                        </a:rPr>
                        <a:t>perceptions of dignity in the care of older people’’</a:t>
                      </a:r>
                      <a:endParaRPr lang="en-US" sz="1200" b="1" dirty="0">
                        <a:latin typeface="+mn-lt"/>
                        <a:cs typeface="Times New Roman" panose="02020603050405020304" pitchFamily="18" charset="0"/>
                      </a:endParaRPr>
                    </a:p>
                    <a:p>
                      <a:pPr algn="just"/>
                      <a:endParaRPr lang="en-US" sz="1200" b="1" dirty="0">
                        <a:latin typeface="+mn-lt"/>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just"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rPr>
                        <a:t>Question</a:t>
                      </a:r>
                      <a:r>
                        <a:rPr lang="en-GB" sz="1200" b="0" i="0" u="none" strike="noStrike" dirty="0">
                          <a:effectLst/>
                          <a:latin typeface="+mn-lt"/>
                        </a:rPr>
                        <a:t>: how student nurse understand dignity</a:t>
                      </a:r>
                    </a:p>
                    <a:p>
                      <a:pPr algn="just"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1" i="0" u="none" strike="noStrike" dirty="0">
                          <a:effectLst/>
                          <a:latin typeface="+mn-lt"/>
                        </a:rPr>
                        <a:t>Method: </a:t>
                      </a:r>
                      <a:r>
                        <a:rPr lang="en-GB" sz="1200" b="0" i="0" u="none" strike="noStrike" dirty="0">
                          <a:effectLst/>
                          <a:latin typeface="+mn-lt"/>
                        </a:rPr>
                        <a:t>Online questionnaire survey and focus group. (Three cohort)</a:t>
                      </a:r>
                    </a:p>
                    <a:p>
                      <a:pPr algn="just" fontAlgn="t">
                        <a:spcBef>
                          <a:spcPts val="0"/>
                        </a:spcBef>
                        <a:spcAft>
                          <a:spcPts val="0"/>
                        </a:spcAft>
                      </a:pPr>
                      <a:r>
                        <a:rPr lang="en-GB" sz="1200" b="0" i="0" u="none" strike="noStrike" dirty="0">
                          <a:effectLst/>
                          <a:latin typeface="+mn-lt"/>
                        </a:rPr>
                        <a:t> </a:t>
                      </a:r>
                      <a:r>
                        <a:rPr lang="en-GB" sz="1200" b="1" i="0" u="none" strike="noStrike" dirty="0">
                          <a:effectLst/>
                          <a:latin typeface="+mn-lt"/>
                        </a:rPr>
                        <a:t>Sample</a:t>
                      </a:r>
                      <a:r>
                        <a:rPr lang="en-GB" sz="1200" b="0" i="0" u="none" strike="noStrike" dirty="0">
                          <a:effectLst/>
                          <a:latin typeface="+mn-lt"/>
                        </a:rPr>
                        <a:t>: 35 student nurses.</a:t>
                      </a:r>
                    </a:p>
                    <a:p>
                      <a:pPr algn="just"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0" i="0" u="none" strike="noStrike" baseline="0" dirty="0">
                          <a:solidFill>
                            <a:schemeClr val="tx1"/>
                          </a:solidFill>
                          <a:effectLst/>
                          <a:latin typeface="+mn-lt"/>
                          <a:cs typeface="Times New Roman" panose="02020603050405020304" pitchFamily="18" charset="0"/>
                        </a:rPr>
                        <a:t> The study has cast light on student. But, the participant in this study should have be more. The finding of the three cohorts of nursing student in the institution may be prone to selection bias.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64272025"/>
                  </a:ext>
                </a:extLst>
              </a:tr>
              <a:tr h="256110">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mn-lt"/>
                          <a:ea typeface="Calibri" panose="020F0502020204030204" pitchFamily="34" charset="0"/>
                          <a:cs typeface="Times New Roman" panose="02020603050405020304" pitchFamily="18" charset="0"/>
                        </a:rPr>
                        <a:t> </a:t>
                      </a:r>
                      <a:endParaRPr lang="en-GB" sz="16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US" sz="1600" dirty="0">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C8C51-15D5-4560-B48E-3C6193715BB6}"/>
              </a:ext>
            </a:extLst>
          </p:cNvPr>
          <p:cNvSpPr>
            <a:spLocks noGrp="1"/>
          </p:cNvSpPr>
          <p:nvPr>
            <p:ph type="title"/>
          </p:nvPr>
        </p:nvSpPr>
        <p:spPr>
          <a:xfrm>
            <a:off x="838200" y="152400"/>
            <a:ext cx="10134600" cy="575733"/>
          </a:xfrm>
        </p:spPr>
        <p:txBody>
          <a:bodyPr>
            <a:normAutofit fontScale="90000"/>
          </a:bodyPr>
          <a:lstStyle/>
          <a:p>
            <a:r>
              <a:rPr lang="en-GB" dirty="0"/>
              <a:t>Literature Review </a:t>
            </a:r>
          </a:p>
        </p:txBody>
      </p:sp>
      <p:graphicFrame>
        <p:nvGraphicFramePr>
          <p:cNvPr id="4" name="Table 4">
            <a:extLst>
              <a:ext uri="{FF2B5EF4-FFF2-40B4-BE49-F238E27FC236}">
                <a16:creationId xmlns:a16="http://schemas.microsoft.com/office/drawing/2014/main" id="{8A00CEFC-1428-43DC-8665-A51C6FCBF42B}"/>
              </a:ext>
            </a:extLst>
          </p:cNvPr>
          <p:cNvGraphicFramePr>
            <a:graphicFrameLocks noGrp="1"/>
          </p:cNvGraphicFramePr>
          <p:nvPr>
            <p:ph idx="1"/>
            <p:extLst>
              <p:ext uri="{D42A27DB-BD31-4B8C-83A1-F6EECF244321}">
                <p14:modId xmlns:p14="http://schemas.microsoft.com/office/powerpoint/2010/main" val="2847465318"/>
              </p:ext>
            </p:extLst>
          </p:nvPr>
        </p:nvGraphicFramePr>
        <p:xfrm>
          <a:off x="253389" y="648884"/>
          <a:ext cx="10719412" cy="5943600"/>
        </p:xfrm>
        <a:graphic>
          <a:graphicData uri="http://schemas.openxmlformats.org/drawingml/2006/table">
            <a:tbl>
              <a:tblPr firstRow="1" bandRow="1">
                <a:tableStyleId>{5940675A-B579-460E-94D1-54222C63F5DA}</a:tableStyleId>
              </a:tblPr>
              <a:tblGrid>
                <a:gridCol w="2503436">
                  <a:extLst>
                    <a:ext uri="{9D8B030D-6E8A-4147-A177-3AD203B41FA5}">
                      <a16:colId xmlns:a16="http://schemas.microsoft.com/office/drawing/2014/main" val="4168878157"/>
                    </a:ext>
                  </a:extLst>
                </a:gridCol>
                <a:gridCol w="2442449">
                  <a:extLst>
                    <a:ext uri="{9D8B030D-6E8A-4147-A177-3AD203B41FA5}">
                      <a16:colId xmlns:a16="http://schemas.microsoft.com/office/drawing/2014/main" val="3176447640"/>
                    </a:ext>
                  </a:extLst>
                </a:gridCol>
                <a:gridCol w="2989606">
                  <a:extLst>
                    <a:ext uri="{9D8B030D-6E8A-4147-A177-3AD203B41FA5}">
                      <a16:colId xmlns:a16="http://schemas.microsoft.com/office/drawing/2014/main" val="791066290"/>
                    </a:ext>
                  </a:extLst>
                </a:gridCol>
                <a:gridCol w="2783921">
                  <a:extLst>
                    <a:ext uri="{9D8B030D-6E8A-4147-A177-3AD203B41FA5}">
                      <a16:colId xmlns:a16="http://schemas.microsoft.com/office/drawing/2014/main" val="3765786690"/>
                    </a:ext>
                  </a:extLst>
                </a:gridCol>
              </a:tblGrid>
              <a:tr h="72118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0" u="none" strike="noStrike" dirty="0">
                          <a:effectLst/>
                          <a:latin typeface="+mn-lt"/>
                          <a:ea typeface="Calibri" panose="020F0502020204030204" pitchFamily="34" charset="0"/>
                          <a:cs typeface="Times New Roman" panose="02020603050405020304" pitchFamily="18" charset="0"/>
                        </a:rPr>
                        <a:t>Author and title </a:t>
                      </a:r>
                      <a:endParaRPr lang="en-GB" sz="1400" b="0" i="0" u="none" strike="noStrike" dirty="0">
                        <a:effectLst/>
                        <a:latin typeface="+mn-lt"/>
                      </a:endParaRP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0" u="none" strike="noStrike" dirty="0">
                          <a:effectLst/>
                          <a:latin typeface="+mn-lt"/>
                          <a:ea typeface="Calibri" panose="020F0502020204030204" pitchFamily="34" charset="0"/>
                          <a:cs typeface="Times New Roman" panose="02020603050405020304" pitchFamily="18" charset="0"/>
                        </a:rPr>
                        <a:t>Research Questions or Research Objectives  </a:t>
                      </a:r>
                      <a:endParaRPr lang="en-GB" sz="1400" b="0" i="0" u="none" strike="noStrike" dirty="0">
                        <a:effectLst/>
                        <a:latin typeface="+mn-lt"/>
                      </a:endParaRP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0" u="none" strike="noStrike" dirty="0">
                          <a:effectLst/>
                          <a:latin typeface="+mn-lt"/>
                          <a:ea typeface="Calibri" panose="020F0502020204030204" pitchFamily="34" charset="0"/>
                          <a:cs typeface="Times New Roman" panose="02020603050405020304" pitchFamily="18" charset="0"/>
                        </a:rPr>
                        <a:t>Methods and Sample </a:t>
                      </a:r>
                      <a:endParaRPr lang="en-GB" sz="1400" b="0" i="0" u="none" strike="noStrike" dirty="0">
                        <a:effectLst/>
                        <a:latin typeface="+mn-lt"/>
                      </a:endParaRPr>
                    </a:p>
                    <a:p>
                      <a:r>
                        <a:rPr lang="en-GB" sz="1400" dirty="0"/>
                        <a:t>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0" u="none" strike="noStrike" dirty="0">
                          <a:effectLst/>
                          <a:latin typeface="+mn-lt"/>
                          <a:ea typeface="Calibri" panose="020F0502020204030204" pitchFamily="34" charset="0"/>
                          <a:cs typeface="Times New Roman" panose="02020603050405020304" pitchFamily="18" charset="0"/>
                        </a:rPr>
                        <a:t>Evaluation of the Article </a:t>
                      </a:r>
                      <a:endParaRPr lang="en-GB" sz="1400" b="0" i="0" u="none" strike="noStrike" dirty="0">
                        <a:effectLst/>
                        <a:latin typeface="+mn-lt"/>
                      </a:endParaRPr>
                    </a:p>
                    <a:p>
                      <a:r>
                        <a:rPr lang="en-GB" sz="1400" dirty="0"/>
                        <a:t> </a:t>
                      </a:r>
                    </a:p>
                  </a:txBody>
                  <a:tcPr/>
                </a:tc>
                <a:extLst>
                  <a:ext uri="{0D108BD9-81ED-4DB2-BD59-A6C34878D82A}">
                    <a16:rowId xmlns:a16="http://schemas.microsoft.com/office/drawing/2014/main" val="1558146066"/>
                  </a:ext>
                </a:extLst>
              </a:tr>
              <a:tr h="588365">
                <a:tc>
                  <a:txBody>
                    <a:bodyPr/>
                    <a:lstStyle/>
                    <a:p>
                      <a:pPr algn="just"/>
                      <a:r>
                        <a:rPr lang="en-GB" sz="1200" kern="1200" dirty="0">
                          <a:solidFill>
                            <a:schemeClr val="tx1"/>
                          </a:solidFill>
                          <a:effectLst/>
                          <a:latin typeface="+mn-lt"/>
                          <a:ea typeface="+mn-ea"/>
                          <a:cs typeface="+mn-cs"/>
                        </a:rPr>
                        <a:t>(Matiti et al, 2015)</a:t>
                      </a:r>
                    </a:p>
                    <a:p>
                      <a:pPr algn="just"/>
                      <a:r>
                        <a:rPr lang="en-GB" sz="1200" kern="1200" dirty="0">
                          <a:solidFill>
                            <a:schemeClr val="tx1"/>
                          </a:solidFill>
                          <a:effectLst/>
                          <a:latin typeface="+mn-lt"/>
                          <a:ea typeface="+mn-ea"/>
                          <a:cs typeface="+mn-cs"/>
                        </a:rPr>
                        <a:t>‘’Learning to promote patient dignity: An inter-professional approach’’</a:t>
                      </a:r>
                      <a:endParaRPr lang="en-US" sz="1200" b="1" dirty="0">
                        <a:latin typeface="+mn-lt"/>
                        <a:cs typeface="Times New Roman" panose="02020603050405020304" pitchFamily="18"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effectLst/>
                          <a:latin typeface="+mn-lt"/>
                        </a:rPr>
                        <a:t>Objective: Patient dignity is not promoted within the clinical practice</a:t>
                      </a:r>
                    </a:p>
                    <a:p>
                      <a:endParaRPr lang="en-GB" sz="1200" dirty="0"/>
                    </a:p>
                  </a:txBody>
                  <a:tcPr/>
                </a:tc>
                <a:tc>
                  <a:txBody>
                    <a:bodyPr/>
                    <a:lstStyle/>
                    <a:p>
                      <a:pPr algn="just" fontAlgn="t">
                        <a:spcBef>
                          <a:spcPts val="0"/>
                        </a:spcBef>
                        <a:spcAft>
                          <a:spcPts val="0"/>
                        </a:spcAft>
                      </a:pPr>
                      <a:r>
                        <a:rPr lang="en-GB" sz="1200" b="0" i="0" u="none" strike="noStrike" dirty="0">
                          <a:effectLst/>
                          <a:latin typeface="+mn-lt"/>
                        </a:rPr>
                        <a:t>Method: Cohort </a:t>
                      </a:r>
                    </a:p>
                    <a:p>
                      <a:pPr algn="just" fontAlgn="t">
                        <a:spcBef>
                          <a:spcPts val="0"/>
                        </a:spcBef>
                        <a:spcAft>
                          <a:spcPts val="0"/>
                        </a:spcAft>
                      </a:pPr>
                      <a:endParaRPr lang="en-GB" sz="1200" b="0" i="0" u="none" strike="noStrike" dirty="0">
                        <a:effectLst/>
                        <a:latin typeface="+mn-lt"/>
                      </a:endParaRPr>
                    </a:p>
                    <a:p>
                      <a:pPr algn="just" fontAlgn="t">
                        <a:spcBef>
                          <a:spcPts val="0"/>
                        </a:spcBef>
                        <a:spcAft>
                          <a:spcPts val="0"/>
                        </a:spcAft>
                      </a:pPr>
                      <a:r>
                        <a:rPr lang="en-GB" sz="1200" b="0" i="0" u="none" strike="noStrike" dirty="0">
                          <a:effectLst/>
                          <a:latin typeface="+mn-lt"/>
                        </a:rPr>
                        <a:t>Sample: different countries </a:t>
                      </a: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chemeClr val="tx1"/>
                          </a:solidFill>
                          <a:effectLst/>
                          <a:latin typeface="+mn-lt"/>
                          <a:cs typeface="Times New Roman" panose="02020603050405020304" pitchFamily="18" charset="0"/>
                        </a:rPr>
                        <a:t>Healthcare educator should incorporate the subject of dignity in the curriculum and  student nurse need to be expose to both uni-professional education and inter-professional </a:t>
                      </a:r>
                    </a:p>
                    <a:p>
                      <a:endParaRPr lang="en-GB" sz="1200" dirty="0"/>
                    </a:p>
                  </a:txBody>
                  <a:tcPr/>
                </a:tc>
                <a:extLst>
                  <a:ext uri="{0D108BD9-81ED-4DB2-BD59-A6C34878D82A}">
                    <a16:rowId xmlns:a16="http://schemas.microsoft.com/office/drawing/2014/main" val="3226771212"/>
                  </a:ext>
                </a:extLst>
              </a:tr>
              <a:tr h="971518">
                <a:tc>
                  <a:txBody>
                    <a:bodyPr/>
                    <a:lstStyle/>
                    <a:p>
                      <a:pPr algn="just"/>
                      <a:r>
                        <a:rPr lang="en-GB" sz="1200" kern="1200" dirty="0">
                          <a:solidFill>
                            <a:schemeClr val="tx1"/>
                          </a:solidFill>
                          <a:effectLst/>
                          <a:latin typeface="+mn-lt"/>
                          <a:ea typeface="+mn-ea"/>
                          <a:cs typeface="+mn-cs"/>
                        </a:rPr>
                        <a:t>(Mullen et al 2019)</a:t>
                      </a:r>
                    </a:p>
                    <a:p>
                      <a:pPr algn="just"/>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Dignity in nursing care: What does it mean to nursing students?. Nursing Ethics </a:t>
                      </a:r>
                      <a:endParaRPr lang="en-US" sz="1200" b="1" dirty="0">
                        <a:latin typeface="+mn-lt"/>
                        <a:cs typeface="Times New Roman" panose="02020603050405020304" pitchFamily="18"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dirty="0">
                          <a:effectLst/>
                          <a:latin typeface="+mn-lt"/>
                        </a:rPr>
                        <a:t>Question</a:t>
                      </a:r>
                      <a:r>
                        <a:rPr lang="en-GB" sz="1200" b="0" i="0" u="none" strike="noStrike" dirty="0">
                          <a:effectLst/>
                          <a:latin typeface="+mn-lt"/>
                        </a:rPr>
                        <a:t>: What meaning does dignity in nursing care have for nursing student</a:t>
                      </a:r>
                    </a:p>
                    <a:p>
                      <a:endParaRPr lang="en-GB" sz="1200" dirty="0"/>
                    </a:p>
                  </a:txBody>
                  <a:tcPr/>
                </a:tc>
                <a:tc>
                  <a:txBody>
                    <a:bodyPr/>
                    <a:lstStyle/>
                    <a:p>
                      <a:pPr algn="just" fontAlgn="t">
                        <a:spcBef>
                          <a:spcPts val="0"/>
                        </a:spcBef>
                        <a:spcAft>
                          <a:spcPts val="0"/>
                        </a:spcAft>
                      </a:pPr>
                      <a:r>
                        <a:rPr lang="en-GB" sz="1200" b="1" i="0" u="none" strike="noStrike" dirty="0">
                          <a:effectLst/>
                          <a:latin typeface="+mn-lt"/>
                        </a:rPr>
                        <a:t>Method</a:t>
                      </a:r>
                      <a:r>
                        <a:rPr lang="en-GB" sz="1200" b="0" i="0" u="none" strike="noStrike" dirty="0">
                          <a:effectLst/>
                          <a:latin typeface="+mn-lt"/>
                        </a:rPr>
                        <a:t>: Year 3 undergraduate registration programme </a:t>
                      </a:r>
                    </a:p>
                    <a:p>
                      <a:pPr algn="just" fontAlgn="t">
                        <a:spcBef>
                          <a:spcPts val="0"/>
                        </a:spcBef>
                        <a:spcAft>
                          <a:spcPts val="0"/>
                        </a:spcAft>
                      </a:pPr>
                      <a:r>
                        <a:rPr lang="en-GB" sz="1200" b="1" i="0" u="none" strike="noStrike" dirty="0">
                          <a:effectLst/>
                          <a:latin typeface="+mn-lt"/>
                        </a:rPr>
                        <a:t>Sample</a:t>
                      </a:r>
                      <a:r>
                        <a:rPr lang="en-GB" sz="1200" b="0" i="0" u="none" strike="noStrike" dirty="0">
                          <a:effectLst/>
                          <a:latin typeface="+mn-lt"/>
                        </a:rPr>
                        <a:t>: 31 nursing students participated</a:t>
                      </a: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chemeClr val="tx1"/>
                          </a:solidFill>
                          <a:effectLst/>
                          <a:latin typeface="+mn-lt"/>
                          <a:cs typeface="Times New Roman" panose="02020603050405020304" pitchFamily="18" charset="0"/>
                        </a:rPr>
                        <a:t>The meaning of dignity in nursing care for student nurse is articulated in terms of relationship and feeling involved rather than in terms of human right and </a:t>
                      </a:r>
                      <a:r>
                        <a:rPr lang="en-GB" sz="1200" b="0" i="0" u="none" strike="noStrike" baseline="0">
                          <a:solidFill>
                            <a:schemeClr val="tx1"/>
                          </a:solidFill>
                          <a:effectLst/>
                          <a:latin typeface="+mn-lt"/>
                          <a:cs typeface="Times New Roman" panose="02020603050405020304" pitchFamily="18" charset="0"/>
                        </a:rPr>
                        <a:t>ethical principles</a:t>
                      </a:r>
                      <a:endParaRPr lang="en-GB" sz="1200" dirty="0"/>
                    </a:p>
                  </a:txBody>
                  <a:tcPr/>
                </a:tc>
                <a:extLst>
                  <a:ext uri="{0D108BD9-81ED-4DB2-BD59-A6C34878D82A}">
                    <a16:rowId xmlns:a16="http://schemas.microsoft.com/office/drawing/2014/main" val="616075239"/>
                  </a:ext>
                </a:extLst>
              </a:tr>
              <a:tr h="991627">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r>
                        <a:rPr lang="en-GB" sz="1200" kern="1200" dirty="0">
                          <a:solidFill>
                            <a:schemeClr val="tx1"/>
                          </a:solidFill>
                          <a:effectLst/>
                          <a:latin typeface="+mn-lt"/>
                          <a:ea typeface="+mn-ea"/>
                          <a:cs typeface="+mn-cs"/>
                        </a:rPr>
                        <a:t>Munoz et al. 2017)</a:t>
                      </a:r>
                    </a:p>
                    <a:p>
                      <a:pPr algn="just" fontAlgn="t">
                        <a:spcBef>
                          <a:spcPts val="0"/>
                        </a:spcBef>
                        <a:spcAft>
                          <a:spcPts val="0"/>
                        </a:spcAft>
                      </a:pPr>
                      <a:r>
                        <a:rPr lang="en-GB" sz="1200" b="0" kern="1200" dirty="0">
                          <a:solidFill>
                            <a:schemeClr val="tx1"/>
                          </a:solidFill>
                          <a:effectLst/>
                          <a:latin typeface="+mn-lt"/>
                          <a:ea typeface="+mn-ea"/>
                          <a:cs typeface="+mn-cs"/>
                        </a:rPr>
                        <a:t>“Revealing student nurses' perceptions of human dignity through curriculum co-design”</a:t>
                      </a:r>
                      <a:endParaRPr lang="en-GB" sz="1200" b="0" i="0" u="none" strike="noStrike" dirty="0">
                        <a:effectLst/>
                        <a:latin typeface="+mn-lt"/>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dirty="0"/>
                        <a:t>Objective:</a:t>
                      </a:r>
                      <a:r>
                        <a:rPr lang="en-IN" sz="1200" b="1" baseline="0" dirty="0"/>
                        <a:t> </a:t>
                      </a:r>
                      <a:r>
                        <a:rPr lang="en-IN" sz="1200" b="0" baseline="0" dirty="0"/>
                        <a:t>To explore how student nurses conceptualised dignity</a:t>
                      </a:r>
                      <a:endParaRPr lang="en-GB" sz="1200" dirty="0"/>
                    </a:p>
                  </a:txBody>
                  <a:tcPr/>
                </a:tc>
                <a:tc>
                  <a:txBody>
                    <a:bodyPr/>
                    <a:lstStyle/>
                    <a:p>
                      <a:r>
                        <a:rPr lang="en-IN" sz="1200" b="1" dirty="0"/>
                        <a:t>Method:</a:t>
                      </a:r>
                      <a:r>
                        <a:rPr lang="en-IN" sz="1200" dirty="0"/>
                        <a:t> (three cohorts and interview)</a:t>
                      </a:r>
                      <a:endParaRPr lang="en-US" sz="1200" dirty="0"/>
                    </a:p>
                    <a:p>
                      <a:r>
                        <a:rPr lang="en-US" sz="1200" b="1" dirty="0"/>
                        <a:t>Sample:</a:t>
                      </a:r>
                      <a:r>
                        <a:rPr lang="en-US" sz="1200" dirty="0"/>
                        <a:t> </a:t>
                      </a:r>
                      <a:r>
                        <a:rPr lang="en-IN" sz="1200" dirty="0"/>
                        <a:t>35 student nurses</a:t>
                      </a: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t>Human dignity is conceptualised by nursing students as an embodied practice,</a:t>
                      </a:r>
                      <a:r>
                        <a:rPr lang="en-IN" sz="1200" baseline="0" dirty="0"/>
                        <a:t> </a:t>
                      </a:r>
                      <a:endParaRPr lang="en-IN" sz="1200" dirty="0"/>
                    </a:p>
                    <a:p>
                      <a:endParaRPr lang="en-GB" sz="1200" dirty="0"/>
                    </a:p>
                  </a:txBody>
                  <a:tcPr/>
                </a:tc>
                <a:extLst>
                  <a:ext uri="{0D108BD9-81ED-4DB2-BD59-A6C34878D82A}">
                    <a16:rowId xmlns:a16="http://schemas.microsoft.com/office/drawing/2014/main" val="408977369"/>
                  </a:ext>
                </a:extLst>
              </a:tr>
              <a:tr h="991627">
                <a:tc>
                  <a:txBody>
                    <a:bodyPr/>
                    <a:lstStyle/>
                    <a:p>
                      <a:r>
                        <a:rPr lang="en-GB" sz="1200" dirty="0"/>
                        <a:t>(</a:t>
                      </a:r>
                      <a:r>
                        <a:rPr lang="en-GB" sz="1200" kern="1200" dirty="0">
                          <a:solidFill>
                            <a:schemeClr val="tx1"/>
                          </a:solidFill>
                          <a:effectLst/>
                          <a:latin typeface="+mn-lt"/>
                          <a:ea typeface="+mn-ea"/>
                          <a:cs typeface="+mn-cs"/>
                        </a:rPr>
                        <a:t>Šaňáková  et al,2018)</a:t>
                      </a:r>
                    </a:p>
                    <a:p>
                      <a:r>
                        <a:rPr lang="en-GB" sz="1200" kern="1200" dirty="0">
                          <a:solidFill>
                            <a:schemeClr val="tx1"/>
                          </a:solidFill>
                          <a:effectLst/>
                          <a:latin typeface="+mn-lt"/>
                          <a:ea typeface="+mn-ea"/>
                          <a:cs typeface="+mn-cs"/>
                        </a:rPr>
                        <a:t>‘’ . Dignity of elderly adults from the perspective of nurses: a qualitative descriptive study’’</a:t>
                      </a:r>
                    </a:p>
                    <a:p>
                      <a:endParaRPr lang="en-GB" sz="1200" kern="1200" dirty="0">
                        <a:solidFill>
                          <a:schemeClr val="tx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Objective:  </a:t>
                      </a:r>
                      <a:r>
                        <a:rPr lang="en-GB" sz="1200" dirty="0"/>
                        <a:t>To emphasize the important of respecting elderly adult and their dignity.</a:t>
                      </a:r>
                    </a:p>
                    <a:p>
                      <a:endParaRPr lang="en-GB" sz="1200" dirty="0"/>
                    </a:p>
                  </a:txBody>
                  <a:tcPr/>
                </a:tc>
                <a:tc>
                  <a:txBody>
                    <a:bodyPr/>
                    <a:lstStyle/>
                    <a:p>
                      <a:r>
                        <a:rPr lang="en-GB" sz="1200" b="1" dirty="0"/>
                        <a:t>Method</a:t>
                      </a:r>
                      <a:r>
                        <a:rPr lang="en-GB" sz="1200" dirty="0"/>
                        <a:t>:   employing individual  in-depth interview</a:t>
                      </a:r>
                    </a:p>
                    <a:p>
                      <a:r>
                        <a:rPr lang="en-GB" sz="1200" b="1" dirty="0"/>
                        <a:t>Sampl</a:t>
                      </a:r>
                      <a:r>
                        <a:rPr lang="en-GB" sz="1200" dirty="0"/>
                        <a:t>e: 10 nurse working in health and social institutions</a:t>
                      </a: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Nurse emphasize the fact that elderly adult and their dignity and individual  become less important  when they start  working like machine </a:t>
                      </a:r>
                    </a:p>
                    <a:p>
                      <a:endParaRPr lang="en-GB" sz="1200" dirty="0"/>
                    </a:p>
                  </a:txBody>
                  <a:tcPr/>
                </a:tc>
                <a:extLst>
                  <a:ext uri="{0D108BD9-81ED-4DB2-BD59-A6C34878D82A}">
                    <a16:rowId xmlns:a16="http://schemas.microsoft.com/office/drawing/2014/main" val="437982545"/>
                  </a:ext>
                </a:extLst>
              </a:tr>
              <a:tr h="991627">
                <a:tc>
                  <a:txBody>
                    <a:bodyPr/>
                    <a:lstStyle/>
                    <a:p>
                      <a:r>
                        <a:rPr lang="en-GB" sz="1200" kern="1200" dirty="0">
                          <a:solidFill>
                            <a:schemeClr val="tx1"/>
                          </a:solidFill>
                          <a:effectLst/>
                          <a:latin typeface="+mn-lt"/>
                          <a:ea typeface="+mn-ea"/>
                          <a:cs typeface="+mn-cs"/>
                        </a:rPr>
                        <a:t>Tauber‐Gilmore, M. et al. (2018) ‘’ Development of tools to measure dignity for older people in acute hospitals</a:t>
                      </a:r>
                      <a:endParaRPr lang="en-GB" sz="1200" dirty="0"/>
                    </a:p>
                  </a:txBody>
                  <a:tcPr/>
                </a:tc>
                <a:tc>
                  <a:txBody>
                    <a:bodyPr/>
                    <a:lstStyle/>
                    <a:p>
                      <a:r>
                        <a:rPr lang="en-GB" sz="1200" dirty="0"/>
                        <a:t>Question: Where the healthcare staff caring and compassionate?</a:t>
                      </a:r>
                    </a:p>
                  </a:txBody>
                  <a:tcPr/>
                </a:tc>
                <a:tc>
                  <a:txBody>
                    <a:bodyPr/>
                    <a:lstStyle/>
                    <a:p>
                      <a:r>
                        <a:rPr lang="en-GB" sz="1200" dirty="0"/>
                        <a:t>Method: Cohort, ( 17 wards in acute hospital)</a:t>
                      </a:r>
                    </a:p>
                    <a:p>
                      <a:r>
                        <a:rPr lang="en-GB" sz="1200" b="1" dirty="0"/>
                        <a:t>Sample</a:t>
                      </a:r>
                      <a:r>
                        <a:rPr lang="en-GB" sz="1200" dirty="0"/>
                        <a:t>: Face –face semi structure interview with patient and staff</a:t>
                      </a:r>
                    </a:p>
                  </a:txBody>
                  <a:tcPr/>
                </a:tc>
                <a:tc>
                  <a:txBody>
                    <a:bodyPr/>
                    <a:lstStyle/>
                    <a:p>
                      <a:r>
                        <a:rPr lang="en-GB" sz="1200" dirty="0"/>
                        <a:t>Patient with cognitively impaired were excluded from the interview. So special measures to interview and observe older patient with cognitive problem need to be developed</a:t>
                      </a:r>
                    </a:p>
                  </a:txBody>
                  <a:tcPr/>
                </a:tc>
                <a:extLst>
                  <a:ext uri="{0D108BD9-81ED-4DB2-BD59-A6C34878D82A}">
                    <a16:rowId xmlns:a16="http://schemas.microsoft.com/office/drawing/2014/main" val="3839865056"/>
                  </a:ext>
                </a:extLst>
              </a:tr>
            </a:tbl>
          </a:graphicData>
        </a:graphic>
      </p:graphicFrame>
    </p:spTree>
    <p:extLst>
      <p:ext uri="{BB962C8B-B14F-4D97-AF65-F5344CB8AC3E}">
        <p14:creationId xmlns:p14="http://schemas.microsoft.com/office/powerpoint/2010/main" val="2792228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dirty="0"/>
              <a:t>Findings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p:txBody>
          <a:bodyPr>
            <a:normAutofit/>
          </a:bodyPr>
          <a:lstStyle/>
          <a:p>
            <a:pPr algn="just"/>
            <a:endParaRPr lang="en-US" sz="1600" b="1" dirty="0"/>
          </a:p>
          <a:p>
            <a:pPr marL="0" indent="0" algn="just">
              <a:buNone/>
            </a:pPr>
            <a:r>
              <a:rPr lang="en-US" sz="1600" b="1" dirty="0"/>
              <a:t>Key findings:</a:t>
            </a:r>
          </a:p>
          <a:p>
            <a:pPr marL="342900" indent="-342900" algn="just">
              <a:buFont typeface="+mj-lt"/>
              <a:buAutoNum type="arabicPeriod"/>
            </a:pPr>
            <a:r>
              <a:rPr lang="en-US" sz="1600" dirty="0"/>
              <a:t>Education and training can help the healthcare staffs to deliver dignity for the older adult.</a:t>
            </a:r>
          </a:p>
          <a:p>
            <a:pPr marL="342900" indent="-342900" algn="just">
              <a:buFont typeface="+mj-lt"/>
              <a:buAutoNum type="arabicPeriod"/>
            </a:pPr>
            <a:r>
              <a:rPr lang="en-US" sz="1600" dirty="0"/>
              <a:t> Dignity is highly important for the older adult as they are in last stage of life</a:t>
            </a:r>
          </a:p>
          <a:p>
            <a:pPr marL="342900" indent="-342900" algn="just">
              <a:buFont typeface="+mj-lt"/>
              <a:buAutoNum type="arabicPeriod"/>
            </a:pPr>
            <a:r>
              <a:rPr lang="en-US" sz="1600" dirty="0"/>
              <a:t> </a:t>
            </a:r>
            <a:r>
              <a:rPr lang="en-IN" sz="1600" dirty="0"/>
              <a:t>The healthcare organization along with the role of the management also serves as an important part in maintaining the dignity of adult care practices. </a:t>
            </a:r>
            <a:endParaRPr lang="en-US" sz="1600" dirty="0"/>
          </a:p>
          <a:p>
            <a:pPr marL="0" indent="0" algn="just">
              <a:buNone/>
            </a:pPr>
            <a:endParaRPr lang="en-US" sz="1600" b="1" dirty="0"/>
          </a:p>
          <a:p>
            <a:pPr marL="0" indent="0" algn="just">
              <a:buNone/>
            </a:pPr>
            <a:r>
              <a:rPr lang="en-US" sz="1600" b="1" dirty="0"/>
              <a:t>Key themes:</a:t>
            </a:r>
          </a:p>
          <a:p>
            <a:pPr marL="342900" indent="-342900" algn="just">
              <a:buFont typeface="+mj-lt"/>
              <a:buAutoNum type="arabicPeriod"/>
            </a:pPr>
            <a:r>
              <a:rPr lang="en-GB" sz="1600" dirty="0"/>
              <a:t>Feeling trust and achieving physical needs are the key components of older person’s dignity</a:t>
            </a:r>
            <a:endParaRPr lang="en-IN" sz="1600" dirty="0"/>
          </a:p>
          <a:p>
            <a:pPr marL="342900" indent="-342900" algn="just">
              <a:buFont typeface="+mj-lt"/>
              <a:buAutoNum type="arabicPeriod"/>
            </a:pPr>
            <a:r>
              <a:rPr lang="en-GB" sz="1600" dirty="0"/>
              <a:t> Inter-professional Education can develop the dignity of older person </a:t>
            </a:r>
            <a:endParaRPr lang="en-IN" sz="1600" dirty="0"/>
          </a:p>
          <a:p>
            <a:pPr marL="342900" indent="-342900" algn="just">
              <a:buFont typeface="+mj-lt"/>
              <a:buAutoNum type="arabicPeriod"/>
            </a:pPr>
            <a:r>
              <a:rPr lang="en-GB" sz="1600" dirty="0"/>
              <a:t> Lack of resources and Conflict between the reality and ideals are the main threat of dignity</a:t>
            </a:r>
          </a:p>
          <a:p>
            <a:pPr marL="342900" indent="-342900" algn="just">
              <a:buFont typeface="+mj-lt"/>
              <a:buAutoNum type="arabicPeriod"/>
            </a:pPr>
            <a:r>
              <a:rPr lang="en-GB" sz="1600" dirty="0"/>
              <a:t>Strategies to report dignity in care</a:t>
            </a:r>
            <a:endParaRPr lang="en-IN" sz="1600" dirty="0"/>
          </a:p>
          <a:p>
            <a:pPr marL="0" indent="0" algn="just">
              <a:buNone/>
            </a:pPr>
            <a:endParaRPr lang="en-GB" sz="1600" dirty="0"/>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2754</TotalTime>
  <Words>1114</Words>
  <Application>Microsoft Office PowerPoint</Application>
  <PresentationFormat>Widescreen</PresentationFormat>
  <Paragraphs>118</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AdvPSSAB-R</vt:lpstr>
      <vt:lpstr>Arial</vt:lpstr>
      <vt:lpstr>Calibri</vt:lpstr>
      <vt:lpstr>Calibri Light</vt:lpstr>
      <vt:lpstr>Times New Roman</vt:lpstr>
      <vt:lpstr>Office Theme</vt:lpstr>
      <vt:lpstr>Introduction to Research Viva</vt:lpstr>
      <vt:lpstr>Literature Review Focus</vt:lpstr>
      <vt:lpstr>Methods</vt:lpstr>
      <vt:lpstr>Literature Review</vt:lpstr>
      <vt:lpstr>Literature Review </vt:lpstr>
      <vt:lpstr>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Sophie Albangbe (1916094)</cp:lastModifiedBy>
  <cp:revision>78</cp:revision>
  <dcterms:created xsi:type="dcterms:W3CDTF">2020-04-30T09:56:57Z</dcterms:created>
  <dcterms:modified xsi:type="dcterms:W3CDTF">2021-08-11T19:53:27Z</dcterms:modified>
</cp:coreProperties>
</file>